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Override PartName="/ppt/charts/chart17.xml" ContentType="application/vnd.openxmlformats-officedocument.drawingml.char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20" r:id="rId3"/>
    <p:sldId id="286" r:id="rId4"/>
    <p:sldId id="303" r:id="rId5"/>
    <p:sldId id="314" r:id="rId6"/>
    <p:sldId id="319" r:id="rId7"/>
    <p:sldId id="323" r:id="rId8"/>
    <p:sldId id="324" r:id="rId9"/>
    <p:sldId id="295" r:id="rId10"/>
    <p:sldId id="325" r:id="rId11"/>
    <p:sldId id="326" r:id="rId12"/>
    <p:sldId id="327" r:id="rId13"/>
    <p:sldId id="328" r:id="rId14"/>
    <p:sldId id="302" r:id="rId15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120" d="100"/>
          <a:sy n="120" d="100"/>
        </p:scale>
        <p:origin x="-462" y="382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DER\MONITORAMENTO_DER_1&#186;%20quadrimestre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0070C0"/>
            </a:solidFill>
          </c:spPr>
          <c:cat>
            <c:strRef>
              <c:f>'FUNCIONÁRIOS_DER_1_quadri 17'!$A$2:$A$4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 </c:v>
                </c:pt>
              </c:strCache>
            </c:strRef>
          </c:cat>
          <c:val>
            <c:numRef>
              <c:f>'FUNCIONÁRIOS_DER_1_quadri 17'!$B$2:$B$4</c:f>
              <c:numCache>
                <c:formatCode>_-* #,##0_-;\-* #,##0_-;_-* "-"??_-;_-@_-</c:formatCode>
                <c:ptCount val="3"/>
                <c:pt idx="0">
                  <c:v>331</c:v>
                </c:pt>
                <c:pt idx="1">
                  <c:v>14</c:v>
                </c:pt>
                <c:pt idx="2">
                  <c:v>1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chemeClr val="accent2"/>
            </a:solidFill>
          </c:spPr>
          <c:cat>
            <c:strRef>
              <c:f>'FUNCIONÁRIOS_DER_1_quadri 17'!$A$2:$A$4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 </c:v>
                </c:pt>
              </c:strCache>
            </c:strRef>
          </c:cat>
          <c:val>
            <c:numRef>
              <c:f>'FUNCIONÁRIOS_DER_1_quadri 17'!$C$2:$C$4</c:f>
              <c:numCache>
                <c:formatCode>_-* #,##0_-;\-* #,##0_-;_-* "-"??_-;_-@_-</c:formatCode>
                <c:ptCount val="3"/>
                <c:pt idx="0">
                  <c:v>309</c:v>
                </c:pt>
                <c:pt idx="1">
                  <c:v>14</c:v>
                </c:pt>
                <c:pt idx="2">
                  <c:v>1</c:v>
                </c:pt>
              </c:numCache>
            </c:numRef>
          </c:val>
        </c:ser>
        <c:axId val="73734016"/>
        <c:axId val="73942528"/>
      </c:barChart>
      <c:catAx>
        <c:axId val="73734016"/>
        <c:scaling>
          <c:orientation val="minMax"/>
        </c:scaling>
        <c:axPos val="b"/>
        <c:majorTickMark val="none"/>
        <c:tickLblPos val="nextTo"/>
        <c:crossAx val="73942528"/>
        <c:crosses val="autoZero"/>
        <c:auto val="1"/>
        <c:lblAlgn val="ctr"/>
        <c:lblOffset val="100"/>
      </c:catAx>
      <c:valAx>
        <c:axId val="73942528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7373401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c:spPr>
    </c:plotArea>
    <c:plotVisOnly val="1"/>
  </c:chart>
  <c:spPr>
    <a:gradFill>
      <a:gsLst>
        <a:gs pos="0">
          <a:srgbClr val="5E9EFF"/>
        </a:gs>
        <a:gs pos="39999">
          <a:srgbClr val="85C2FF"/>
        </a:gs>
        <a:gs pos="70000">
          <a:srgbClr val="C4D6EB"/>
        </a:gs>
        <a:gs pos="100000">
          <a:srgbClr val="FFEBFA"/>
        </a:gs>
      </a:gsLst>
      <a:lin ang="5400000" scaled="0"/>
    </a:gradFill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8602760377384459"/>
          <c:y val="7.407407407407407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P FISICA'!$A$2:$A$3</c:f>
              <c:strCache>
                <c:ptCount val="2"/>
                <c:pt idx="0">
                  <c:v>SERVIÇOS DE INTERNOS EM PENITENCIARIAS</c:v>
                </c:pt>
                <c:pt idx="1">
                  <c:v>JETONS A CONSELHEIROS</c:v>
                </c:pt>
              </c:strCache>
            </c:strRef>
          </c:cat>
          <c:val>
            <c:numRef>
              <c:f>'SERV P FISICA'!$B$2:$B$3</c:f>
              <c:numCache>
                <c:formatCode>#,##0.00</c:formatCode>
                <c:ptCount val="2"/>
                <c:pt idx="0">
                  <c:v>28937.64</c:v>
                </c:pt>
                <c:pt idx="1">
                  <c:v>139405.26999999999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P FISICA'!$A$2:$A$3</c:f>
              <c:strCache>
                <c:ptCount val="2"/>
                <c:pt idx="0">
                  <c:v>SERVIÇOS DE INTERNOS EM PENITENCIARIAS</c:v>
                </c:pt>
                <c:pt idx="1">
                  <c:v>JETONS A CONSELHEIROS</c:v>
                </c:pt>
              </c:strCache>
            </c:strRef>
          </c:cat>
          <c:val>
            <c:numRef>
              <c:f>'SERV P FISICA'!$C$2:$C$3</c:f>
              <c:numCache>
                <c:formatCode>#,##0.00</c:formatCode>
                <c:ptCount val="2"/>
                <c:pt idx="0">
                  <c:v>36650.340000000011</c:v>
                </c:pt>
                <c:pt idx="1">
                  <c:v>136637.1</c:v>
                </c:pt>
              </c:numCache>
            </c:numRef>
          </c:val>
        </c:ser>
        <c:axId val="81549952"/>
        <c:axId val="81551744"/>
      </c:barChart>
      <c:catAx>
        <c:axId val="81549952"/>
        <c:scaling>
          <c:orientation val="minMax"/>
        </c:scaling>
        <c:axPos val="b"/>
        <c:numFmt formatCode="General" sourceLinked="1"/>
        <c:majorTickMark val="none"/>
        <c:tickLblPos val="nextTo"/>
        <c:crossAx val="81551744"/>
        <c:crosses val="autoZero"/>
        <c:auto val="1"/>
        <c:lblAlgn val="ctr"/>
        <c:lblOffset val="100"/>
      </c:catAx>
      <c:valAx>
        <c:axId val="8155174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000"/>
            </a:pPr>
            <a:endParaRPr lang="pt-BR"/>
          </a:p>
        </c:txPr>
        <c:crossAx val="8154995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TERC - PJ'!$A$2:$A$11</c:f>
              <c:strCache>
                <c:ptCount val="10"/>
                <c:pt idx="0">
                  <c:v>MANUTENCAO E CONSERV DE ESTRADAS E VIAS</c:v>
                </c:pt>
                <c:pt idx="1">
                  <c:v>SERVICOS DE COMUNICACAO EM GERAL</c:v>
                </c:pt>
                <c:pt idx="2">
                  <c:v>LOCACAO DE VEICULOS</c:v>
                </c:pt>
                <c:pt idx="3">
                  <c:v>OUTROS SERVICOS DE TERCEIROS-PESSOA JURIDIC</c:v>
                </c:pt>
                <c:pt idx="4">
                  <c:v>MANUTENCAO E CONSERVACAO DE BENS IMOVEIS</c:v>
                </c:pt>
                <c:pt idx="5">
                  <c:v>SERVICOS GRAFICOS</c:v>
                </c:pt>
                <c:pt idx="6">
                  <c:v>TRANSPORTE DE SERVIDORES</c:v>
                </c:pt>
                <c:pt idx="7">
                  <c:v>CONFECCAO DE UNIFORMES, BANDEIRAS E FLAMULAS</c:v>
                </c:pt>
                <c:pt idx="8">
                  <c:v>SERVICOS DE PUBLICIDADE DE UTILIDADE PUBLICA</c:v>
                </c:pt>
                <c:pt idx="9">
                  <c:v>MANUTENCAO E CONSERVACAO DE VEICULOS</c:v>
                </c:pt>
              </c:strCache>
            </c:strRef>
          </c:cat>
          <c:val>
            <c:numRef>
              <c:f>'SERV TERC - PJ'!$B$2:$B$11</c:f>
              <c:numCache>
                <c:formatCode>#,##0.00</c:formatCode>
                <c:ptCount val="10"/>
                <c:pt idx="0">
                  <c:v>365352</c:v>
                </c:pt>
                <c:pt idx="1">
                  <c:v>249420.76</c:v>
                </c:pt>
                <c:pt idx="2">
                  <c:v>122080.53</c:v>
                </c:pt>
                <c:pt idx="3">
                  <c:v>118684.3</c:v>
                </c:pt>
                <c:pt idx="4">
                  <c:v>74035</c:v>
                </c:pt>
                <c:pt idx="5">
                  <c:v>54613</c:v>
                </c:pt>
                <c:pt idx="6">
                  <c:v>50528.22</c:v>
                </c:pt>
                <c:pt idx="7">
                  <c:v>46937.4</c:v>
                </c:pt>
                <c:pt idx="8">
                  <c:v>15770</c:v>
                </c:pt>
                <c:pt idx="9">
                  <c:v>13230.06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TERC - PJ'!$A$2:$A$11</c:f>
              <c:strCache>
                <c:ptCount val="10"/>
                <c:pt idx="0">
                  <c:v>MANUTENCAO E CONSERV DE ESTRADAS E VIAS</c:v>
                </c:pt>
                <c:pt idx="1">
                  <c:v>SERVICOS DE COMUNICACAO EM GERAL</c:v>
                </c:pt>
                <c:pt idx="2">
                  <c:v>LOCACAO DE VEICULOS</c:v>
                </c:pt>
                <c:pt idx="3">
                  <c:v>OUTROS SERVICOS DE TERCEIROS-PESSOA JURIDIC</c:v>
                </c:pt>
                <c:pt idx="4">
                  <c:v>MANUTENCAO E CONSERVACAO DE BENS IMOVEIS</c:v>
                </c:pt>
                <c:pt idx="5">
                  <c:v>SERVICOS GRAFICOS</c:v>
                </c:pt>
                <c:pt idx="6">
                  <c:v>TRANSPORTE DE SERVIDORES</c:v>
                </c:pt>
                <c:pt idx="7">
                  <c:v>CONFECCAO DE UNIFORMES, BANDEIRAS E FLAMULAS</c:v>
                </c:pt>
                <c:pt idx="8">
                  <c:v>SERVICOS DE PUBLICIDADE DE UTILIDADE PUBLICA</c:v>
                </c:pt>
                <c:pt idx="9">
                  <c:v>MANUTENCAO E CONSERVACAO DE VEICULOS</c:v>
                </c:pt>
              </c:strCache>
            </c:strRef>
          </c:cat>
          <c:val>
            <c:numRef>
              <c:f>'SERV TERC - PJ'!$C$2:$C$11</c:f>
              <c:numCache>
                <c:formatCode>#,##0.00</c:formatCode>
                <c:ptCount val="10"/>
                <c:pt idx="0">
                  <c:v>604442</c:v>
                </c:pt>
                <c:pt idx="1">
                  <c:v>176747.96</c:v>
                </c:pt>
                <c:pt idx="2">
                  <c:v>70762.14</c:v>
                </c:pt>
                <c:pt idx="3">
                  <c:v>97659.25</c:v>
                </c:pt>
                <c:pt idx="4">
                  <c:v>32436</c:v>
                </c:pt>
                <c:pt idx="5">
                  <c:v>31638</c:v>
                </c:pt>
                <c:pt idx="6">
                  <c:v>59711.94</c:v>
                </c:pt>
                <c:pt idx="7">
                  <c:v>47387</c:v>
                </c:pt>
                <c:pt idx="8">
                  <c:v>47487</c:v>
                </c:pt>
                <c:pt idx="9">
                  <c:v>43700.59</c:v>
                </c:pt>
              </c:numCache>
            </c:numRef>
          </c:val>
        </c:ser>
        <c:axId val="81727872"/>
        <c:axId val="116505216"/>
      </c:barChart>
      <c:valAx>
        <c:axId val="11650521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600"/>
            </a:pPr>
            <a:endParaRPr lang="pt-BR"/>
          </a:p>
        </c:txPr>
        <c:crossAx val="81727872"/>
        <c:crosses val="autoZero"/>
        <c:crossBetween val="between"/>
      </c:valAx>
      <c:catAx>
        <c:axId val="81727872"/>
        <c:scaling>
          <c:orientation val="minMax"/>
        </c:scaling>
        <c:axPos val="b"/>
        <c:numFmt formatCode="General" sourceLinked="1"/>
        <c:majorTickMark val="none"/>
        <c:tickLblPos val="nextTo"/>
        <c:crossAx val="116505216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'CONS ESTRADAS'!$A$2:$A$12</c:f>
              <c:strCache>
                <c:ptCount val="11"/>
                <c:pt idx="0">
                  <c:v>C L G DE ATAIDE SENA - ME</c:v>
                </c:pt>
                <c:pt idx="1">
                  <c:v>E L S VENDAS SERVICOS E LOCACAO</c:v>
                </c:pt>
                <c:pt idx="2">
                  <c:v>EDRIANE RODRIGUES DOS SANTOS</c:v>
                </c:pt>
                <c:pt idx="3">
                  <c:v>FERNANDO JOSE MEDEIROS DA SILVA</c:v>
                </c:pt>
                <c:pt idx="4">
                  <c:v>H E J DA SILVA - ME</c:v>
                </c:pt>
                <c:pt idx="5">
                  <c:v>INFINITY PROPAGANDAS</c:v>
                </c:pt>
                <c:pt idx="6">
                  <c:v>JET.BRASIL COMUNICACAO VISUAL LTDA ME</c:v>
                </c:pt>
                <c:pt idx="7">
                  <c:v>MARIA CICERA SANTOS DOS NASCIMENTO - ME</c:v>
                </c:pt>
                <c:pt idx="8">
                  <c:v>MARIA VALDELICE DA SILVA</c:v>
                </c:pt>
                <c:pt idx="9">
                  <c:v>MIAMI SINALIZACAO LTDA</c:v>
                </c:pt>
                <c:pt idx="10">
                  <c:v>SOLUCAO COMERCIO E SERVICOS LTDA</c:v>
                </c:pt>
              </c:strCache>
            </c:strRef>
          </c:cat>
          <c:val>
            <c:numRef>
              <c:f>'CONS ESTRADAS'!$B$2:$B$12</c:f>
              <c:numCache>
                <c:formatCode>#,##0.00</c:formatCode>
                <c:ptCount val="11"/>
                <c:pt idx="0">
                  <c:v>55246</c:v>
                </c:pt>
                <c:pt idx="1">
                  <c:v>7920</c:v>
                </c:pt>
                <c:pt idx="2">
                  <c:v>0</c:v>
                </c:pt>
                <c:pt idx="3">
                  <c:v>7832</c:v>
                </c:pt>
                <c:pt idx="4">
                  <c:v>90928</c:v>
                </c:pt>
                <c:pt idx="5">
                  <c:v>34621</c:v>
                </c:pt>
                <c:pt idx="6">
                  <c:v>82255</c:v>
                </c:pt>
                <c:pt idx="7">
                  <c:v>0</c:v>
                </c:pt>
                <c:pt idx="8">
                  <c:v>7880</c:v>
                </c:pt>
                <c:pt idx="9">
                  <c:v>70790</c:v>
                </c:pt>
                <c:pt idx="10">
                  <c:v>7880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'CONS ESTRADAS'!$A$2:$A$12</c:f>
              <c:strCache>
                <c:ptCount val="11"/>
                <c:pt idx="0">
                  <c:v>C L G DE ATAIDE SENA - ME</c:v>
                </c:pt>
                <c:pt idx="1">
                  <c:v>E L S VENDAS SERVICOS E LOCACAO</c:v>
                </c:pt>
                <c:pt idx="2">
                  <c:v>EDRIANE RODRIGUES DOS SANTOS</c:v>
                </c:pt>
                <c:pt idx="3">
                  <c:v>FERNANDO JOSE MEDEIROS DA SILVA</c:v>
                </c:pt>
                <c:pt idx="4">
                  <c:v>H E J DA SILVA - ME</c:v>
                </c:pt>
                <c:pt idx="5">
                  <c:v>INFINITY PROPAGANDAS</c:v>
                </c:pt>
                <c:pt idx="6">
                  <c:v>JET.BRASIL COMUNICACAO VISUAL LTDA ME</c:v>
                </c:pt>
                <c:pt idx="7">
                  <c:v>MARIA CICERA SANTOS DOS NASCIMENTO - ME</c:v>
                </c:pt>
                <c:pt idx="8">
                  <c:v>MARIA VALDELICE DA SILVA</c:v>
                </c:pt>
                <c:pt idx="9">
                  <c:v>MIAMI SINALIZACAO LTDA</c:v>
                </c:pt>
                <c:pt idx="10">
                  <c:v>SOLUCAO COMERCIO E SERVICOS LTDA</c:v>
                </c:pt>
              </c:strCache>
            </c:strRef>
          </c:cat>
          <c:val>
            <c:numRef>
              <c:f>'CONS ESTRADAS'!$C$2:$C$12</c:f>
              <c:numCache>
                <c:formatCode>#,##0.00</c:formatCode>
                <c:ptCount val="11"/>
                <c:pt idx="0">
                  <c:v>104999</c:v>
                </c:pt>
                <c:pt idx="1">
                  <c:v>0</c:v>
                </c:pt>
                <c:pt idx="2">
                  <c:v>71488</c:v>
                </c:pt>
                <c:pt idx="3">
                  <c:v>0</c:v>
                </c:pt>
                <c:pt idx="4">
                  <c:v>236248</c:v>
                </c:pt>
                <c:pt idx="5">
                  <c:v>0</c:v>
                </c:pt>
                <c:pt idx="6">
                  <c:v>23100</c:v>
                </c:pt>
                <c:pt idx="7">
                  <c:v>168607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axId val="81755136"/>
        <c:axId val="81753600"/>
      </c:barChart>
      <c:valAx>
        <c:axId val="8175360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600"/>
            </a:pPr>
            <a:endParaRPr lang="pt-BR"/>
          </a:p>
        </c:txPr>
        <c:crossAx val="81755136"/>
        <c:crosses val="autoZero"/>
        <c:crossBetween val="between"/>
      </c:valAx>
      <c:catAx>
        <c:axId val="81755136"/>
        <c:scaling>
          <c:orientation val="minMax"/>
        </c:scaling>
        <c:axPos val="b"/>
        <c:numFmt formatCode="General" sourceLinked="1"/>
        <c:majorTickMark val="none"/>
        <c:tickLblPos val="nextTo"/>
        <c:crossAx val="81753600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'COM GERAL'!$A$2</c:f>
              <c:strCache>
                <c:ptCount val="1"/>
                <c:pt idx="0">
                  <c:v>EMPRESA B  CORREIOS E TELEGRAFOS</c:v>
                </c:pt>
              </c:strCache>
            </c:strRef>
          </c:cat>
          <c:val>
            <c:numRef>
              <c:f>'COM GERAL'!$B$2</c:f>
              <c:numCache>
                <c:formatCode>#,##0.00</c:formatCode>
                <c:ptCount val="1"/>
                <c:pt idx="0">
                  <c:v>249420.76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'COM GERAL'!$A$2</c:f>
              <c:strCache>
                <c:ptCount val="1"/>
                <c:pt idx="0">
                  <c:v>EMPRESA B  CORREIOS E TELEGRAFOS</c:v>
                </c:pt>
              </c:strCache>
            </c:strRef>
          </c:cat>
          <c:val>
            <c:numRef>
              <c:f>'COM GERAL'!$C$2</c:f>
              <c:numCache>
                <c:formatCode>#,##0.00</c:formatCode>
                <c:ptCount val="1"/>
                <c:pt idx="0">
                  <c:v>176747.96</c:v>
                </c:pt>
              </c:numCache>
            </c:numRef>
          </c:val>
        </c:ser>
        <c:axId val="117832704"/>
        <c:axId val="117831168"/>
      </c:barChart>
      <c:valAx>
        <c:axId val="11783116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117832704"/>
        <c:crosses val="autoZero"/>
        <c:crossBetween val="between"/>
      </c:valAx>
      <c:catAx>
        <c:axId val="117832704"/>
        <c:scaling>
          <c:orientation val="minMax"/>
        </c:scaling>
        <c:axPos val="b"/>
        <c:numFmt formatCode="General" sourceLinked="1"/>
        <c:majorTickMark val="none"/>
        <c:tickLblPos val="nextTo"/>
        <c:crossAx val="117831168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'LOCAC VEICULO'!$A$2:$A$6</c:f>
              <c:strCache>
                <c:ptCount val="5"/>
                <c:pt idx="0">
                  <c:v>AMERICA LOCACAO E SERVICOS LTDA.</c:v>
                </c:pt>
                <c:pt idx="1">
                  <c:v>J B DOS SANTOS LOCACAO DE VEICULOS - ME</c:v>
                </c:pt>
                <c:pt idx="2">
                  <c:v>LOCADORA DE VEICULOS SAO SEBASTIAO LTDA</c:v>
                </c:pt>
                <c:pt idx="3">
                  <c:v>OK LOCADORA DE VEICULOS LTDA - EPP</c:v>
                </c:pt>
                <c:pt idx="4">
                  <c:v>S.R.LOCACAO E SERVICOS LTDA - ME</c:v>
                </c:pt>
              </c:strCache>
            </c:strRef>
          </c:cat>
          <c:val>
            <c:numRef>
              <c:f>'LOCAC VEICULO'!$B$2:$B$6</c:f>
              <c:numCache>
                <c:formatCode>#,##0.00</c:formatCode>
                <c:ptCount val="5"/>
                <c:pt idx="0">
                  <c:v>3930</c:v>
                </c:pt>
                <c:pt idx="1">
                  <c:v>23400</c:v>
                </c:pt>
                <c:pt idx="2">
                  <c:v>59920</c:v>
                </c:pt>
                <c:pt idx="3">
                  <c:v>26200</c:v>
                </c:pt>
                <c:pt idx="4">
                  <c:v>8630.5300000000007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'LOCAC VEICULO'!$A$2:$A$6</c:f>
              <c:strCache>
                <c:ptCount val="5"/>
                <c:pt idx="0">
                  <c:v>AMERICA LOCACAO E SERVICOS LTDA.</c:v>
                </c:pt>
                <c:pt idx="1">
                  <c:v>J B DOS SANTOS LOCACAO DE VEICULOS - ME</c:v>
                </c:pt>
                <c:pt idx="2">
                  <c:v>LOCADORA DE VEICULOS SAO SEBASTIAO LTDA</c:v>
                </c:pt>
                <c:pt idx="3">
                  <c:v>OK LOCADORA DE VEICULOS LTDA - EPP</c:v>
                </c:pt>
                <c:pt idx="4">
                  <c:v>S.R.LOCACAO E SERVICOS LTDA - ME</c:v>
                </c:pt>
              </c:strCache>
            </c:strRef>
          </c:cat>
          <c:val>
            <c:numRef>
              <c:f>'LOCAC VEICULO'!$C$2:$C$6</c:f>
              <c:numCache>
                <c:formatCode>#,##0.00</c:formatCode>
                <c:ptCount val="5"/>
                <c:pt idx="0">
                  <c:v>3154.08</c:v>
                </c:pt>
                <c:pt idx="1">
                  <c:v>0</c:v>
                </c:pt>
                <c:pt idx="2">
                  <c:v>36067.26</c:v>
                </c:pt>
                <c:pt idx="3">
                  <c:v>31540.799999999996</c:v>
                </c:pt>
                <c:pt idx="4">
                  <c:v>0</c:v>
                </c:pt>
              </c:numCache>
            </c:numRef>
          </c:val>
        </c:ser>
        <c:axId val="116557696"/>
        <c:axId val="116556160"/>
      </c:barChart>
      <c:valAx>
        <c:axId val="11655616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116557696"/>
        <c:crosses val="autoZero"/>
        <c:crossBetween val="between"/>
      </c:valAx>
      <c:catAx>
        <c:axId val="116557696"/>
        <c:scaling>
          <c:orientation val="minMax"/>
        </c:scaling>
        <c:axPos val="b"/>
        <c:numFmt formatCode="General" sourceLinked="1"/>
        <c:majorTickMark val="none"/>
        <c:tickLblPos val="nextTo"/>
        <c:crossAx val="116556160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'OUTROS PJ'!$A$2:$A$9</c:f>
              <c:strCache>
                <c:ptCount val="8"/>
                <c:pt idx="0">
                  <c:v>DISTRIBUIDORA MULTIALIMENTOS LTDA</c:v>
                </c:pt>
                <c:pt idx="1">
                  <c:v>E L S VENDAS SERVICOS E LOCACAO</c:v>
                </c:pt>
                <c:pt idx="2">
                  <c:v>EDRIANE RODRIGUES DOS SANTOS</c:v>
                </c:pt>
                <c:pt idx="3">
                  <c:v>F. RAMIRES DOS SANTOS - ME</c:v>
                </c:pt>
                <c:pt idx="4">
                  <c:v>JOAO PAULO RODRIGUES CARDOSO</c:v>
                </c:pt>
                <c:pt idx="5">
                  <c:v>MARIA SALETE DA SILVA</c:v>
                </c:pt>
                <c:pt idx="6">
                  <c:v>MARIA VALDELICE DA SILVA</c:v>
                </c:pt>
                <c:pt idx="7">
                  <c:v>SOLUCOES COMERCIO DE PAPEL.E INFORMATICA</c:v>
                </c:pt>
              </c:strCache>
            </c:strRef>
          </c:cat>
          <c:val>
            <c:numRef>
              <c:f>'OUTROS PJ'!$B$2:$B$9</c:f>
              <c:numCache>
                <c:formatCode>#,##0.00</c:formatCode>
                <c:ptCount val="8"/>
                <c:pt idx="0">
                  <c:v>0</c:v>
                </c:pt>
                <c:pt idx="1">
                  <c:v>7912</c:v>
                </c:pt>
                <c:pt idx="2">
                  <c:v>23702</c:v>
                </c:pt>
                <c:pt idx="3">
                  <c:v>0</c:v>
                </c:pt>
                <c:pt idx="4">
                  <c:v>7884</c:v>
                </c:pt>
                <c:pt idx="5">
                  <c:v>15858</c:v>
                </c:pt>
                <c:pt idx="6">
                  <c:v>23736</c:v>
                </c:pt>
                <c:pt idx="7">
                  <c:v>39592.300000000003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'OUTROS PJ'!$A$2:$A$9</c:f>
              <c:strCache>
                <c:ptCount val="8"/>
                <c:pt idx="0">
                  <c:v>DISTRIBUIDORA MULTIALIMENTOS LTDA</c:v>
                </c:pt>
                <c:pt idx="1">
                  <c:v>E L S VENDAS SERVICOS E LOCACAO</c:v>
                </c:pt>
                <c:pt idx="2">
                  <c:v>EDRIANE RODRIGUES DOS SANTOS</c:v>
                </c:pt>
                <c:pt idx="3">
                  <c:v>F. RAMIRES DOS SANTOS - ME</c:v>
                </c:pt>
                <c:pt idx="4">
                  <c:v>JOAO PAULO RODRIGUES CARDOSO</c:v>
                </c:pt>
                <c:pt idx="5">
                  <c:v>MARIA SALETE DA SILVA</c:v>
                </c:pt>
                <c:pt idx="6">
                  <c:v>MARIA VALDELICE DA SILVA</c:v>
                </c:pt>
                <c:pt idx="7">
                  <c:v>SOLUCOES COMERCIO DE PAPEL.E INFORMATICA</c:v>
                </c:pt>
              </c:strCache>
            </c:strRef>
          </c:cat>
          <c:val>
            <c:numRef>
              <c:f>'OUTROS PJ'!$C$2:$C$9</c:f>
              <c:numCache>
                <c:formatCode>#,##0.00</c:formatCode>
                <c:ptCount val="8"/>
                <c:pt idx="0">
                  <c:v>10219.5</c:v>
                </c:pt>
                <c:pt idx="1">
                  <c:v>0</c:v>
                </c:pt>
                <c:pt idx="2">
                  <c:v>39642</c:v>
                </c:pt>
                <c:pt idx="3">
                  <c:v>15967.75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31830</c:v>
                </c:pt>
              </c:numCache>
            </c:numRef>
          </c:val>
        </c:ser>
        <c:axId val="118056832"/>
        <c:axId val="118055296"/>
      </c:barChart>
      <c:valAx>
        <c:axId val="11805529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700"/>
            </a:pPr>
            <a:endParaRPr lang="pt-BR"/>
          </a:p>
        </c:txPr>
        <c:crossAx val="118056832"/>
        <c:crosses val="autoZero"/>
        <c:crossBetween val="between"/>
      </c:valAx>
      <c:catAx>
        <c:axId val="118056832"/>
        <c:scaling>
          <c:orientation val="minMax"/>
        </c:scaling>
        <c:axPos val="b"/>
        <c:numFmt formatCode="General" sourceLinked="1"/>
        <c:majorTickMark val="none"/>
        <c:tickLblPos val="nextTo"/>
        <c:crossAx val="118055296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4187.17</c:v>
                </c:pt>
                <c:pt idx="1">
                  <c:v>13951.01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5503.53</c:v>
                </c:pt>
                <c:pt idx="1">
                  <c:v>14062.33</c:v>
                </c:pt>
              </c:numCache>
            </c:numRef>
          </c:val>
        </c:ser>
        <c:axId val="118074368"/>
        <c:axId val="118080256"/>
      </c:barChart>
      <c:catAx>
        <c:axId val="118074368"/>
        <c:scaling>
          <c:orientation val="minMax"/>
        </c:scaling>
        <c:axPos val="b"/>
        <c:numFmt formatCode="General" sourceLinked="1"/>
        <c:majorTickMark val="none"/>
        <c:tickLblPos val="nextTo"/>
        <c:crossAx val="118080256"/>
        <c:crosses val="autoZero"/>
        <c:auto val="1"/>
        <c:lblAlgn val="ctr"/>
        <c:lblOffset val="100"/>
      </c:catAx>
      <c:valAx>
        <c:axId val="11808025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11807436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OBRAS!$A$2:$A$7</c:f>
              <c:strCache>
                <c:ptCount val="6"/>
                <c:pt idx="0">
                  <c:v>AMORIM BARRETO  ENGENHARIA LTDA</c:v>
                </c:pt>
                <c:pt idx="1">
                  <c:v>F P CONSTRUCOES LTDA</c:v>
                </c:pt>
                <c:pt idx="2">
                  <c:v>L.PEREIRA E CIA LTDA</c:v>
                </c:pt>
                <c:pt idx="3">
                  <c:v>S.V.C.-CONSTRUCOES LTDA</c:v>
                </c:pt>
                <c:pt idx="4">
                  <c:v>TOTEM INFRAESTRUTURA E CONSTRUCAO CIVIL</c:v>
                </c:pt>
                <c:pt idx="5">
                  <c:v>W M ENGENHARIA LTDA</c:v>
                </c:pt>
              </c:strCache>
            </c:strRef>
          </c:cat>
          <c:val>
            <c:numRef>
              <c:f>OBRAS!$B$2:$B$7</c:f>
              <c:numCache>
                <c:formatCode>#,##0.00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3559943.94</c:v>
                </c:pt>
                <c:pt idx="3">
                  <c:v>0</c:v>
                </c:pt>
                <c:pt idx="4">
                  <c:v>141082.01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OBRAS!$A$2:$A$7</c:f>
              <c:strCache>
                <c:ptCount val="6"/>
                <c:pt idx="0">
                  <c:v>AMORIM BARRETO  ENGENHARIA LTDA</c:v>
                </c:pt>
                <c:pt idx="1">
                  <c:v>F P CONSTRUCOES LTDA</c:v>
                </c:pt>
                <c:pt idx="2">
                  <c:v>L.PEREIRA E CIA LTDA</c:v>
                </c:pt>
                <c:pt idx="3">
                  <c:v>S.V.C.-CONSTRUCOES LTDA</c:v>
                </c:pt>
                <c:pt idx="4">
                  <c:v>TOTEM INFRAESTRUTURA E CONSTRUCAO CIVIL</c:v>
                </c:pt>
                <c:pt idx="5">
                  <c:v>W M ENGENHARIA LTDA</c:v>
                </c:pt>
              </c:strCache>
            </c:strRef>
          </c:cat>
          <c:val>
            <c:numRef>
              <c:f>OBRAS!$C$2:$C$7</c:f>
              <c:numCache>
                <c:formatCode>#,##0.00</c:formatCode>
                <c:ptCount val="6"/>
                <c:pt idx="0">
                  <c:v>439179.75</c:v>
                </c:pt>
                <c:pt idx="1">
                  <c:v>1286376.9000000004</c:v>
                </c:pt>
                <c:pt idx="2">
                  <c:v>2699798.16</c:v>
                </c:pt>
                <c:pt idx="3">
                  <c:v>9040822.8000000007</c:v>
                </c:pt>
                <c:pt idx="4">
                  <c:v>0</c:v>
                </c:pt>
                <c:pt idx="5">
                  <c:v>1508178.75</c:v>
                </c:pt>
              </c:numCache>
            </c:numRef>
          </c:val>
        </c:ser>
        <c:axId val="118313728"/>
        <c:axId val="118303744"/>
      </c:barChart>
      <c:valAx>
        <c:axId val="11830374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700"/>
            </a:pPr>
            <a:endParaRPr lang="pt-BR"/>
          </a:p>
        </c:txPr>
        <c:crossAx val="118313728"/>
        <c:crosses val="autoZero"/>
        <c:crossBetween val="between"/>
      </c:valAx>
      <c:catAx>
        <c:axId val="118313728"/>
        <c:scaling>
          <c:orientation val="minMax"/>
        </c:scaling>
        <c:axPos val="b"/>
        <c:numFmt formatCode="General" sourceLinked="1"/>
        <c:majorTickMark val="none"/>
        <c:tickLblPos val="nextTo"/>
        <c:crossAx val="11830374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GRAFICOS'!$A$2:$A$5</c:f>
              <c:strCache>
                <c:ptCount val="4"/>
                <c:pt idx="0">
                  <c:v>F. RAMIRES DOS SANTOS - ME</c:v>
                </c:pt>
                <c:pt idx="1">
                  <c:v>IND GRAFICA JARAGUA LTDA-ME</c:v>
                </c:pt>
                <c:pt idx="2">
                  <c:v>MARIA VALDELICE DA SILVA</c:v>
                </c:pt>
                <c:pt idx="3">
                  <c:v>SOLUCOES COMERCIO DE PAPEL.E INFORMATICA</c:v>
                </c:pt>
              </c:strCache>
            </c:strRef>
          </c:cat>
          <c:val>
            <c:numRef>
              <c:f>'SERV GRAFICOS'!$B$2:$B$5</c:f>
              <c:numCache>
                <c:formatCode>#,##0.00</c:formatCode>
                <c:ptCount val="4"/>
                <c:pt idx="0">
                  <c:v>0</c:v>
                </c:pt>
                <c:pt idx="1">
                  <c:v>14980</c:v>
                </c:pt>
                <c:pt idx="2">
                  <c:v>15795</c:v>
                </c:pt>
                <c:pt idx="3">
                  <c:v>23838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GRAFICOS'!$A$2:$A$5</c:f>
              <c:strCache>
                <c:ptCount val="4"/>
                <c:pt idx="0">
                  <c:v>F. RAMIRES DOS SANTOS - ME</c:v>
                </c:pt>
                <c:pt idx="1">
                  <c:v>IND GRAFICA JARAGUA LTDA-ME</c:v>
                </c:pt>
                <c:pt idx="2">
                  <c:v>MARIA VALDELICE DA SILVA</c:v>
                </c:pt>
                <c:pt idx="3">
                  <c:v>SOLUCOES COMERCIO DE PAPEL.E INFORMATICA</c:v>
                </c:pt>
              </c:strCache>
            </c:strRef>
          </c:cat>
          <c:val>
            <c:numRef>
              <c:f>'SERV GRAFICOS'!$C$2:$C$5</c:f>
              <c:numCache>
                <c:formatCode>#,##0.00</c:formatCode>
                <c:ptCount val="4"/>
                <c:pt idx="0">
                  <c:v>7835</c:v>
                </c:pt>
                <c:pt idx="1">
                  <c:v>0</c:v>
                </c:pt>
                <c:pt idx="2">
                  <c:v>0</c:v>
                </c:pt>
                <c:pt idx="3">
                  <c:v>23803</c:v>
                </c:pt>
              </c:numCache>
            </c:numRef>
          </c:val>
        </c:ser>
        <c:axId val="118328704"/>
        <c:axId val="118327168"/>
      </c:barChart>
      <c:valAx>
        <c:axId val="11832716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118328704"/>
        <c:crosses val="autoZero"/>
        <c:crossBetween val="between"/>
      </c:valAx>
      <c:catAx>
        <c:axId val="118328704"/>
        <c:scaling>
          <c:orientation val="minMax"/>
        </c:scaling>
        <c:axPos val="b"/>
        <c:numFmt formatCode="General" sourceLinked="1"/>
        <c:majorTickMark val="none"/>
        <c:tickLblPos val="nextTo"/>
        <c:crossAx val="118327168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'EXECUCAO_ORCAM_DER_1_quad 17'!$B$1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'EXECUCAO_ORCAM_DER_1_quad 17'!$A$2:$A$3</c:f>
              <c:strCache>
                <c:ptCount val="2"/>
                <c:pt idx="0">
                  <c:v>Executado 2016</c:v>
                </c:pt>
                <c:pt idx="1">
                  <c:v>Executado 2017</c:v>
                </c:pt>
              </c:strCache>
            </c:strRef>
          </c:cat>
          <c:val>
            <c:numRef>
              <c:f>'EXECUCAO_ORCAM_DER_1_quad 17'!$B$2:$B$3</c:f>
              <c:numCache>
                <c:formatCode>_-* #,##0.00_-;\-* #,##0.00_-;_-* "-"??_-;_-@_-</c:formatCode>
                <c:ptCount val="2"/>
                <c:pt idx="0">
                  <c:v>10526463.1</c:v>
                </c:pt>
                <c:pt idx="1">
                  <c:v>22167871.079999998</c:v>
                </c:pt>
              </c:numCache>
            </c:numRef>
          </c:val>
        </c:ser>
        <c:axId val="75389184"/>
        <c:axId val="75395072"/>
      </c:barChart>
      <c:catAx>
        <c:axId val="75389184"/>
        <c:scaling>
          <c:orientation val="minMax"/>
        </c:scaling>
        <c:axPos val="b"/>
        <c:majorTickMark val="none"/>
        <c:tickLblPos val="nextTo"/>
        <c:crossAx val="75395072"/>
        <c:crosses val="autoZero"/>
        <c:auto val="1"/>
        <c:lblAlgn val="ctr"/>
        <c:lblOffset val="100"/>
      </c:catAx>
      <c:valAx>
        <c:axId val="7539507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538918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'PESSOAL CIVIL '!$A$10:$A$19</c:f>
              <c:strCache>
                <c:ptCount val="10"/>
                <c:pt idx="0">
                  <c:v>SUBSIDIOS (RPPS)</c:v>
                </c:pt>
                <c:pt idx="1">
                  <c:v>GRATIFICACAO POR EXERCICIO DE FUNCOES (RPPS)</c:v>
                </c:pt>
                <c:pt idx="2">
                  <c:v>CONT.PATRONAL-FUNDO FINANCEIRO - AL PREVI</c:v>
                </c:pt>
                <c:pt idx="3">
                  <c:v>FERIAS - ABONO CONSTITUCIONAL  (RPPS)</c:v>
                </c:pt>
                <c:pt idx="4">
                  <c:v>GRATIF.P/EXERCICIO DE CARGO EM COMISSAO(RGPS)</c:v>
                </c:pt>
                <c:pt idx="5">
                  <c:v>ADIC.DE INSALUBRIDADE-RPPS</c:v>
                </c:pt>
                <c:pt idx="6">
                  <c:v>ABONO DE PERMANENCIA (RPPS)</c:v>
                </c:pt>
                <c:pt idx="7">
                  <c:v>REMUN PARTICIP ORGAOS DELIBER.COLETIVA (RPPS)</c:v>
                </c:pt>
                <c:pt idx="8">
                  <c:v>COMPLEMENTACAO SALARIAL- PESSOAL CIVIL (RPPS)</c:v>
                </c:pt>
                <c:pt idx="9">
                  <c:v>13 SALARIO  (RPPS)</c:v>
                </c:pt>
              </c:strCache>
            </c:strRef>
          </c:cat>
          <c:val>
            <c:numRef>
              <c:f>'PESSOAL CIVIL '!$B$10:$B$19</c:f>
              <c:numCache>
                <c:formatCode>#,##0.00</c:formatCode>
                <c:ptCount val="10"/>
                <c:pt idx="0">
                  <c:v>2801643.13</c:v>
                </c:pt>
                <c:pt idx="1">
                  <c:v>657906.4</c:v>
                </c:pt>
                <c:pt idx="2">
                  <c:v>624041.88</c:v>
                </c:pt>
                <c:pt idx="3">
                  <c:v>198730.69</c:v>
                </c:pt>
                <c:pt idx="4">
                  <c:v>174651.68</c:v>
                </c:pt>
                <c:pt idx="5">
                  <c:v>105339.73</c:v>
                </c:pt>
                <c:pt idx="6">
                  <c:v>94093.9</c:v>
                </c:pt>
                <c:pt idx="7">
                  <c:v>59266.37</c:v>
                </c:pt>
                <c:pt idx="8">
                  <c:v>16195.28</c:v>
                </c:pt>
                <c:pt idx="9">
                  <c:v>13589.44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'PESSOAL CIVIL '!$A$10:$A$19</c:f>
              <c:strCache>
                <c:ptCount val="10"/>
                <c:pt idx="0">
                  <c:v>SUBSIDIOS (RPPS)</c:v>
                </c:pt>
                <c:pt idx="1">
                  <c:v>GRATIFICACAO POR EXERCICIO DE FUNCOES (RPPS)</c:v>
                </c:pt>
                <c:pt idx="2">
                  <c:v>CONT.PATRONAL-FUNDO FINANCEIRO - AL PREVI</c:v>
                </c:pt>
                <c:pt idx="3">
                  <c:v>FERIAS - ABONO CONSTITUCIONAL  (RPPS)</c:v>
                </c:pt>
                <c:pt idx="4">
                  <c:v>GRATIF.P/EXERCICIO DE CARGO EM COMISSAO(RGPS)</c:v>
                </c:pt>
                <c:pt idx="5">
                  <c:v>ADIC.DE INSALUBRIDADE-RPPS</c:v>
                </c:pt>
                <c:pt idx="6">
                  <c:v>ABONO DE PERMANENCIA (RPPS)</c:v>
                </c:pt>
                <c:pt idx="7">
                  <c:v>REMUN PARTICIP ORGAOS DELIBER.COLETIVA (RPPS)</c:v>
                </c:pt>
                <c:pt idx="8">
                  <c:v>COMPLEMENTACAO SALARIAL- PESSOAL CIVIL (RPPS)</c:v>
                </c:pt>
                <c:pt idx="9">
                  <c:v>13 SALARIO  (RPPS)</c:v>
                </c:pt>
              </c:strCache>
            </c:strRef>
          </c:cat>
          <c:val>
            <c:numRef>
              <c:f>'PESSOAL CIVIL '!$C$10:$C$19</c:f>
              <c:numCache>
                <c:formatCode>#,##0.00</c:formatCode>
                <c:ptCount val="10"/>
                <c:pt idx="0">
                  <c:v>2618159.71</c:v>
                </c:pt>
                <c:pt idx="1">
                  <c:v>658356.4</c:v>
                </c:pt>
                <c:pt idx="2">
                  <c:v>582364</c:v>
                </c:pt>
                <c:pt idx="3">
                  <c:v>195945.28</c:v>
                </c:pt>
                <c:pt idx="4">
                  <c:v>185203.17</c:v>
                </c:pt>
                <c:pt idx="5">
                  <c:v>232968.95999999993</c:v>
                </c:pt>
                <c:pt idx="6">
                  <c:v>107266.42</c:v>
                </c:pt>
                <c:pt idx="7">
                  <c:v>59053.8</c:v>
                </c:pt>
                <c:pt idx="8">
                  <c:v>25435.279999999992</c:v>
                </c:pt>
                <c:pt idx="9">
                  <c:v>294822.15999999986</c:v>
                </c:pt>
              </c:numCache>
            </c:numRef>
          </c:val>
        </c:ser>
        <c:axId val="79932416"/>
        <c:axId val="79942400"/>
      </c:barChart>
      <c:catAx>
        <c:axId val="79932416"/>
        <c:scaling>
          <c:orientation val="minMax"/>
        </c:scaling>
        <c:axPos val="b"/>
        <c:numFmt formatCode="General" sourceLinked="1"/>
        <c:majorTickMark val="none"/>
        <c:tickLblPos val="nextTo"/>
        <c:crossAx val="79942400"/>
        <c:crosses val="autoZero"/>
        <c:auto val="1"/>
        <c:lblAlgn val="ctr"/>
        <c:lblOffset val="100"/>
      </c:catAx>
      <c:valAx>
        <c:axId val="7994240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7993241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sz="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'diarias civil'!$A$2:$A$3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'diarias civil'!$B$2:$B$3</c:f>
              <c:numCache>
                <c:formatCode>#,##0.00_ ;\-#,##0.00\ </c:formatCode>
                <c:ptCount val="2"/>
                <c:pt idx="0">
                  <c:v>424240</c:v>
                </c:pt>
                <c:pt idx="1">
                  <c:v>4390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2"/>
            </a:solidFill>
          </c:spPr>
          <c:cat>
            <c:strRef>
              <c:f>'diarias civil'!$A$2:$A$3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'diarias civil'!$C$2:$C$3</c:f>
              <c:numCache>
                <c:formatCode>#,##0.00_ ;\-#,##0.00\ </c:formatCode>
                <c:ptCount val="2"/>
                <c:pt idx="0">
                  <c:v>400740</c:v>
                </c:pt>
                <c:pt idx="1">
                  <c:v>11225</c:v>
                </c:pt>
              </c:numCache>
            </c:numRef>
          </c:val>
        </c:ser>
        <c:axId val="75182848"/>
        <c:axId val="75184384"/>
      </c:barChart>
      <c:catAx>
        <c:axId val="75182848"/>
        <c:scaling>
          <c:orientation val="minMax"/>
        </c:scaling>
        <c:axPos val="b"/>
        <c:majorTickMark val="none"/>
        <c:tickLblPos val="nextTo"/>
        <c:crossAx val="75184384"/>
        <c:crosses val="autoZero"/>
        <c:auto val="1"/>
        <c:lblAlgn val="ctr"/>
        <c:lblOffset val="100"/>
      </c:catAx>
      <c:valAx>
        <c:axId val="75184384"/>
        <c:scaling>
          <c:orientation val="minMax"/>
        </c:scaling>
        <c:axPos val="l"/>
        <c:majorGridlines/>
        <c:numFmt formatCode="#,##0.00_ ;\-#,##0.00\ " sourceLinked="1"/>
        <c:majorTickMark val="none"/>
        <c:tickLblPos val="nextTo"/>
        <c:crossAx val="7518284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PASSAGENS!$A$2:$A$3</c:f>
              <c:strCache>
                <c:ptCount val="2"/>
                <c:pt idx="0">
                  <c:v>J B S VIAGENS E TURISMO LTDA  ME</c:v>
                </c:pt>
                <c:pt idx="1">
                  <c:v>PROPAG TURISMO LTDA</c:v>
                </c:pt>
              </c:strCache>
            </c:strRef>
          </c:cat>
          <c:val>
            <c:numRef>
              <c:f>PASSAGENS!$B$2:$B$3</c:f>
              <c:numCache>
                <c:formatCode>#,##0.00</c:formatCode>
                <c:ptCount val="2"/>
                <c:pt idx="0">
                  <c:v>1147.31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PASSAGENS!$A$2:$A$3</c:f>
              <c:strCache>
                <c:ptCount val="2"/>
                <c:pt idx="0">
                  <c:v>J B S VIAGENS E TURISMO LTDA  ME</c:v>
                </c:pt>
                <c:pt idx="1">
                  <c:v>PROPAG TURISMO LTDA</c:v>
                </c:pt>
              </c:strCache>
            </c:strRef>
          </c:cat>
          <c:val>
            <c:numRef>
              <c:f>PASSAGENS!$C$2:$C$3</c:f>
              <c:numCache>
                <c:formatCode>#,##0.00</c:formatCode>
                <c:ptCount val="2"/>
                <c:pt idx="0">
                  <c:v>0</c:v>
                </c:pt>
                <c:pt idx="1">
                  <c:v>3405.7</c:v>
                </c:pt>
              </c:numCache>
            </c:numRef>
          </c:val>
        </c:ser>
        <c:axId val="81237120"/>
        <c:axId val="81238656"/>
      </c:barChart>
      <c:catAx>
        <c:axId val="81237120"/>
        <c:scaling>
          <c:orientation val="minMax"/>
        </c:scaling>
        <c:axPos val="b"/>
        <c:majorTickMark val="none"/>
        <c:tickLblPos val="nextTo"/>
        <c:crossAx val="81238656"/>
        <c:crosses val="autoZero"/>
        <c:auto val="1"/>
        <c:lblAlgn val="ctr"/>
        <c:lblOffset val="100"/>
      </c:catAx>
      <c:valAx>
        <c:axId val="8123865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812371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8602760377384459"/>
          <c:y val="7.407407407407407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'MATERIAL DE CONSUMO'!$A$2:$A$8</c:f>
              <c:strCache>
                <c:ptCount val="7"/>
                <c:pt idx="0">
                  <c:v>COMBUSTIVEIS E LUBRIFICANTES AUTOMOTIVOS</c:v>
                </c:pt>
                <c:pt idx="1">
                  <c:v>GENEROS DE ALIMENTACAO</c:v>
                </c:pt>
                <c:pt idx="2">
                  <c:v>MATERIAL DE CAMA, MESA E BANHO</c:v>
                </c:pt>
                <c:pt idx="3">
                  <c:v>MATERIAL DE LIMPEZA E PROD DE HIGIENIZACAO</c:v>
                </c:pt>
                <c:pt idx="4">
                  <c:v>MATERIAL DE PROCESSAMENTO DE DADOS</c:v>
                </c:pt>
                <c:pt idx="5">
                  <c:v>MATERIAL PARA MANUTENCAO DE BENS IMOVEIS</c:v>
                </c:pt>
                <c:pt idx="6">
                  <c:v>MATERIAL PARA MANUTENCAO DE VEICULOS</c:v>
                </c:pt>
              </c:strCache>
            </c:strRef>
          </c:cat>
          <c:val>
            <c:numRef>
              <c:f>'MATERIAL DE CONSUMO'!$B$2:$B$8</c:f>
              <c:numCache>
                <c:formatCode>#,##0.00</c:formatCode>
                <c:ptCount val="7"/>
                <c:pt idx="0">
                  <c:v>9293.6</c:v>
                </c:pt>
                <c:pt idx="1">
                  <c:v>0</c:v>
                </c:pt>
                <c:pt idx="2">
                  <c:v>440</c:v>
                </c:pt>
                <c:pt idx="3">
                  <c:v>6280.4</c:v>
                </c:pt>
                <c:pt idx="4">
                  <c:v>26293.02</c:v>
                </c:pt>
                <c:pt idx="5">
                  <c:v>13614</c:v>
                </c:pt>
                <c:pt idx="6">
                  <c:v>12344.9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'MATERIAL DE CONSUMO'!$A$2:$A$8</c:f>
              <c:strCache>
                <c:ptCount val="7"/>
                <c:pt idx="0">
                  <c:v>COMBUSTIVEIS E LUBRIFICANTES AUTOMOTIVOS</c:v>
                </c:pt>
                <c:pt idx="1">
                  <c:v>GENEROS DE ALIMENTACAO</c:v>
                </c:pt>
                <c:pt idx="2">
                  <c:v>MATERIAL DE CAMA, MESA E BANHO</c:v>
                </c:pt>
                <c:pt idx="3">
                  <c:v>MATERIAL DE LIMPEZA E PROD DE HIGIENIZACAO</c:v>
                </c:pt>
                <c:pt idx="4">
                  <c:v>MATERIAL DE PROCESSAMENTO DE DADOS</c:v>
                </c:pt>
                <c:pt idx="5">
                  <c:v>MATERIAL PARA MANUTENCAO DE BENS IMOVEIS</c:v>
                </c:pt>
                <c:pt idx="6">
                  <c:v>MATERIAL PARA MANUTENCAO DE VEICULOS</c:v>
                </c:pt>
              </c:strCache>
            </c:strRef>
          </c:cat>
          <c:val>
            <c:numRef>
              <c:f>'MATERIAL DE CONSUMO'!$C$2:$C$8</c:f>
              <c:numCache>
                <c:formatCode>#,##0.00</c:formatCode>
                <c:ptCount val="7"/>
                <c:pt idx="0">
                  <c:v>5967.46</c:v>
                </c:pt>
                <c:pt idx="1">
                  <c:v>511.82</c:v>
                </c:pt>
                <c:pt idx="2">
                  <c:v>0</c:v>
                </c:pt>
                <c:pt idx="3">
                  <c:v>0</c:v>
                </c:pt>
                <c:pt idx="4">
                  <c:v>17755.599999999991</c:v>
                </c:pt>
                <c:pt idx="5">
                  <c:v>7855</c:v>
                </c:pt>
                <c:pt idx="6">
                  <c:v>15356.740000000003</c:v>
                </c:pt>
              </c:numCache>
            </c:numRef>
          </c:val>
        </c:ser>
        <c:axId val="81269888"/>
        <c:axId val="81271424"/>
      </c:barChart>
      <c:catAx>
        <c:axId val="81269888"/>
        <c:scaling>
          <c:orientation val="minMax"/>
        </c:scaling>
        <c:axPos val="b"/>
        <c:numFmt formatCode="General" sourceLinked="1"/>
        <c:majorTickMark val="none"/>
        <c:tickLblPos val="nextTo"/>
        <c:crossAx val="81271424"/>
        <c:crosses val="autoZero"/>
        <c:auto val="1"/>
        <c:lblAlgn val="ctr"/>
        <c:lblOffset val="100"/>
      </c:catAx>
      <c:valAx>
        <c:axId val="8127142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900"/>
            </a:pPr>
            <a:endParaRPr lang="pt-BR"/>
          </a:p>
        </c:txPr>
        <c:crossAx val="8126988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8602760377384459"/>
          <c:y val="7.407407407407407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'PRO DADOS'!$A$2:$A$4</c:f>
              <c:strCache>
                <c:ptCount val="3"/>
                <c:pt idx="0">
                  <c:v>CENTRAL DAS IMPRESSORAS COMERCIO LTDA ME</c:v>
                </c:pt>
                <c:pt idx="1">
                  <c:v>MIXPEL COMERCIO DE PAPELARIA E INFOR - E</c:v>
                </c:pt>
                <c:pt idx="2">
                  <c:v>SAPUCAIA E CIA LTDA</c:v>
                </c:pt>
              </c:strCache>
            </c:strRef>
          </c:cat>
          <c:val>
            <c:numRef>
              <c:f>'PRO DADOS'!$B$2:$B$4</c:f>
              <c:numCache>
                <c:formatCode>#,##0.00</c:formatCode>
                <c:ptCount val="3"/>
                <c:pt idx="0">
                  <c:v>7844.52</c:v>
                </c:pt>
                <c:pt idx="1">
                  <c:v>14184.5</c:v>
                </c:pt>
                <c:pt idx="2">
                  <c:v>4264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'PRO DADOS'!$A$2:$A$4</c:f>
              <c:strCache>
                <c:ptCount val="3"/>
                <c:pt idx="0">
                  <c:v>CENTRAL DAS IMPRESSORAS COMERCIO LTDA ME</c:v>
                </c:pt>
                <c:pt idx="1">
                  <c:v>MIXPEL COMERCIO DE PAPELARIA E INFOR - E</c:v>
                </c:pt>
                <c:pt idx="2">
                  <c:v>SAPUCAIA E CIA LTDA</c:v>
                </c:pt>
              </c:strCache>
            </c:strRef>
          </c:cat>
          <c:val>
            <c:numRef>
              <c:f>'PRO DADOS'!$C$2:$C$4</c:f>
              <c:numCache>
                <c:formatCode>#,##0.00</c:formatCode>
                <c:ptCount val="3"/>
                <c:pt idx="0">
                  <c:v>3739.6</c:v>
                </c:pt>
                <c:pt idx="1">
                  <c:v>6324</c:v>
                </c:pt>
                <c:pt idx="2">
                  <c:v>7692</c:v>
                </c:pt>
              </c:numCache>
            </c:numRef>
          </c:val>
        </c:ser>
        <c:axId val="81503360"/>
        <c:axId val="81504896"/>
      </c:barChart>
      <c:catAx>
        <c:axId val="81503360"/>
        <c:scaling>
          <c:orientation val="minMax"/>
        </c:scaling>
        <c:axPos val="b"/>
        <c:numFmt formatCode="General" sourceLinked="1"/>
        <c:majorTickMark val="none"/>
        <c:tickLblPos val="nextTo"/>
        <c:crossAx val="81504896"/>
        <c:crosses val="autoZero"/>
        <c:auto val="1"/>
        <c:lblAlgn val="ctr"/>
        <c:lblOffset val="100"/>
      </c:catAx>
      <c:valAx>
        <c:axId val="8150489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000"/>
            </a:pPr>
            <a:endParaRPr lang="pt-BR"/>
          </a:p>
        </c:txPr>
        <c:crossAx val="8150336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8602760377384459"/>
          <c:y val="7.407407407407407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'MAN VEICULOS'!$A$2:$A$4</c:f>
              <c:strCache>
                <c:ptCount val="3"/>
                <c:pt idx="0">
                  <c:v>ALVES DO SANTOS ME</c:v>
                </c:pt>
                <c:pt idx="1">
                  <c:v>AUTOMOLAS CLARA MACEIO LTDA.</c:v>
                </c:pt>
                <c:pt idx="2">
                  <c:v>JOSE MACIO ROCHA DA COSTA ME</c:v>
                </c:pt>
              </c:strCache>
            </c:strRef>
          </c:cat>
          <c:val>
            <c:numRef>
              <c:f>'MAN VEICULOS'!$B$2:$B$4</c:f>
              <c:numCache>
                <c:formatCode>#,##0.00</c:formatCode>
                <c:ptCount val="3"/>
                <c:pt idx="0">
                  <c:v>1000</c:v>
                </c:pt>
                <c:pt idx="1">
                  <c:v>3029.6</c:v>
                </c:pt>
                <c:pt idx="2">
                  <c:v>8315.2999999999956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'MAN VEICULOS'!$A$2:$A$4</c:f>
              <c:strCache>
                <c:ptCount val="3"/>
                <c:pt idx="0">
                  <c:v>ALVES DO SANTOS ME</c:v>
                </c:pt>
                <c:pt idx="1">
                  <c:v>AUTOMOLAS CLARA MACEIO LTDA.</c:v>
                </c:pt>
                <c:pt idx="2">
                  <c:v>JOSE MACIO ROCHA DA COSTA ME</c:v>
                </c:pt>
              </c:strCache>
            </c:strRef>
          </c:cat>
          <c:val>
            <c:numRef>
              <c:f>'MAN VEICULOS'!$C$2:$C$4</c:f>
              <c:numCache>
                <c:formatCode>#,##0.00</c:formatCode>
                <c:ptCount val="3"/>
                <c:pt idx="0">
                  <c:v>0</c:v>
                </c:pt>
                <c:pt idx="1">
                  <c:v>15356.740000000003</c:v>
                </c:pt>
                <c:pt idx="2">
                  <c:v>0</c:v>
                </c:pt>
              </c:numCache>
            </c:numRef>
          </c:val>
        </c:ser>
        <c:axId val="81346560"/>
        <c:axId val="81348096"/>
      </c:barChart>
      <c:catAx>
        <c:axId val="81346560"/>
        <c:scaling>
          <c:orientation val="minMax"/>
        </c:scaling>
        <c:axPos val="b"/>
        <c:numFmt formatCode="General" sourceLinked="1"/>
        <c:majorTickMark val="none"/>
        <c:tickLblPos val="nextTo"/>
        <c:crossAx val="81348096"/>
        <c:crosses val="autoZero"/>
        <c:auto val="1"/>
        <c:lblAlgn val="ctr"/>
        <c:lblOffset val="100"/>
      </c:catAx>
      <c:valAx>
        <c:axId val="8134809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000"/>
            </a:pPr>
            <a:endParaRPr lang="pt-BR"/>
          </a:p>
        </c:txPr>
        <c:crossAx val="8134656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8602760377384459"/>
          <c:y val="7.407407407407407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'BENS IMOVEIS'!$A$2</c:f>
              <c:strCache>
                <c:ptCount val="1"/>
                <c:pt idx="0">
                  <c:v>SIZENANDO DANTAS DA COSTA JUNIOR - ME</c:v>
                </c:pt>
              </c:strCache>
            </c:strRef>
          </c:cat>
          <c:val>
            <c:numRef>
              <c:f>'BENS IMOVEIS'!$B$2</c:f>
              <c:numCache>
                <c:formatCode>#,##0.00</c:formatCode>
                <c:ptCount val="1"/>
                <c:pt idx="0">
                  <c:v>13614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'BENS IMOVEIS'!$A$2</c:f>
              <c:strCache>
                <c:ptCount val="1"/>
                <c:pt idx="0">
                  <c:v>SIZENANDO DANTAS DA COSTA JUNIOR - ME</c:v>
                </c:pt>
              </c:strCache>
            </c:strRef>
          </c:cat>
          <c:val>
            <c:numRef>
              <c:f>'BENS IMOVEIS'!$C$2</c:f>
              <c:numCache>
                <c:formatCode>#,##0.00</c:formatCode>
                <c:ptCount val="1"/>
                <c:pt idx="0">
                  <c:v>7855</c:v>
                </c:pt>
              </c:numCache>
            </c:numRef>
          </c:val>
        </c:ser>
        <c:axId val="81711104"/>
        <c:axId val="81712640"/>
      </c:barChart>
      <c:catAx>
        <c:axId val="81711104"/>
        <c:scaling>
          <c:orientation val="minMax"/>
        </c:scaling>
        <c:axPos val="b"/>
        <c:numFmt formatCode="General" sourceLinked="1"/>
        <c:majorTickMark val="none"/>
        <c:tickLblPos val="nextTo"/>
        <c:crossAx val="81712640"/>
        <c:crosses val="autoZero"/>
        <c:auto val="1"/>
        <c:lblAlgn val="ctr"/>
        <c:lblOffset val="100"/>
      </c:catAx>
      <c:valAx>
        <c:axId val="8171264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900"/>
            </a:pPr>
            <a:endParaRPr lang="pt-BR"/>
          </a:p>
        </c:txPr>
        <c:crossAx val="8171110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+mn-lt"/>
                <a:cs typeface="Arial" pitchFamily="34" charset="0"/>
              </a:rPr>
              <a:t>do Departamento de Estradas e Rodagem do Estado de Alagoas 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46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Departamento de Estradas e Rodagem do Estado de Alagoas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91605" y="456008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5988848"/>
          <a:ext cx="5665262" cy="11430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:a16="http://schemas.microsoft.com/office/drawing/2014/main" xmlns="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:a16="http://schemas.microsoft.com/office/drawing/2014/main" xmlns="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:a16="http://schemas.microsoft.com/office/drawing/2014/main" xmlns="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331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309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 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14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14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85325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Cedido </a:t>
                      </a:r>
                      <a:endParaRPr kumimoji="0" lang="pt-BR" altLang="pt-B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346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324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OUTROS SERVIÇOS DE TERCEIROS-PESSOA JURÍDICA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1.359.476,98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1.503.777,71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10,61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50879" y="46462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MANUTENÇÃO E CONSERVAÇÃO DE ESTRADAS E VIAS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5060154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365.352,00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604.442,00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65,44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7" y="2845575"/>
          <a:ext cx="5929354" cy="1571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áfico 15"/>
          <p:cNvGraphicFramePr/>
          <p:nvPr/>
        </p:nvGraphicFramePr>
        <p:xfrm>
          <a:off x="993755" y="6631790"/>
          <a:ext cx="5715040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/>
          <p:cNvSpPr/>
          <p:nvPr/>
        </p:nvSpPr>
        <p:spPr>
          <a:xfrm>
            <a:off x="1208069" y="2274072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Maiores Despesas com Serviços de Terceiros Pessoa Jurídica</a:t>
            </a:r>
            <a:r>
              <a:rPr lang="pt-BR" sz="1400" dirty="0" smtClean="0">
                <a:latin typeface="+mj-lt"/>
              </a:rPr>
              <a:t> 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065193" y="5845972"/>
            <a:ext cx="55007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Manutenção e Conservação de Estradas e Vias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COMUNICAÇÃO EM GERAL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249.420,76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176.747,96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-29,14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50879" y="46462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5060154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122.080,53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70.762,14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-42,04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22317" y="2702700"/>
          <a:ext cx="5719762" cy="17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93755" y="6417476"/>
          <a:ext cx="5719762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/>
          <p:cNvSpPr/>
          <p:nvPr/>
        </p:nvSpPr>
        <p:spPr>
          <a:xfrm>
            <a:off x="1065193" y="577453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Locação de Veículos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93755" y="220263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Serviço de Comunicação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OUTROS SERVIÇOS DE TERCEIROS-PESSOA JURÍDICA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118.684,30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97.659,25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-17,72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922317" y="4646258"/>
            <a:ext cx="5857916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TELEFONIA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5060154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18.138,18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19.565,86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7,87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22317" y="2702700"/>
          <a:ext cx="5786478" cy="17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93755" y="6488914"/>
          <a:ext cx="5715040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/>
          <p:cNvSpPr/>
          <p:nvPr/>
        </p:nvSpPr>
        <p:spPr>
          <a:xfrm>
            <a:off x="1208069" y="220263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Despesas com Outros Serviços de Terceiros -PJ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136631" y="5917410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Telefonia Fixa e Móvel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GRÁFICOS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54.613,00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31.638,00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-42,07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50879" y="46462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OBRAS PUBLICAS DE USO COMUM DO POVO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5060154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3.701.025,95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14.974.356,36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304,60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22317" y="6346038"/>
          <a:ext cx="5857916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7" y="2702700"/>
          <a:ext cx="5786478" cy="17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tângulo 14"/>
          <p:cNvSpPr/>
          <p:nvPr/>
        </p:nvSpPr>
        <p:spPr>
          <a:xfrm>
            <a:off x="993755" y="220263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Serviços Gráficos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065193" y="577453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Obras Públicas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EM </a:t>
            </a:r>
            <a:r>
              <a:rPr lang="pt-BR" sz="1400" b="1" dirty="0" smtClean="0">
                <a:solidFill>
                  <a:schemeClr val="bg1"/>
                </a:solidFill>
              </a:rPr>
              <a:t>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65129" y="1345373"/>
          <a:ext cx="6572293" cy="7786746"/>
        </p:xfrm>
        <a:graphic>
          <a:graphicData uri="http://schemas.openxmlformats.org/drawingml/2006/table">
            <a:tbl>
              <a:tblPr>
                <a:solidFill>
                  <a:srgbClr val="F4EAE4"/>
                </a:solidFill>
              </a:tblPr>
              <a:tblGrid>
                <a:gridCol w="2437900"/>
                <a:gridCol w="789970"/>
                <a:gridCol w="2437900"/>
                <a:gridCol w="906523"/>
              </a:tblGrid>
              <a:tr h="3539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PRINCIPAIS FAVORECIDOS DE 2016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PRINCIPAIS FAVORECIDOS DE 2017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539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 err="1">
                          <a:latin typeface="+mj-lt"/>
                        </a:rPr>
                        <a:t>L.</a:t>
                      </a:r>
                      <a:r>
                        <a:rPr lang="pt-BR" sz="1000" b="0" i="0" u="none" strike="noStrike" dirty="0">
                          <a:latin typeface="+mj-lt"/>
                        </a:rPr>
                        <a:t>PEREIRA E CIA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3.559.943,94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 err="1">
                          <a:latin typeface="+mj-lt"/>
                        </a:rPr>
                        <a:t>S.V.C.</a:t>
                      </a:r>
                      <a:r>
                        <a:rPr lang="pt-BR" sz="1000" b="0" i="0" u="none" strike="noStrike" dirty="0">
                          <a:latin typeface="+mj-lt"/>
                        </a:rPr>
                        <a:t>-CONSTRUCOES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9.040.822,80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PARA ATENDER PAGAMENTO DA CONTRIBUICAO 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624.041,88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L.PEREIRA E CIA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2.699.798,16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EMPRESA B  CORREIOS E TELEGRAFOS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249.420,76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W M ENGENHARIA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1.508.178,75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SOLUCOES COMERCIO DE PAPEL.E INFORMATICA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150.373,70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F P CONSTRUCOES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1.286.376,90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TOTEM INFRAESTRUTURA E CONSTRUCAO CIVIL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141.082,01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PARA ATENDER PAGAMENTO DA CONTRIBUICAO 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582.364,00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MARIA VALDELICE DA SILVA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110.671,00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AMORIM BARRETO  ENGENHARIA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439.179,75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H E J DA SILVA -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90.928,00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H E J DA SILVA -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236.248,00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JET.BRASIL COMUNICACAO VISUAL LTDA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82.255,00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EMPRESA B  CORREIOS E TELEGRAFOS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176.747,96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MIAMI SINALIZACAO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70.790,00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EDRIANE RODRIGUES DOS SANTOS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174.574,00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LOCADORA DE VEICULOS SAO SEBASTIAO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59.920,00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MARIA CICERA SANTOS DOS NASCIMENTO -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168.607,00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S.R.LOCACAO E SERVICOS LTDA -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59.158,75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SOLUCOES COMERCIO DE PAPEL.E INFORMATICA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166.404,00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C L G DE ATAIDE SENA -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55.246,00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C L G DE ATAIDE SENA -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104.999,00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SOLUCAO COMERCIO E SERVICOS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55.142,00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S.R.LOCACAO E SERVICOS LTDA -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59.711,94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COMPANHIA ENERGETICA DE ALAGOAS - CEAL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49.772,81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CIEE - CENTRO DE INTEGRACAO EMPRESA ESCO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58.397,00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CIEE - CENTRO DE INTEGRACAO EMPRESA ESCO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35.165,46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AUTOMOLAS CLARA MACEIO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49.174,79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INFINITY PROPAGANDAS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34.621,00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COMPANHIA ENERGETICA DE ALAGOAS - CEAL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41.547,96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CIA DE EMPRE INTERMED E PARCERIA DE AL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29.765,80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DISTRIBUIDORA MULTIALIMENTOS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39.721,50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OK LOCADORA DE VEICULOS LTDA - EPP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26.200,00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F. RAMIRES DOS SANTOS -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39.652,75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MIXPEL COMERCIO DE PAPELARIA E INFOR - 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25.095,50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LOCADORA DE VEICULOS SAO SEBASTIAO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36.067,26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EDRIANE RODRIGUES DOS SANTOS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23.702,00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OK LOCADORA DE VEICULOS LTDA - EPP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32.210,80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5294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1065193" y="2274072"/>
          <a:ext cx="5500726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84584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50900" y="1817688"/>
          <a:ext cx="5715018" cy="2663830"/>
        </p:xfrm>
        <a:graphic>
          <a:graphicData uri="http://schemas.openxmlformats.org/drawingml/2006/table">
            <a:tbl>
              <a:tblPr/>
              <a:tblGrid>
                <a:gridCol w="1905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50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 Inicial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75.637.536,00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52.500.451,00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5.516.337,51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56.337.688,80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-4.911.770,75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-17.940.688,80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76.242.102,76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90.897.451,00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11.780.152,98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51.733.336,79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10.664.094,77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34.068.632,76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10.526.463,10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22.167.871,08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61.987.717,48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39.129.114,21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13,81%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24,38%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850879" y="5703096"/>
          <a:ext cx="57150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+mj-lt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6631" y="98818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36631" y="1559692"/>
          <a:ext cx="5715040" cy="6132638"/>
        </p:xfrm>
        <a:graphic>
          <a:graphicData uri="http://schemas.openxmlformats.org/drawingml/2006/table">
            <a:tbl>
              <a:tblPr/>
              <a:tblGrid>
                <a:gridCol w="3690654"/>
                <a:gridCol w="1024254"/>
                <a:gridCol w="1000132"/>
              </a:tblGrid>
              <a:tr h="197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DESCRIÇÃO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DA  NATUREZA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DESPESAS DE EXERCICIOS ANTERIORES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5.574,66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3.519,06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DIARIAS - PESSOAL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428.630,00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411.965,00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EQUIPAMENTOS E MATERIAL PERMANENTE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20.061,00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1.167,00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INDENIZACOES E RESTITUICOES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477,69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8.523,13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68.265,92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47.446,62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OBRAS E INSTALACOES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3.701.025,95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14.974.356,36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OBRIGACOES PATRONAIS-OP. INTRA ORCAMENTARIA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624.041,88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582.364,00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OBRIGACOES TRIBUTARIAS E CONTRIBUTIVAS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17.200,51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43.933,35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OUTROS BENEFICIOS PREVIDENCIARIOS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1.087,11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756,63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OUTROS SERVDE TERC- PES JUR OP INTRA-ORC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1.206,55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OUTROS SERVICOS DE TERCEIROS - PESSOA FISICA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168.342,91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173.287,44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OUTROS SERVICOS DE TERCEIROS-PESSOA JURIDICA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1.359.476,98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1.503.777,71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PASSAGENS E DESPESAS COM LOCOMOCAO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1.147,31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3.405,70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VENC.E VANTAGENS FIXAS - PESSOAL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4.129.924,63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4.413.369,08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Calibri"/>
                        </a:rPr>
                        <a:t>10.526.463,10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Calibri"/>
                        </a:rPr>
                        <a:t>22.167.871,08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93755" y="84531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CIVIL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93755" y="22740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</a:t>
            </a:r>
            <a:r>
              <a:rPr lang="pt-BR" sz="1400" b="1" dirty="0" smtClean="0">
                <a:solidFill>
                  <a:schemeClr val="bg1"/>
                </a:solidFill>
              </a:rPr>
              <a:t> – </a:t>
            </a:r>
            <a:r>
              <a:rPr lang="pt-BR" sz="1400" b="1" dirty="0">
                <a:solidFill>
                  <a:schemeClr val="bg1"/>
                </a:solidFill>
              </a:rPr>
              <a:t>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93755" y="1273940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4.760.628,28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5.000.008,77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5,03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93756" y="2702705"/>
          <a:ext cx="5643602" cy="4128469"/>
        </p:xfrm>
        <a:graphic>
          <a:graphicData uri="http://schemas.openxmlformats.org/drawingml/2006/table">
            <a:tbl>
              <a:tblPr/>
              <a:tblGrid>
                <a:gridCol w="2660808"/>
                <a:gridCol w="1573707"/>
                <a:gridCol w="1409087"/>
              </a:tblGrid>
              <a:tr h="1804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2016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2017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 SALARIO  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253,06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14.441,28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 SALARIO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13.589,44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294.822,16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ABONO DE PERMANENCIA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94.093,90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107.266,42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ADIC.DE INSALUBRIDADE-RPPS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105.339,73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232.968,96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ADICIONAL DE PERICULOSIDADE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5.559,64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16.294,35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COMPLEMENTACAO SALARIAL- PESSOAL CIVIL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16.195,28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25.435,28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CONT.PATRONAL-FUNDO FINANCEIRO - AL PREVI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624.041,88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582.364,00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DIF.SALARIAL JA RECONHECIDAS NO PATRIMONIO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5.574,66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FERIAS - ABONO CONSTITUCIONAL  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207,31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2.934,27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FERIAS - ABONO CONSTITUCIONAL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198.730,69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195.945,28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683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GRATIF.P/EXERCICIO DE CARGO EM COMISSAO(RGPS)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174.651,68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185.203,17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GRATIFICACAO POR EXERCICIO DE FUNCOES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657.906,40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658.356,40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REMUN PARTICIP ORGAOS DELIBER.COLETIVA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59.266,37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59.053,80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SALARIO-FAMILIA - PESSOAL ATIVO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1.087,11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756,63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SUBSIDIOS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2.801.643,13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2.618.159,71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VENC. E VANT.FIXAS-P.CIVIL JA REC.PAT.(RPPS)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3.519,06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VENCIMENTOS E SALARIOS(RPPS)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2.488,00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2.488,00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smtClean="0">
                          <a:latin typeface="+mj-lt"/>
                        </a:rPr>
                        <a:t>TOTAL</a:t>
                      </a:r>
                      <a:endParaRPr lang="pt-BR" sz="1000" b="1" i="0" u="none" strike="noStrike" dirty="0"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+mj-lt"/>
                        </a:rPr>
                        <a:t>4.760.628,28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+mj-lt"/>
                        </a:rPr>
                        <a:t>5.000.008,77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988188"/>
            <a:ext cx="5976664" cy="4138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CIVIL 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22317" y="5345906"/>
          <a:ext cx="5975350" cy="668655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428.630,00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411.965,00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-3,89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/>
          <p:nvPr/>
        </p:nvGraphicFramePr>
        <p:xfrm>
          <a:off x="850879" y="1774006"/>
          <a:ext cx="6143668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22317" y="6917542"/>
          <a:ext cx="6057901" cy="21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ângulo 8"/>
          <p:cNvSpPr/>
          <p:nvPr/>
        </p:nvSpPr>
        <p:spPr>
          <a:xfrm>
            <a:off x="1136631" y="6346038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Diárias 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PASSAGENS E DESPESAS COM LOCOMOÇÃO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1488254"/>
          <a:ext cx="5929354" cy="646749"/>
        </p:xfrm>
        <a:graphic>
          <a:graphicData uri="http://schemas.openxmlformats.org/drawingml/2006/table">
            <a:tbl>
              <a:tblPr/>
              <a:tblGrid>
                <a:gridCol w="3192729"/>
                <a:gridCol w="1328651"/>
                <a:gridCol w="1407974"/>
              </a:tblGrid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1.147,31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3.405,70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196,84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850879" y="498871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8" y="5488782"/>
          <a:ext cx="5857917" cy="718182"/>
        </p:xfrm>
        <a:graphic>
          <a:graphicData uri="http://schemas.openxmlformats.org/drawingml/2006/table">
            <a:tbl>
              <a:tblPr/>
              <a:tblGrid>
                <a:gridCol w="3132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8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68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8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68.265,92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47.446,62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-30,50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993755" y="2917014"/>
          <a:ext cx="5715040" cy="17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93755" y="6917542"/>
          <a:ext cx="5786478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ângulo 7"/>
          <p:cNvSpPr/>
          <p:nvPr/>
        </p:nvSpPr>
        <p:spPr>
          <a:xfrm>
            <a:off x="850879" y="2345510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Passagens e Locomoção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36631" y="6346038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Despesas com Material de Consumo  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DE PROCESSAMENTO DE DADOS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779441" y="1488254"/>
          <a:ext cx="5976937" cy="709083"/>
        </p:xfrm>
        <a:graphic>
          <a:graphicData uri="http://schemas.openxmlformats.org/drawingml/2006/table">
            <a:tbl>
              <a:tblPr/>
              <a:tblGrid>
                <a:gridCol w="3199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2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26.293,02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17.755,60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-32,47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41937" y="536063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PARA MANUTENÇÃO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5845972"/>
          <a:ext cx="5857916" cy="671266"/>
        </p:xfrm>
        <a:graphic>
          <a:graphicData uri="http://schemas.openxmlformats.org/drawingml/2006/table">
            <a:tbl>
              <a:tblPr/>
              <a:tblGrid>
                <a:gridCol w="3056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6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12.344,90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15.356,74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24,40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22317" y="2845576"/>
          <a:ext cx="5715040" cy="2214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93755" y="7346170"/>
          <a:ext cx="5786478" cy="2028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ângulo 8"/>
          <p:cNvSpPr/>
          <p:nvPr/>
        </p:nvSpPr>
        <p:spPr>
          <a:xfrm>
            <a:off x="922317" y="2274072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Material de Processamento de Dados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065193" y="6774666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Material para Manutenção de Veículos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PARA MANUTENÇÃO DE BENS IMÓVEIS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13.614,00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7.855,00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-42,30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50879" y="46462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OUTROS SERVIÇOS DE TERCEIROS-PESSOA FÍSICA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5060154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168.342,91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173.287,44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2,94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93755" y="2917014"/>
          <a:ext cx="5643602" cy="157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1065193" y="6488914"/>
          <a:ext cx="5643602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/>
          <p:cNvSpPr/>
          <p:nvPr/>
        </p:nvSpPr>
        <p:spPr>
          <a:xfrm>
            <a:off x="993755" y="2274072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Manutenção de Bens Imóveis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93755" y="5917410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Serviços de Terceiros - Pessoa Física  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11164</TotalTime>
  <Words>1227</Words>
  <Application>Microsoft Office PowerPoint</Application>
  <PresentationFormat>Personalizar</PresentationFormat>
  <Paragraphs>426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isabel.lins</cp:lastModifiedBy>
  <cp:revision>832</cp:revision>
  <dcterms:created xsi:type="dcterms:W3CDTF">2016-10-22T19:16:28Z</dcterms:created>
  <dcterms:modified xsi:type="dcterms:W3CDTF">2017-08-29T16:34:46Z</dcterms:modified>
</cp:coreProperties>
</file>