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09" r:id="rId3"/>
    <p:sldId id="286" r:id="rId4"/>
    <p:sldId id="342" r:id="rId5"/>
    <p:sldId id="314" r:id="rId6"/>
    <p:sldId id="293" r:id="rId7"/>
    <p:sldId id="319" r:id="rId8"/>
    <p:sldId id="290" r:id="rId9"/>
    <p:sldId id="339" r:id="rId10"/>
    <p:sldId id="327" r:id="rId11"/>
    <p:sldId id="295" r:id="rId12"/>
    <p:sldId id="296" r:id="rId13"/>
    <p:sldId id="297" r:id="rId14"/>
    <p:sldId id="311" r:id="rId15"/>
    <p:sldId id="344" r:id="rId16"/>
    <p:sldId id="350" r:id="rId17"/>
    <p:sldId id="317" r:id="rId18"/>
  </p:sldIdLst>
  <p:sldSz cx="7559675" cy="10691813"/>
  <p:notesSz cx="6888163" cy="10020300"/>
  <p:defaultTextStyle>
    <a:defPPr>
      <a:defRPr lang="pt-BR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9EC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3548" autoAdjust="0"/>
  </p:normalViewPr>
  <p:slideViewPr>
    <p:cSldViewPr>
      <p:cViewPr>
        <p:scale>
          <a:sx n="100" d="100"/>
          <a:sy n="100" d="100"/>
        </p:scale>
        <p:origin x="-906" y="2802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DEAL\REL_MONITORAMENTO_ADEAL_1&#186;%20QUADRIMESTRE%20DE%202016%20E%202017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DEAL\REL_MONITORAMENTO_ADEAL_1&#186;%20QUADRIMESTRE%20DE%202016%20E%20201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DEAL\REL_MONITORAMENTO_ADEAL_1&#186;%20QUADRIMESTRE%20DE%202016%20E%202017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DEAL\REL_MONITORAMENTO_ADEAL_1&#186;%20QUADRIMESTRE%20DE%202016%20E%20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DEAL\REL_MONITORAMENTO_ADEAL_1&#186;%20QUADRIMESTRE%20DE%202016%20E%20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DEAL\REL_MONITORAMENTO_ADEAL_1&#186;%20QUADRIMESTRE%20DE%202016%20E%20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DEAL\REL_MONITORAMENTO_ADEAL_1&#186;%20QUADRIMESTRE%20DE%202016%20E%20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DEAL\REL_MONITORAMENTO_ADEAL_1&#186;%20QUADRIMESTRE%20DE%202016%20E%20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DEAL\REL_MONITORAMENTO_ADEAL_1&#186;%20QUADRIMESTRE%20DE%202016%20E%20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DEAL\REL_MONITORAMENTO_ADEAL_1&#186;%20QUADRIMESTRE%20DE%202016%20E%20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DEAL\REL_MONITORAMENTO_ADEAL_1&#186;%20QUADRIMESTRE%20DE%202016%20E%20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RELAT&#211;RIO%20DE%20MONITORAMENTO%202016-2017%20QUADRIMESTRAL\ADEAL\REL_MONITORAMENTO_ADEAL_1&#186;%20QUADRIMESTRE%20DE%202016%20E%20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chemeClr val="accent3"/>
            </a:solidFill>
          </c:spPr>
          <c:cat>
            <c:strRef>
              <c:f>FUNCIONÁRIOS_2016_2017!$A$2:$A$3</c:f>
              <c:strCache>
                <c:ptCount val="2"/>
                <c:pt idx="0">
                  <c:v>Estatutário </c:v>
                </c:pt>
                <c:pt idx="1">
                  <c:v>Cargo em Comissão </c:v>
                </c:pt>
              </c:strCache>
            </c:strRef>
          </c:cat>
          <c:val>
            <c:numRef>
              <c:f>FUNCIONÁRIOS_2016_2017!$B$2:$B$3</c:f>
              <c:numCache>
                <c:formatCode>#,##0</c:formatCode>
                <c:ptCount val="2"/>
                <c:pt idx="0">
                  <c:v>151</c:v>
                </c:pt>
                <c:pt idx="1">
                  <c:v>6</c:v>
                </c:pt>
              </c:numCache>
            </c:numRef>
          </c:val>
        </c:ser>
        <c:ser>
          <c:idx val="2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FUNCIONÁRIOS_2016_2017!$A$2:$A$3</c:f>
              <c:strCache>
                <c:ptCount val="2"/>
                <c:pt idx="0">
                  <c:v>Estatutário </c:v>
                </c:pt>
                <c:pt idx="1">
                  <c:v>Cargo em Comissão </c:v>
                </c:pt>
              </c:strCache>
            </c:strRef>
          </c:cat>
          <c:val>
            <c:numRef>
              <c:f>FUNCIONÁRIOS_2016_2017!$C$2:$C$3</c:f>
              <c:numCache>
                <c:formatCode>General</c:formatCode>
                <c:ptCount val="2"/>
                <c:pt idx="0" formatCode="#,##0">
                  <c:v>148</c:v>
                </c:pt>
                <c:pt idx="1">
                  <c:v>5</c:v>
                </c:pt>
              </c:numCache>
            </c:numRef>
          </c:val>
        </c:ser>
        <c:axId val="56479744"/>
        <c:axId val="56481280"/>
      </c:barChart>
      <c:catAx>
        <c:axId val="56479744"/>
        <c:scaling>
          <c:orientation val="minMax"/>
        </c:scaling>
        <c:axPos val="b"/>
        <c:majorTickMark val="none"/>
        <c:tickLblPos val="nextTo"/>
        <c:crossAx val="56481280"/>
        <c:crosses val="autoZero"/>
        <c:auto val="1"/>
        <c:lblAlgn val="ctr"/>
        <c:lblOffset val="100"/>
      </c:catAx>
      <c:valAx>
        <c:axId val="56481280"/>
        <c:scaling>
          <c:orientation val="minMax"/>
        </c:scaling>
        <c:axPos val="l"/>
        <c:majorGridlines/>
        <c:numFmt formatCode="#,##0" sourceLinked="1"/>
        <c:majorTickMark val="none"/>
        <c:tickLblPos val="nextTo"/>
        <c:crossAx val="5647974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 sz="1400"/>
            </a:pPr>
            <a:r>
              <a:rPr lang="pt-BR" sz="1400" baseline="0" dirty="0">
                <a:solidFill>
                  <a:schemeClr val="accent1"/>
                </a:solidFill>
              </a:rPr>
              <a:t>Fornecedores Pagos com Despesas de </a:t>
            </a:r>
            <a:r>
              <a:rPr lang="pt-BR" sz="1400" dirty="0">
                <a:solidFill>
                  <a:schemeClr val="accent1"/>
                </a:solidFill>
              </a:rPr>
              <a:t>Locação de Veículos no 1º Quadrimestre</a:t>
            </a:r>
            <a:r>
              <a:rPr lang="pt-BR" sz="1400" baseline="0" dirty="0">
                <a:solidFill>
                  <a:schemeClr val="accent1"/>
                </a:solidFill>
              </a:rPr>
              <a:t> de 2016 e 2017</a:t>
            </a:r>
            <a:endParaRPr lang="pt-BR" sz="1400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1915821143599535"/>
          <c:y val="4.0486370084863076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'LOCACAÇÃO VEÍCULOS'!$A$2:$A$3</c:f>
              <c:strCache>
                <c:ptCount val="2"/>
                <c:pt idx="0">
                  <c:v>AMORIM E AMORIM LTDA</c:v>
                </c:pt>
                <c:pt idx="1">
                  <c:v>EQUILIBRIO SERV. LTDA - ROTACAR LOCADORA</c:v>
                </c:pt>
              </c:strCache>
            </c:strRef>
          </c:cat>
          <c:val>
            <c:numRef>
              <c:f>'LOCACAÇÃO VEÍCULOS'!$B$2:$B$3</c:f>
              <c:numCache>
                <c:formatCode>_-* #,##0.00_-;\-* #,##0.00_-;_-* "-"??_-;_-@_-</c:formatCode>
                <c:ptCount val="2"/>
                <c:pt idx="0">
                  <c:v>7860</c:v>
                </c:pt>
                <c:pt idx="1">
                  <c:v>6600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'LOCACAÇÃO VEÍCULOS'!$A$2:$A$3</c:f>
              <c:strCache>
                <c:ptCount val="2"/>
                <c:pt idx="0">
                  <c:v>AMORIM E AMORIM LTDA</c:v>
                </c:pt>
                <c:pt idx="1">
                  <c:v>EQUILIBRIO SERV. LTDA - ROTACAR LOCADORA</c:v>
                </c:pt>
              </c:strCache>
            </c:strRef>
          </c:cat>
          <c:val>
            <c:numRef>
              <c:f>'LOCACAÇÃO VEÍCULOS'!$C$2:$C$3</c:f>
              <c:numCache>
                <c:formatCode>_-* #,##0.00_-;\-* #,##0.00_-;_-* "-"??_-;_-@_-</c:formatCode>
                <c:ptCount val="2"/>
                <c:pt idx="0">
                  <c:v>10330.52</c:v>
                </c:pt>
                <c:pt idx="1">
                  <c:v>8675.94</c:v>
                </c:pt>
              </c:numCache>
            </c:numRef>
          </c:val>
        </c:ser>
        <c:axId val="61177216"/>
        <c:axId val="61183104"/>
      </c:barChart>
      <c:catAx>
        <c:axId val="61177216"/>
        <c:scaling>
          <c:orientation val="minMax"/>
        </c:scaling>
        <c:axPos val="b"/>
        <c:numFmt formatCode="General" sourceLinked="1"/>
        <c:majorTickMark val="none"/>
        <c:tickLblPos val="nextTo"/>
        <c:crossAx val="61183104"/>
        <c:crosses val="autoZero"/>
        <c:auto val="1"/>
        <c:lblAlgn val="ctr"/>
        <c:lblOffset val="100"/>
      </c:catAx>
      <c:valAx>
        <c:axId val="6118310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117721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txPr>
    <a:bodyPr/>
    <a:lstStyle/>
    <a:p>
      <a:pPr>
        <a:defRPr sz="900"/>
      </a:pPr>
      <a:endParaRPr lang="pt-B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 sz="1400">
                <a:solidFill>
                  <a:schemeClr val="accent1"/>
                </a:solidFill>
              </a:defRPr>
            </a:pPr>
            <a:r>
              <a:rPr lang="pt-BR" sz="1400" dirty="0">
                <a:solidFill>
                  <a:schemeClr val="accent1"/>
                </a:solidFill>
              </a:rPr>
              <a:t>Gastos </a:t>
            </a:r>
            <a:r>
              <a:rPr lang="pt-BR" sz="1400" dirty="0" smtClean="0">
                <a:solidFill>
                  <a:schemeClr val="accent1"/>
                </a:solidFill>
              </a:rPr>
              <a:t>Representação</a:t>
            </a:r>
            <a:r>
              <a:rPr lang="pt-BR" sz="1400" baseline="0" dirty="0" smtClean="0">
                <a:solidFill>
                  <a:schemeClr val="accent1"/>
                </a:solidFill>
              </a:rPr>
              <a:t> Gráfica - </a:t>
            </a:r>
            <a:r>
              <a:rPr lang="pt-BR" sz="1400" dirty="0" smtClean="0">
                <a:solidFill>
                  <a:schemeClr val="accent1"/>
                </a:solidFill>
              </a:rPr>
              <a:t>Serviços </a:t>
            </a:r>
            <a:r>
              <a:rPr lang="pt-BR" sz="1400" dirty="0">
                <a:solidFill>
                  <a:schemeClr val="accent1"/>
                </a:solidFill>
              </a:rPr>
              <a:t>de Telefonia</a:t>
            </a:r>
            <a:r>
              <a:rPr lang="pt-BR" sz="1400" baseline="0" dirty="0">
                <a:solidFill>
                  <a:schemeClr val="accent1"/>
                </a:solidFill>
              </a:rPr>
              <a:t> Fixa e </a:t>
            </a:r>
            <a:r>
              <a:rPr lang="pt-BR" sz="1400" baseline="0" dirty="0" smtClean="0">
                <a:solidFill>
                  <a:schemeClr val="accent1"/>
                </a:solidFill>
              </a:rPr>
              <a:t>Móvel Pago </a:t>
            </a:r>
            <a:r>
              <a:rPr lang="pt-BR" sz="1400" baseline="0" dirty="0">
                <a:solidFill>
                  <a:schemeClr val="accent1"/>
                </a:solidFill>
              </a:rPr>
              <a:t>no 1º Quadrimestre de 2016 e 2017</a:t>
            </a:r>
            <a:endParaRPr lang="pt-BR" sz="1400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2422222222222229"/>
          <c:y val="1.939380365428128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#,##0.00</c:formatCode>
                <c:ptCount val="2"/>
                <c:pt idx="0">
                  <c:v>3258.8300000000013</c:v>
                </c:pt>
                <c:pt idx="1">
                  <c:v>4747.4000000000005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#,##0.00</c:formatCode>
                <c:ptCount val="2"/>
                <c:pt idx="0">
                  <c:v>4279.24</c:v>
                </c:pt>
                <c:pt idx="1">
                  <c:v>5815.76</c:v>
                </c:pt>
              </c:numCache>
            </c:numRef>
          </c:val>
        </c:ser>
        <c:axId val="61196544"/>
        <c:axId val="60686336"/>
      </c:barChart>
      <c:catAx>
        <c:axId val="61196544"/>
        <c:scaling>
          <c:orientation val="minMax"/>
        </c:scaling>
        <c:axPos val="b"/>
        <c:numFmt formatCode="General" sourceLinked="1"/>
        <c:majorTickMark val="none"/>
        <c:tickLblPos val="nextTo"/>
        <c:crossAx val="60686336"/>
        <c:crosses val="autoZero"/>
        <c:auto val="1"/>
        <c:lblAlgn val="ctr"/>
        <c:lblOffset val="100"/>
      </c:catAx>
      <c:valAx>
        <c:axId val="6068633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119654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 lang="pt-BR" sz="1400" baseline="0" dirty="0" smtClean="0">
                <a:solidFill>
                  <a:schemeClr val="accent1"/>
                </a:solidFill>
              </a:rPr>
              <a:t>Fornecedor </a:t>
            </a:r>
            <a:r>
              <a:rPr lang="pt-BR" sz="1400" baseline="0" dirty="0">
                <a:solidFill>
                  <a:schemeClr val="accent1"/>
                </a:solidFill>
              </a:rPr>
              <a:t>Pago com Serviços de </a:t>
            </a:r>
            <a:r>
              <a:rPr lang="pt-BR" sz="1400" baseline="0" dirty="0" smtClean="0">
                <a:solidFill>
                  <a:schemeClr val="accent1"/>
                </a:solidFill>
              </a:rPr>
              <a:t>Manutenção </a:t>
            </a:r>
            <a:r>
              <a:rPr lang="pt-BR" sz="1400" baseline="0" dirty="0">
                <a:solidFill>
                  <a:schemeClr val="accent1"/>
                </a:solidFill>
              </a:rPr>
              <a:t>de Software no 1º Quadrimestre de 2016 e 2017</a:t>
            </a:r>
            <a:endParaRPr lang="pt-BR" sz="1400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7501114177252938"/>
          <c:y val="2.1768555122152436E-2"/>
        </c:manualLayout>
      </c:layout>
    </c:title>
    <c:plotArea>
      <c:layout>
        <c:manualLayout>
          <c:layoutTarget val="inner"/>
          <c:xMode val="edge"/>
          <c:yMode val="edge"/>
          <c:x val="0.14167865590875164"/>
          <c:y val="0.26125509913670425"/>
          <c:w val="0.84186043874145366"/>
          <c:h val="0.44140593871549189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'MANUTENÇÃO DE SOFTWARE'!$A$2</c:f>
              <c:strCache>
                <c:ptCount val="1"/>
                <c:pt idx="0">
                  <c:v>INFOX SISTEMA E COMPUTADORES LTDA</c:v>
                </c:pt>
              </c:strCache>
            </c:strRef>
          </c:cat>
          <c:val>
            <c:numRef>
              <c:f>'MANUTENÇÃO DE SOFTWARE'!$B$2</c:f>
              <c:numCache>
                <c:formatCode>#,##0.00</c:formatCode>
                <c:ptCount val="1"/>
                <c:pt idx="0">
                  <c:v>18637.2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'MANUTENÇÃO DE SOFTWARE'!$A$2</c:f>
              <c:strCache>
                <c:ptCount val="1"/>
                <c:pt idx="0">
                  <c:v>INFOX SISTEMA E COMPUTADORES LTDA</c:v>
                </c:pt>
              </c:strCache>
            </c:strRef>
          </c:cat>
          <c:val>
            <c:numRef>
              <c:f>'MANUTENÇÃO DE SOFTWARE'!$C$2</c:f>
              <c:numCache>
                <c:formatCode>#,##0.00</c:formatCode>
                <c:ptCount val="1"/>
                <c:pt idx="0">
                  <c:v>20620.560000000001</c:v>
                </c:pt>
              </c:numCache>
            </c:numRef>
          </c:val>
        </c:ser>
        <c:axId val="61389056"/>
        <c:axId val="61390848"/>
      </c:barChart>
      <c:catAx>
        <c:axId val="61389056"/>
        <c:scaling>
          <c:orientation val="minMax"/>
        </c:scaling>
        <c:axPos val="b"/>
        <c:numFmt formatCode="General" sourceLinked="1"/>
        <c:majorTickMark val="none"/>
        <c:tickLblPos val="nextTo"/>
        <c:crossAx val="61390848"/>
        <c:crosses val="autoZero"/>
        <c:auto val="1"/>
        <c:lblAlgn val="ctr"/>
        <c:lblOffset val="100"/>
      </c:catAx>
      <c:valAx>
        <c:axId val="6139084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138905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R$</c:v>
          </c:tx>
          <c:cat>
            <c:strRef>
              <c:f>EXECUCAO_ORCAM_2016_2017!$A$33:$A$34</c:f>
              <c:strCache>
                <c:ptCount val="2"/>
                <c:pt idx="0">
                  <c:v>Total Executado 2016</c:v>
                </c:pt>
                <c:pt idx="1">
                  <c:v>Total Executado 2017</c:v>
                </c:pt>
              </c:strCache>
            </c:strRef>
          </c:cat>
          <c:val>
            <c:numRef>
              <c:f>EXECUCAO_ORCAM_2016_2017!$B$33:$B$34</c:f>
              <c:numCache>
                <c:formatCode>_-* #,##0.00_-;\-* #,##0.00_-;_-* "-"??_-;_-@_-</c:formatCode>
                <c:ptCount val="2"/>
                <c:pt idx="0">
                  <c:v>3566073.32</c:v>
                </c:pt>
                <c:pt idx="1">
                  <c:v>4052395.19</c:v>
                </c:pt>
              </c:numCache>
            </c:numRef>
          </c:val>
        </c:ser>
        <c:axId val="57192448"/>
        <c:axId val="57193984"/>
      </c:barChart>
      <c:catAx>
        <c:axId val="57192448"/>
        <c:scaling>
          <c:orientation val="minMax"/>
        </c:scaling>
        <c:axPos val="b"/>
        <c:majorTickMark val="none"/>
        <c:tickLblPos val="nextTo"/>
        <c:crossAx val="57193984"/>
        <c:crosses val="autoZero"/>
        <c:auto val="1"/>
        <c:lblAlgn val="ctr"/>
        <c:lblOffset val="100"/>
      </c:catAx>
      <c:valAx>
        <c:axId val="5719398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900"/>
            </a:pPr>
            <a:endParaRPr lang="pt-BR"/>
          </a:p>
        </c:txPr>
        <c:crossAx val="5719244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+mn-lt"/>
          <a:cs typeface="Arial" pitchFamily="34" charset="0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BBB59"/>
            </a:solidFill>
          </c:spPr>
          <c:cat>
            <c:strRef>
              <c:f>'PESSOAL CIVIL'!$A$56:$A$64</c:f>
              <c:strCache>
                <c:ptCount val="9"/>
                <c:pt idx="0">
                  <c:v>SUBSIDIOS (RPPS)</c:v>
                </c:pt>
                <c:pt idx="1">
                  <c:v>FERIAS - ABONO CONSTITUCIONAL  (RGPS)</c:v>
                </c:pt>
                <c:pt idx="2">
                  <c:v>13. SALARIO</c:v>
                </c:pt>
                <c:pt idx="3">
                  <c:v>COMPLEMENTACAO SALARIAL- PESSOAL CIVIL (RPPS)</c:v>
                </c:pt>
                <c:pt idx="4">
                  <c:v>ADIC.DE INSALUBRIDADE-RPPS</c:v>
                </c:pt>
                <c:pt idx="5">
                  <c:v>GRATIF.P/EXERCICIO DE CARGO EM COMISSAO(RGPS)</c:v>
                </c:pt>
                <c:pt idx="6">
                  <c:v>GRATIFICACAO POR EXERCICIO DE FUNCOES (RPPS)</c:v>
                </c:pt>
                <c:pt idx="7">
                  <c:v>ABONO DE PERMANENCIA (RPPS)</c:v>
                </c:pt>
                <c:pt idx="8">
                  <c:v>REMUN PARTICIP ORGAOS DELIBER.COLETIVA (RPPS)</c:v>
                </c:pt>
              </c:strCache>
            </c:strRef>
          </c:cat>
          <c:val>
            <c:numRef>
              <c:f>'PESSOAL CIVIL'!$B$56:$B$64</c:f>
              <c:numCache>
                <c:formatCode>_-* #,##0.00_-;\-* #,##0.00_-;_-* "-"??_-;_-@_-</c:formatCode>
                <c:ptCount val="9"/>
                <c:pt idx="0">
                  <c:v>1915390.77</c:v>
                </c:pt>
                <c:pt idx="1">
                  <c:v>108182.29</c:v>
                </c:pt>
                <c:pt idx="2">
                  <c:v>9113.48</c:v>
                </c:pt>
                <c:pt idx="3">
                  <c:v>413973.57</c:v>
                </c:pt>
                <c:pt idx="4">
                  <c:v>187268.79</c:v>
                </c:pt>
                <c:pt idx="5">
                  <c:v>97389.36</c:v>
                </c:pt>
                <c:pt idx="6">
                  <c:v>62716.67</c:v>
                </c:pt>
                <c:pt idx="7">
                  <c:v>9202.01</c:v>
                </c:pt>
                <c:pt idx="8">
                  <c:v>9110.42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'PESSOAL CIVIL'!$A$56:$A$64</c:f>
              <c:strCache>
                <c:ptCount val="9"/>
                <c:pt idx="0">
                  <c:v>SUBSIDIOS (RPPS)</c:v>
                </c:pt>
                <c:pt idx="1">
                  <c:v>FERIAS - ABONO CONSTITUCIONAL  (RGPS)</c:v>
                </c:pt>
                <c:pt idx="2">
                  <c:v>13. SALARIO</c:v>
                </c:pt>
                <c:pt idx="3">
                  <c:v>COMPLEMENTACAO SALARIAL- PESSOAL CIVIL (RPPS)</c:v>
                </c:pt>
                <c:pt idx="4">
                  <c:v>ADIC.DE INSALUBRIDADE-RPPS</c:v>
                </c:pt>
                <c:pt idx="5">
                  <c:v>GRATIF.P/EXERCICIO DE CARGO EM COMISSAO(RGPS)</c:v>
                </c:pt>
                <c:pt idx="6">
                  <c:v>GRATIFICACAO POR EXERCICIO DE FUNCOES (RPPS)</c:v>
                </c:pt>
                <c:pt idx="7">
                  <c:v>ABONO DE PERMANENCIA (RPPS)</c:v>
                </c:pt>
                <c:pt idx="8">
                  <c:v>REMUN PARTICIP ORGAOS DELIBER.COLETIVA (RPPS)</c:v>
                </c:pt>
              </c:strCache>
            </c:strRef>
          </c:cat>
          <c:val>
            <c:numRef>
              <c:f>'PESSOAL CIVIL'!$C$56:$C$64</c:f>
              <c:numCache>
                <c:formatCode>_-* #,##0.00_-;\-* #,##0.00_-;_-* "-"??_-;_-@_-</c:formatCode>
                <c:ptCount val="9"/>
                <c:pt idx="0">
                  <c:v>2056011.9</c:v>
                </c:pt>
                <c:pt idx="1">
                  <c:v>121034.57</c:v>
                </c:pt>
                <c:pt idx="2">
                  <c:v>231553.91999999998</c:v>
                </c:pt>
                <c:pt idx="3">
                  <c:v>405725.16</c:v>
                </c:pt>
                <c:pt idx="4">
                  <c:v>185823.7</c:v>
                </c:pt>
                <c:pt idx="5">
                  <c:v>89164.75</c:v>
                </c:pt>
                <c:pt idx="6">
                  <c:v>64240</c:v>
                </c:pt>
                <c:pt idx="7">
                  <c:v>23396.720000000001</c:v>
                </c:pt>
                <c:pt idx="8">
                  <c:v>9110.32</c:v>
                </c:pt>
              </c:numCache>
            </c:numRef>
          </c:val>
        </c:ser>
        <c:axId val="58870784"/>
        <c:axId val="58880768"/>
      </c:barChart>
      <c:catAx>
        <c:axId val="58870784"/>
        <c:scaling>
          <c:orientation val="minMax"/>
        </c:scaling>
        <c:axPos val="b"/>
        <c:numFmt formatCode="General" sourceLinked="1"/>
        <c:majorTickMark val="none"/>
        <c:tickLblPos val="nextTo"/>
        <c:crossAx val="58880768"/>
        <c:crosses val="autoZero"/>
        <c:auto val="1"/>
        <c:lblAlgn val="ctr"/>
        <c:lblOffset val="100"/>
      </c:catAx>
      <c:valAx>
        <c:axId val="5888076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5887078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'DIARIAS_CIVIL DETALHAMENTO'!$A$9:$A$11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por Indenização</c:v>
                </c:pt>
              </c:strCache>
            </c:strRef>
          </c:cat>
          <c:val>
            <c:numRef>
              <c:f>'DIARIAS_CIVIL DETALHAMENTO'!$B$9:$B$11</c:f>
              <c:numCache>
                <c:formatCode>#,##0.00</c:formatCode>
                <c:ptCount val="3"/>
                <c:pt idx="0">
                  <c:v>7130</c:v>
                </c:pt>
                <c:pt idx="1">
                  <c:v>560</c:v>
                </c:pt>
                <c:pt idx="2">
                  <c:v>33145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'DIARIAS_CIVIL DETALHAMENTO'!$A$9:$A$11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por Indenização</c:v>
                </c:pt>
              </c:strCache>
            </c:strRef>
          </c:cat>
          <c:val>
            <c:numRef>
              <c:f>'DIARIAS_CIVIL DETALHAMENTO'!$C$9:$C$11</c:f>
              <c:numCache>
                <c:formatCode>#,##0.00</c:formatCode>
                <c:ptCount val="3"/>
                <c:pt idx="0">
                  <c:v>41965</c:v>
                </c:pt>
                <c:pt idx="1">
                  <c:v>3160</c:v>
                </c:pt>
                <c:pt idx="2">
                  <c:v>18930</c:v>
                </c:pt>
              </c:numCache>
            </c:numRef>
          </c:val>
        </c:ser>
        <c:axId val="58842112"/>
        <c:axId val="58921728"/>
      </c:barChart>
      <c:catAx>
        <c:axId val="58842112"/>
        <c:scaling>
          <c:orientation val="minMax"/>
        </c:scaling>
        <c:axPos val="b"/>
        <c:majorTickMark val="none"/>
        <c:tickLblPos val="nextTo"/>
        <c:crossAx val="58921728"/>
        <c:crosses val="autoZero"/>
        <c:auto val="1"/>
        <c:lblAlgn val="ctr"/>
        <c:lblOffset val="100"/>
      </c:catAx>
      <c:valAx>
        <c:axId val="5892172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900"/>
            </a:pPr>
            <a:endParaRPr lang="pt-BR"/>
          </a:p>
        </c:txPr>
        <c:crossAx val="5884211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PASSAGENS!$A$2</c:f>
              <c:strCache>
                <c:ptCount val="1"/>
                <c:pt idx="0">
                  <c:v>PASSAGENS PARA O PAIS</c:v>
                </c:pt>
              </c:strCache>
            </c:strRef>
          </c:cat>
          <c:val>
            <c:numRef>
              <c:f>PASSAGENS!$B$2</c:f>
              <c:numCache>
                <c:formatCode>#,##0.00</c:formatCode>
                <c:ptCount val="1"/>
                <c:pt idx="0">
                  <c:v>6482.41</c:v>
                </c:pt>
              </c:numCache>
            </c:numRef>
          </c:val>
        </c:ser>
        <c:axId val="59081472"/>
        <c:axId val="59083008"/>
      </c:barChart>
      <c:catAx>
        <c:axId val="59081472"/>
        <c:scaling>
          <c:orientation val="minMax"/>
        </c:scaling>
        <c:axPos val="b"/>
        <c:majorTickMark val="none"/>
        <c:tickLblPos val="nextTo"/>
        <c:crossAx val="59083008"/>
        <c:crosses val="autoZero"/>
        <c:auto val="1"/>
        <c:lblAlgn val="ctr"/>
        <c:lblOffset val="100"/>
      </c:catAx>
      <c:valAx>
        <c:axId val="5908300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908147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PASSAGENS!$A$13:$A$14</c:f>
              <c:strCache>
                <c:ptCount val="2"/>
                <c:pt idx="0">
                  <c:v>Aeroturismo Ag. de Viagens Ltda</c:v>
                </c:pt>
                <c:pt idx="1">
                  <c:v>Propag Turismo Ltda</c:v>
                </c:pt>
              </c:strCache>
            </c:strRef>
          </c:cat>
          <c:val>
            <c:numRef>
              <c:f>PASSAGENS!$B$13:$B$14</c:f>
              <c:numCache>
                <c:formatCode>_-* #,##0.00_-;\-* #,##0.00_-;_-* "-"??_-;_-@_-</c:formatCode>
                <c:ptCount val="2"/>
                <c:pt idx="0">
                  <c:v>3400.13</c:v>
                </c:pt>
                <c:pt idx="1">
                  <c:v>3082.2799999999997</c:v>
                </c:pt>
              </c:numCache>
            </c:numRef>
          </c:val>
        </c:ser>
        <c:axId val="59100160"/>
        <c:axId val="59110144"/>
      </c:barChart>
      <c:catAx>
        <c:axId val="59100160"/>
        <c:scaling>
          <c:orientation val="minMax"/>
        </c:scaling>
        <c:axPos val="b"/>
        <c:majorTickMark val="none"/>
        <c:tickLblPos val="nextTo"/>
        <c:crossAx val="59110144"/>
        <c:crosses val="autoZero"/>
        <c:auto val="1"/>
        <c:lblAlgn val="ctr"/>
        <c:lblOffset val="100"/>
      </c:catAx>
      <c:valAx>
        <c:axId val="5911014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910016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 sz="1400">
                <a:solidFill>
                  <a:schemeClr val="accent1"/>
                </a:solidFill>
              </a:defRPr>
            </a:pPr>
            <a:r>
              <a:rPr lang="pt-BR" sz="1400" dirty="0">
                <a:solidFill>
                  <a:schemeClr val="accent1"/>
                </a:solidFill>
              </a:rPr>
              <a:t> Despesas com Material de Consumo no 1º Quadrimestre  de 2016 e 2017</a:t>
            </a:r>
          </a:p>
        </c:rich>
      </c:tx>
      <c:layout>
        <c:manualLayout>
          <c:xMode val="edge"/>
          <c:yMode val="edge"/>
          <c:x val="0.17502332730054315"/>
          <c:y val="1.6674409147484068E-2"/>
        </c:manualLayout>
      </c:layout>
    </c:title>
    <c:plotArea>
      <c:layout/>
      <c:barChart>
        <c:barDir val="col"/>
        <c:grouping val="clustered"/>
        <c:ser>
          <c:idx val="2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'MATERIAL DE CONSUMO'!$A$2:$A$5</c:f>
              <c:strCache>
                <c:ptCount val="4"/>
                <c:pt idx="0">
                  <c:v>Mat. De Cons. - pagtº. Antecipado</c:v>
                </c:pt>
                <c:pt idx="1">
                  <c:v>Mat. de Expediente</c:v>
                </c:pt>
                <c:pt idx="2">
                  <c:v>Mat. para Manut. de Veículos</c:v>
                </c:pt>
                <c:pt idx="3">
                  <c:v>Generos de Alimentação</c:v>
                </c:pt>
              </c:strCache>
            </c:strRef>
          </c:cat>
          <c:val>
            <c:numRef>
              <c:f>'MATERIAL DE CONSUMO'!$B$2:$B$5</c:f>
              <c:numCache>
                <c:formatCode>_-* #,##0.00_-;\-* #,##0.00_-;_-* "-"??_-;_-@_-</c:formatCode>
                <c:ptCount val="4"/>
                <c:pt idx="0">
                  <c:v>15523.77</c:v>
                </c:pt>
                <c:pt idx="1">
                  <c:v>0</c:v>
                </c:pt>
                <c:pt idx="2">
                  <c:v>9374.9699999999884</c:v>
                </c:pt>
                <c:pt idx="3">
                  <c:v>1979.6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'MATERIAL DE CONSUMO'!$A$2:$A$5</c:f>
              <c:strCache>
                <c:ptCount val="4"/>
                <c:pt idx="0">
                  <c:v>Mat. De Cons. - pagtº. Antecipado</c:v>
                </c:pt>
                <c:pt idx="1">
                  <c:v>Mat. de Expediente</c:v>
                </c:pt>
                <c:pt idx="2">
                  <c:v>Mat. para Manut. de Veículos</c:v>
                </c:pt>
                <c:pt idx="3">
                  <c:v>Generos de Alimentação</c:v>
                </c:pt>
              </c:strCache>
            </c:strRef>
          </c:cat>
          <c:val>
            <c:numRef>
              <c:f>'MATERIAL DE CONSUMO'!$C$2:$C$5</c:f>
              <c:numCache>
                <c:formatCode>_-* #,##0.00_-;\-* #,##0.00_-;_-* "-"??_-;_-@_-</c:formatCode>
                <c:ptCount val="4"/>
                <c:pt idx="0">
                  <c:v>37644</c:v>
                </c:pt>
                <c:pt idx="1">
                  <c:v>7790</c:v>
                </c:pt>
                <c:pt idx="2">
                  <c:v>8450.7400000000052</c:v>
                </c:pt>
                <c:pt idx="3">
                  <c:v>300</c:v>
                </c:pt>
              </c:numCache>
            </c:numRef>
          </c:val>
        </c:ser>
        <c:axId val="60379136"/>
        <c:axId val="60380672"/>
      </c:barChart>
      <c:catAx>
        <c:axId val="60379136"/>
        <c:scaling>
          <c:orientation val="minMax"/>
        </c:scaling>
        <c:axPos val="b"/>
        <c:majorTickMark val="none"/>
        <c:tickLblPos val="nextTo"/>
        <c:crossAx val="60380672"/>
        <c:crosses val="autoZero"/>
        <c:auto val="1"/>
        <c:lblAlgn val="ctr"/>
        <c:lblOffset val="100"/>
      </c:catAx>
      <c:valAx>
        <c:axId val="6038067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037913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txPr>
    <a:bodyPr/>
    <a:lstStyle/>
    <a:p>
      <a:pPr>
        <a:defRPr sz="800"/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3074031983115528"/>
          <c:y val="8.5708856316813201E-2"/>
          <c:w val="0.84520469735097736"/>
          <c:h val="0.52558506605443744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TERC - PJ'!$A$2:$A$8</c:f>
              <c:strCache>
                <c:ptCount val="7"/>
                <c:pt idx="0">
                  <c:v>SERV DE ENERG ELETRICA</c:v>
                </c:pt>
                <c:pt idx="1">
                  <c:v>MANUT DE SOFTWARE</c:v>
                </c:pt>
                <c:pt idx="2">
                  <c:v>ASSINAT DE PERIOD E ANUIDADES</c:v>
                </c:pt>
                <c:pt idx="3">
                  <c:v>LOCACAO DE VEICULOS</c:v>
                </c:pt>
                <c:pt idx="4">
                  <c:v>SEGUROS EM GERAL</c:v>
                </c:pt>
                <c:pt idx="5">
                  <c:v>OUTROS SERV DE TERCEIROS PJ- PAGTO ANTECIPADO</c:v>
                </c:pt>
                <c:pt idx="6">
                  <c:v>SERV DE COMUNICACAO EM GERAL</c:v>
                </c:pt>
              </c:strCache>
            </c:strRef>
          </c:cat>
          <c:val>
            <c:numRef>
              <c:f>'SERV TERC - PJ'!$B$2:$B$8</c:f>
              <c:numCache>
                <c:formatCode>_-* #,##0.00_-;\-* #,##0.00_-;_-* "-"??_-;_-@_-</c:formatCode>
                <c:ptCount val="7"/>
                <c:pt idx="0">
                  <c:v>28590.6</c:v>
                </c:pt>
                <c:pt idx="1">
                  <c:v>18637.2</c:v>
                </c:pt>
                <c:pt idx="2">
                  <c:v>16426.599999999988</c:v>
                </c:pt>
                <c:pt idx="3">
                  <c:v>14460</c:v>
                </c:pt>
                <c:pt idx="4">
                  <c:v>8836.9599999999882</c:v>
                </c:pt>
                <c:pt idx="5">
                  <c:v>7778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TERC - PJ'!$A$2:$A$8</c:f>
              <c:strCache>
                <c:ptCount val="7"/>
                <c:pt idx="0">
                  <c:v>SERV DE ENERG ELETRICA</c:v>
                </c:pt>
                <c:pt idx="1">
                  <c:v>MANUT DE SOFTWARE</c:v>
                </c:pt>
                <c:pt idx="2">
                  <c:v>ASSINAT DE PERIOD E ANUIDADES</c:v>
                </c:pt>
                <c:pt idx="3">
                  <c:v>LOCACAO DE VEICULOS</c:v>
                </c:pt>
                <c:pt idx="4">
                  <c:v>SEGUROS EM GERAL</c:v>
                </c:pt>
                <c:pt idx="5">
                  <c:v>OUTROS SERV DE TERCEIROS PJ- PAGTO ANTECIPADO</c:v>
                </c:pt>
                <c:pt idx="6">
                  <c:v>SERV DE COMUNICACAO EM GERAL</c:v>
                </c:pt>
              </c:strCache>
            </c:strRef>
          </c:cat>
          <c:val>
            <c:numRef>
              <c:f>'SERV TERC - PJ'!$C$2:$C$8</c:f>
              <c:numCache>
                <c:formatCode>_-* #,##0.00_-;\-* #,##0.00_-;_-* "-"??_-;_-@_-</c:formatCode>
                <c:ptCount val="7"/>
                <c:pt idx="0">
                  <c:v>21646.400000000001</c:v>
                </c:pt>
                <c:pt idx="1">
                  <c:v>20620.560000000001</c:v>
                </c:pt>
                <c:pt idx="2">
                  <c:v>5029.33</c:v>
                </c:pt>
                <c:pt idx="3">
                  <c:v>19006.46000000001</c:v>
                </c:pt>
                <c:pt idx="5">
                  <c:v>28114.99</c:v>
                </c:pt>
                <c:pt idx="6">
                  <c:v>9918.230000000005</c:v>
                </c:pt>
              </c:numCache>
            </c:numRef>
          </c:val>
        </c:ser>
        <c:axId val="60503552"/>
        <c:axId val="60502016"/>
      </c:barChart>
      <c:valAx>
        <c:axId val="6050201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60503552"/>
        <c:crosses val="autoZero"/>
        <c:crossBetween val="between"/>
      </c:valAx>
      <c:catAx>
        <c:axId val="60503552"/>
        <c:scaling>
          <c:orientation val="minMax"/>
        </c:scaling>
        <c:axPos val="b"/>
        <c:numFmt formatCode="General" sourceLinked="1"/>
        <c:majorTickMark val="none"/>
        <c:tickLblPos val="nextTo"/>
        <c:crossAx val="60502016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sz="1600" baseline="0" dirty="0"/>
              <a:t> </a:t>
            </a:r>
            <a:r>
              <a:rPr lang="pt-BR" sz="1400" baseline="0" dirty="0">
                <a:solidFill>
                  <a:schemeClr val="accent1"/>
                </a:solidFill>
              </a:rPr>
              <a:t>Maiores Despesas com Pessoa  Física no 1º Quadrimestre de 2016 e 2017 </a:t>
            </a:r>
            <a:endParaRPr lang="pt-BR" sz="1400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2706947528994772"/>
          <c:y val="4.0496933913983388E-2"/>
        </c:manualLayout>
      </c:layout>
    </c:title>
    <c:plotArea>
      <c:layout>
        <c:manualLayout>
          <c:layoutTarget val="inner"/>
          <c:xMode val="edge"/>
          <c:yMode val="edge"/>
          <c:x val="0.12846104493348587"/>
          <c:y val="0.23698405834718617"/>
          <c:w val="0.84520469735097759"/>
          <c:h val="0.3989360859435617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 - PF'!$A$2:$A$3</c:f>
              <c:strCache>
                <c:ptCount val="2"/>
                <c:pt idx="0">
                  <c:v>Loc. de Imóveis</c:v>
                </c:pt>
                <c:pt idx="1">
                  <c:v>Outrso Serv. de terc. PF - Pagtº. Antecipado</c:v>
                </c:pt>
              </c:strCache>
            </c:strRef>
          </c:cat>
          <c:val>
            <c:numRef>
              <c:f>'SERV TER - PF'!$B$2:$B$3</c:f>
              <c:numCache>
                <c:formatCode>#,##0.00</c:formatCode>
                <c:ptCount val="2"/>
                <c:pt idx="0">
                  <c:v>16417.34</c:v>
                </c:pt>
                <c:pt idx="1">
                  <c:v>25610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 - PF'!$A$2:$A$3</c:f>
              <c:strCache>
                <c:ptCount val="2"/>
                <c:pt idx="0">
                  <c:v>Loc. de Imóveis</c:v>
                </c:pt>
                <c:pt idx="1">
                  <c:v>Outrso Serv. de terc. PF - Pagtº. Antecipado</c:v>
                </c:pt>
              </c:strCache>
            </c:strRef>
          </c:cat>
          <c:val>
            <c:numRef>
              <c:f>'SERV TER - PF'!$C$2:$C$3</c:f>
              <c:numCache>
                <c:formatCode>#,##0.00</c:formatCode>
                <c:ptCount val="2"/>
                <c:pt idx="0">
                  <c:v>21742.21</c:v>
                </c:pt>
                <c:pt idx="1">
                  <c:v>56778</c:v>
                </c:pt>
              </c:numCache>
            </c:numRef>
          </c:val>
        </c:ser>
        <c:axId val="75459584"/>
        <c:axId val="75458048"/>
      </c:barChart>
      <c:valAx>
        <c:axId val="7545804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75459584"/>
        <c:crosses val="autoZero"/>
        <c:crossBetween val="between"/>
      </c:valAx>
      <c:catAx>
        <c:axId val="75459584"/>
        <c:scaling>
          <c:orientation val="minMax"/>
        </c:scaling>
        <c:axPos val="b"/>
        <c:numFmt formatCode="General" sourceLinked="1"/>
        <c:majorTickMark val="none"/>
        <c:tickLblPos val="nextTo"/>
        <c:crossAx val="75458048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8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0" cy="501015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1015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14550" y="750888"/>
            <a:ext cx="2659063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80" rIns="93159" bIns="4658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3159" tIns="46580" rIns="93159" bIns="4658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0" cy="501015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9" y="9517546"/>
            <a:ext cx="2984870" cy="501015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79F8C-09B5-4D79-8FAA-13659C8AA245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28/08/2017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043533" y="448637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9109" y="737394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403573" y="1169442"/>
            <a:ext cx="4954640" cy="130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tx2"/>
                </a:solidFill>
                <a:cs typeface="Arial" pitchFamily="34" charset="0"/>
              </a:rPr>
              <a:t>Agência de Defesa e Inspeção Agropecuária de Alagoas</a:t>
            </a:r>
            <a:endParaRPr lang="pt-BR" sz="2000" b="1" dirty="0">
              <a:solidFill>
                <a:schemeClr val="tx2"/>
              </a:solidFill>
              <a:cs typeface="Arial" pitchFamily="34" charset="0"/>
            </a:endParaRPr>
          </a:p>
          <a:p>
            <a:pPr algn="ctr"/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1º Quadrimestre de 2016 e 2017</a:t>
            </a:r>
          </a:p>
          <a:p>
            <a:endParaRPr lang="pt-BR" dirty="0">
              <a:cs typeface="Arial" pitchFamily="34" charset="0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827509" y="2660768"/>
            <a:ext cx="6048672" cy="1492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pt-BR" sz="1400" b="1" dirty="0" smtClean="0">
                <a:cs typeface="Arial" pitchFamily="34" charset="0"/>
              </a:rPr>
              <a:t>APRESENTAÇÃO</a:t>
            </a:r>
          </a:p>
          <a:p>
            <a:pPr algn="just"/>
            <a:endParaRPr lang="pt-BR" sz="1100" b="1" dirty="0" smtClean="0">
              <a:cs typeface="Arial" pitchFamily="34" charset="0"/>
            </a:endParaRPr>
          </a:p>
          <a:p>
            <a:pPr algn="just"/>
            <a:r>
              <a:rPr lang="pt-BR" sz="1200" spc="-5" dirty="0" smtClean="0">
                <a:cs typeface="Arial" pitchFamily="34" charset="0"/>
              </a:rPr>
              <a:t>Os dados </a:t>
            </a:r>
            <a:r>
              <a:rPr lang="pt-BR" sz="1200" dirty="0" smtClean="0">
                <a:cs typeface="Arial" pitchFamily="34" charset="0"/>
              </a:rPr>
              <a:t>a </a:t>
            </a:r>
            <a:r>
              <a:rPr lang="pt-BR" sz="1200" spc="-5" dirty="0" smtClean="0">
                <a:cs typeface="Arial" pitchFamily="34" charset="0"/>
              </a:rPr>
              <a:t>seguir contemplam uma visão geral das despesas da Agência de Defesa e Inspeção Agropecuária de Alagoas - ADEAL, no 1º Quadrimestre de 2016 e 2017</a:t>
            </a:r>
            <a:r>
              <a:rPr lang="pt-BR" sz="1200" dirty="0" smtClean="0">
                <a:cs typeface="Arial" pitchFamily="34" charset="0"/>
              </a:rPr>
              <a:t>, realizada através do Sistema Integrado de Administração  Financeira – SIAFEM, Portal da transparência Graciliano Ramos, Extrator/SIFAL, Portal do Servidor – SEPLAG, Planilha de Monitoramento da Transparência, Banco de Dados da Junta Comercial, E-SIC Alagoas, Diário Oficial do Estado de Alagoas, entre outros. 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422383" y="4988716"/>
          <a:ext cx="5000659" cy="1015771"/>
        </p:xfrm>
        <a:graphic>
          <a:graphicData uri="http://schemas.openxmlformats.org/drawingml/2006/table">
            <a:tbl>
              <a:tblPr/>
              <a:tblGrid>
                <a:gridCol w="2592409"/>
                <a:gridCol w="1232100"/>
                <a:gridCol w="1176150"/>
              </a:tblGrid>
              <a:tr h="226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SITUAÇÃO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Estatutário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151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148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Cargo em Comissão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6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5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6085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157</a:t>
                      </a:r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153</a:t>
                      </a:r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27509" y="109743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MATERIAL DE CONSUMO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308543" y="1597500"/>
          <a:ext cx="5039783" cy="903774"/>
        </p:xfrm>
        <a:graphic>
          <a:graphicData uri="http://schemas.openxmlformats.org/drawingml/2006/table">
            <a:tbl>
              <a:tblPr/>
              <a:tblGrid>
                <a:gridCol w="2831207"/>
                <a:gridCol w="1092540"/>
                <a:gridCol w="1116036"/>
              </a:tblGrid>
              <a:tr h="29655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1067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26.878,34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96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54.184,74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101,59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922317" y="2774138"/>
          <a:ext cx="5643602" cy="421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27509" y="109743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DE TERCEIROS – PESSOA JURÍDICA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27509" y="2774138"/>
            <a:ext cx="6081172" cy="412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REPRESENATÇÃO GRÁFICA - DAS  MAIORES DESPESAS COM SERVIÇOS DE TERCEIROS - PESSOA JURÍDICA  NO 1º QUADRIMESTRE DE 2016 E 2017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246047" y="1597500"/>
          <a:ext cx="5039783" cy="850611"/>
        </p:xfrm>
        <a:graphic>
          <a:graphicData uri="http://schemas.openxmlformats.org/drawingml/2006/table">
            <a:tbl>
              <a:tblPr/>
              <a:tblGrid>
                <a:gridCol w="2915956"/>
                <a:gridCol w="1033213"/>
                <a:gridCol w="1090614"/>
              </a:tblGrid>
              <a:tr h="279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 %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923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143.335,24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79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123.132,35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14,03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93755" y="3345642"/>
          <a:ext cx="5572125" cy="3609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99517" y="109743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DE TERCEIROS – PESSOA FÍSICA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261330" y="1597500"/>
          <a:ext cx="5039784" cy="1045819"/>
        </p:xfrm>
        <a:graphic>
          <a:graphicData uri="http://schemas.openxmlformats.org/drawingml/2006/table">
            <a:tbl>
              <a:tblPr/>
              <a:tblGrid>
                <a:gridCol w="2817810"/>
                <a:gridCol w="1042714"/>
                <a:gridCol w="1179260"/>
              </a:tblGrid>
              <a:tr h="331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8294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Total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42.027,34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314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78.520,21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86,83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993755" y="2774138"/>
          <a:ext cx="5572125" cy="3609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27509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LOCAÇÃO DE VEÍCULOS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246047" y="1559692"/>
          <a:ext cx="5039783" cy="953655"/>
        </p:xfrm>
        <a:graphic>
          <a:graphicData uri="http://schemas.openxmlformats.org/drawingml/2006/table">
            <a:tbl>
              <a:tblPr/>
              <a:tblGrid>
                <a:gridCol w="2883337"/>
                <a:gridCol w="1005534"/>
                <a:gridCol w="1150912"/>
              </a:tblGrid>
              <a:tr h="31291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27819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         Total Executado em 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327101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chemeClr val="accent1"/>
                          </a:solidFill>
                          <a:latin typeface="+mn-lt"/>
                        </a:rPr>
                        <a:t>          </a:t>
                      </a:r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14.460,00 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chemeClr val="accent1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1291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chemeClr val="accent1"/>
                          </a:solidFill>
                          <a:latin typeface="+mn-lt"/>
                        </a:rPr>
                        <a:t>          </a:t>
                      </a:r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19.006,46 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chemeClr val="accent1"/>
                          </a:solidFill>
                          <a:latin typeface="+mn-lt"/>
                        </a:rPr>
                        <a:t>                      </a:t>
                      </a:r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31,44 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1350945" y="2702700"/>
          <a:ext cx="4752975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27509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 DE TELEFONIA FIXA E MÓVEL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251338" y="1416816"/>
          <a:ext cx="5029200" cy="1010100"/>
        </p:xfrm>
        <a:graphic>
          <a:graphicData uri="http://schemas.openxmlformats.org/drawingml/2006/table">
            <a:tbl>
              <a:tblPr/>
              <a:tblGrid>
                <a:gridCol w="2770026"/>
                <a:gridCol w="1053435"/>
                <a:gridCol w="1205739"/>
              </a:tblGrid>
              <a:tr h="33143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4722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2014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</a:t>
                      </a:r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8.006,23 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3143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2016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</a:t>
                      </a:r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10.095,00 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</a:t>
                      </a:r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31,44 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493821" y="2559824"/>
          <a:ext cx="4572000" cy="421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27509" y="116944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  MANUTENÇÃO DE SOFTWARE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93641" y="1669508"/>
          <a:ext cx="5214973" cy="1116426"/>
        </p:xfrm>
        <a:graphic>
          <a:graphicData uri="http://schemas.openxmlformats.org/drawingml/2006/table">
            <a:tbl>
              <a:tblPr/>
              <a:tblGrid>
                <a:gridCol w="3385787"/>
                <a:gridCol w="936113"/>
                <a:gridCol w="893073"/>
              </a:tblGrid>
              <a:tr h="3663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8377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2016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18.637,20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>
                          <a:solidFill>
                            <a:schemeClr val="accent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663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</a:t>
                      </a:r>
                      <a:r>
                        <a:rPr lang="pt-BR" sz="12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20.620,56 </a:t>
                      </a:r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</a:t>
                      </a:r>
                      <a:r>
                        <a:rPr lang="pt-BR" sz="1200" b="1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10,64 </a:t>
                      </a:r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1136631" y="3059890"/>
          <a:ext cx="5286412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83493" y="916750"/>
            <a:ext cx="6408712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PRINCIPAIS FORNECEDORES NO 1º QUADRIMESTRE DE 2016 E 2017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22383" y="1488254"/>
          <a:ext cx="5214975" cy="4082717"/>
        </p:xfrm>
        <a:graphic>
          <a:graphicData uri="http://schemas.openxmlformats.org/drawingml/2006/table">
            <a:tbl>
              <a:tblPr/>
              <a:tblGrid>
                <a:gridCol w="1945183"/>
                <a:gridCol w="715984"/>
                <a:gridCol w="1954631"/>
                <a:gridCol w="599177"/>
              </a:tblGrid>
              <a:tr h="3722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PRINCIPAIS FORNECDORES NO 1º  QUADRIMESTRE DE 2016</a:t>
                      </a:r>
                    </a:p>
                  </a:txBody>
                  <a:tcPr marL="6207" marR="6207" marT="6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PRINCIPAIS FORNECDORES NO 1º QUADRIMESTRE DE 2017</a:t>
                      </a:r>
                    </a:p>
                  </a:txBody>
                  <a:tcPr marL="6207" marR="6207" marT="6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560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FORNECEDORES</a:t>
                      </a:r>
                    </a:p>
                  </a:txBody>
                  <a:tcPr marL="6207" marR="6207" marT="6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R$  </a:t>
                      </a:r>
                    </a:p>
                  </a:txBody>
                  <a:tcPr marL="6207" marR="6207" marT="6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FORNECEDORES</a:t>
                      </a:r>
                    </a:p>
                  </a:txBody>
                  <a:tcPr marL="6207" marR="6207" marT="6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6207" marR="6207" marT="62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18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28.590,60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21.646,40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</a:tr>
              <a:tr h="218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INFOX SISTEMA E COMPUTADORES LTDA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18.637,20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INFOX SISTEMA E COMPUTADORES LTDA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20.620,56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218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CIA DE EMPRE INTERMED E PARCERIA DE AL C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16.426,60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SARAH LIMA MEDEIROS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13.074,99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</a:tr>
              <a:tr h="218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FRED BRANDAO MAIA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13.374,77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IMPORTADORA AUTO PECAS LTDA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13.038,97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218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IMPORTADORA AUTO PECAS LTDA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8.876,57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AMORIM E AMORIM LTDA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10.330,52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</a:tr>
              <a:tr h="218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FENASEG-FED.NAC.DAS EMP.DE SEG.PRIV.E CA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8.836,96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EMPRESA B  CORREIOS E TELEGRAFOS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9.737,33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218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AMORIM E AMORIM LTDA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7.860,00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JACKSON PALMEIRA MELO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9.620,00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</a:tr>
              <a:tr h="218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PISO E TETO COMERCIO E SERVICOS LTDA - E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7.107,36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ROGERIO DUARTE MADEIRO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9.110,00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218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EQUILIBRIO SERVICOS LTDA - ROTACAR LOCAD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6.600,00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EQUILIBRIO SERVICOS LTDA - ROTACAR LOCAD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8.675,94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</a:tr>
              <a:tr h="21896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SIMAO VALENTIM SERVICOS LTDA-ME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6.320,00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 R MARTINS BEZERRA PAPELARIA EIRELI ME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7.790,00 </a:t>
                      </a:r>
                    </a:p>
                  </a:txBody>
                  <a:tcPr marL="6207" marR="6207" marT="62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9081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835622" y="773874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200" b="1" dirty="0">
                <a:solidFill>
                  <a:srgbClr val="002060"/>
                </a:solidFill>
                <a:cs typeface="Arial" pitchFamily="34" charset="0"/>
              </a:rPr>
              <a:t>Relatório de Monitoramento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177400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7" name="Gráfico 6"/>
          <p:cNvGraphicFramePr/>
          <p:nvPr/>
        </p:nvGraphicFramePr>
        <p:xfrm>
          <a:off x="1208069" y="2202634"/>
          <a:ext cx="5067301" cy="349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99517" y="1059626"/>
            <a:ext cx="5904656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50761" y="3917146"/>
            <a:ext cx="595341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 2016 X 2017–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REPRESENTAÇÃO GRÁFICA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260475" y="1631130"/>
          <a:ext cx="5162568" cy="1847747"/>
        </p:xfrm>
        <a:graphic>
          <a:graphicData uri="http://schemas.openxmlformats.org/drawingml/2006/table">
            <a:tbl>
              <a:tblPr/>
              <a:tblGrid>
                <a:gridCol w="2992975"/>
                <a:gridCol w="1155237"/>
                <a:gridCol w="1014356"/>
              </a:tblGrid>
              <a:tr h="184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 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 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167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Dotação Inicial </a:t>
                      </a:r>
                      <a:r>
                        <a:rPr lang="pt-BR" sz="1100" b="1" i="0" u="none" strike="noStrike" dirty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13.534.957,00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14.949.244,00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4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Suplementação </a:t>
                      </a:r>
                      <a:r>
                        <a:rPr lang="pt-BR" sz="1100" b="1" i="0" u="none" strike="noStrike" dirty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2.044.693,32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</a:t>
                      </a:r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81.890,00 </a:t>
                      </a:r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4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Reduções </a:t>
                      </a:r>
                      <a:r>
                        <a:rPr lang="pt-BR" sz="1100" b="1" i="0" u="none" strike="noStrike" dirty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  2.015.052,69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-            81.890,00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4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Atualizado </a:t>
                      </a:r>
                      <a:r>
                        <a:rPr lang="pt-BR" sz="1100" b="1" i="0" u="none" strike="noStrike" dirty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13.564.597,63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14.949.244,00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4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Empenhado </a:t>
                      </a:r>
                      <a:r>
                        <a:rPr lang="pt-BR" sz="1100" b="1" i="0" u="none" strike="noStrike" dirty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3.993.647,66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4.066.310,21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4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Liquidado </a:t>
                      </a:r>
                      <a:r>
                        <a:rPr lang="pt-BR" sz="1100" b="1" i="0" u="none" strike="noStrike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3.566.201,01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4.052.395,19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4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Pago </a:t>
                      </a:r>
                      <a:r>
                        <a:rPr lang="pt-BR" sz="1100" b="1" i="0" u="none" strike="noStrike" dirty="0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3.566.073,32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4.052.395,19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4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Disponível a Emp. </a:t>
                      </a:r>
                      <a:r>
                        <a:rPr lang="pt-BR" sz="1100" b="1" i="0" u="none" strike="noStrike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9.570.949,97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10.882.933,79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400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Execução (%) </a:t>
                      </a:r>
                      <a:r>
                        <a:rPr lang="pt-BR" sz="1100" b="1" i="0" u="none" strike="noStrike">
                          <a:solidFill>
                            <a:srgbClr val="365F9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26,29%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27,11%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1350945" y="4345774"/>
          <a:ext cx="48768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99517" y="1097434"/>
            <a:ext cx="5904656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350945" y="1631130"/>
          <a:ext cx="5039783" cy="4257682"/>
        </p:xfrm>
        <a:graphic>
          <a:graphicData uri="http://schemas.openxmlformats.org/drawingml/2006/table">
            <a:tbl>
              <a:tblPr/>
              <a:tblGrid>
                <a:gridCol w="3225461"/>
                <a:gridCol w="853799"/>
                <a:gridCol w="960523"/>
              </a:tblGrid>
              <a:tr h="59531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DESCRICAO NATUREZA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VENC.E VANTAGENS FIXAS - PESSOAL CIVIL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2.812.347,36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3.186.061,04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OUTROS SERVICOS DE TERCEIROS-PESSOA JURIDICA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143.335,24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123.132,35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OBRIGACOES PATRONAIS-OP. INTRA ORCAMENTARIA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492.381,94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543.726,18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SERVICOS DE TERCEIROS - PESSOA FISICA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42.027,34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78.520,21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MATERIAL DE CONSUMO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26.878,34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54.184,74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DIARIAS - PESSOAL CIVIL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40.835,00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64.055,00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DESPESAS DE EXERCICIOS ANTERIORES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321,86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 2.715,67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PASSAGENS E DESPESAS COM LOCOMOCAO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accent1"/>
                          </a:solidFill>
                          <a:latin typeface="Calibri"/>
                        </a:rPr>
                        <a:t>             6.482,41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-</a:t>
                      </a:r>
                      <a:r>
                        <a:rPr lang="pt-BR" sz="1100" b="0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OBRIG.TRIBUT.E CONT.-OP. INTRA-ORCAMENTARIAS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646,63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-</a:t>
                      </a:r>
                      <a:r>
                        <a:rPr lang="pt-BR" sz="1100" b="0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BENEFICIOS PREVIDENCIARIOS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                817,20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accent1"/>
                          </a:solidFill>
                          <a:latin typeface="Calibri"/>
                        </a:rPr>
                        <a:t>-</a:t>
                      </a:r>
                      <a:r>
                        <a:rPr lang="pt-BR" sz="1100" b="0" i="0" u="none" strike="noStrike" dirty="0">
                          <a:solidFill>
                            <a:schemeClr val="accent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3.566.073,32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4.052.395,19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43533" y="845312"/>
            <a:ext cx="597666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PESSOAL CIVIL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65193" y="2488386"/>
            <a:ext cx="592935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PESSOAL CIVIL – DETALHAMENTO DAS VERBAS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279507" y="1416816"/>
          <a:ext cx="5429288" cy="755013"/>
        </p:xfrm>
        <a:graphic>
          <a:graphicData uri="http://schemas.openxmlformats.org/drawingml/2006/table">
            <a:tbl>
              <a:tblPr/>
              <a:tblGrid>
                <a:gridCol w="3395090"/>
                <a:gridCol w="1062334"/>
                <a:gridCol w="971864"/>
              </a:tblGrid>
              <a:tr h="17313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VARIAÇÃO%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5549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2.812,347,36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1663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3.186,061,04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13,29</a:t>
                      </a:r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565259" y="3059892"/>
          <a:ext cx="5039782" cy="4000526"/>
        </p:xfrm>
        <a:graphic>
          <a:graphicData uri="http://schemas.openxmlformats.org/drawingml/2006/table">
            <a:tbl>
              <a:tblPr/>
              <a:tblGrid>
                <a:gridCol w="3099866"/>
                <a:gridCol w="969958"/>
                <a:gridCol w="969958"/>
              </a:tblGrid>
              <a:tr h="21671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DESCRICAO NATUREZA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9634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SUBSIDIOS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  1.915.390,77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tx2"/>
                          </a:solidFill>
                          <a:latin typeface="Calibri"/>
                        </a:rPr>
                        <a:t>               2.056.011,90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9634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FERIAS - ABONO CONSTITUCIONAL 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      108.182,29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      121.034,57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9634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13. SALARIO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          9.113,48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      231.553,92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9634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COMPLEMENTACAO SALARIAL- PESSOAL CIVIL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      413.973,57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      405.725,16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9634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ADIC.DE INSALUBRIDADE-RPPS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      187.268,79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      185.823,70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9634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GRATIF.P/EXERCICIO DE CARGO EM COMISSAO(RGPS)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        97.389,36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        89.164,75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9634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GRATIFICACAO POR EXERCICIO DE FUNCOES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        62.716,67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        64.240,00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9634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ABONO DE PERMANENCIA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          9.202,01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        23.396,72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9634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REMUN PARTICIP ORGAOS DELIBER.COLETIVA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          9.110,42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                       9.110,32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1671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2.812.347,36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chemeClr val="tx2"/>
                          </a:solidFill>
                          <a:latin typeface="Calibri"/>
                        </a:rPr>
                        <a:t>3.186.061,04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0879" y="1059626"/>
            <a:ext cx="5976664" cy="325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PESSOAL CIVIL – REPRESENTAÇÃO GRÁFICA DAS MAIORES VERBAS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6618" y="5777954"/>
            <a:ext cx="5587301" cy="3720635"/>
          </a:xfrm>
          <a:prstGeom prst="rect">
            <a:avLst/>
          </a:prstGeom>
        </p:spPr>
      </p:pic>
      <p:graphicFrame>
        <p:nvGraphicFramePr>
          <p:cNvPr id="6" name="Gráfico 5"/>
          <p:cNvGraphicFramePr/>
          <p:nvPr/>
        </p:nvGraphicFramePr>
        <p:xfrm>
          <a:off x="993755" y="1631131"/>
          <a:ext cx="5715040" cy="335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55501" y="98818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DIÁRIAS – PESSOAL CIVIL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34150" y="305989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DIÁRIAS – PESSOAL CIVIL  (DETALHAMENTO)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36631" y="1512072"/>
          <a:ext cx="5286411" cy="1000128"/>
        </p:xfrm>
        <a:graphic>
          <a:graphicData uri="http://schemas.openxmlformats.org/drawingml/2006/table">
            <a:tbl>
              <a:tblPr/>
              <a:tblGrid>
                <a:gridCol w="2178792"/>
                <a:gridCol w="1640270"/>
                <a:gridCol w="1467349"/>
              </a:tblGrid>
              <a:tr h="3333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%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333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40.835,00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337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64.055,00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56,86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1136631" y="3559956"/>
          <a:ext cx="5214974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41937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PASSAGENS E </a:t>
            </a:r>
            <a:r>
              <a:rPr lang="pt-BR" sz="1400" b="1" dirty="0" smtClean="0">
                <a:solidFill>
                  <a:schemeClr val="bg1"/>
                </a:solidFill>
              </a:rPr>
              <a:t>DESPESAS COM LOCOMOÇÃO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79440" y="2774138"/>
            <a:ext cx="6072231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PASSAGENS E  DESPESAS COM LOCOMOÇÃO (DETALHAMENTO)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36631" y="1416816"/>
          <a:ext cx="5357849" cy="850611"/>
        </p:xfrm>
        <a:graphic>
          <a:graphicData uri="http://schemas.openxmlformats.org/drawingml/2006/table">
            <a:tbl>
              <a:tblPr/>
              <a:tblGrid>
                <a:gridCol w="2976167"/>
                <a:gridCol w="1181494"/>
                <a:gridCol w="1200188"/>
              </a:tblGrid>
              <a:tr h="279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923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6.482,41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0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7910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1708135" y="3202766"/>
          <a:ext cx="4381499" cy="307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34150" y="916750"/>
            <a:ext cx="5976664" cy="4853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FORNECEDORES PAGOS COM PASSAGENS E  DESPESAS COM LOCOMOÇÃO - REPRESENTAÇÃO GRÁFICA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6" name="Gráfico 5"/>
          <p:cNvGraphicFramePr/>
          <p:nvPr/>
        </p:nvGraphicFramePr>
        <p:xfrm>
          <a:off x="1636697" y="1702568"/>
          <a:ext cx="4381499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11615</TotalTime>
  <Words>883</Words>
  <Application>Microsoft Office PowerPoint</Application>
  <PresentationFormat>Personalizar</PresentationFormat>
  <Paragraphs>268</Paragraphs>
  <Slides>17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rita.soriano</cp:lastModifiedBy>
  <cp:revision>863</cp:revision>
  <cp:lastPrinted>2017-03-14T19:34:17Z</cp:lastPrinted>
  <dcterms:created xsi:type="dcterms:W3CDTF">2016-10-22T19:16:28Z</dcterms:created>
  <dcterms:modified xsi:type="dcterms:W3CDTF">2017-08-28T17:41:22Z</dcterms:modified>
</cp:coreProperties>
</file>