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6" r:id="rId2"/>
    <p:sldId id="257" r:id="rId3"/>
    <p:sldId id="309" r:id="rId4"/>
    <p:sldId id="286" r:id="rId5"/>
    <p:sldId id="342" r:id="rId6"/>
    <p:sldId id="314" r:id="rId7"/>
    <p:sldId id="293" r:id="rId8"/>
    <p:sldId id="319" r:id="rId9"/>
    <p:sldId id="323" r:id="rId10"/>
    <p:sldId id="324" r:id="rId11"/>
    <p:sldId id="290" r:id="rId12"/>
    <p:sldId id="339" r:id="rId13"/>
    <p:sldId id="327" r:id="rId14"/>
    <p:sldId id="295" r:id="rId15"/>
    <p:sldId id="341" r:id="rId16"/>
    <p:sldId id="296" r:id="rId17"/>
    <p:sldId id="344" r:id="rId18"/>
    <p:sldId id="343" r:id="rId19"/>
    <p:sldId id="337" r:id="rId20"/>
    <p:sldId id="340" r:id="rId21"/>
    <p:sldId id="302" r:id="rId22"/>
    <p:sldId id="317" r:id="rId23"/>
  </p:sldIdLst>
  <p:sldSz cx="7559675" cy="10691813"/>
  <p:notesSz cx="6888163" cy="10020300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354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MONITORAMENTO_1&#186;%20QUADRIMEST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1&#186;%20QUADRIMEST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TROLADORIA\Desktop\2&#186;S_RELATORIOS_REF_2015_2016_AJUSTES_CLARA\GOVERNO%20DO%20ESTADO\REL_MONITORAMENTO_GERAL_2014_2015_2016_ADRIAN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TROLADORIA\Desktop\2&#186;S_RELATORIOS_REF_2015_2016_AJUSTES_CLARA\GOVERNO%20DO%20ESTADO\REL_MONITORAMENTO_GERAL_2014_2015_2016_ADRIA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RSAL\Arsal\MONITORAMENTO_ARSAL_1&#186;%20QUADRIMESTRE%202016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240135608049023"/>
          <c:y val="5.5050964041977325E-2"/>
          <c:w val="0.82704308836395468"/>
          <c:h val="0.76848886716184261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FUNCIONÁRIOS_ARSAL!$A$2:$A$4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FUNCIONÁRIOS_ARSAL!$B$2:$B$4</c:f>
              <c:numCache>
                <c:formatCode>_-* #,##0_-;\-* #,##0_-;_-* "-"??_-;_-@_-</c:formatCode>
                <c:ptCount val="3"/>
                <c:pt idx="0">
                  <c:v>1</c:v>
                </c:pt>
                <c:pt idx="1">
                  <c:v>19</c:v>
                </c:pt>
                <c:pt idx="2">
                  <c:v>1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FUNCIONÁRIOS_ARSAL!$A$2:$A$4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FUNCIONÁRIOS_ARSAL!$C$2:$C$4</c:f>
              <c:numCache>
                <c:formatCode>_-* #,##0_-;\-* #,##0_-;_-* "-"??_-;_-@_-</c:formatCode>
                <c:ptCount val="3"/>
                <c:pt idx="0">
                  <c:v>1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</c:ser>
        <c:axId val="56246656"/>
        <c:axId val="56248192"/>
      </c:barChart>
      <c:catAx>
        <c:axId val="56246656"/>
        <c:scaling>
          <c:orientation val="minMax"/>
        </c:scaling>
        <c:axPos val="b"/>
        <c:majorTickMark val="none"/>
        <c:tickLblPos val="nextTo"/>
        <c:crossAx val="56248192"/>
        <c:crosses val="autoZero"/>
        <c:auto val="1"/>
        <c:lblAlgn val="ctr"/>
        <c:lblOffset val="100"/>
      </c:catAx>
      <c:valAx>
        <c:axId val="5624819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>
                <a:latin typeface="+mn-lt"/>
              </a:defRPr>
            </a:pPr>
            <a:endParaRPr lang="pt-BR"/>
          </a:p>
        </c:txPr>
        <c:crossAx val="562466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PASSAGENS!$A$18:$A$19</c:f>
              <c:strCache>
                <c:ptCount val="2"/>
                <c:pt idx="0">
                  <c:v>J B S Viagens e Turismo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PASSAGENS!$B$18:$B$19</c:f>
              <c:numCache>
                <c:formatCode>General</c:formatCode>
                <c:ptCount val="2"/>
                <c:pt idx="0" formatCode="_-* #,##0.00_-;\-* #,##0.00_-;_-* &quot;-&quot;??_-;_-@_-">
                  <c:v>3202.63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PASSAGENS!$A$18:$A$19</c:f>
              <c:strCache>
                <c:ptCount val="2"/>
                <c:pt idx="0">
                  <c:v>J B S Viagens e Turismo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PASSAGENS!$C$18:$C$19</c:f>
              <c:numCache>
                <c:formatCode>_-* #,##0.00_-;\-* #,##0.00_-;_-* "-"??_-;_-@_-</c:formatCode>
                <c:ptCount val="2"/>
                <c:pt idx="1">
                  <c:v>7751.23</c:v>
                </c:pt>
              </c:numCache>
            </c:numRef>
          </c:val>
        </c:ser>
        <c:axId val="57145600"/>
        <c:axId val="58982400"/>
      </c:barChart>
      <c:catAx>
        <c:axId val="57145600"/>
        <c:scaling>
          <c:orientation val="minMax"/>
        </c:scaling>
        <c:axPos val="b"/>
        <c:majorTickMark val="none"/>
        <c:tickLblPos val="nextTo"/>
        <c:crossAx val="58982400"/>
        <c:crosses val="autoZero"/>
        <c:auto val="1"/>
        <c:lblAlgn val="ctr"/>
        <c:lblOffset val="100"/>
      </c:catAx>
      <c:valAx>
        <c:axId val="589824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7145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b="1" i="0" u="none" strike="noStrike" baseline="0">
                <a:solidFill>
                  <a:schemeClr val="tx2"/>
                </a:solidFill>
              </a:rPr>
              <a:t>Maiores Gastos com Material de Consumo no 1º Quadrimestre de 2016 e 2017</a:t>
            </a:r>
            <a:endParaRPr lang="pt-BR" sz="1400">
              <a:solidFill>
                <a:schemeClr val="tx2"/>
              </a:solidFill>
            </a:endParaRP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CONSUMO'!$A$2:$A$4</c:f>
              <c:strCache>
                <c:ptCount val="3"/>
                <c:pt idx="0">
                  <c:v>Combust. e Lubrificantes Automotivos</c:v>
                </c:pt>
                <c:pt idx="1">
                  <c:v>Mat. de Expediente</c:v>
                </c:pt>
                <c:pt idx="2">
                  <c:v>Mat. De Consumo - Pagtº. Antecipado</c:v>
                </c:pt>
              </c:strCache>
            </c:strRef>
          </c:cat>
          <c:val>
            <c:numRef>
              <c:f>'MATERIAL DE CONSUMO'!$B$2:$B$4</c:f>
              <c:numCache>
                <c:formatCode>_-* #,##0.00_-;\-* #,##0.00_-;_-* "-"??_-;_-@_-</c:formatCode>
                <c:ptCount val="3"/>
                <c:pt idx="0">
                  <c:v>15126.44</c:v>
                </c:pt>
                <c:pt idx="1">
                  <c:v>3507.5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'MATERIAL DE CONSUMO'!$A$2:$A$4</c:f>
              <c:strCache>
                <c:ptCount val="3"/>
                <c:pt idx="0">
                  <c:v>Combust. e Lubrificantes Automotivos</c:v>
                </c:pt>
                <c:pt idx="1">
                  <c:v>Mat. de Expediente</c:v>
                </c:pt>
                <c:pt idx="2">
                  <c:v>Mat. De Consumo - Pagtº. Antecipado</c:v>
                </c:pt>
              </c:strCache>
            </c:strRef>
          </c:cat>
          <c:val>
            <c:numRef>
              <c:f>'MATERIAL DE CONSUMO'!$C$2:$C$4</c:f>
              <c:numCache>
                <c:formatCode>General</c:formatCode>
                <c:ptCount val="3"/>
                <c:pt idx="0" formatCode="_-* #,##0.00_-;\-* #,##0.00_-;_-* &quot;-&quot;??_-;_-@_-">
                  <c:v>9114.99</c:v>
                </c:pt>
                <c:pt idx="2" formatCode="_-* #,##0.00_-;\-* #,##0.00_-;_-* &quot;-&quot;??_-;_-@_-">
                  <c:v>2250</c:v>
                </c:pt>
              </c:numCache>
            </c:numRef>
          </c:val>
        </c:ser>
        <c:axId val="59144064"/>
        <c:axId val="59145600"/>
      </c:barChart>
      <c:catAx>
        <c:axId val="59144064"/>
        <c:scaling>
          <c:orientation val="minMax"/>
        </c:scaling>
        <c:axPos val="b"/>
        <c:majorTickMark val="none"/>
        <c:tickLblPos val="nextTo"/>
        <c:crossAx val="59145600"/>
        <c:crosses val="autoZero"/>
        <c:auto val="1"/>
        <c:lblAlgn val="ctr"/>
        <c:lblOffset val="100"/>
      </c:catAx>
      <c:valAx>
        <c:axId val="591456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144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As</a:t>
            </a:r>
            <a:r>
              <a:rPr lang="pt-BR" sz="1400" baseline="0" dirty="0">
                <a:solidFill>
                  <a:schemeClr val="tx2"/>
                </a:solidFill>
              </a:rPr>
              <a:t> Maiores Despesas com Pessoa Jurídica 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16972995709144714"/>
          <c:y val="1.6530184682288614E-2"/>
        </c:manualLayout>
      </c:layout>
    </c:title>
    <c:plotArea>
      <c:layout>
        <c:manualLayout>
          <c:layoutTarget val="inner"/>
          <c:xMode val="edge"/>
          <c:yMode val="edge"/>
          <c:x val="0.13867688413948259"/>
          <c:y val="0.12990498579251591"/>
          <c:w val="0.84520469735097725"/>
          <c:h val="0.49503220228762407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PJ'!$A$2:$A$9</c:f>
              <c:strCache>
                <c:ptCount val="8"/>
                <c:pt idx="0">
                  <c:v>SERV DE APOIO ADMIN, TEC E OPERACIONAL</c:v>
                </c:pt>
                <c:pt idx="1">
                  <c:v>LOCACAO DE VEICULOS</c:v>
                </c:pt>
                <c:pt idx="2">
                  <c:v>SERV BANCARIOS</c:v>
                </c:pt>
                <c:pt idx="3">
                  <c:v>SERV DE ENERGIA ELÉTRICA</c:v>
                </c:pt>
                <c:pt idx="4">
                  <c:v>SERV GRÁFICOS</c:v>
                </c:pt>
                <c:pt idx="5">
                  <c:v>SERV DE COMUN EM GERAL</c:v>
                </c:pt>
                <c:pt idx="6">
                  <c:v>SERV DE TELEF FIXA</c:v>
                </c:pt>
                <c:pt idx="7">
                  <c:v>SERV DE TELEF MOVEL</c:v>
                </c:pt>
              </c:strCache>
            </c:strRef>
          </c:cat>
          <c:val>
            <c:numRef>
              <c:f>'SERV TERC - PJ'!$B$2:$B$9</c:f>
              <c:numCache>
                <c:formatCode>_-* #,##0.00_-;\-* #,##0.00_-;_-* "-"??_-;_-@_-</c:formatCode>
                <c:ptCount val="8"/>
                <c:pt idx="0">
                  <c:v>1018112.14</c:v>
                </c:pt>
                <c:pt idx="1">
                  <c:v>46494.68</c:v>
                </c:pt>
                <c:pt idx="2">
                  <c:v>31599</c:v>
                </c:pt>
                <c:pt idx="3">
                  <c:v>43982.14</c:v>
                </c:pt>
                <c:pt idx="4">
                  <c:v>280.5</c:v>
                </c:pt>
                <c:pt idx="5">
                  <c:v>11434.449999999995</c:v>
                </c:pt>
                <c:pt idx="6">
                  <c:v>12415.27</c:v>
                </c:pt>
                <c:pt idx="7">
                  <c:v>6770.23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PJ'!$A$2:$A$9</c:f>
              <c:strCache>
                <c:ptCount val="8"/>
                <c:pt idx="0">
                  <c:v>SERV DE APOIO ADMIN, TEC E OPERACIONAL</c:v>
                </c:pt>
                <c:pt idx="1">
                  <c:v>LOCACAO DE VEICULOS</c:v>
                </c:pt>
                <c:pt idx="2">
                  <c:v>SERV BANCARIOS</c:v>
                </c:pt>
                <c:pt idx="3">
                  <c:v>SERV DE ENERGIA ELÉTRICA</c:v>
                </c:pt>
                <c:pt idx="4">
                  <c:v>SERV GRÁFICOS</c:v>
                </c:pt>
                <c:pt idx="5">
                  <c:v>SERV DE COMUN EM GERAL</c:v>
                </c:pt>
                <c:pt idx="6">
                  <c:v>SERV DE TELEF FIXA</c:v>
                </c:pt>
                <c:pt idx="7">
                  <c:v>SERV DE TELEF MOVEL</c:v>
                </c:pt>
              </c:strCache>
            </c:strRef>
          </c:cat>
          <c:val>
            <c:numRef>
              <c:f>'SERV TERC - PJ'!$C$2:$C$9</c:f>
              <c:numCache>
                <c:formatCode>_-* #,##0.00_-;\-* #,##0.00_-;_-* "-"??_-;_-@_-</c:formatCode>
                <c:ptCount val="8"/>
                <c:pt idx="0">
                  <c:v>1363491.91</c:v>
                </c:pt>
                <c:pt idx="1">
                  <c:v>59722.86</c:v>
                </c:pt>
                <c:pt idx="2">
                  <c:v>26129.39</c:v>
                </c:pt>
                <c:pt idx="3">
                  <c:v>18829.12999999999</c:v>
                </c:pt>
                <c:pt idx="4">
                  <c:v>14310</c:v>
                </c:pt>
                <c:pt idx="5">
                  <c:v>13862.42</c:v>
                </c:pt>
                <c:pt idx="6">
                  <c:v>12500.01</c:v>
                </c:pt>
                <c:pt idx="7">
                  <c:v>3659.9900000000002</c:v>
                </c:pt>
              </c:numCache>
            </c:numRef>
          </c:val>
        </c:ser>
        <c:axId val="59282176"/>
        <c:axId val="59251712"/>
      </c:barChart>
      <c:valAx>
        <c:axId val="592517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59282176"/>
        <c:crosses val="autoZero"/>
        <c:crossBetween val="between"/>
      </c:valAx>
      <c:catAx>
        <c:axId val="59282176"/>
        <c:scaling>
          <c:orientation val="minMax"/>
        </c:scaling>
        <c:axPos val="b"/>
        <c:numFmt formatCode="General" sourceLinked="1"/>
        <c:majorTickMark val="none"/>
        <c:tickLblPos val="nextTo"/>
        <c:crossAx val="5925171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baseline="0" dirty="0" smtClean="0">
                <a:solidFill>
                  <a:schemeClr val="tx2"/>
                </a:solidFill>
              </a:rPr>
              <a:t>Os </a:t>
            </a:r>
            <a:r>
              <a:rPr lang="pt-BR" sz="1400" baseline="0" dirty="0">
                <a:solidFill>
                  <a:schemeClr val="tx2"/>
                </a:solidFill>
              </a:rPr>
              <a:t>Maiores Fornecedores Pagos com Serv. de Apóio </a:t>
            </a:r>
            <a:r>
              <a:rPr lang="pt-BR" sz="1400" baseline="0" dirty="0" err="1">
                <a:solidFill>
                  <a:schemeClr val="tx2"/>
                </a:solidFill>
              </a:rPr>
              <a:t>Adm</a:t>
            </a:r>
            <a:r>
              <a:rPr lang="pt-BR" sz="1400" baseline="0" dirty="0">
                <a:solidFill>
                  <a:schemeClr val="tx2"/>
                </a:solidFill>
              </a:rPr>
              <a:t>., Téc. e Operacional 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12066960379952506"/>
          <c:y val="2.2456135387509839E-2"/>
        </c:manualLayout>
      </c:layout>
    </c:title>
    <c:plotArea>
      <c:layout>
        <c:manualLayout>
          <c:layoutTarget val="inner"/>
          <c:xMode val="edge"/>
          <c:yMode val="edge"/>
          <c:x val="0.13867688413948259"/>
          <c:y val="0.12990498579251591"/>
          <c:w val="0.84520469735097759"/>
          <c:h val="0.4950322022876241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PJ'!$A$30:$A$32</c:f>
              <c:strCache>
                <c:ptCount val="3"/>
                <c:pt idx="0">
                  <c:v>Fund. Apol. Sales de Desenv. Educacional</c:v>
                </c:pt>
                <c:pt idx="1">
                  <c:v>Multcoop Coop. Mista de Prest. de Serv. Ltda</c:v>
                </c:pt>
                <c:pt idx="2">
                  <c:v>SD - Consult. e Planej. e Governamental S/S</c:v>
                </c:pt>
              </c:strCache>
            </c:strRef>
          </c:cat>
          <c:val>
            <c:numRef>
              <c:f>'SERV TERC - PJ'!$B$30:$B$32</c:f>
              <c:numCache>
                <c:formatCode>_-* #,##0.00_-;\-* #,##0.00_-;_-* "-"??_-;_-@_-</c:formatCode>
                <c:ptCount val="3"/>
                <c:pt idx="0">
                  <c:v>363563.68</c:v>
                </c:pt>
                <c:pt idx="1">
                  <c:v>364144.95</c:v>
                </c:pt>
                <c:pt idx="2">
                  <c:v>238214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PJ'!$A$30:$A$32</c:f>
              <c:strCache>
                <c:ptCount val="3"/>
                <c:pt idx="0">
                  <c:v>Fund. Apol. Sales de Desenv. Educacional</c:v>
                </c:pt>
                <c:pt idx="1">
                  <c:v>Multcoop Coop. Mista de Prest. de Serv. Ltda</c:v>
                </c:pt>
                <c:pt idx="2">
                  <c:v>SD - Consult. e Planej. e Governamental S/S</c:v>
                </c:pt>
              </c:strCache>
            </c:strRef>
          </c:cat>
          <c:val>
            <c:numRef>
              <c:f>'SERV TERC - PJ'!$C$30:$C$32</c:f>
              <c:numCache>
                <c:formatCode>_-* #,##0.00_-;\-* #,##0.00_-;_-* "-"??_-;_-@_-</c:formatCode>
                <c:ptCount val="3"/>
                <c:pt idx="0">
                  <c:v>309314.19</c:v>
                </c:pt>
                <c:pt idx="1">
                  <c:v>887735.81</c:v>
                </c:pt>
                <c:pt idx="2">
                  <c:v>43827</c:v>
                </c:pt>
              </c:numCache>
            </c:numRef>
          </c:val>
        </c:ser>
        <c:axId val="59297792"/>
        <c:axId val="59263232"/>
      </c:barChart>
      <c:valAx>
        <c:axId val="592632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59297792"/>
        <c:crosses val="autoZero"/>
        <c:crossBetween val="between"/>
      </c:valAx>
      <c:catAx>
        <c:axId val="59297792"/>
        <c:scaling>
          <c:orientation val="minMax"/>
        </c:scaling>
        <c:axPos val="b"/>
        <c:numFmt formatCode="General" sourceLinked="1"/>
        <c:majorTickMark val="none"/>
        <c:tickLblPos val="nextTo"/>
        <c:crossAx val="5926323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baseline="0" dirty="0">
                <a:solidFill>
                  <a:schemeClr val="tx2"/>
                </a:solidFill>
              </a:rPr>
              <a:t> Fornecedores Pagos com </a:t>
            </a:r>
            <a:r>
              <a:rPr lang="pt-BR" sz="1400" dirty="0">
                <a:solidFill>
                  <a:schemeClr val="tx2"/>
                </a:solidFill>
              </a:rPr>
              <a:t>Locação de Veículos no 1º Quadrimestre de 2016 e 2017</a:t>
            </a:r>
          </a:p>
        </c:rich>
      </c:tx>
      <c:layout>
        <c:manualLayout>
          <c:xMode val="edge"/>
          <c:yMode val="edge"/>
          <c:x val="0.15020650311273093"/>
          <c:y val="1.8264840182648401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VEÍCULOS'!$A$2:$A$3</c:f>
              <c:strCache>
                <c:ptCount val="2"/>
                <c:pt idx="0">
                  <c:v>EQUILIBRIO SERV. LTDA - ROTACAR LOCADORA</c:v>
                </c:pt>
                <c:pt idx="1">
                  <c:v>AMORIM E AMORIM LTDA</c:v>
                </c:pt>
              </c:strCache>
            </c:strRef>
          </c:cat>
          <c:val>
            <c:numRef>
              <c:f>'LOCACAÇÃO VEÍCULOS'!$B$2:$B$3</c:f>
              <c:numCache>
                <c:formatCode>#,##0.00</c:formatCode>
                <c:ptCount val="2"/>
                <c:pt idx="0">
                  <c:v>2620</c:v>
                </c:pt>
                <c:pt idx="1">
                  <c:v>43874.68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VEÍCULOS'!$A$2:$A$3</c:f>
              <c:strCache>
                <c:ptCount val="2"/>
                <c:pt idx="0">
                  <c:v>EQUILIBRIO SERV. LTDA - ROTACAR LOCADORA</c:v>
                </c:pt>
                <c:pt idx="1">
                  <c:v>AMORIM E AMORIM LTDA</c:v>
                </c:pt>
              </c:strCache>
            </c:strRef>
          </c:cat>
          <c:val>
            <c:numRef>
              <c:f>'LOCACAÇÃO VEÍCULOS'!$C$2:$C$3</c:f>
              <c:numCache>
                <c:formatCode>#,##0.00</c:formatCode>
                <c:ptCount val="2"/>
                <c:pt idx="0">
                  <c:v>4731.1200000000026</c:v>
                </c:pt>
                <c:pt idx="1">
                  <c:v>54991.74</c:v>
                </c:pt>
              </c:numCache>
            </c:numRef>
          </c:val>
        </c:ser>
        <c:axId val="59067008"/>
        <c:axId val="59068800"/>
      </c:barChart>
      <c:catAx>
        <c:axId val="59067008"/>
        <c:scaling>
          <c:orientation val="minMax"/>
        </c:scaling>
        <c:axPos val="b"/>
        <c:numFmt formatCode="#,##0.00" sourceLinked="1"/>
        <c:majorTickMark val="none"/>
        <c:tickLblPos val="nextTo"/>
        <c:crossAx val="59068800"/>
        <c:crosses val="autoZero"/>
        <c:auto val="1"/>
        <c:lblAlgn val="ctr"/>
        <c:lblOffset val="100"/>
      </c:catAx>
      <c:valAx>
        <c:axId val="590688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0670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900"/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b="1" i="0" u="none" strike="noStrike" baseline="0">
                <a:solidFill>
                  <a:schemeClr val="tx2"/>
                </a:solidFill>
              </a:rPr>
              <a:t>Gastos com Serv. de Telefonia Fixa e Móvel no 1º  Quadrimestre de 2016 e 2017</a:t>
            </a:r>
            <a:endParaRPr lang="pt-BR" sz="1400">
              <a:solidFill>
                <a:schemeClr val="tx2"/>
              </a:solidFill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16051618547681554"/>
          <c:y val="0.25418844949214081"/>
          <c:w val="0.80059492563429568"/>
          <c:h val="0.4498141263940525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</c:formatCode>
                <c:ptCount val="2"/>
                <c:pt idx="0">
                  <c:v>6770.23</c:v>
                </c:pt>
                <c:pt idx="1">
                  <c:v>12415.27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#,##0.00</c:formatCode>
                <c:ptCount val="2"/>
                <c:pt idx="0">
                  <c:v>3659.9900000000002</c:v>
                </c:pt>
                <c:pt idx="1">
                  <c:v>12500.01</c:v>
                </c:pt>
              </c:numCache>
            </c:numRef>
          </c:val>
        </c:ser>
        <c:axId val="59794944"/>
        <c:axId val="59796480"/>
      </c:barChart>
      <c:catAx>
        <c:axId val="59794944"/>
        <c:scaling>
          <c:orientation val="minMax"/>
        </c:scaling>
        <c:axPos val="b"/>
        <c:numFmt formatCode="General" sourceLinked="1"/>
        <c:majorTickMark val="none"/>
        <c:tickLblPos val="nextTo"/>
        <c:crossAx val="59796480"/>
        <c:crosses val="autoZero"/>
        <c:auto val="1"/>
        <c:lblAlgn val="ctr"/>
        <c:lblOffset val="100"/>
      </c:catAx>
      <c:valAx>
        <c:axId val="597964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7949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 Gastos</a:t>
            </a:r>
            <a:r>
              <a:rPr lang="pt-BR" sz="1400" baseline="0" dirty="0">
                <a:solidFill>
                  <a:schemeClr val="tx2"/>
                </a:solidFill>
              </a:rPr>
              <a:t> com Serviços de Terceiros Pessoa </a:t>
            </a:r>
            <a:r>
              <a:rPr lang="pt-BR" sz="1400" baseline="0" dirty="0" smtClean="0">
                <a:solidFill>
                  <a:schemeClr val="tx2"/>
                </a:solidFill>
              </a:rPr>
              <a:t>Física </a:t>
            </a:r>
            <a:r>
              <a:rPr lang="pt-BR" sz="1400" baseline="0" dirty="0">
                <a:solidFill>
                  <a:schemeClr val="tx2"/>
                </a:solidFill>
              </a:rPr>
              <a:t>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PF'!$A$2:$A$4</c:f>
              <c:strCache>
                <c:ptCount val="3"/>
                <c:pt idx="0">
                  <c:v>Outros Serv Terceiros PF - Pagtº. Antecipado</c:v>
                </c:pt>
                <c:pt idx="1">
                  <c:v>Estagiários</c:v>
                </c:pt>
                <c:pt idx="2">
                  <c:v>Locação de Imóveis</c:v>
                </c:pt>
              </c:strCache>
            </c:strRef>
          </c:cat>
          <c:val>
            <c:numRef>
              <c:f>'SERV TER - PF'!$B$2:$B$4</c:f>
              <c:numCache>
                <c:formatCode>#,##0.00</c:formatCode>
                <c:ptCount val="3"/>
                <c:pt idx="0">
                  <c:v>700</c:v>
                </c:pt>
                <c:pt idx="1">
                  <c:v>12699.869999999992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PF'!$A$2:$A$4</c:f>
              <c:strCache>
                <c:ptCount val="3"/>
                <c:pt idx="0">
                  <c:v>Outros Serv Terceiros PF - Pagtº. Antecipado</c:v>
                </c:pt>
                <c:pt idx="1">
                  <c:v>Estagiários</c:v>
                </c:pt>
                <c:pt idx="2">
                  <c:v>Locação de Imóveis</c:v>
                </c:pt>
              </c:strCache>
            </c:strRef>
          </c:cat>
          <c:val>
            <c:numRef>
              <c:f>'SERV TER - PF'!$C$2:$C$4</c:f>
              <c:numCache>
                <c:formatCode>#,##0.00</c:formatCode>
                <c:ptCount val="3"/>
                <c:pt idx="0">
                  <c:v>2250</c:v>
                </c:pt>
                <c:pt idx="1">
                  <c:v>14406.56</c:v>
                </c:pt>
                <c:pt idx="2">
                  <c:v>6000</c:v>
                </c:pt>
              </c:numCache>
            </c:numRef>
          </c:val>
        </c:ser>
        <c:axId val="59906688"/>
        <c:axId val="59924864"/>
      </c:barChart>
      <c:catAx>
        <c:axId val="59906688"/>
        <c:scaling>
          <c:orientation val="minMax"/>
        </c:scaling>
        <c:axPos val="b"/>
        <c:majorTickMark val="none"/>
        <c:tickLblPos val="nextTo"/>
        <c:crossAx val="59924864"/>
        <c:crosses val="autoZero"/>
        <c:auto val="1"/>
        <c:lblAlgn val="ctr"/>
        <c:lblOffset val="100"/>
      </c:catAx>
      <c:valAx>
        <c:axId val="599248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599066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Gastos com </a:t>
            </a:r>
            <a:r>
              <a:rPr lang="pt-BR" sz="1400" dirty="0" smtClean="0">
                <a:solidFill>
                  <a:schemeClr val="tx2"/>
                </a:solidFill>
              </a:rPr>
              <a:t>Indenizações</a:t>
            </a:r>
            <a:r>
              <a:rPr lang="pt-BR" sz="1400" baseline="0" dirty="0" smtClean="0">
                <a:solidFill>
                  <a:schemeClr val="tx2"/>
                </a:solidFill>
              </a:rPr>
              <a:t> </a:t>
            </a:r>
            <a:r>
              <a:rPr lang="pt-BR" sz="1400" baseline="0" dirty="0">
                <a:solidFill>
                  <a:schemeClr val="tx2"/>
                </a:solidFill>
              </a:rPr>
              <a:t>e Restituições 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21140409751191919"/>
          <c:y val="3.2775420389871558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'INDENIZAÇÕES E RESTITUIC_PENDEN'!$A$2:$A$3</c:f>
              <c:strCache>
                <c:ptCount val="2"/>
                <c:pt idx="0">
                  <c:v>Ressarcimentos</c:v>
                </c:pt>
                <c:pt idx="1">
                  <c:v>Restituições</c:v>
                </c:pt>
              </c:strCache>
            </c:strRef>
          </c:cat>
          <c:val>
            <c:numRef>
              <c:f>'INDENIZAÇÕES E RESTITUIC_PENDEN'!$B$2:$B$3</c:f>
              <c:numCache>
                <c:formatCode>_-* #,##0.00_-;\-* #,##0.00_-;_-* "-"??_-;_-@_-</c:formatCode>
                <c:ptCount val="2"/>
                <c:pt idx="0">
                  <c:v>8585.02</c:v>
                </c:pt>
                <c:pt idx="1">
                  <c:v>16353.76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'INDENIZAÇÕES E RESTITUIC_PENDEN'!$A$2:$A$3</c:f>
              <c:strCache>
                <c:ptCount val="2"/>
                <c:pt idx="0">
                  <c:v>Ressarcimentos</c:v>
                </c:pt>
                <c:pt idx="1">
                  <c:v>Restituições</c:v>
                </c:pt>
              </c:strCache>
            </c:strRef>
          </c:cat>
          <c:val>
            <c:numRef>
              <c:f>'INDENIZAÇÕES E RESTITUIC_PENDEN'!$C$2:$C$3</c:f>
              <c:numCache>
                <c:formatCode>_-* #,##0.00_-;\-* #,##0.00_-;_-* "-"??_-;_-@_-</c:formatCode>
                <c:ptCount val="2"/>
                <c:pt idx="0">
                  <c:v>1025</c:v>
                </c:pt>
                <c:pt idx="1">
                  <c:v>31181.45</c:v>
                </c:pt>
              </c:numCache>
            </c:numRef>
          </c:val>
        </c:ser>
        <c:axId val="30922240"/>
        <c:axId val="30923776"/>
      </c:barChart>
      <c:catAx>
        <c:axId val="30922240"/>
        <c:scaling>
          <c:orientation val="minMax"/>
        </c:scaling>
        <c:axPos val="b"/>
        <c:numFmt formatCode="General" sourceLinked="1"/>
        <c:majorTickMark val="none"/>
        <c:tickLblPos val="nextTo"/>
        <c:crossAx val="30923776"/>
        <c:crosses val="autoZero"/>
        <c:auto val="1"/>
        <c:lblAlgn val="ctr"/>
        <c:lblOffset val="100"/>
      </c:catAx>
      <c:valAx>
        <c:axId val="309237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09222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baseline="0" dirty="0">
                <a:solidFill>
                  <a:schemeClr val="tx2"/>
                </a:solidFill>
              </a:rPr>
              <a:t>Despesas com Locação de </a:t>
            </a:r>
            <a:r>
              <a:rPr lang="pt-BR" sz="1400" baseline="0" dirty="0" err="1">
                <a:solidFill>
                  <a:schemeClr val="tx2"/>
                </a:solidFill>
              </a:rPr>
              <a:t>Mão-de-Obra</a:t>
            </a:r>
            <a:r>
              <a:rPr lang="pt-BR" sz="1400" baseline="0" dirty="0">
                <a:solidFill>
                  <a:schemeClr val="tx2"/>
                </a:solidFill>
              </a:rPr>
              <a:t> 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18342438798078661"/>
          <c:y val="2.424225456785159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'LOCAÇÃO MÃO -DE- OBRA'!$A$2</c:f>
              <c:strCache>
                <c:ptCount val="1"/>
                <c:pt idx="0">
                  <c:v>Vigilância Ostensiva</c:v>
                </c:pt>
              </c:strCache>
            </c:strRef>
          </c:cat>
          <c:val>
            <c:numRef>
              <c:f>'LOCAÇÃO MÃO -DE- OBRA'!$B$2</c:f>
              <c:numCache>
                <c:formatCode>#,##0.00</c:formatCode>
                <c:ptCount val="1"/>
                <c:pt idx="0">
                  <c:v>8980.4699999999884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'LOCAÇÃO MÃO -DE- OBRA'!$A$2</c:f>
              <c:strCache>
                <c:ptCount val="1"/>
                <c:pt idx="0">
                  <c:v>Vigilância Ostensiva</c:v>
                </c:pt>
              </c:strCache>
            </c:strRef>
          </c:cat>
          <c:val>
            <c:numRef>
              <c:f>'LOCAÇÃO MÃO -DE- OBRA'!$C$2</c:f>
              <c:numCache>
                <c:formatCode>#,##0.00</c:formatCode>
                <c:ptCount val="1"/>
                <c:pt idx="0">
                  <c:v>10340.43</c:v>
                </c:pt>
              </c:numCache>
            </c:numRef>
          </c:val>
        </c:ser>
        <c:axId val="31110656"/>
        <c:axId val="31112192"/>
      </c:barChart>
      <c:catAx>
        <c:axId val="31110656"/>
        <c:scaling>
          <c:orientation val="minMax"/>
        </c:scaling>
        <c:axPos val="b"/>
        <c:numFmt formatCode="General" sourceLinked="1"/>
        <c:majorTickMark val="none"/>
        <c:tickLblPos val="nextTo"/>
        <c:crossAx val="31112192"/>
        <c:crosses val="autoZero"/>
        <c:auto val="1"/>
        <c:lblAlgn val="ctr"/>
        <c:lblOffset val="100"/>
      </c:catAx>
      <c:valAx>
        <c:axId val="311121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11106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 baseline="0" dirty="0" smtClean="0">
                <a:solidFill>
                  <a:schemeClr val="tx2"/>
                </a:solidFill>
              </a:rPr>
              <a:t>Fornecedor Pago </a:t>
            </a:r>
            <a:r>
              <a:rPr lang="pt-BR" sz="1400" baseline="0" dirty="0">
                <a:solidFill>
                  <a:schemeClr val="tx2"/>
                </a:solidFill>
              </a:rPr>
              <a:t>com Locação de </a:t>
            </a:r>
            <a:r>
              <a:rPr lang="pt-BR" sz="1400" baseline="0" dirty="0" err="1">
                <a:solidFill>
                  <a:schemeClr val="tx2"/>
                </a:solidFill>
              </a:rPr>
              <a:t>Mão-de-Obra</a:t>
            </a:r>
            <a:r>
              <a:rPr lang="pt-BR" sz="1400" baseline="0" dirty="0">
                <a:solidFill>
                  <a:schemeClr val="tx2"/>
                </a:solidFill>
              </a:rPr>
              <a:t> no 1º Quadrimestre de 2016 e 2017</a:t>
            </a:r>
            <a:endParaRPr lang="pt-BR" sz="1400" dirty="0">
              <a:solidFill>
                <a:schemeClr val="tx2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'LOCAÇÃO MÃO -DE- OBRA'!$A$39</c:f>
              <c:strCache>
                <c:ptCount val="1"/>
                <c:pt idx="0">
                  <c:v>Tigre Vig. Patrim. de Aalagoas</c:v>
                </c:pt>
              </c:strCache>
            </c:strRef>
          </c:cat>
          <c:val>
            <c:numRef>
              <c:f>'LOCAÇÃO MÃO -DE- OBRA'!$B$39</c:f>
              <c:numCache>
                <c:formatCode>#,##0.00</c:formatCode>
                <c:ptCount val="1"/>
                <c:pt idx="0">
                  <c:v>8980.4699999999884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'LOCAÇÃO MÃO -DE- OBRA'!$A$39</c:f>
              <c:strCache>
                <c:ptCount val="1"/>
                <c:pt idx="0">
                  <c:v>Tigre Vig. Patrim. de Aalagoas</c:v>
                </c:pt>
              </c:strCache>
            </c:strRef>
          </c:cat>
          <c:val>
            <c:numRef>
              <c:f>'LOCAÇÃO MÃO -DE- OBRA'!$C$39</c:f>
              <c:numCache>
                <c:formatCode>#,##0.00</c:formatCode>
                <c:ptCount val="1"/>
                <c:pt idx="0">
                  <c:v>10340.43</c:v>
                </c:pt>
              </c:numCache>
            </c:numRef>
          </c:val>
        </c:ser>
        <c:axId val="30937856"/>
        <c:axId val="30939392"/>
      </c:barChart>
      <c:catAx>
        <c:axId val="30937856"/>
        <c:scaling>
          <c:orientation val="minMax"/>
        </c:scaling>
        <c:axPos val="b"/>
        <c:numFmt formatCode="General" sourceLinked="1"/>
        <c:majorTickMark val="none"/>
        <c:tickLblPos val="nextTo"/>
        <c:crossAx val="30939392"/>
        <c:crosses val="autoZero"/>
        <c:auto val="1"/>
        <c:lblAlgn val="ctr"/>
        <c:lblOffset val="100"/>
      </c:catAx>
      <c:valAx>
        <c:axId val="309393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09378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1821127.42</c:v>
                </c:pt>
                <c:pt idx="1">
                  <c:v>2050721.1600000001</c:v>
                </c:pt>
              </c:numCache>
            </c:numRef>
          </c:val>
        </c:ser>
        <c:axId val="56716288"/>
        <c:axId val="57279232"/>
      </c:barChart>
      <c:catAx>
        <c:axId val="56716288"/>
        <c:scaling>
          <c:orientation val="minMax"/>
        </c:scaling>
        <c:axPos val="b"/>
        <c:majorTickMark val="none"/>
        <c:tickLblPos val="nextTo"/>
        <c:crossAx val="57279232"/>
        <c:crosses val="autoZero"/>
        <c:auto val="1"/>
        <c:lblAlgn val="ctr"/>
        <c:lblOffset val="100"/>
      </c:catAx>
      <c:valAx>
        <c:axId val="572792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67162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'PESSOAL CIVIL'!$A$7:$A$14</c:f>
              <c:strCache>
                <c:ptCount val="8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 PARTICIP ORGAOS DELIBER.COLETIVA (RPPS)</c:v>
                </c:pt>
                <c:pt idx="3">
                  <c:v>13 SALARIO  (RGPS)</c:v>
                </c:pt>
                <c:pt idx="4">
                  <c:v>FERIAS - ABONO CONSTITUCIONAL  (RGPS)</c:v>
                </c:pt>
                <c:pt idx="5">
                  <c:v>GRATIFICAÇÕES ESPECIAIS (RGPS)</c:v>
                </c:pt>
                <c:pt idx="6">
                  <c:v>VENCIMENTOS E SALARIOS(RPPS)</c:v>
                </c:pt>
                <c:pt idx="7">
                  <c:v>COMPLEMENTACAO SALARIAL- PESSOAL CIVIL (RPPS)</c:v>
                </c:pt>
              </c:strCache>
            </c:strRef>
          </c:cat>
          <c:val>
            <c:numRef>
              <c:f>'PESSOAL CIVIL'!$B$7:$B$14</c:f>
              <c:numCache>
                <c:formatCode>_-* #,##0.00_-;\-* #,##0.00_-;_-* "-"??_-;_-@_-</c:formatCode>
                <c:ptCount val="8"/>
                <c:pt idx="0">
                  <c:v>267976.09999999998</c:v>
                </c:pt>
                <c:pt idx="1">
                  <c:v>2993.2799999999997</c:v>
                </c:pt>
                <c:pt idx="2">
                  <c:v>15183.84</c:v>
                </c:pt>
                <c:pt idx="3">
                  <c:v>542.59</c:v>
                </c:pt>
                <c:pt idx="4">
                  <c:v>2168.04</c:v>
                </c:pt>
                <c:pt idx="5">
                  <c:v>34025.480000000003</c:v>
                </c:pt>
                <c:pt idx="6">
                  <c:v>18427.12</c:v>
                </c:pt>
                <c:pt idx="7">
                  <c:v>2344.16</c:v>
                </c:pt>
              </c:numCache>
            </c:numRef>
          </c:val>
        </c:ser>
        <c:ser>
          <c:idx val="0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'PESSOAL CIVIL'!$A$7:$A$14</c:f>
              <c:strCache>
                <c:ptCount val="8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 PARTICIP ORGAOS DELIBER.COLETIVA (RPPS)</c:v>
                </c:pt>
                <c:pt idx="3">
                  <c:v>13 SALARIO  (RGPS)</c:v>
                </c:pt>
                <c:pt idx="4">
                  <c:v>FERIAS - ABONO CONSTITUCIONAL  (RGPS)</c:v>
                </c:pt>
                <c:pt idx="5">
                  <c:v>GRATIFICAÇÕES ESPECIAIS (RGPS)</c:v>
                </c:pt>
                <c:pt idx="6">
                  <c:v>VENCIMENTOS E SALARIOS(RPPS)</c:v>
                </c:pt>
                <c:pt idx="7">
                  <c:v>COMPLEMENTACAO SALARIAL- PESSOAL CIVIL (RPPS)</c:v>
                </c:pt>
              </c:strCache>
            </c:strRef>
          </c:cat>
          <c:val>
            <c:numRef>
              <c:f>'PESSOAL CIVIL'!$C$7:$C$14</c:f>
              <c:numCache>
                <c:formatCode>_-* #,##0.00_-;\-* #,##0.00_-;_-* "-"??_-;_-@_-</c:formatCode>
                <c:ptCount val="8"/>
                <c:pt idx="0">
                  <c:v>261025.41</c:v>
                </c:pt>
                <c:pt idx="1">
                  <c:v>2993</c:v>
                </c:pt>
                <c:pt idx="2">
                  <c:v>15183.84</c:v>
                </c:pt>
                <c:pt idx="3">
                  <c:v>25377.38</c:v>
                </c:pt>
                <c:pt idx="4">
                  <c:v>6902.3</c:v>
                </c:pt>
                <c:pt idx="6">
                  <c:v>18427.12</c:v>
                </c:pt>
                <c:pt idx="7">
                  <c:v>2344.16</c:v>
                </c:pt>
              </c:numCache>
            </c:numRef>
          </c:val>
        </c:ser>
        <c:axId val="57321728"/>
        <c:axId val="57327616"/>
      </c:barChart>
      <c:catAx>
        <c:axId val="57321728"/>
        <c:scaling>
          <c:orientation val="minMax"/>
        </c:scaling>
        <c:axPos val="b"/>
        <c:majorTickMark val="none"/>
        <c:tickLblPos val="nextTo"/>
        <c:crossAx val="57327616"/>
        <c:crosses val="autoZero"/>
        <c:auto val="1"/>
        <c:lblAlgn val="ctr"/>
        <c:lblOffset val="100"/>
      </c:catAx>
      <c:valAx>
        <c:axId val="57327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7321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POLÍCIA CIVIL</c:v>
          </c:tx>
          <c:spPr>
            <a:solidFill>
              <a:srgbClr val="92D050"/>
            </a:solidFill>
          </c:spPr>
          <c:cat>
            <c:strRef>
              <c:f>'DIÁRIAS GERAL 2016 2017'!$A$7:$A$8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'DIÁRIAS GERAL 2016 2017'!$B$7:$B$8</c:f>
              <c:numCache>
                <c:formatCode>_-* #,##0.00_-;\-* #,##0.00_-;_-* "-"??_-;_-@_-</c:formatCode>
                <c:ptCount val="2"/>
                <c:pt idx="0">
                  <c:v>42900</c:v>
                </c:pt>
                <c:pt idx="1">
                  <c:v>45595</c:v>
                </c:pt>
              </c:numCache>
            </c:numRef>
          </c:val>
        </c:ser>
        <c:ser>
          <c:idx val="1"/>
          <c:order val="1"/>
          <c:tx>
            <c:v>POLÍCIA MILITAR</c:v>
          </c:tx>
          <c:spPr>
            <a:solidFill>
              <a:schemeClr val="accent1"/>
            </a:solidFill>
          </c:spPr>
          <c:cat>
            <c:strRef>
              <c:f>'DIÁRIAS GERAL 2016 2017'!$A$7:$A$8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'DIÁRIAS GERAL 2016 2017'!$C$7:$C$8</c:f>
              <c:numCache>
                <c:formatCode>_-* #,##0.00_-;\-* #,##0.00_-;_-* "-"??_-;_-@_-</c:formatCode>
                <c:ptCount val="2"/>
                <c:pt idx="0">
                  <c:v>14865</c:v>
                </c:pt>
                <c:pt idx="1">
                  <c:v>17895</c:v>
                </c:pt>
              </c:numCache>
            </c:numRef>
          </c:val>
        </c:ser>
        <c:axId val="57419648"/>
        <c:axId val="57421184"/>
      </c:barChart>
      <c:catAx>
        <c:axId val="57419648"/>
        <c:scaling>
          <c:orientation val="minMax"/>
        </c:scaling>
        <c:axPos val="b"/>
        <c:numFmt formatCode="General" sourceLinked="1"/>
        <c:majorTickMark val="none"/>
        <c:tickLblPos val="nextTo"/>
        <c:crossAx val="57421184"/>
        <c:crosses val="autoZero"/>
        <c:auto val="1"/>
        <c:lblAlgn val="ctr"/>
        <c:lblOffset val="100"/>
      </c:catAx>
      <c:valAx>
        <c:axId val="574211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74196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/>
      <c:pie3DChart>
        <c:varyColors val="1"/>
        <c:dLbls>
          <c:showPercent val="1"/>
        </c:dLbls>
      </c:pie3DChart>
    </c:plotArea>
    <c:legend>
      <c:legendPos val="r"/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Diárias - Pessoal Civil Pagas no 1º Quadrimestre de 2016 e 2017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'DIARIAS_CIVIL DETALHAMENTO'!$A$9:$A$10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'DIARIAS_CIVIL DETALHAMENTO'!$B$9:$B$10</c:f>
              <c:numCache>
                <c:formatCode>#,##0.00</c:formatCode>
                <c:ptCount val="2"/>
                <c:pt idx="0">
                  <c:v>34430</c:v>
                </c:pt>
                <c:pt idx="1">
                  <c:v>8470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'DIARIAS_CIVIL DETALHAMENTO'!$A$9:$A$10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'DIARIAS_CIVIL DETALHAMENTO'!$C$9:$C$10</c:f>
              <c:numCache>
                <c:formatCode>#,##0.00</c:formatCode>
                <c:ptCount val="2"/>
                <c:pt idx="0">
                  <c:v>33810</c:v>
                </c:pt>
                <c:pt idx="1">
                  <c:v>11785</c:v>
                </c:pt>
              </c:numCache>
            </c:numRef>
          </c:val>
        </c:ser>
        <c:axId val="57468800"/>
        <c:axId val="57470336"/>
      </c:barChart>
      <c:catAx>
        <c:axId val="57468800"/>
        <c:scaling>
          <c:orientation val="minMax"/>
        </c:scaling>
        <c:axPos val="b"/>
        <c:majorTickMark val="none"/>
        <c:tickLblPos val="nextTo"/>
        <c:crossAx val="57470336"/>
        <c:crosses val="autoZero"/>
        <c:auto val="1"/>
        <c:lblAlgn val="ctr"/>
        <c:lblOffset val="100"/>
      </c:catAx>
      <c:valAx>
        <c:axId val="574703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74688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/>
      <c:pie3DChart>
        <c:varyColors val="1"/>
        <c:dLbls>
          <c:showPercent val="1"/>
        </c:dLbls>
      </c:pie3DChart>
    </c:plotArea>
    <c:legend>
      <c:legendPos val="r"/>
    </c:legend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Diárias - Pessoal Militar Pagas no</a:t>
            </a:r>
            <a:r>
              <a:rPr lang="pt-BR" sz="1400" baseline="0" dirty="0">
                <a:solidFill>
                  <a:schemeClr val="tx2"/>
                </a:solidFill>
              </a:rPr>
              <a:t> 1º Quadrimestre 2016 e 2017</a:t>
            </a:r>
            <a:endParaRPr lang="pt-BR" sz="1400" dirty="0">
              <a:solidFill>
                <a:schemeClr val="tx2"/>
              </a:solidFill>
            </a:endParaRPr>
          </a:p>
        </c:rich>
      </c:tx>
    </c:title>
    <c:plotArea>
      <c:layout>
        <c:manualLayout>
          <c:layoutTarget val="inner"/>
          <c:xMode val="edge"/>
          <c:yMode val="edge"/>
          <c:x val="0.15255652920481153"/>
          <c:y val="0.1965586942523587"/>
          <c:w val="0.8227522855871916"/>
          <c:h val="0.605336095635376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'DIARIAS_MILITAR DETALHAMENTO'!$A$9</c:f>
              <c:strCache>
                <c:ptCount val="1"/>
                <c:pt idx="0">
                  <c:v>Diárias Dentro do Estado</c:v>
                </c:pt>
              </c:strCache>
            </c:strRef>
          </c:cat>
          <c:val>
            <c:numRef>
              <c:f>'DIARIAS_MILITAR DETALHAMENTO'!$B$9</c:f>
              <c:numCache>
                <c:formatCode>#,##0.00</c:formatCode>
                <c:ptCount val="1"/>
                <c:pt idx="0">
                  <c:v>14865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'DIARIAS_MILITAR DETALHAMENTO'!$A$9</c:f>
              <c:strCache>
                <c:ptCount val="1"/>
                <c:pt idx="0">
                  <c:v>Diárias Dentro do Estado</c:v>
                </c:pt>
              </c:strCache>
            </c:strRef>
          </c:cat>
          <c:val>
            <c:numRef>
              <c:f>'DIARIAS_MILITAR DETALHAMENTO'!$C$9</c:f>
              <c:numCache>
                <c:formatCode>#,##0.00</c:formatCode>
                <c:ptCount val="1"/>
                <c:pt idx="0">
                  <c:v>17895</c:v>
                </c:pt>
              </c:numCache>
            </c:numRef>
          </c:val>
        </c:ser>
        <c:axId val="58784768"/>
        <c:axId val="58835712"/>
      </c:barChart>
      <c:catAx>
        <c:axId val="58784768"/>
        <c:scaling>
          <c:orientation val="minMax"/>
        </c:scaling>
        <c:axPos val="b"/>
        <c:majorTickMark val="none"/>
        <c:tickLblPos val="nextTo"/>
        <c:crossAx val="58835712"/>
        <c:crosses val="autoZero"/>
        <c:auto val="1"/>
        <c:lblAlgn val="ctr"/>
        <c:lblOffset val="100"/>
      </c:catAx>
      <c:valAx>
        <c:axId val="588357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8784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PASSAGENS PARA O PAIS</c:v>
                </c:pt>
              </c:strCache>
            </c:strRef>
          </c:cat>
          <c:val>
            <c:numRef>
              <c:f>PASSAGENS!$B$2</c:f>
              <c:numCache>
                <c:formatCode>#,##0.00</c:formatCode>
                <c:ptCount val="1"/>
                <c:pt idx="0">
                  <c:v>3202.63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PASSAGENS PARA O PAIS</c:v>
                </c:pt>
              </c:strCache>
            </c:strRef>
          </c:cat>
          <c:val>
            <c:numRef>
              <c:f>PASSAGENS!$C$2</c:f>
              <c:numCache>
                <c:formatCode>#,##0.00</c:formatCode>
                <c:ptCount val="1"/>
                <c:pt idx="0">
                  <c:v>7751.23</c:v>
                </c:pt>
              </c:numCache>
            </c:numRef>
          </c:val>
        </c:ser>
        <c:axId val="58911744"/>
        <c:axId val="57082624"/>
      </c:barChart>
      <c:catAx>
        <c:axId val="58911744"/>
        <c:scaling>
          <c:orientation val="minMax"/>
        </c:scaling>
        <c:axPos val="b"/>
        <c:majorTickMark val="none"/>
        <c:tickLblPos val="nextTo"/>
        <c:crossAx val="57082624"/>
        <c:crosses val="autoZero"/>
        <c:auto val="1"/>
        <c:lblAlgn val="ctr"/>
        <c:lblOffset val="100"/>
      </c:catAx>
      <c:valAx>
        <c:axId val="5708262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8911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9314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MILITAR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Gráfico 12"/>
          <p:cNvGraphicFramePr/>
          <p:nvPr/>
        </p:nvGraphicFramePr>
        <p:xfrm>
          <a:off x="565127" y="6988980"/>
          <a:ext cx="648072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72116" y="1416816"/>
          <a:ext cx="5016500" cy="714381"/>
        </p:xfrm>
        <a:graphic>
          <a:graphicData uri="http://schemas.openxmlformats.org/drawingml/2006/table">
            <a:tbl>
              <a:tblPr/>
              <a:tblGrid>
                <a:gridCol w="2794000"/>
                <a:gridCol w="1231900"/>
                <a:gridCol w="990600"/>
              </a:tblGrid>
              <a:tr h="238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</a:t>
                      </a:r>
                      <a:r>
                        <a:rPr lang="pt-BR" sz="1100" b="1" i="0" u="none" strike="sng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</a:t>
                      </a:r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14.865,00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</a:t>
                      </a:r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17.895,00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20,38%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279507" y="3345642"/>
          <a:ext cx="514353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4241004"/>
              </p:ext>
            </p:extLst>
          </p:nvPr>
        </p:nvGraphicFramePr>
        <p:xfrm>
          <a:off x="1331565" y="1488254"/>
          <a:ext cx="5112568" cy="657417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solidFill>
                          <a:schemeClr val="bg1"/>
                        </a:solidFill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3.202,63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7.751,23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142,03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41937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50879" y="2345510"/>
            <a:ext cx="5929355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GRÁFICA - PASSAGENS E  DESPESAS COM LOCOMOÇÃO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279507" y="2774138"/>
          <a:ext cx="5200650" cy="33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34150" y="916750"/>
            <a:ext cx="5976664" cy="4853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FORNECEDORES PAGOS COM PASSAGENS E  DESPESAS COM LOCOMOÇÃO - REPRESENTAÇÃO GRÁFICA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208069" y="1488254"/>
          <a:ext cx="520065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654186"/>
              </p:ext>
            </p:extLst>
          </p:nvPr>
        </p:nvGraphicFramePr>
        <p:xfrm>
          <a:off x="1260901" y="1345378"/>
          <a:ext cx="5112568" cy="785817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619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21.662,44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2"/>
                        </a:solidFill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2017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13.380,99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tx2"/>
                          </a:solidFill>
                          <a:latin typeface="+mn-lt"/>
                          <a:ea typeface="Candara"/>
                          <a:cs typeface="Candara"/>
                        </a:rPr>
                        <a:t>-38,23</a:t>
                      </a:r>
                      <a:endParaRPr lang="pt-BR" sz="1200" b="1" dirty="0">
                        <a:solidFill>
                          <a:schemeClr val="tx2"/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755501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065193" y="2416948"/>
          <a:ext cx="5486402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397516"/>
          <a:ext cx="5256584" cy="80511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6837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8373">
                <a:tc>
                  <a:txBody>
                    <a:bodyPr/>
                    <a:lstStyle/>
                    <a:p>
                      <a:pPr marL="367665" marR="36830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1.331.824,96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2"/>
                        </a:solidFill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837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2017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1.538.041,68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15,48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850879" y="2345511"/>
          <a:ext cx="5929354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636565" y="702436"/>
          <a:ext cx="6400800" cy="585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115541" y="1345378"/>
          <a:ext cx="5328592" cy="921672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9277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36126">
                <a:tc>
                  <a:txBody>
                    <a:bodyPr/>
                    <a:lstStyle/>
                    <a:p>
                      <a:pPr marL="367665" marR="3683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46.494,68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solidFill>
                          <a:schemeClr val="tx2"/>
                        </a:solidFill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2773">
                <a:tc>
                  <a:txBody>
                    <a:bodyPr/>
                    <a:lstStyle/>
                    <a:p>
                      <a:pPr marL="367665" marR="36830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59.722,86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28,45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VEÍCULOS</a:t>
            </a:r>
          </a:p>
          <a:p>
            <a:pPr algn="ctr"/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493821" y="2488386"/>
          <a:ext cx="46101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115541" y="1345378"/>
          <a:ext cx="5328592" cy="921672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9277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b="1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b="1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36126">
                <a:tc>
                  <a:txBody>
                    <a:bodyPr/>
                    <a:lstStyle/>
                    <a:p>
                      <a:pPr marL="367665" marR="3683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b="1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      19.185,50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2773">
                <a:tc>
                  <a:txBody>
                    <a:bodyPr/>
                    <a:lstStyle/>
                    <a:p>
                      <a:pPr marL="367665" marR="36830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  <a:cs typeface="Calibri" pitchFamily="34" charset="0"/>
                        </a:rPr>
                        <a:t>              16.160,00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-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15,77 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SERVIÇO DE TELEFONIA FIXA E MÓVEL</a:t>
            </a:r>
          </a:p>
          <a:p>
            <a:pPr algn="ctr"/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493821" y="2559824"/>
          <a:ext cx="4786346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115541" y="1345378"/>
          <a:ext cx="5328592" cy="921672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92773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36126">
                <a:tc>
                  <a:txBody>
                    <a:bodyPr/>
                    <a:lstStyle/>
                    <a:p>
                      <a:pPr marL="367665" marR="3683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13.399,87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2773">
                <a:tc>
                  <a:txBody>
                    <a:bodyPr/>
                    <a:lstStyle/>
                    <a:p>
                      <a:pPr marL="367665" marR="36830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22.656,56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69,08 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</a:t>
            </a:r>
            <a:r>
              <a:rPr lang="pt-B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TERCEIROS – PESSOA FÍSICA</a:t>
            </a: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708135" y="2559824"/>
          <a:ext cx="4562475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101113" y="1468954"/>
          <a:ext cx="5040560" cy="876555"/>
        </p:xfrm>
        <a:graphic>
          <a:graphicData uri="http://schemas.openxmlformats.org/drawingml/2006/table">
            <a:tbl>
              <a:tblPr/>
              <a:tblGrid>
                <a:gridCol w="2607286"/>
                <a:gridCol w="1441313"/>
                <a:gridCol w="991961"/>
              </a:tblGrid>
              <a:tr h="292185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185">
                <a:tc>
                  <a:txBody>
                    <a:bodyPr/>
                    <a:lstStyle/>
                    <a:p>
                      <a:pPr marL="367665" marR="3683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    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b="1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24.938,78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2185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</a:t>
                      </a:r>
                      <a:endParaRPr lang="pt-BR" sz="1200" b="1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32.206,45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29,14 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683493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INDENIZAÇÕES E RESTITUIÇÕES</a:t>
            </a: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136631" y="2559824"/>
          <a:ext cx="5067319" cy="421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43533" y="4625825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54155" y="1234289"/>
            <a:ext cx="4954640" cy="14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cs typeface="Arial" pitchFamily="34" charset="0"/>
              </a:rPr>
              <a:t>Agência Reguladora dos Serviços Público do Estado de Alagoas</a:t>
            </a:r>
            <a:endParaRPr lang="pt-BR" sz="2400" b="1" dirty="0">
              <a:solidFill>
                <a:srgbClr val="002060"/>
              </a:solidFill>
              <a:cs typeface="Arial" pitchFamily="34" charset="0"/>
            </a:endParaRPr>
          </a:p>
          <a:p>
            <a:pPr algn="ctr"/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1º Quadrimestre de 2016 e 2017</a:t>
            </a:r>
          </a:p>
          <a:p>
            <a:pPr algn="ctr"/>
            <a:endParaRPr lang="pt-BR" dirty="0"/>
          </a:p>
        </p:txBody>
      </p:sp>
      <p:sp>
        <p:nvSpPr>
          <p:cNvPr id="7" name="object 4"/>
          <p:cNvSpPr txBox="1"/>
          <p:nvPr/>
        </p:nvSpPr>
        <p:spPr>
          <a:xfrm>
            <a:off x="827509" y="2702700"/>
            <a:ext cx="604867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400" b="1" dirty="0" smtClean="0">
                <a:cs typeface="Arial" pitchFamily="34" charset="0"/>
              </a:rPr>
              <a:t>APRESENTAÇÃO</a:t>
            </a:r>
          </a:p>
          <a:p>
            <a:pPr algn="just"/>
            <a:endParaRPr lang="pt-BR" sz="1200" b="1" dirty="0" smtClean="0">
              <a:cs typeface="Arial" pitchFamily="34" charset="0"/>
            </a:endParaRPr>
          </a:p>
          <a:p>
            <a:pPr algn="just"/>
            <a:r>
              <a:rPr lang="pt-BR" sz="1200" spc="-5" dirty="0" smtClean="0">
                <a:cs typeface="Arial" pitchFamily="34" charset="0"/>
              </a:rPr>
              <a:t>Os dados </a:t>
            </a:r>
            <a:r>
              <a:rPr lang="pt-BR" sz="1200" dirty="0" smtClean="0">
                <a:cs typeface="Arial" pitchFamily="34" charset="0"/>
              </a:rPr>
              <a:t>a </a:t>
            </a:r>
            <a:r>
              <a:rPr lang="pt-BR" sz="1200" spc="-5" dirty="0" smtClean="0">
                <a:cs typeface="Arial" pitchFamily="34" charset="0"/>
              </a:rPr>
              <a:t>seguir contemplam uma visão geral das despesas da Agência Reguladora dos Serviços Público do Estado de Alagoas - ARSAL, </a:t>
            </a:r>
            <a:r>
              <a:rPr lang="pt-BR" sz="1200" dirty="0" smtClean="0">
                <a:cs typeface="Arial" pitchFamily="34" charset="0"/>
              </a:rPr>
              <a:t>no 1º Quadrimestre de</a:t>
            </a:r>
            <a:r>
              <a:rPr lang="pt-BR" sz="1200" spc="-5" dirty="0" smtClean="0">
                <a:cs typeface="Arial" pitchFamily="34" charset="0"/>
              </a:rPr>
              <a:t> 2016 e 2017</a:t>
            </a:r>
            <a:r>
              <a:rPr lang="pt-BR" sz="1200" dirty="0" smtClean="0">
                <a:cs typeface="Arial" pitchFamily="34" charset="0"/>
              </a:rPr>
              <a:t>, realizada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entre outros.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65193" y="5203030"/>
          <a:ext cx="5643602" cy="1143000"/>
        </p:xfrm>
        <a:graphic>
          <a:graphicData uri="http://schemas.openxmlformats.org/drawingml/2006/table">
            <a:tbl>
              <a:tblPr/>
              <a:tblGrid>
                <a:gridCol w="3068951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29166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4548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alt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Comissão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19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21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17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101113" y="1468954"/>
          <a:ext cx="5040560" cy="876555"/>
        </p:xfrm>
        <a:graphic>
          <a:graphicData uri="http://schemas.openxmlformats.org/drawingml/2006/table">
            <a:tbl>
              <a:tblPr/>
              <a:tblGrid>
                <a:gridCol w="2607286"/>
                <a:gridCol w="1441313"/>
                <a:gridCol w="991961"/>
              </a:tblGrid>
              <a:tr h="292185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185">
                <a:tc>
                  <a:txBody>
                    <a:bodyPr/>
                    <a:lstStyle/>
                    <a:p>
                      <a:pPr marL="367665" marR="36830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    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</a:t>
                      </a:r>
                      <a:endParaRPr lang="pt-BR" sz="1200" b="1" dirty="0" smtClean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8.980,47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2185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 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</a:t>
                      </a:r>
                      <a:endParaRPr lang="pt-BR" sz="1200" b="1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10.340,99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   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15,15 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683493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</a:t>
            </a:r>
            <a:r>
              <a:rPr lang="pt-B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MÃO-DE-OBRA</a:t>
            </a: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36631" y="2559824"/>
          <a:ext cx="500066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350945" y="5988848"/>
          <a:ext cx="464347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41937" y="916750"/>
            <a:ext cx="6106252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PRINCIPAIS FORNECEDORES NO 1º QUADRIMESTRE DE 2016 E 2017</a:t>
            </a:r>
            <a:endParaRPr lang="pt-BR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422383" y="1488254"/>
          <a:ext cx="5039783" cy="3786214"/>
        </p:xfrm>
        <a:graphic>
          <a:graphicData uri="http://schemas.openxmlformats.org/drawingml/2006/table">
            <a:tbl>
              <a:tblPr/>
              <a:tblGrid>
                <a:gridCol w="2300770"/>
                <a:gridCol w="629973"/>
                <a:gridCol w="1460807"/>
                <a:gridCol w="648233"/>
              </a:tblGrid>
              <a:tr h="5050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 MAIORES FORNECDORES DE 2016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 MAIORES FORNECDORES DE 2017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1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FORNECEDORES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R$  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FORNECEDORES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R$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0825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MULTCOOP COOP MISTA DE PREST DE SERV LTD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364.144,95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MULTCOOP COOP MISTA DE PREST DE SERV LTD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887.735,81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466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FUND APOLONIO SALES DE DESENVOL.EDUCACIO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363.563,68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FUND APOLONIO SALES DE DESENVOL.EDUCACIO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309.314,19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525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SD-CONSUL.E PLANEJ.EMPRE E GOVERNAM.S/S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238.214,00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AMORIM E AMORIM LTDA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54.991,74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9033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 E F COMER. DE INF. LTDA VIRTUAL VISION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127.238,50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SD-CONSUL.E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PLANEJ.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EMPRE E GOVERNAM.S/S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43.827,00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525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COMPANHIA ENERGETICA DE ALAGOAS - CEAL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44.058,08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ALAGOAS ONIBUS LTDA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31.181,45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9033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AMORIM E AMORIM LTDA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43.874,68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COMPANHIA ENERGETICA DE ALAGOAS - CEAL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29.062,47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525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SOBRAL - COMERCIO E SERVICOS LTDA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15.126,44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EMPRESA B  CORREIOS E TELEGRAFOS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22.081,85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5254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TELEMAR NORTE LESTE S.A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12.170,91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TELEMAR NORTE LESTE S.A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14.709,64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9492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EMPRESA B  CORREIOS E TELEGRAFOS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11.434,45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ABAR/ASSOCIACAO BRASILEIRA DE AG DE REGU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12.195,00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9033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MARLIN INDUSTRIAL LTDA.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10.140,00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TIGRE VIGILANCIA PATRIMONIAL DE ALAGOAS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10.340,43 </a:t>
                      </a: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08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2" y="773874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0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177400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708135" y="2131196"/>
          <a:ext cx="4572000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1059626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0761" y="4200618"/>
            <a:ext cx="59534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2016 X 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08066" y="1488254"/>
          <a:ext cx="5357852" cy="2357450"/>
        </p:xfrm>
        <a:graphic>
          <a:graphicData uri="http://schemas.openxmlformats.org/drawingml/2006/table">
            <a:tbl>
              <a:tblPr/>
              <a:tblGrid>
                <a:gridCol w="2407040"/>
                <a:gridCol w="1475406"/>
                <a:gridCol w="1475406"/>
              </a:tblGrid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DotaçãoInicial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10.607.580,00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8.568.466,00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759.032,97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90.777,37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-531.499,47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-90.777,37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10.835.113,50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8.568.466,00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2.118.585,48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2.877.288,67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1.830.801,01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2.054.567,62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1.821.127,42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2.050.721,16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8.716.528,02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5.691.177,33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16,81%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23,93%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065193" y="4631526"/>
          <a:ext cx="5233990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988188"/>
            <a:ext cx="5904656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 – DETALHAMNETO DAS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84814" y="1631134"/>
          <a:ext cx="5138228" cy="6572296"/>
        </p:xfrm>
        <a:graphic>
          <a:graphicData uri="http://schemas.openxmlformats.org/drawingml/2006/table">
            <a:tbl>
              <a:tblPr/>
              <a:tblGrid>
                <a:gridCol w="3177072"/>
                <a:gridCol w="980578"/>
                <a:gridCol w="980578"/>
              </a:tblGrid>
              <a:tr h="4726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Discrição da Natureza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Venc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343.660,61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332.253,21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Despesas de Exercícios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14.518,42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25.501,37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Diárias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42.900,00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45.595,00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Diárias - Pessoal Militar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14.865,00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17.895,00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Equip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e Mat. Permanente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3.925,00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Locação de Maõ-de-Obra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8.980,47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10.340,43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21.662,44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13.380,99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jurídica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1.331.824,96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1.538.041,68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0158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13.399,87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22.656,56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0158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Obrigações Patronais - OP Intra Orç.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1.174,24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1.174,24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Indenizações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 Restituições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24.938,78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32.206,45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3.202,63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7.751,23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6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1.821.127,42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2.050.721,16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916750"/>
            <a:ext cx="5976664" cy="229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93755" y="2416948"/>
            <a:ext cx="602644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350945" y="1345378"/>
          <a:ext cx="5072098" cy="803627"/>
        </p:xfrm>
        <a:graphic>
          <a:graphicData uri="http://schemas.openxmlformats.org/drawingml/2006/table">
            <a:tbl>
              <a:tblPr/>
              <a:tblGrid>
                <a:gridCol w="2278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6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343.660,61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1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332.253,21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-3,32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350945" y="3059888"/>
          <a:ext cx="5286411" cy="4699283"/>
        </p:xfrm>
        <a:graphic>
          <a:graphicData uri="http://schemas.openxmlformats.org/drawingml/2006/table">
            <a:tbl>
              <a:tblPr/>
              <a:tblGrid>
                <a:gridCol w="2548589"/>
                <a:gridCol w="1368911"/>
                <a:gridCol w="1368911"/>
              </a:tblGrid>
              <a:tr h="474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543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267.976,10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261.025,41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43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2.993,28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2.993,00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5430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15.183,84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15.183,84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743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542,59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25.377,38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2.168,04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6.902,30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43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GRATIFICAÇÕES ESPECIAIS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34.025,48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743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VENCIMENTOS E SALARIOS(RPPS)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18.427,12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18.427,12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7997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2.344,16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2.344,16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43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343.660,61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332.253,21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REPRESENTAÇÃO GRÁFICA 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8" y="5777954"/>
            <a:ext cx="5587301" cy="3720635"/>
          </a:xfrm>
          <a:prstGeom prst="rect">
            <a:avLst/>
          </a:prstGeom>
        </p:spPr>
      </p:pic>
      <p:graphicFrame>
        <p:nvGraphicFramePr>
          <p:cNvPr id="6" name="Gráfico 5"/>
          <p:cNvGraphicFramePr/>
          <p:nvPr/>
        </p:nvGraphicFramePr>
        <p:xfrm>
          <a:off x="850879" y="1631130"/>
          <a:ext cx="588645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E MILITAR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34150" y="264599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E MILITAR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493822" y="1559692"/>
          <a:ext cx="4572032" cy="821537"/>
        </p:xfrm>
        <a:graphic>
          <a:graphicData uri="http://schemas.openxmlformats.org/drawingml/2006/table">
            <a:tbl>
              <a:tblPr/>
              <a:tblGrid>
                <a:gridCol w="1857387"/>
                <a:gridCol w="1445586"/>
                <a:gridCol w="1269059"/>
              </a:tblGrid>
              <a:tr h="285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TENS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57.765,00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63.490,00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9,91%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779441" y="3059890"/>
          <a:ext cx="5819776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DIÁRIAS – PESSOAL CIVIL</a:t>
            </a: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3779837" y="5705946"/>
          <a:ext cx="295232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136631" y="2488386"/>
          <a:ext cx="5500726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615016" y="1488254"/>
          <a:ext cx="4330700" cy="861060"/>
        </p:xfrm>
        <a:graphic>
          <a:graphicData uri="http://schemas.openxmlformats.org/drawingml/2006/table">
            <a:tbl>
              <a:tblPr/>
              <a:tblGrid>
                <a:gridCol w="2157418"/>
                <a:gridCol w="1230998"/>
                <a:gridCol w="942284"/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</a:t>
                      </a:r>
                      <a:r>
                        <a:rPr lang="pt-BR" sz="1100" b="1" i="0" u="none" strike="sng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</a:t>
                      </a:r>
                      <a:endParaRPr lang="pt-BR" sz="1100" b="1" i="0" u="none" strike="noStrike" dirty="0" smtClean="0">
                        <a:solidFill>
                          <a:srgbClr val="1F497D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42.900,00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</a:t>
                      </a:r>
                      <a:endParaRPr lang="pt-BR" sz="1100" b="1" i="0" u="none" strike="noStrike" dirty="0" smtClean="0">
                        <a:solidFill>
                          <a:srgbClr val="1F497D"/>
                        </a:solidFill>
                        <a:latin typeface="Calibri"/>
                      </a:endParaRPr>
                    </a:p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45.595,00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6,28%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1040</Words>
  <Application>Microsoft Office PowerPoint</Application>
  <PresentationFormat>Personalizar</PresentationFormat>
  <Paragraphs>317</Paragraphs>
  <Slides>22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758</cp:revision>
  <cp:lastPrinted>2017-03-14T19:34:17Z</cp:lastPrinted>
  <dcterms:created xsi:type="dcterms:W3CDTF">2016-10-22T19:16:28Z</dcterms:created>
  <dcterms:modified xsi:type="dcterms:W3CDTF">2017-08-28T18:55:45Z</dcterms:modified>
</cp:coreProperties>
</file>