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5"/>
  </p:notesMasterIdLst>
  <p:sldIdLst>
    <p:sldId id="330" r:id="rId3"/>
    <p:sldId id="329" r:id="rId4"/>
    <p:sldId id="320" r:id="rId5"/>
    <p:sldId id="286" r:id="rId6"/>
    <p:sldId id="303" r:id="rId7"/>
    <p:sldId id="314" r:id="rId8"/>
    <p:sldId id="324" r:id="rId9"/>
    <p:sldId id="293" r:id="rId10"/>
    <p:sldId id="326" r:id="rId11"/>
    <p:sldId id="327" r:id="rId12"/>
    <p:sldId id="328" r:id="rId13"/>
    <p:sldId id="302" r:id="rId14"/>
  </p:sldIdLst>
  <p:sldSz cx="7559675" cy="10691813"/>
  <p:notesSz cx="7099300" cy="10234613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2832" autoAdjust="0"/>
  </p:normalViewPr>
  <p:slideViewPr>
    <p:cSldViewPr>
      <p:cViewPr>
        <p:scale>
          <a:sx n="75" d="100"/>
          <a:sy n="75" d="100"/>
        </p:scale>
        <p:origin x="-1308" y="105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.nunes\Desktop\IDERAL_AL\MONITORAMENTO_1&#186;%20QUADRIMESTRE_IDER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'Quadro de Funcionários_ok'!$A$2:$A$4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'Quadro de Funcionários_ok'!$B$2:$B$4</c:f>
              <c:numCache>
                <c:formatCode>_-* #,##0_-;\-* #,##0_-;_-* "-"??_-;_-@_-</c:formatCode>
                <c:ptCount val="3"/>
                <c:pt idx="0">
                  <c:v>0</c:v>
                </c:pt>
                <c:pt idx="1">
                  <c:v>13</c:v>
                </c:pt>
                <c:pt idx="2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'Quadro de Funcionários_ok'!$A$2:$A$4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'Quadro de Funcionários_ok'!$C$2:$C$4</c:f>
              <c:numCache>
                <c:formatCode>_-* #,##0_-;\-* #,##0_-;_-* "-"??_-;_-@_-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0</c:v>
                </c:pt>
              </c:numCache>
            </c:numRef>
          </c:val>
        </c:ser>
        <c:axId val="175617536"/>
        <c:axId val="175619456"/>
      </c:barChart>
      <c:catAx>
        <c:axId val="175617536"/>
        <c:scaling>
          <c:orientation val="minMax"/>
        </c:scaling>
        <c:axPos val="b"/>
        <c:majorTickMark val="none"/>
        <c:tickLblPos val="nextTo"/>
        <c:crossAx val="175619456"/>
        <c:crosses val="autoZero"/>
        <c:auto val="1"/>
        <c:lblAlgn val="ctr"/>
        <c:lblOffset val="100"/>
      </c:catAx>
      <c:valAx>
        <c:axId val="175619456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1756175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'Execução Orçamentária_ok'!$B$1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'Execução Orçamentária_ok'!$A$2:$A$3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'Execução Orçamentária_ok'!$B$2:$B$3</c:f>
              <c:numCache>
                <c:formatCode>#,##0.00</c:formatCode>
                <c:ptCount val="2"/>
                <c:pt idx="0">
                  <c:v>1204848.3400000001</c:v>
                </c:pt>
                <c:pt idx="1">
                  <c:v>668038.94999999984</c:v>
                </c:pt>
              </c:numCache>
            </c:numRef>
          </c:val>
        </c:ser>
        <c:axId val="84461824"/>
        <c:axId val="91394048"/>
      </c:barChart>
      <c:catAx>
        <c:axId val="84461824"/>
        <c:scaling>
          <c:orientation val="minMax"/>
        </c:scaling>
        <c:axPos val="b"/>
        <c:tickLblPos val="nextTo"/>
        <c:crossAx val="91394048"/>
        <c:crosses val="autoZero"/>
        <c:auto val="1"/>
        <c:lblAlgn val="ctr"/>
        <c:lblOffset val="100"/>
      </c:catAx>
      <c:valAx>
        <c:axId val="91394048"/>
        <c:scaling>
          <c:orientation val="minMax"/>
        </c:scaling>
        <c:axPos val="l"/>
        <c:majorGridlines/>
        <c:numFmt formatCode="#,##0.00" sourceLinked="1"/>
        <c:tickLblPos val="nextTo"/>
        <c:crossAx val="844618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'Pessoal Civil_OK'!$A$7</c:f>
              <c:strCache>
                <c:ptCount val="1"/>
                <c:pt idx="0">
                  <c:v>Gratif. p/ exercício de cargo em comissão (RGPS)</c:v>
                </c:pt>
              </c:strCache>
            </c:strRef>
          </c:tx>
          <c:cat>
            <c:numRef>
              <c:f>'Pessoal Civil_OK'!$B$6:$C$6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'Pessoal Civil_OK'!$B$7:$C$7</c:f>
              <c:numCache>
                <c:formatCode>_-[$R$-416]\ * #,##0.00_-;\-[$R$-416]\ * #,##0.00_-;_-[$R$-416]\ * "-"??_-;_-@_-</c:formatCode>
                <c:ptCount val="2"/>
                <c:pt idx="0">
                  <c:v>161463.51999999999</c:v>
                </c:pt>
                <c:pt idx="1">
                  <c:v>168777.49</c:v>
                </c:pt>
              </c:numCache>
            </c:numRef>
          </c:val>
        </c:ser>
        <c:ser>
          <c:idx val="1"/>
          <c:order val="1"/>
          <c:tx>
            <c:strRef>
              <c:f>'Pessoal Civil_OK'!$A$8</c:f>
              <c:strCache>
                <c:ptCount val="1"/>
                <c:pt idx="0">
                  <c:v>13º Salário (RGPS)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'Pessoal Civil_OK'!$B$6:$C$6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'Pessoal Civil_OK'!$B$8:$C$8</c:f>
              <c:numCache>
                <c:formatCode>_-[$R$-416]\ * #,##0.00_-;\-[$R$-416]\ * #,##0.00_-;_-[$R$-416]\ * "-"??_-;_-@_-</c:formatCode>
                <c:ptCount val="2"/>
                <c:pt idx="0">
                  <c:v>0</c:v>
                </c:pt>
                <c:pt idx="1">
                  <c:v>12374.04</c:v>
                </c:pt>
              </c:numCache>
            </c:numRef>
          </c:val>
        </c:ser>
        <c:axId val="91884160"/>
        <c:axId val="91902336"/>
      </c:barChart>
      <c:catAx>
        <c:axId val="91884160"/>
        <c:scaling>
          <c:orientation val="minMax"/>
        </c:scaling>
        <c:axPos val="b"/>
        <c:numFmt formatCode="General" sourceLinked="1"/>
        <c:tickLblPos val="nextTo"/>
        <c:crossAx val="91902336"/>
        <c:crosses val="autoZero"/>
        <c:auto val="1"/>
        <c:lblAlgn val="ctr"/>
        <c:lblOffset val="100"/>
      </c:catAx>
      <c:valAx>
        <c:axId val="9190233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918841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'Diárias Pessoal Civil_ok'!$A$7</c:f>
              <c:strCache>
                <c:ptCount val="1"/>
                <c:pt idx="0">
                  <c:v>Diárias Fora do Estado</c:v>
                </c:pt>
              </c:strCache>
            </c:strRef>
          </c:tx>
          <c:cat>
            <c:numRef>
              <c:f>'Diárias Pessoal Civil_ok'!$B$6:$C$6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'Diárias Pessoal Civil_ok'!$B$7:$C$7</c:f>
              <c:numCache>
                <c:formatCode>_-[$R$-416]\ * #,##0.00_-;\-[$R$-416]\ * #,##0.00_-;_-[$R$-416]\ * "-"??_-;_-@_-</c:formatCode>
                <c:ptCount val="2"/>
                <c:pt idx="0" formatCode="_-* #,##0.00_-;\-* #,##0.00_-;_-* &quot;-&quot;??_-;_-@_-">
                  <c:v>0</c:v>
                </c:pt>
                <c:pt idx="1">
                  <c:v>2240</c:v>
                </c:pt>
              </c:numCache>
            </c:numRef>
          </c:val>
        </c:ser>
        <c:axId val="96728960"/>
        <c:axId val="96730496"/>
      </c:barChart>
      <c:catAx>
        <c:axId val="96728960"/>
        <c:scaling>
          <c:orientation val="minMax"/>
        </c:scaling>
        <c:axPos val="b"/>
        <c:numFmt formatCode="General" sourceLinked="1"/>
        <c:tickLblPos val="nextTo"/>
        <c:crossAx val="96730496"/>
        <c:crosses val="autoZero"/>
        <c:auto val="1"/>
        <c:lblAlgn val="ctr"/>
        <c:lblOffset val="100"/>
      </c:catAx>
      <c:valAx>
        <c:axId val="96730496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967289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23570622011227854"/>
          <c:y val="7.5972721605470819E-2"/>
          <c:w val="0.76429378927615355"/>
          <c:h val="0.51999422079771163"/>
        </c:manualLayout>
      </c:layout>
      <c:barChart>
        <c:barDir val="col"/>
        <c:grouping val="clustered"/>
        <c:ser>
          <c:idx val="0"/>
          <c:order val="0"/>
          <c:tx>
            <c:strRef>
              <c:f>'Ser. Terceiros_PJ'!$B$1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'Ser. Terceiros_PJ'!$A$2:$A$5</c:f>
              <c:strCache>
                <c:ptCount val="4"/>
                <c:pt idx="0">
                  <c:v>Vigilância Ostensiva Monitorada</c:v>
                </c:pt>
                <c:pt idx="1">
                  <c:v>Limpeza e Conservação</c:v>
                </c:pt>
                <c:pt idx="2">
                  <c:v>Serviços de Energia Elétrica</c:v>
                </c:pt>
                <c:pt idx="3">
                  <c:v>Locação de Veículos</c:v>
                </c:pt>
              </c:strCache>
            </c:strRef>
          </c:cat>
          <c:val>
            <c:numRef>
              <c:f>'Ser. Terceiros_PJ'!$B$2:$B$5</c:f>
              <c:numCache>
                <c:formatCode>_-[$R$-416]\ * #,##0.00_-;\-[$R$-416]\ * #,##0.00_-;_-[$R$-416]\ * "-"??_-;_-@_-</c:formatCode>
                <c:ptCount val="4"/>
                <c:pt idx="0">
                  <c:v>152522.78</c:v>
                </c:pt>
                <c:pt idx="1">
                  <c:v>160963.12</c:v>
                </c:pt>
                <c:pt idx="2">
                  <c:v>144512.76999999999</c:v>
                </c:pt>
                <c:pt idx="3">
                  <c:v>19980</c:v>
                </c:pt>
              </c:numCache>
            </c:numRef>
          </c:val>
        </c:ser>
        <c:ser>
          <c:idx val="1"/>
          <c:order val="1"/>
          <c:tx>
            <c:strRef>
              <c:f>'Ser. Terceiros_PJ'!$C$1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'Ser. Terceiros_PJ'!$A$2:$A$5</c:f>
              <c:strCache>
                <c:ptCount val="4"/>
                <c:pt idx="0">
                  <c:v>Vigilância Ostensiva Monitorada</c:v>
                </c:pt>
                <c:pt idx="1">
                  <c:v>Limpeza e Conservação</c:v>
                </c:pt>
                <c:pt idx="2">
                  <c:v>Serviços de Energia Elétrica</c:v>
                </c:pt>
                <c:pt idx="3">
                  <c:v>Locação de Veículos</c:v>
                </c:pt>
              </c:strCache>
            </c:strRef>
          </c:cat>
          <c:val>
            <c:numRef>
              <c:f>'Ser. Terceiros_PJ'!$C$2:$C$5</c:f>
              <c:numCache>
                <c:formatCode>_-[$R$-416]\ * #,##0.00_-;\-[$R$-416]\ * #,##0.00_-;_-[$R$-416]\ * "-"??_-;_-@_-</c:formatCode>
                <c:ptCount val="4"/>
                <c:pt idx="0">
                  <c:v>198022.8</c:v>
                </c:pt>
                <c:pt idx="1">
                  <c:v>163391.16</c:v>
                </c:pt>
                <c:pt idx="2">
                  <c:v>128446.65000000001</c:v>
                </c:pt>
                <c:pt idx="3">
                  <c:v>24376.47</c:v>
                </c:pt>
              </c:numCache>
            </c:numRef>
          </c:val>
        </c:ser>
        <c:axId val="98903936"/>
        <c:axId val="98905472"/>
      </c:barChart>
      <c:catAx>
        <c:axId val="98903936"/>
        <c:scaling>
          <c:orientation val="minMax"/>
        </c:scaling>
        <c:axPos val="b"/>
        <c:tickLblPos val="nextTo"/>
        <c:crossAx val="98905472"/>
        <c:crosses val="autoZero"/>
        <c:auto val="1"/>
        <c:lblAlgn val="ctr"/>
        <c:lblOffset val="100"/>
      </c:catAx>
      <c:valAx>
        <c:axId val="98905472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989039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34769167440722776"/>
          <c:y val="4.833030474263366E-2"/>
          <c:w val="0.61553838787181059"/>
          <c:h val="0.72317995642516231"/>
        </c:manualLayout>
      </c:layout>
      <c:barChart>
        <c:barDir val="col"/>
        <c:grouping val="clustered"/>
        <c:ser>
          <c:idx val="0"/>
          <c:order val="0"/>
          <c:tx>
            <c:strRef>
              <c:f>'Desp de exerc. anteriores_ok'!$A$2</c:f>
              <c:strCache>
                <c:ptCount val="1"/>
                <c:pt idx="0">
                  <c:v>Outros Serviços de Terceiros PJ- Não Reconhecidas</c:v>
                </c:pt>
              </c:strCache>
            </c:strRef>
          </c:tx>
          <c:cat>
            <c:numRef>
              <c:f>'Desp de exerc. anteriores_ok'!$B$1:$C$1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'Desp de exerc. anteriores_ok'!$B$2:$C$2</c:f>
              <c:numCache>
                <c:formatCode>_-[$R$-416]\ * #,##0.00_-;\-[$R$-416]\ * #,##0.00_-;_-[$R$-416]\ * "-"??_-;_-@_-</c:formatCode>
                <c:ptCount val="2"/>
                <c:pt idx="0">
                  <c:v>405095.9</c:v>
                </c:pt>
                <c:pt idx="1">
                  <c:v>146043.04</c:v>
                </c:pt>
              </c:numCache>
            </c:numRef>
          </c:val>
        </c:ser>
        <c:ser>
          <c:idx val="1"/>
          <c:order val="1"/>
          <c:tx>
            <c:strRef>
              <c:f>'Desp de exerc. anteriores_ok'!$A$3</c:f>
              <c:strCache>
                <c:ptCount val="1"/>
                <c:pt idx="0">
                  <c:v>Outros Serviços de Terceiros PF- Não Reconhecidas</c:v>
                </c:pt>
              </c:strCache>
            </c:strRef>
          </c:tx>
          <c:spPr>
            <a:solidFill>
              <a:srgbClr val="92D050"/>
            </a:solidFill>
          </c:spPr>
          <c:cat>
            <c:numRef>
              <c:f>'Desp de exerc. anteriores_ok'!$B$1:$C$1</c:f>
              <c:numCache>
                <c:formatCode>General</c:formatCode>
                <c:ptCount val="2"/>
                <c:pt idx="0">
                  <c:v>2016</c:v>
                </c:pt>
                <c:pt idx="1">
                  <c:v>2017</c:v>
                </c:pt>
              </c:numCache>
            </c:numRef>
          </c:cat>
          <c:val>
            <c:numRef>
              <c:f>'Desp de exerc. anteriores_ok'!$B$3:$C$3</c:f>
              <c:numCache>
                <c:formatCode>_-[$R$-416]\ * #,##0.00_-;\-[$R$-416]\ * #,##0.00_-;_-[$R$-416]\ * "-"??_-;_-@_-</c:formatCode>
                <c:ptCount val="2"/>
                <c:pt idx="0">
                  <c:v>1576</c:v>
                </c:pt>
                <c:pt idx="1">
                  <c:v>0</c:v>
                </c:pt>
              </c:numCache>
            </c:numRef>
          </c:val>
        </c:ser>
        <c:axId val="99071488"/>
        <c:axId val="99073024"/>
      </c:barChart>
      <c:catAx>
        <c:axId val="99071488"/>
        <c:scaling>
          <c:orientation val="minMax"/>
        </c:scaling>
        <c:axPos val="b"/>
        <c:numFmt formatCode="General" sourceLinked="1"/>
        <c:tickLblPos val="nextTo"/>
        <c:crossAx val="99073024"/>
        <c:crosses val="autoZero"/>
        <c:auto val="1"/>
        <c:lblAlgn val="ctr"/>
        <c:lblOffset val="100"/>
      </c:catAx>
      <c:valAx>
        <c:axId val="99073024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990714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8933386868882673"/>
          <c:y val="6.0393466229160406E-2"/>
          <c:w val="0.78816277264059387"/>
          <c:h val="0.65408585120435814"/>
        </c:manualLayout>
      </c:layout>
      <c:barChart>
        <c:barDir val="col"/>
        <c:grouping val="clustered"/>
        <c:ser>
          <c:idx val="0"/>
          <c:order val="0"/>
          <c:tx>
            <c:strRef>
              <c:f>'Serv. Terceiros PF_OK'!$B$1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'Serv. Terceiros PF_OK'!$A$2:$A$5</c:f>
              <c:strCache>
                <c:ptCount val="4"/>
                <c:pt idx="0">
                  <c:v>Serviços Técnicos Profissionais</c:v>
                </c:pt>
                <c:pt idx="1">
                  <c:v>Tributos a Conta do Locatário</c:v>
                </c:pt>
                <c:pt idx="2">
                  <c:v>Fornecimento de Alimentação</c:v>
                </c:pt>
                <c:pt idx="3">
                  <c:v>Outros Serv. de Terc. - Pgto Antecipado</c:v>
                </c:pt>
              </c:strCache>
            </c:strRef>
          </c:cat>
          <c:val>
            <c:numRef>
              <c:f>'Serv. Terceiros PF_OK'!$B$2:$B$5</c:f>
              <c:numCache>
                <c:formatCode>_-[$R$-416]\ * #,##0.00_-;\-[$R$-416]\ * #,##0.00_-;_-[$R$-416]\ * "-"??_-;_-@_-</c:formatCode>
                <c:ptCount val="4"/>
                <c:pt idx="0">
                  <c:v>98659.209999999992</c:v>
                </c:pt>
                <c:pt idx="1">
                  <c:v>19731.84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'Serv. Terceiros PF_OK'!$C$1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'Serv. Terceiros PF_OK'!$A$2:$A$5</c:f>
              <c:strCache>
                <c:ptCount val="4"/>
                <c:pt idx="0">
                  <c:v>Serviços Técnicos Profissionais</c:v>
                </c:pt>
                <c:pt idx="1">
                  <c:v>Tributos a Conta do Locatário</c:v>
                </c:pt>
                <c:pt idx="2">
                  <c:v>Fornecimento de Alimentação</c:v>
                </c:pt>
                <c:pt idx="3">
                  <c:v>Outros Serv. de Terc. - Pgto Antecipado</c:v>
                </c:pt>
              </c:strCache>
            </c:strRef>
          </c:cat>
          <c:val>
            <c:numRef>
              <c:f>'Serv. Terceiros PF_OK'!$C$2:$C$5</c:f>
              <c:numCache>
                <c:formatCode>_-[$R$-416]\ * #,##0.00_-;\-[$R$-416]\ * #,##0.00_-;_-[$R$-416]\ * "-"??_-;_-@_-</c:formatCode>
                <c:ptCount val="4"/>
                <c:pt idx="0">
                  <c:v>144633.37999999998</c:v>
                </c:pt>
                <c:pt idx="1">
                  <c:v>29278.67</c:v>
                </c:pt>
                <c:pt idx="2">
                  <c:v>1760</c:v>
                </c:pt>
                <c:pt idx="3">
                  <c:v>440</c:v>
                </c:pt>
              </c:numCache>
            </c:numRef>
          </c:val>
        </c:ser>
        <c:axId val="107521920"/>
        <c:axId val="107523456"/>
      </c:barChart>
      <c:catAx>
        <c:axId val="107521920"/>
        <c:scaling>
          <c:orientation val="minMax"/>
        </c:scaling>
        <c:axPos val="b"/>
        <c:tickLblPos val="nextTo"/>
        <c:crossAx val="107523456"/>
        <c:crosses val="autoZero"/>
        <c:auto val="1"/>
        <c:lblAlgn val="ctr"/>
        <c:lblOffset val="100"/>
      </c:catAx>
      <c:valAx>
        <c:axId val="107523456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1075219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'Material de Consumo_ok'!$B$1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Consumo_ok'!$A$2:$A$5</c:f>
              <c:strCache>
                <c:ptCount val="4"/>
                <c:pt idx="0">
                  <c:v>Manutenção para Bens Imóveis</c:v>
                </c:pt>
                <c:pt idx="1">
                  <c:v>Material Elétrico e Eletrônico</c:v>
                </c:pt>
                <c:pt idx="2">
                  <c:v>Material de Consumo - Pagamento Antecipado</c:v>
                </c:pt>
                <c:pt idx="3">
                  <c:v>Material de Processamento de Dados</c:v>
                </c:pt>
              </c:strCache>
            </c:strRef>
          </c:cat>
          <c:val>
            <c:numRef>
              <c:f>'Material de Consumo_ok'!$B$2:$B$5</c:f>
              <c:numCache>
                <c:formatCode>_-[$R$-416]\ * #,##0.00_-;\-[$R$-416]\ * #,##0.00_-;_-[$R$-416]\ * "-"??_-;_-@_-</c:formatCode>
                <c:ptCount val="4"/>
                <c:pt idx="0">
                  <c:v>0</c:v>
                </c:pt>
                <c:pt idx="1">
                  <c:v>3583.8</c:v>
                </c:pt>
                <c:pt idx="2">
                  <c:v>2000</c:v>
                </c:pt>
                <c:pt idx="3">
                  <c:v>1142</c:v>
                </c:pt>
              </c:numCache>
            </c:numRef>
          </c:val>
        </c:ser>
        <c:ser>
          <c:idx val="1"/>
          <c:order val="1"/>
          <c:tx>
            <c:strRef>
              <c:f>'Material de Consumo_ok'!$C$1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'Material de Consumo_ok'!$A$2:$A$5</c:f>
              <c:strCache>
                <c:ptCount val="4"/>
                <c:pt idx="0">
                  <c:v>Manutenção para Bens Imóveis</c:v>
                </c:pt>
                <c:pt idx="1">
                  <c:v>Material Elétrico e Eletrônico</c:v>
                </c:pt>
                <c:pt idx="2">
                  <c:v>Material de Consumo - Pagamento Antecipado</c:v>
                </c:pt>
                <c:pt idx="3">
                  <c:v>Material de Processamento de Dados</c:v>
                </c:pt>
              </c:strCache>
            </c:strRef>
          </c:cat>
          <c:val>
            <c:numRef>
              <c:f>'Material de Consumo_ok'!$C$2:$C$5</c:f>
              <c:numCache>
                <c:formatCode>_-* #,##0.00_-;\-* #,##0.00_-;_-* "-"??_-;_-@_-</c:formatCode>
                <c:ptCount val="4"/>
                <c:pt idx="0">
                  <c:v>13323.88</c:v>
                </c:pt>
                <c:pt idx="1">
                  <c:v>4798.38</c:v>
                </c:pt>
                <c:pt idx="2">
                  <c:v>2500</c:v>
                </c:pt>
                <c:pt idx="3">
                  <c:v>2069.6999999999998</c:v>
                </c:pt>
              </c:numCache>
            </c:numRef>
          </c:val>
        </c:ser>
        <c:axId val="107697664"/>
        <c:axId val="107699200"/>
      </c:barChart>
      <c:catAx>
        <c:axId val="107697664"/>
        <c:scaling>
          <c:orientation val="minMax"/>
        </c:scaling>
        <c:axPos val="b"/>
        <c:tickLblPos val="nextTo"/>
        <c:crossAx val="107699200"/>
        <c:crosses val="autoZero"/>
        <c:auto val="1"/>
        <c:lblAlgn val="ctr"/>
        <c:lblOffset val="100"/>
      </c:catAx>
      <c:valAx>
        <c:axId val="107699200"/>
        <c:scaling>
          <c:orientation val="minMax"/>
        </c:scaling>
        <c:axPos val="l"/>
        <c:majorGridlines/>
        <c:numFmt formatCode="_-[$R$-416]\ * #,##0.00_-;\-[$R$-416]\ * #,##0.00_-;_-[$R$-416]\ * &quot;-&quot;??_-;_-@_-" sourceLinked="1"/>
        <c:tickLblPos val="nextTo"/>
        <c:crossAx val="1076976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 defTabSz="10891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 defTabSz="10891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761" y="4861155"/>
            <a:ext cx="5679778" cy="4605821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 defTabSz="1089177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05962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– PESSOA FÍSICA	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416816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R$ 118.391,05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R$ 176.112,05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48,75 %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7131856"/>
          <a:ext cx="5715039" cy="1666048"/>
        </p:xfrm>
        <a:graphic>
          <a:graphicData uri="http://schemas.openxmlformats.org/drawingml/2006/table">
            <a:tbl>
              <a:tblPr/>
              <a:tblGrid>
                <a:gridCol w="3287170"/>
                <a:gridCol w="1132096"/>
                <a:gridCol w="1295773"/>
              </a:tblGrid>
              <a:tr h="2740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0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Técnicos Profissionais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98.659,21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144.633,38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40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Tributos a Conta do Locatário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19.731,84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29.278,67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49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Fornecimento de Alimentação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1.760,00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40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Serv. de Terc. - Pgto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440,00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49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118.391,05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176.112,05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703228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/ PF –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Gráfico 13"/>
          <p:cNvGraphicFramePr/>
          <p:nvPr/>
        </p:nvGraphicFramePr>
        <p:xfrm>
          <a:off x="1065193" y="2631262"/>
          <a:ext cx="5643602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248838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/ PF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34537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702568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R$ 8.033,80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R$ 23.964,86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198%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93755" y="2988452"/>
          <a:ext cx="5748359" cy="3016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703228"/>
            <a:ext cx="571504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 –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93755" y="7131856"/>
          <a:ext cx="5643602" cy="1428758"/>
        </p:xfrm>
        <a:graphic>
          <a:graphicData uri="http://schemas.openxmlformats.org/drawingml/2006/table">
            <a:tbl>
              <a:tblPr/>
              <a:tblGrid>
                <a:gridCol w="3246081"/>
                <a:gridCol w="1117945"/>
                <a:gridCol w="1279576"/>
              </a:tblGrid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Técnicos Profissionais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98.659,21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144.633,38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Tributos a Conta do Locatário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19.731,84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29.278,67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Fornecimento de Alimentação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1.760,00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49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Serv. de Terc. - Pgto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440,00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118.391,05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176.112,05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922317" y="2774138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MATERIAL DE CONSUMO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FAVORECIDOS EM 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36631" y="1774006"/>
          <a:ext cx="5357850" cy="2305054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913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Principais Favorecidos em</a:t>
                      </a:r>
                      <a:r>
                        <a:rPr lang="pt-BR" sz="14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2016 (PJ)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(R$)</a:t>
                      </a: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105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Cícero Barbosa da Silva Locação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252.646,24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Rosan Vigilância e Segurança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251.441,20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Limpel Limpeza Urbana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149.340,00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Energética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144.512,77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Santos e Silva Comércio e Serviços Domésticos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53.604,36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Instituto Nacional do Seguro Social - INSS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19.731,84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Vital Saúde Ambiental Dedetização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13.600,00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Veículos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9.500,00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Aparecida de Andrade Melo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5.640,00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América Locação e Serviços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5.240,00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36631" y="4845840"/>
          <a:ext cx="5357850" cy="2285990"/>
        </p:xfrm>
        <a:graphic>
          <a:graphicData uri="http://schemas.openxmlformats.org/drawingml/2006/table">
            <a:tbl>
              <a:tblPr/>
              <a:tblGrid>
                <a:gridCol w="3843675"/>
                <a:gridCol w="1514175"/>
              </a:tblGrid>
              <a:tr h="2066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Principais Favorecidos </a:t>
                      </a:r>
                      <a:r>
                        <a:rPr lang="pt-BR" sz="1400" b="1" i="0" u="none" strike="noStrike" smtClean="0">
                          <a:solidFill>
                            <a:schemeClr val="bg1"/>
                          </a:solidFill>
                          <a:latin typeface="+mn-lt"/>
                        </a:rPr>
                        <a:t>em</a:t>
                      </a:r>
                      <a:r>
                        <a:rPr lang="pt-BR" sz="1400" b="1" i="0" u="none" strike="noStrike" baseline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smtClean="0">
                          <a:solidFill>
                            <a:schemeClr val="bg1"/>
                          </a:solidFill>
                          <a:latin typeface="+mn-lt"/>
                        </a:rPr>
                        <a:t>2017 (PJ)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(R$) </a:t>
                      </a: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710" marR="5710" marT="5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Cícero Barbosa da Silva Locação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261.425,84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Rosan Vigilância e Segurança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231.022,80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Energética de Alagoas - CEAL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128.446,65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Instituto Nacional do Seguro Social - INSS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29.278,67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América Locação e Serviços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15.568,12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Concretec Indústria e Comércio de Premoldados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12.500,00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Veículos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10.090,27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RVM Locação e Serviços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7.785,26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DJ2 Engenharia Ltda.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7.130,00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66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Victória Gráfica e Editora Ltda - 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    6.979,00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+mn-lt"/>
                <a:cs typeface="Arial" pitchFamily="34" charset="0"/>
              </a:rPr>
              <a:t>do Instituto de Desenvolvimento Rural e Abastecimento de Alagoas – IDERAL/AL,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65178" y="606028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Instituto de Desenvolvimento Rural e Abastecimento de Alagoas – IDERAL/AL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08135" y="491727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60063" y="6560352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 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13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15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13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15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065193" y="2416948"/>
          <a:ext cx="5393553" cy="3595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22317" y="148825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22317" y="5345906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845444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4.137.576,00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819150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6.882.629,00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636.901,21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2.229.931,00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-504.781,21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-2.229.931,00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4.269.696,00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6.882.629,00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1.222.476,74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1.856.362,57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1.222.475,74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668.708,95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1.204.848,34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668.038,95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3.047.219,26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5.026.266,43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22317" y="5703096"/>
          <a:ext cx="5762633" cy="345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2317" y="5631658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DETALHAMENTO POR NATUREZA DA DESPESA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22317" y="1774006"/>
          <a:ext cx="5733421" cy="3143272"/>
        </p:xfrm>
        <a:graphic>
          <a:graphicData uri="http://schemas.openxmlformats.org/drawingml/2006/table">
            <a:tbl>
              <a:tblPr/>
              <a:tblGrid>
                <a:gridCol w="3429024"/>
                <a:gridCol w="1143008"/>
                <a:gridCol w="1161389"/>
              </a:tblGrid>
              <a:tr h="286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667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– PJ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R$ 510.288,07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R$ 545.137,04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365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Exercícios Anteriores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R$ 406.671,90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R$ 146.043,04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Vencimentos e Vantagens Fixas – Pessoal Civil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R$ 161.463,52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R$ 181.151,53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– PF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R$ 118.391,05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R$ 176.112,05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R$ 8.033,80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R$ 23.964,86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643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Obras e Instalações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R$ 12.500,00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507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Diárias Pessoal Civil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R$ 2.240,00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Equipamentos e Material Permanente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R$ 1.450,00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Obrigações Tributárias e Contributivas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R$ 0,00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R$ 85,13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R$ 1.204.848,34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R$ 1.088.683,65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6060286"/>
          <a:ext cx="5715040" cy="1571636"/>
        </p:xfrm>
        <a:graphic>
          <a:graphicData uri="http://schemas.openxmlformats.org/drawingml/2006/table">
            <a:tbl>
              <a:tblPr/>
              <a:tblGrid>
                <a:gridCol w="2571768"/>
                <a:gridCol w="1571636"/>
                <a:gridCol w="1571636"/>
              </a:tblGrid>
              <a:tr h="2885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Natureza da Despesa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4042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Outras Despesas Correntes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1.043.384,82 (87%)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893.582,12 (82%)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Pessoal e Encargos Sociais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161.463,52 (13%)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181.151,53 (17%)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Investimentos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 (0%)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13.950,00 (1%)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377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1.204.848,34 (100%)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R$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1.088.683,65 (100%)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22317" y="141681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17" y="320276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1845444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2016  (1ºQ)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R$ 161.463,52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2017 (1ºQ) 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R$ 181.151,53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12,19%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2317" y="3559956"/>
          <a:ext cx="5715039" cy="1143005"/>
        </p:xfrm>
        <a:graphic>
          <a:graphicData uri="http://schemas.openxmlformats.org/drawingml/2006/table">
            <a:tbl>
              <a:tblPr/>
              <a:tblGrid>
                <a:gridCol w="3214710"/>
                <a:gridCol w="1285884"/>
                <a:gridCol w="1214445"/>
              </a:tblGrid>
              <a:tr h="2857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Gratif. p/ exercício de cargo em comissão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      161.463,52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R$       168.777,49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13º Salário (RGPS)</a:t>
                      </a:r>
                      <a:endParaRPr lang="pt-BR" sz="1200" b="1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                 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-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R$ 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    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12.374,04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R$       161.463,52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R$       181.151,53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850879" y="5417344"/>
          <a:ext cx="5857333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tângulo 12"/>
          <p:cNvSpPr/>
          <p:nvPr/>
        </p:nvSpPr>
        <p:spPr>
          <a:xfrm>
            <a:off x="922317" y="5131592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99517" y="120250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1570610"/>
          <a:ext cx="5975350" cy="65151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 2.240,00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241694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</a:t>
            </a:r>
            <a:r>
              <a:rPr lang="pt-BR" sz="1400" b="1" dirty="0" smtClean="0">
                <a:solidFill>
                  <a:schemeClr val="bg1"/>
                </a:solidFill>
              </a:rPr>
              <a:t>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913" y="2785056"/>
          <a:ext cx="5975350" cy="86106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dentro do Estado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Diárias fora do Estado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R$ 2.240,00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R$ 2.240,00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279507" y="4131460"/>
          <a:ext cx="4929222" cy="295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/>
          <p:cNvSpPr/>
          <p:nvPr/>
        </p:nvSpPr>
        <p:spPr>
          <a:xfrm>
            <a:off x="921721" y="769244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AÉREAS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8060550"/>
          <a:ext cx="5975350" cy="651510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R$ 0,00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R$ 0,00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922317" y="3917146"/>
            <a:ext cx="592935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317" y="1059626"/>
            <a:ext cx="5715040" cy="1995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345378"/>
          <a:ext cx="5715040" cy="671266"/>
        </p:xfrm>
        <a:graphic>
          <a:graphicData uri="http://schemas.openxmlformats.org/drawingml/2006/table">
            <a:tbl>
              <a:tblPr/>
              <a:tblGrid>
                <a:gridCol w="2982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4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8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R$ 510.288,07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R$ 545.137,04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6,83%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5203030"/>
          <a:ext cx="5715039" cy="4214850"/>
        </p:xfrm>
        <a:graphic>
          <a:graphicData uri="http://schemas.openxmlformats.org/drawingml/2006/table">
            <a:tbl>
              <a:tblPr/>
              <a:tblGrid>
                <a:gridCol w="3607501"/>
                <a:gridCol w="1053769"/>
                <a:gridCol w="1053769"/>
              </a:tblGrid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SUBELEMENTOS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Vigilância Ostensiva Monitorada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152.522,78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198.022,80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Limpeza e Conservação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160.963,12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163.391,16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Energia Elétrica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144.512,77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128.446,65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Locação de Veículos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19.980,00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24.376,47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Manutenção e Conservação de Bens Imóveis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10.401,00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7.130,00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Assinatura de Periódicos e Anuidades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5.573,98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Manutenção e Conservação de Maq. e Equipamentos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4.385,00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Vale transporte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3.946,80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Gráficos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3.920,00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6.979,00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Fornecimento de Alimentação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3.840,00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3.520,00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Telefonia Móvel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2.484,03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2.161,68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Telecomunicações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2.150,57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2.270,75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Serviços de Publicidade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1.917,69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15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PJ -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Pgto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Antecipado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1.000,00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993,00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Seguros em Geral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353,86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Serviços Bancários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182,00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08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510.288,07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545.137,04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1350945" y="2415942"/>
          <a:ext cx="4357718" cy="276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tângulo 15"/>
          <p:cNvSpPr/>
          <p:nvPr/>
        </p:nvSpPr>
        <p:spPr>
          <a:xfrm>
            <a:off x="922317" y="2274072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/ PJ 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GRÁFICA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2317" y="1059626"/>
            <a:ext cx="5715040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DESPESAS DE EXERCÍCIOS ANTERIORES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922317" y="1416816"/>
          <a:ext cx="5715040" cy="709083"/>
        </p:xfrm>
        <a:graphic>
          <a:graphicData uri="http://schemas.openxmlformats.org/drawingml/2006/table">
            <a:tbl>
              <a:tblPr/>
              <a:tblGrid>
                <a:gridCol w="3058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7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R$ 406.671,90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R$ 146.043,04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-64,09%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1208069" y="2845576"/>
          <a:ext cx="5208494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tângulo 10"/>
          <p:cNvSpPr/>
          <p:nvPr/>
        </p:nvSpPr>
        <p:spPr>
          <a:xfrm>
            <a:off x="921721" y="776388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DE EXERCÍCIOS ANTERIORES</a:t>
            </a:r>
            <a:r>
              <a:rPr lang="pt-BR" sz="1400" b="1" dirty="0" smtClean="0">
                <a:solidFill>
                  <a:schemeClr val="bg1"/>
                </a:solidFill>
              </a:rPr>
              <a:t>– DETALHAMENTO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8131988"/>
          <a:ext cx="5975350" cy="861060"/>
        </p:xfrm>
        <a:graphic>
          <a:graphicData uri="http://schemas.openxmlformats.org/drawingml/2006/table">
            <a:tbl>
              <a:tblPr/>
              <a:tblGrid>
                <a:gridCol w="3285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24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 (1º</a:t>
                      </a:r>
                      <a:r>
                        <a:rPr lang="pt-BR" sz="14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Q)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PJ- Não Reconhecidas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405.095,90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146.043,04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Serviços de Terceiros PF- Não Reconhecidas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1.576,00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R$                  -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406.671,90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R$   146.043,04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922317" y="2559824"/>
            <a:ext cx="571504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DE EXERCÍCIOS ANTERIORES 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GRÁFICA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10935</TotalTime>
  <Words>1311</Words>
  <Application>Microsoft Office PowerPoint</Application>
  <PresentationFormat>Personalizar</PresentationFormat>
  <Paragraphs>353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lilian.nunes</cp:lastModifiedBy>
  <cp:revision>729</cp:revision>
  <dcterms:created xsi:type="dcterms:W3CDTF">2016-10-22T19:16:28Z</dcterms:created>
  <dcterms:modified xsi:type="dcterms:W3CDTF">2017-08-29T16:13:56Z</dcterms:modified>
</cp:coreProperties>
</file>