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09" r:id="rId3"/>
    <p:sldId id="286" r:id="rId4"/>
    <p:sldId id="303" r:id="rId5"/>
    <p:sldId id="314" r:id="rId6"/>
    <p:sldId id="293" r:id="rId7"/>
    <p:sldId id="325" r:id="rId8"/>
    <p:sldId id="290" r:id="rId9"/>
    <p:sldId id="326" r:id="rId10"/>
    <p:sldId id="295" r:id="rId11"/>
    <p:sldId id="296" r:id="rId12"/>
    <p:sldId id="297" r:id="rId13"/>
    <p:sldId id="332" r:id="rId14"/>
    <p:sldId id="334" r:id="rId15"/>
    <p:sldId id="324" r:id="rId16"/>
  </p:sldIdLst>
  <p:sldSz cx="7559675" cy="10691813"/>
  <p:notesSz cx="6669088" cy="9926638"/>
  <p:defaultTextStyle>
    <a:defPPr>
      <a:defRPr lang="pt-BR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660" y="438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GE-AL-2017\Monitoramento%20-%20&#211;rg&#227;os%20-%202014,%202015,%202016%20e%202017\Monitoramento%20-%2001%20a%2004-17\IMA-01%20a%2004-17\RELATORIO_IMA\MONITORAMENTO_IMA_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967669062157237"/>
          <c:y val="0.15722057234195205"/>
          <c:w val="0.79983127888639705"/>
          <c:h val="0.54419820359825455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FUNCIONÁRIOS_IMA_2016_2017!$J$5:$J$8</c:f>
              <c:strCache>
                <c:ptCount val="4"/>
                <c:pt idx="0">
                  <c:v>Celetista Prazo Indeterminado</c:v>
                </c:pt>
                <c:pt idx="1">
                  <c:v>Cedidos</c:v>
                </c:pt>
                <c:pt idx="2">
                  <c:v>Estatutário</c:v>
                </c:pt>
                <c:pt idx="3">
                  <c:v>Cargo em Comissão</c:v>
                </c:pt>
              </c:strCache>
            </c:strRef>
          </c:cat>
          <c:val>
            <c:numRef>
              <c:f>FUNCIONÁRIOS_IMA_2016_2017!$K$5:$K$8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67</c:v>
                </c:pt>
                <c:pt idx="3">
                  <c:v>28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FUNCIONÁRIOS_IMA_2016_2017!$J$5:$J$8</c:f>
              <c:strCache>
                <c:ptCount val="4"/>
                <c:pt idx="0">
                  <c:v>Celetista Prazo Indeterminado</c:v>
                </c:pt>
                <c:pt idx="1">
                  <c:v>Cedidos</c:v>
                </c:pt>
                <c:pt idx="2">
                  <c:v>Estatutário</c:v>
                </c:pt>
                <c:pt idx="3">
                  <c:v>Cargo em Comissão</c:v>
                </c:pt>
              </c:strCache>
            </c:strRef>
          </c:cat>
          <c:val>
            <c:numRef>
              <c:f>FUNCIONÁRIOS_IMA_2016_2017!$L$5:$L$8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64</c:v>
                </c:pt>
                <c:pt idx="3">
                  <c:v>33</c:v>
                </c:pt>
              </c:numCache>
            </c:numRef>
          </c:val>
        </c:ser>
        <c:axId val="34395264"/>
        <c:axId val="34397568"/>
      </c:barChart>
      <c:catAx>
        <c:axId val="34395264"/>
        <c:scaling>
          <c:orientation val="minMax"/>
        </c:scaling>
        <c:axPos val="b"/>
        <c:majorTickMark val="none"/>
        <c:tickLblPos val="nextTo"/>
        <c:crossAx val="34397568"/>
        <c:crosses val="autoZero"/>
        <c:auto val="1"/>
        <c:lblAlgn val="ctr"/>
        <c:lblOffset val="100"/>
      </c:catAx>
      <c:valAx>
        <c:axId val="3439756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343952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6726.01</c:v>
                </c:pt>
                <c:pt idx="1">
                  <c:v>5982.78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6746.01</c:v>
                </c:pt>
                <c:pt idx="1">
                  <c:v>7744.92</c:v>
                </c:pt>
              </c:numCache>
            </c:numRef>
          </c:val>
        </c:ser>
        <c:axId val="68199168"/>
        <c:axId val="68200704"/>
      </c:barChart>
      <c:catAx>
        <c:axId val="68199168"/>
        <c:scaling>
          <c:orientation val="minMax"/>
        </c:scaling>
        <c:axPos val="b"/>
        <c:numFmt formatCode="General" sourceLinked="1"/>
        <c:majorTickMark val="none"/>
        <c:tickLblPos val="nextTo"/>
        <c:crossAx val="68200704"/>
        <c:crosses val="autoZero"/>
        <c:auto val="1"/>
        <c:lblAlgn val="ctr"/>
        <c:lblOffset val="100"/>
      </c:catAx>
      <c:valAx>
        <c:axId val="682007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81991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cat>
            <c:strRef>
              <c:f>'OBRAS E INSTALAÇÕES'!$A$2:$A$3</c:f>
              <c:strCache>
                <c:ptCount val="1"/>
                <c:pt idx="0">
                  <c:v>Obras e Instalações</c:v>
                </c:pt>
              </c:strCache>
            </c:strRef>
          </c:cat>
          <c:val>
            <c:numRef>
              <c:f>'OBRAS E INSTALAÇÕES'!#REF!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cat>
            <c:strRef>
              <c:f>'OBRAS E INSTALAÇÕES'!$A$2:$A$3</c:f>
              <c:strCache>
                <c:ptCount val="1"/>
                <c:pt idx="0">
                  <c:v>Obras e Instalações</c:v>
                </c:pt>
              </c:strCache>
            </c:strRef>
          </c:cat>
          <c:val>
            <c:numRef>
              <c:f>'OBRAS E INSTALAÇÕES'!$B$2:$B$3</c:f>
              <c:numCache>
                <c:formatCode>General</c:formatCode>
                <c:ptCount val="2"/>
                <c:pt idx="0" formatCode="_-* #,##0.00_-;\-* #,##0.00_-;_-* &quot;-&quot;??_-;_-@_-">
                  <c:v>11700</c:v>
                </c:pt>
              </c:numCache>
            </c:numRef>
          </c:val>
        </c:ser>
        <c:ser>
          <c:idx val="2"/>
          <c:order val="2"/>
          <c:cat>
            <c:strRef>
              <c:f>'OBRAS E INSTALAÇÕES'!$A$2:$A$3</c:f>
              <c:strCache>
                <c:ptCount val="1"/>
                <c:pt idx="0">
                  <c:v>Obras e Instalações</c:v>
                </c:pt>
              </c:strCache>
            </c:strRef>
          </c:cat>
          <c:val>
            <c:numRef>
              <c:f>'OBRAS E INSTALAÇÕES'!$C$2:$C$3</c:f>
              <c:numCache>
                <c:formatCode>General</c:formatCode>
                <c:ptCount val="2"/>
                <c:pt idx="0" formatCode="0.00">
                  <c:v>0</c:v>
                </c:pt>
              </c:numCache>
            </c:numRef>
          </c:val>
        </c:ser>
        <c:axId val="68338816"/>
        <c:axId val="68340352"/>
      </c:barChart>
      <c:catAx>
        <c:axId val="68338816"/>
        <c:scaling>
          <c:orientation val="minMax"/>
        </c:scaling>
        <c:axPos val="b"/>
        <c:numFmt formatCode="General" sourceLinked="1"/>
        <c:tickLblPos val="nextTo"/>
        <c:crossAx val="68340352"/>
        <c:crosses val="autoZero"/>
        <c:auto val="1"/>
        <c:lblAlgn val="ctr"/>
        <c:lblOffset val="100"/>
      </c:catAx>
      <c:valAx>
        <c:axId val="68340352"/>
        <c:scaling>
          <c:orientation val="minMax"/>
        </c:scaling>
        <c:axPos val="l"/>
        <c:majorGridlines/>
        <c:numFmt formatCode="General" sourceLinked="1"/>
        <c:tickLblPos val="nextTo"/>
        <c:crossAx val="6833881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/>
      <c:barChart>
        <c:barDir val="col"/>
        <c:grouping val="clustered"/>
        <c:ser>
          <c:idx val="0"/>
          <c:order val="0"/>
          <c:tx>
            <c:strRef>
              <c:f>EXECUCAO_ORCAM_2016_2017!$B$1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EXECUCAO_ORCAM_2016_2017!$A$2:$A$3</c:f>
              <c:strCache>
                <c:ptCount val="2"/>
                <c:pt idx="0">
                  <c:v>Executado 2016, 1º Qua.</c:v>
                </c:pt>
                <c:pt idx="1">
                  <c:v>Executado 2017, 1º Qua.</c:v>
                </c:pt>
              </c:strCache>
            </c:strRef>
          </c:cat>
          <c:val>
            <c:numRef>
              <c:f>EXECUCAO_ORCAM_2016_2017!$B$2:$B$3</c:f>
              <c:numCache>
                <c:formatCode>_-* #,##0.00_-;\-* #,##0.00_-;_-* "-"??_-;_-@_-</c:formatCode>
                <c:ptCount val="2"/>
                <c:pt idx="0">
                  <c:v>3421914.07</c:v>
                </c:pt>
                <c:pt idx="1">
                  <c:v>3984223.01</c:v>
                </c:pt>
              </c:numCache>
            </c:numRef>
          </c:val>
        </c:ser>
        <c:ser>
          <c:idx val="1"/>
          <c:order val="1"/>
          <c:tx>
            <c:strRef>
              <c:f>EXECUCAO_ORCAM_2016_2017!$C$1</c:f>
              <c:strCache>
                <c:ptCount val="1"/>
                <c:pt idx="0">
                  <c:v>VARIAÇÃO</c:v>
                </c:pt>
              </c:strCache>
            </c:strRef>
          </c:tx>
          <c:cat>
            <c:strRef>
              <c:f>EXECUCAO_ORCAM_2016_2017!$A$2:$A$3</c:f>
              <c:strCache>
                <c:ptCount val="2"/>
                <c:pt idx="0">
                  <c:v>Executado 2016, 1º Qua.</c:v>
                </c:pt>
                <c:pt idx="1">
                  <c:v>Executado 2017, 1º Qua.</c:v>
                </c:pt>
              </c:strCache>
            </c:strRef>
          </c:cat>
          <c:val>
            <c:numRef>
              <c:f>EXECUCAO_ORCAM_2016_2017!$C$2:$C$3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16.432585053195087</c:v>
                </c:pt>
              </c:numCache>
            </c:numRef>
          </c:val>
        </c:ser>
        <c:axId val="61317120"/>
        <c:axId val="61318656"/>
      </c:barChart>
      <c:catAx>
        <c:axId val="61317120"/>
        <c:scaling>
          <c:orientation val="minMax"/>
        </c:scaling>
        <c:axPos val="b"/>
        <c:majorTickMark val="none"/>
        <c:tickLblPos val="nextTo"/>
        <c:crossAx val="61318656"/>
        <c:crosses val="autoZero"/>
        <c:auto val="1"/>
        <c:lblAlgn val="ctr"/>
        <c:lblOffset val="100"/>
      </c:catAx>
      <c:valAx>
        <c:axId val="6131865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131712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'PESSOAL CIVIL'!$F$26:$F$32</c:f>
              <c:strCache>
                <c:ptCount val="7"/>
                <c:pt idx="0">
                  <c:v>SUBSIDIOS (RPPS)</c:v>
                </c:pt>
                <c:pt idx="1">
                  <c:v>GRATIF.P/EXERCICIO DE CARGO EM COMISSAO(RGPS)</c:v>
                </c:pt>
                <c:pt idx="2">
                  <c:v>VENCIMENTOS E SALARIOS(RPPS)</c:v>
                </c:pt>
                <c:pt idx="3">
                  <c:v>ABONO DE PERMANENCIA (RPPS)</c:v>
                </c:pt>
                <c:pt idx="4">
                  <c:v>FERIAS - ABONO CONSTITUCIONAL  (RPPS)</c:v>
                </c:pt>
                <c:pt idx="5">
                  <c:v>PESSOAL REQUISITADO-OUT.ESFERAS, ESTATAIS IND</c:v>
                </c:pt>
                <c:pt idx="6">
                  <c:v>GRATIFICACAO POR EXERCICIO DE FUNCOES (RPPS)</c:v>
                </c:pt>
              </c:strCache>
            </c:strRef>
          </c:cat>
          <c:val>
            <c:numRef>
              <c:f>'PESSOAL CIVIL'!$G$26:$G$32</c:f>
              <c:numCache>
                <c:formatCode>_-* #,##0.00_-;\-* #,##0.00_-;_-* "-"??_-;_-@_-</c:formatCode>
                <c:ptCount val="7"/>
                <c:pt idx="0">
                  <c:v>1070851.3500000001</c:v>
                </c:pt>
                <c:pt idx="1">
                  <c:v>251151.21000000011</c:v>
                </c:pt>
                <c:pt idx="2">
                  <c:v>219615.05</c:v>
                </c:pt>
                <c:pt idx="3">
                  <c:v>67315.820000000007</c:v>
                </c:pt>
                <c:pt idx="4">
                  <c:v>56889.229999999996</c:v>
                </c:pt>
                <c:pt idx="5">
                  <c:v>51832.86</c:v>
                </c:pt>
                <c:pt idx="6">
                  <c:v>23800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'PESSOAL CIVIL'!$F$26:$F$32</c:f>
              <c:strCache>
                <c:ptCount val="7"/>
                <c:pt idx="0">
                  <c:v>SUBSIDIOS (RPPS)</c:v>
                </c:pt>
                <c:pt idx="1">
                  <c:v>GRATIF.P/EXERCICIO DE CARGO EM COMISSAO(RGPS)</c:v>
                </c:pt>
                <c:pt idx="2">
                  <c:v>VENCIMENTOS E SALARIOS(RPPS)</c:v>
                </c:pt>
                <c:pt idx="3">
                  <c:v>ABONO DE PERMANENCIA (RPPS)</c:v>
                </c:pt>
                <c:pt idx="4">
                  <c:v>FERIAS - ABONO CONSTITUCIONAL  (RPPS)</c:v>
                </c:pt>
                <c:pt idx="5">
                  <c:v>PESSOAL REQUISITADO-OUT.ESFERAS, ESTATAIS IND</c:v>
                </c:pt>
                <c:pt idx="6">
                  <c:v>GRATIFICACAO POR EXERCICIO DE FUNCOES (RPPS)</c:v>
                </c:pt>
              </c:strCache>
            </c:strRef>
          </c:cat>
          <c:val>
            <c:numRef>
              <c:f>'PESSOAL CIVIL'!$H$26:$H$32</c:f>
              <c:numCache>
                <c:formatCode>_-* #,##0.00_-;\-* #,##0.00_-;_-* "-"??_-;_-@_-</c:formatCode>
                <c:ptCount val="7"/>
                <c:pt idx="0" formatCode="#,##0.00">
                  <c:v>1012123.679999999</c:v>
                </c:pt>
                <c:pt idx="1">
                  <c:v>264119.94</c:v>
                </c:pt>
                <c:pt idx="2">
                  <c:v>191842.68</c:v>
                </c:pt>
                <c:pt idx="3">
                  <c:v>71839.33</c:v>
                </c:pt>
                <c:pt idx="4">
                  <c:v>59280.49</c:v>
                </c:pt>
                <c:pt idx="5" formatCode="0.00">
                  <c:v>0</c:v>
                </c:pt>
                <c:pt idx="6">
                  <c:v>23800</c:v>
                </c:pt>
              </c:numCache>
            </c:numRef>
          </c:val>
        </c:ser>
        <c:axId val="59919360"/>
        <c:axId val="59933440"/>
      </c:barChart>
      <c:catAx>
        <c:axId val="59919360"/>
        <c:scaling>
          <c:orientation val="minMax"/>
        </c:scaling>
        <c:axPos val="b"/>
        <c:numFmt formatCode="General" sourceLinked="1"/>
        <c:majorTickMark val="none"/>
        <c:tickLblPos val="nextTo"/>
        <c:crossAx val="59933440"/>
        <c:crosses val="autoZero"/>
        <c:auto val="1"/>
        <c:lblAlgn val="ctr"/>
        <c:lblOffset val="100"/>
      </c:catAx>
      <c:valAx>
        <c:axId val="599334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5991936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>
                  <c:v>152010</c:v>
                </c:pt>
                <c:pt idx="1">
                  <c:v>88760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#,##0.00</c:formatCode>
                <c:ptCount val="2"/>
                <c:pt idx="0">
                  <c:v>104180</c:v>
                </c:pt>
                <c:pt idx="1">
                  <c:v>82870</c:v>
                </c:pt>
              </c:numCache>
            </c:numRef>
          </c:val>
        </c:ser>
        <c:axId val="63093376"/>
        <c:axId val="63103360"/>
      </c:barChart>
      <c:catAx>
        <c:axId val="63093376"/>
        <c:scaling>
          <c:orientation val="minMax"/>
        </c:scaling>
        <c:axPos val="b"/>
        <c:majorTickMark val="none"/>
        <c:tickLblPos val="nextTo"/>
        <c:crossAx val="63103360"/>
        <c:crosses val="autoZero"/>
        <c:auto val="1"/>
        <c:lblAlgn val="ctr"/>
        <c:lblOffset val="100"/>
      </c:catAx>
      <c:valAx>
        <c:axId val="63103360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30933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0269685039370078"/>
          <c:y val="0.21795166229221349"/>
          <c:w val="0.75285870516185471"/>
          <c:h val="0.42960629921260002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PASSAGENS!$A$2:$A$3</c:f>
              <c:strCache>
                <c:ptCount val="2"/>
                <c:pt idx="0">
                  <c:v>J B S VIAGENS E TURIMSO LTDA. - ME</c:v>
                </c:pt>
                <c:pt idx="1">
                  <c:v>PROPAGTUR TURISMO LTDA.</c:v>
                </c:pt>
              </c:strCache>
            </c:strRef>
          </c:cat>
          <c:val>
            <c:numRef>
              <c:f>PASSAGENS!$B$2:$B$3</c:f>
              <c:numCache>
                <c:formatCode>0.00</c:formatCode>
                <c:ptCount val="2"/>
                <c:pt idx="0" formatCode="_-* #,##0.00_-;\-* #,##0.00_-;_-* &quot;-&quot;??_-;_-@_-">
                  <c:v>6318.28</c:v>
                </c:pt>
                <c:pt idx="1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PASSAGENS!$A$2:$A$3</c:f>
              <c:strCache>
                <c:ptCount val="2"/>
                <c:pt idx="0">
                  <c:v>J B S VIAGENS E TURIMSO LTDA. - ME</c:v>
                </c:pt>
                <c:pt idx="1">
                  <c:v>PROPAGTUR TURISMO LTDA.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 formatCode="0.00">
                  <c:v>0</c:v>
                </c:pt>
                <c:pt idx="1">
                  <c:v>7831.31</c:v>
                </c:pt>
              </c:numCache>
            </c:numRef>
          </c:val>
        </c:ser>
        <c:axId val="65358464"/>
        <c:axId val="65360256"/>
      </c:barChart>
      <c:catAx>
        <c:axId val="65358464"/>
        <c:scaling>
          <c:orientation val="minMax"/>
        </c:scaling>
        <c:axPos val="b"/>
        <c:numFmt formatCode="General" sourceLinked="1"/>
        <c:majorTickMark val="none"/>
        <c:tickLblPos val="nextTo"/>
        <c:crossAx val="65360256"/>
        <c:crosses val="autoZero"/>
        <c:auto val="1"/>
        <c:lblAlgn val="ctr"/>
        <c:lblOffset val="100"/>
      </c:catAx>
      <c:valAx>
        <c:axId val="6536025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53584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bar"/>
        <c:grouping val="clustered"/>
        <c:ser>
          <c:idx val="1"/>
          <c:order val="0"/>
          <c:tx>
            <c:v>2016</c:v>
          </c:tx>
          <c:cat>
            <c:strRef>
              <c:f>'MATERIAL DE CONSUMO'!$A$2:$A$8</c:f>
              <c:strCache>
                <c:ptCount val="7"/>
                <c:pt idx="0">
                  <c:v>MATERIAL P/MANUTENÇÃO DE VEÍCULOS</c:v>
                </c:pt>
                <c:pt idx="1">
                  <c:v>MATERIAL LABORATORIAL</c:v>
                </c:pt>
                <c:pt idx="2">
                  <c:v>MATERIAL DE CONSUMO- PAG. ANTECIPADO</c:v>
                </c:pt>
                <c:pt idx="3">
                  <c:v>MATERIAL P/MANUTENÇÃO DE BENS IMÓVEIS</c:v>
                </c:pt>
                <c:pt idx="4">
                  <c:v>MATERIAL DE EXPEDIENTE</c:v>
                </c:pt>
                <c:pt idx="5">
                  <c:v>MATERIAL ELETRICO E ELETRONICO</c:v>
                </c:pt>
                <c:pt idx="6">
                  <c:v>GENEROS DE ALIMENTAÇÃO</c:v>
                </c:pt>
              </c:strCache>
            </c:strRef>
          </c:cat>
          <c:val>
            <c:numRef>
              <c:f>'MATERIAL DE CONSUMO'!$B$2:$B$8</c:f>
              <c:numCache>
                <c:formatCode>_-* #,##0.00_-;\-* #,##0.00_-;_-* "-"??_-;_-@_-</c:formatCode>
                <c:ptCount val="7"/>
                <c:pt idx="0">
                  <c:v>40560.800000000003</c:v>
                </c:pt>
                <c:pt idx="1">
                  <c:v>2961.8</c:v>
                </c:pt>
                <c:pt idx="2">
                  <c:v>6000</c:v>
                </c:pt>
                <c:pt idx="3" formatCode="0.00">
                  <c:v>0</c:v>
                </c:pt>
                <c:pt idx="4" formatCode="0.00">
                  <c:v>0</c:v>
                </c:pt>
                <c:pt idx="5">
                  <c:v>3450</c:v>
                </c:pt>
                <c:pt idx="6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'MATERIAL DE CONSUMO'!$A$2:$A$8</c:f>
              <c:strCache>
                <c:ptCount val="7"/>
                <c:pt idx="0">
                  <c:v>MATERIAL P/MANUTENÇÃO DE VEÍCULOS</c:v>
                </c:pt>
                <c:pt idx="1">
                  <c:v>MATERIAL LABORATORIAL</c:v>
                </c:pt>
                <c:pt idx="2">
                  <c:v>MATERIAL DE CONSUMO- PAG. ANTECIPADO</c:v>
                </c:pt>
                <c:pt idx="3">
                  <c:v>MATERIAL P/MANUTENÇÃO DE BENS IMÓVEIS</c:v>
                </c:pt>
                <c:pt idx="4">
                  <c:v>MATERIAL DE EXPEDIENTE</c:v>
                </c:pt>
                <c:pt idx="5">
                  <c:v>MATERIAL ELETRICO E ELETRONICO</c:v>
                </c:pt>
                <c:pt idx="6">
                  <c:v>GENEROS DE ALIMENTAÇÃO</c:v>
                </c:pt>
              </c:strCache>
            </c:strRef>
          </c:cat>
          <c:val>
            <c:numRef>
              <c:f>'MATERIAL DE CONSUMO'!$C$2:$C$8</c:f>
              <c:numCache>
                <c:formatCode>_-* #,##0.00_-;\-* #,##0.00_-;_-* "-"??_-;_-@_-</c:formatCode>
                <c:ptCount val="7"/>
                <c:pt idx="0">
                  <c:v>15592.4</c:v>
                </c:pt>
                <c:pt idx="1">
                  <c:v>5749.41</c:v>
                </c:pt>
                <c:pt idx="2">
                  <c:v>8500</c:v>
                </c:pt>
                <c:pt idx="3">
                  <c:v>3881.5</c:v>
                </c:pt>
                <c:pt idx="4">
                  <c:v>8833</c:v>
                </c:pt>
                <c:pt idx="5" formatCode="0.00">
                  <c:v>0</c:v>
                </c:pt>
                <c:pt idx="6">
                  <c:v>4764</c:v>
                </c:pt>
              </c:numCache>
            </c:numRef>
          </c:val>
        </c:ser>
        <c:axId val="63121664"/>
        <c:axId val="63127552"/>
      </c:barChart>
      <c:catAx>
        <c:axId val="63121664"/>
        <c:scaling>
          <c:orientation val="minMax"/>
        </c:scaling>
        <c:axPos val="l"/>
        <c:numFmt formatCode="General" sourceLinked="1"/>
        <c:majorTickMark val="none"/>
        <c:tickLblPos val="nextTo"/>
        <c:crossAx val="63127552"/>
        <c:crosses val="autoZero"/>
        <c:auto val="1"/>
        <c:lblAlgn val="ctr"/>
        <c:lblOffset val="100"/>
      </c:catAx>
      <c:valAx>
        <c:axId val="63127552"/>
        <c:scaling>
          <c:orientation val="minMax"/>
        </c:scaling>
        <c:axPos val="b"/>
        <c:majorGridlines/>
        <c:numFmt formatCode="_-* #,##0.00_-;\-* #,##0.00_-;_-* &quot;-&quot;??_-;_-@_-" sourceLinked="1"/>
        <c:majorTickMark val="none"/>
        <c:tickLblPos val="nextTo"/>
        <c:crossAx val="6312166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TERC - PJ'!$A$2:$A$9</c:f>
              <c:strCache>
                <c:ptCount val="8"/>
                <c:pt idx="0">
                  <c:v>VIGILANCIA OSTENSIVA/MONITORADA</c:v>
                </c:pt>
                <c:pt idx="1">
                  <c:v>LIMPEZA E CONSERVACAO</c:v>
                </c:pt>
                <c:pt idx="2">
                  <c:v>SERVICOS DE ENERGIA ELETRICA</c:v>
                </c:pt>
                <c:pt idx="3">
                  <c:v>SERVICOS DE ASSISTENCIA SOCIAL</c:v>
                </c:pt>
                <c:pt idx="4">
                  <c:v>MANUTENCAO E CONSERVACAO DE BENS IMOVEIS</c:v>
                </c:pt>
                <c:pt idx="5">
                  <c:v>SERVICOS DE PUBLICIDADE DE UTILIDADE PUBLICA</c:v>
                </c:pt>
                <c:pt idx="6">
                  <c:v>MANUTENCAO E CONSERVACAO DE VEICULOS</c:v>
                </c:pt>
                <c:pt idx="7">
                  <c:v>ASSINATURA DE PERIODICOS E ANUIDADES</c:v>
                </c:pt>
              </c:strCache>
            </c:strRef>
          </c:cat>
          <c:val>
            <c:numRef>
              <c:f>'SERV TERC - PJ'!$B$2:$B$9</c:f>
              <c:numCache>
                <c:formatCode>#,##0.00</c:formatCode>
                <c:ptCount val="8"/>
                <c:pt idx="0">
                  <c:v>89034.08</c:v>
                </c:pt>
                <c:pt idx="1">
                  <c:v>64588.44</c:v>
                </c:pt>
                <c:pt idx="2">
                  <c:v>45959.72</c:v>
                </c:pt>
                <c:pt idx="3">
                  <c:v>43824</c:v>
                </c:pt>
                <c:pt idx="4">
                  <c:v>40026.67</c:v>
                </c:pt>
                <c:pt idx="5">
                  <c:v>34615.269999999997</c:v>
                </c:pt>
                <c:pt idx="6">
                  <c:v>21415</c:v>
                </c:pt>
                <c:pt idx="7">
                  <c:v>16449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TERC - PJ'!$A$2:$A$9</c:f>
              <c:strCache>
                <c:ptCount val="8"/>
                <c:pt idx="0">
                  <c:v>VIGILANCIA OSTENSIVA/MONITORADA</c:v>
                </c:pt>
                <c:pt idx="1">
                  <c:v>LIMPEZA E CONSERVACAO</c:v>
                </c:pt>
                <c:pt idx="2">
                  <c:v>SERVICOS DE ENERGIA ELETRICA</c:v>
                </c:pt>
                <c:pt idx="3">
                  <c:v>SERVICOS DE ASSISTENCIA SOCIAL</c:v>
                </c:pt>
                <c:pt idx="4">
                  <c:v>MANUTENCAO E CONSERVACAO DE BENS IMOVEIS</c:v>
                </c:pt>
                <c:pt idx="5">
                  <c:v>SERVICOS DE PUBLICIDADE DE UTILIDADE PUBLICA</c:v>
                </c:pt>
                <c:pt idx="6">
                  <c:v>MANUTENCAO E CONSERVACAO DE VEICULOS</c:v>
                </c:pt>
                <c:pt idx="7">
                  <c:v>ASSINATURA DE PERIODICOS E ANUIDADES</c:v>
                </c:pt>
              </c:strCache>
            </c:strRef>
          </c:cat>
          <c:val>
            <c:numRef>
              <c:f>'SERV TERC - PJ'!$C$2:$C$9</c:f>
              <c:numCache>
                <c:formatCode>_-* #,##0.00_-;\-* #,##0.00_-;_-* "-"??_-;_-@_-</c:formatCode>
                <c:ptCount val="8"/>
                <c:pt idx="0">
                  <c:v>68170.759999999995</c:v>
                </c:pt>
                <c:pt idx="1">
                  <c:v>79847.600000000006</c:v>
                </c:pt>
                <c:pt idx="2">
                  <c:v>30397.17</c:v>
                </c:pt>
                <c:pt idx="3" formatCode="0.00">
                  <c:v>0</c:v>
                </c:pt>
                <c:pt idx="4">
                  <c:v>4807.4399999999996</c:v>
                </c:pt>
                <c:pt idx="5">
                  <c:v>298849.56</c:v>
                </c:pt>
                <c:pt idx="6">
                  <c:v>13538</c:v>
                </c:pt>
                <c:pt idx="7">
                  <c:v>2481</c:v>
                </c:pt>
              </c:numCache>
            </c:numRef>
          </c:val>
        </c:ser>
        <c:axId val="65563648"/>
        <c:axId val="65562112"/>
      </c:barChart>
      <c:valAx>
        <c:axId val="655621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5563648"/>
        <c:crosses val="autoZero"/>
        <c:crossBetween val="between"/>
      </c:valAx>
      <c:catAx>
        <c:axId val="65563648"/>
        <c:scaling>
          <c:orientation val="minMax"/>
        </c:scaling>
        <c:axPos val="b"/>
        <c:majorTickMark val="none"/>
        <c:tickLblPos val="nextTo"/>
        <c:crossAx val="65562112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'SERV TER - PF'!$A$2:$A$7</c:f>
              <c:strCache>
                <c:ptCount val="6"/>
                <c:pt idx="0">
                  <c:v>SERVICOS TECNICOS PROFISSIONAIS</c:v>
                </c:pt>
                <c:pt idx="1">
                  <c:v>DIARIAS A COLABORADORES EVENTUAIS NO PAIS</c:v>
                </c:pt>
                <c:pt idx="2">
                  <c:v>ESTAGIARIOS</c:v>
                </c:pt>
                <c:pt idx="3">
                  <c:v>BOLSA DE INICIACAO AO TRABALHO</c:v>
                </c:pt>
                <c:pt idx="4">
                  <c:v>OUTROS SERV DE TERCEIROS PF- PAGTO ANTECIPADO</c:v>
                </c:pt>
                <c:pt idx="5">
                  <c:v>SERVIÇOS DE REABILITAÇÃO PROFISSIONAL</c:v>
                </c:pt>
              </c:strCache>
            </c:strRef>
          </c:cat>
          <c:val>
            <c:numRef>
              <c:f>'SERV TER - PF'!$B$2:$B$7</c:f>
              <c:numCache>
                <c:formatCode>#,##0.00</c:formatCode>
                <c:ptCount val="6"/>
                <c:pt idx="0">
                  <c:v>263422.12</c:v>
                </c:pt>
                <c:pt idx="1">
                  <c:v>111970</c:v>
                </c:pt>
                <c:pt idx="2">
                  <c:v>84480</c:v>
                </c:pt>
                <c:pt idx="3">
                  <c:v>9000</c:v>
                </c:pt>
                <c:pt idx="4">
                  <c:v>1502.84</c:v>
                </c:pt>
                <c:pt idx="5" formatCode="0.00">
                  <c:v>0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'SERV TER - PF'!$A$2:$A$7</c:f>
              <c:strCache>
                <c:ptCount val="6"/>
                <c:pt idx="0">
                  <c:v>SERVICOS TECNICOS PROFISSIONAIS</c:v>
                </c:pt>
                <c:pt idx="1">
                  <c:v>DIARIAS A COLABORADORES EVENTUAIS NO PAIS</c:v>
                </c:pt>
                <c:pt idx="2">
                  <c:v>ESTAGIARIOS</c:v>
                </c:pt>
                <c:pt idx="3">
                  <c:v>BOLSA DE INICIACAO AO TRABALHO</c:v>
                </c:pt>
                <c:pt idx="4">
                  <c:v>OUTROS SERV DE TERCEIROS PF- PAGTO ANTECIPADO</c:v>
                </c:pt>
                <c:pt idx="5">
                  <c:v>SERVIÇOS DE REABILITAÇÃO PROFISSIONAL</c:v>
                </c:pt>
              </c:strCache>
            </c:strRef>
          </c:cat>
          <c:val>
            <c:numRef>
              <c:f>'SERV TER - PF'!$C$2:$C$7</c:f>
              <c:numCache>
                <c:formatCode>_-* #,##0.00_-;\-* #,##0.00_-;_-* "-"??_-;_-@_-</c:formatCode>
                <c:ptCount val="6"/>
                <c:pt idx="0">
                  <c:v>334549.84999999986</c:v>
                </c:pt>
                <c:pt idx="1">
                  <c:v>111970</c:v>
                </c:pt>
                <c:pt idx="2">
                  <c:v>104944</c:v>
                </c:pt>
                <c:pt idx="3">
                  <c:v>4800</c:v>
                </c:pt>
                <c:pt idx="4" formatCode="0.00">
                  <c:v>0</c:v>
                </c:pt>
                <c:pt idx="5">
                  <c:v>42000</c:v>
                </c:pt>
              </c:numCache>
            </c:numRef>
          </c:val>
        </c:ser>
        <c:axId val="65476096"/>
        <c:axId val="65477632"/>
      </c:barChart>
      <c:catAx>
        <c:axId val="65476096"/>
        <c:scaling>
          <c:orientation val="minMax"/>
        </c:scaling>
        <c:axPos val="b"/>
        <c:numFmt formatCode="General" sourceLinked="1"/>
        <c:majorTickMark val="none"/>
        <c:tickLblPos val="nextTo"/>
        <c:crossAx val="65477632"/>
        <c:crosses val="autoZero"/>
        <c:auto val="1"/>
        <c:lblAlgn val="ctr"/>
        <c:lblOffset val="100"/>
      </c:catAx>
      <c:valAx>
        <c:axId val="6547763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5476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'LOCACAÇÃO VEÍCULOS'!$A$2:$A$3</c:f>
              <c:strCache>
                <c:ptCount val="2"/>
                <c:pt idx="0">
                  <c:v>Equilíbrio Serv. Ltda. - Rotacar</c:v>
                </c:pt>
                <c:pt idx="1">
                  <c:v>RVM LOCACAO E SERVICOS LTDA ME</c:v>
                </c:pt>
              </c:strCache>
            </c:strRef>
          </c:cat>
          <c:val>
            <c:numRef>
              <c:f>'LOCACAÇÃO VEÍCULOS'!$B$2:$B$3</c:f>
              <c:numCache>
                <c:formatCode>0.00</c:formatCode>
                <c:ptCount val="2"/>
                <c:pt idx="0" formatCode="#,##0.00">
                  <c:v>9000</c:v>
                </c:pt>
                <c:pt idx="1">
                  <c:v>2358</c:v>
                </c:pt>
              </c:numCache>
            </c:numRef>
          </c:val>
        </c:ser>
        <c:ser>
          <c:idx val="2"/>
          <c:order val="1"/>
          <c:tx>
            <c:v>2017</c:v>
          </c:tx>
          <c:cat>
            <c:strRef>
              <c:f>'LOCACAÇÃO VEÍCULOS'!$A$2:$A$3</c:f>
              <c:strCache>
                <c:ptCount val="2"/>
                <c:pt idx="0">
                  <c:v>Equilíbrio Serv. Ltda. - Rotacar</c:v>
                </c:pt>
                <c:pt idx="1">
                  <c:v>RVM LOCACAO E SERVICOS LTDA ME</c:v>
                </c:pt>
              </c:strCache>
            </c:strRef>
          </c:cat>
          <c:val>
            <c:numRef>
              <c:f>'LOCACAÇÃO VEÍCULOS'!$C$2:$C$3</c:f>
              <c:numCache>
                <c:formatCode>#,##0.00</c:formatCode>
                <c:ptCount val="2"/>
                <c:pt idx="0">
                  <c:v>5417.31</c:v>
                </c:pt>
                <c:pt idx="1">
                  <c:v>4732.1200000000035</c:v>
                </c:pt>
              </c:numCache>
            </c:numRef>
          </c:val>
        </c:ser>
        <c:axId val="65864448"/>
        <c:axId val="65865984"/>
      </c:barChart>
      <c:catAx>
        <c:axId val="65864448"/>
        <c:scaling>
          <c:orientation val="minMax"/>
        </c:scaling>
        <c:axPos val="b"/>
        <c:numFmt formatCode="General" sourceLinked="1"/>
        <c:majorTickMark val="none"/>
        <c:tickLblPos val="nextTo"/>
        <c:crossAx val="65865984"/>
        <c:crosses val="autoZero"/>
        <c:auto val="1"/>
        <c:lblAlgn val="ctr"/>
        <c:lblOffset val="100"/>
      </c:catAx>
      <c:valAx>
        <c:axId val="6586598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586444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984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C5247B0C-BEAF-4101-A473-A0EEEF189E44}" type="datetimeFigureOut">
              <a:rPr lang="pt-BR" smtClean="0"/>
              <a:pPr/>
              <a:t>24/08/2017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89" y="9909728"/>
            <a:ext cx="2393897" cy="5692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7767" y="9909728"/>
            <a:ext cx="1763924" cy="569240"/>
          </a:xfrm>
          <a:prstGeom prst="rect">
            <a:avLst/>
          </a:prstGeom>
        </p:spPr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993755" y="4414932"/>
            <a:ext cx="561719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9109" y="737394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422383" y="4917278"/>
          <a:ext cx="4848130" cy="1071570"/>
        </p:xfrm>
        <a:graphic>
          <a:graphicData uri="http://schemas.openxmlformats.org/drawingml/2006/table">
            <a:tbl>
              <a:tblPr/>
              <a:tblGrid>
                <a:gridCol w="2971434"/>
                <a:gridCol w="938348"/>
                <a:gridCol w="938348"/>
              </a:tblGrid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Situação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</a:t>
                      </a:r>
                      <a:r>
                        <a:rPr lang="pt-BR" sz="1100" b="1" i="0" u="none" strike="noStrike" baseline="0" dirty="0" err="1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Qua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</a:t>
                      </a:r>
                      <a:r>
                        <a:rPr lang="pt-BR" sz="1100" b="1" i="0" u="none" strike="noStrike" baseline="0" dirty="0" err="1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Qua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Celetista Prazo Indeterminado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Cedidos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Estatutário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67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Cargo em Comissão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Total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101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102</a:t>
                      </a:r>
                      <a:endParaRPr lang="pt-BR" sz="11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43532" y="1202502"/>
            <a:ext cx="5544617" cy="10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  <a:cs typeface="Arial" pitchFamily="34" charset="0"/>
              </a:rPr>
              <a:t>Instituto do Meio Ambiente – IMA</a:t>
            </a:r>
            <a:endParaRPr lang="pt-BR" sz="2400" b="1" dirty="0">
              <a:solidFill>
                <a:srgbClr val="002060"/>
              </a:solidFill>
              <a:cs typeface="Arial" pitchFamily="34" charset="0"/>
            </a:endParaRPr>
          </a:p>
          <a:p>
            <a:pPr algn="ctr"/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Exercícios 2016 </a:t>
            </a:r>
            <a:r>
              <a:rPr lang="pt-BR" b="1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e </a:t>
            </a: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2017, 1º Quadrimestre</a:t>
            </a:r>
            <a:endParaRPr lang="pt-BR" b="1" dirty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93755" y="2488386"/>
            <a:ext cx="5643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>
                <a:cs typeface="Arial" pitchFamily="34" charset="0"/>
              </a:rPr>
              <a:t>APRESENTAÇÃO</a:t>
            </a:r>
          </a:p>
          <a:p>
            <a:pPr algn="just"/>
            <a:endParaRPr lang="pt-BR" sz="1100" dirty="0" smtClean="0">
              <a:cs typeface="Arial" pitchFamily="34" charset="0"/>
            </a:endParaRPr>
          </a:p>
          <a:p>
            <a:pPr algn="just"/>
            <a:r>
              <a:rPr lang="pt-BR" sz="1100" dirty="0" smtClean="0">
                <a:cs typeface="Arial" pitchFamily="34" charset="0"/>
              </a:rPr>
              <a:t>Os dados a seguir contemplam uma visão geral das despesas do Instituto do Meio Ambiente - IMA, nos Exercícios de 2016 e 2017, 1º Quadrimestre, 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  <a:endParaRPr lang="pt-BR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87549" y="1889522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2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475.076,83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699.821,83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47,31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41937" y="1313458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JURÍDICA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41937" y="3266653"/>
            <a:ext cx="5976664" cy="3973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SERVIÇOS DE TERCEIROS PESSOA JURÍDICA 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422251" y="4274336"/>
          <a:ext cx="6500858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14106425"/>
              </p:ext>
            </p:extLst>
          </p:nvPr>
        </p:nvGraphicFramePr>
        <p:xfrm>
          <a:off x="1115541" y="1673498"/>
          <a:ext cx="5328592" cy="950659"/>
        </p:xfrm>
        <a:graphic>
          <a:graphicData uri="http://schemas.openxmlformats.org/drawingml/2006/table">
            <a:tbl>
              <a:tblPr/>
              <a:tblGrid>
                <a:gridCol w="2827924"/>
                <a:gridCol w="1452024"/>
                <a:gridCol w="1048644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470.374,96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624.027,85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32,67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898662" y="118717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TERCEIROS – PESSOA FÍSICA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565126" y="3917146"/>
          <a:ext cx="6605611" cy="358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922317" y="2774138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SERVIÇOS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 TERCEIROS – PESSOA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FÍSICA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259557" y="1673498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11.358,00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10.149,43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-10,64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41937" y="118717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VEÍCULOS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1" name="Gráfico 10"/>
          <p:cNvGraphicFramePr/>
          <p:nvPr/>
        </p:nvGraphicFramePr>
        <p:xfrm>
          <a:off x="1208069" y="3774270"/>
          <a:ext cx="5572164" cy="350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/>
          <p:cNvSpPr/>
          <p:nvPr/>
        </p:nvSpPr>
        <p:spPr>
          <a:xfrm>
            <a:off x="922317" y="2774138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LOCAÇÃO DE VEÍCULOS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1259557" y="2105546"/>
          <a:ext cx="5449237" cy="889699"/>
        </p:xfrm>
        <a:graphic>
          <a:graphicData uri="http://schemas.openxmlformats.org/drawingml/2006/table">
            <a:tbl>
              <a:tblPr/>
              <a:tblGrid>
                <a:gridCol w="2891951"/>
                <a:gridCol w="1484899"/>
                <a:gridCol w="1072387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12.708,79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5577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1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Quadrimestere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14.490,93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14,02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6" name="Retângulo 15"/>
          <p:cNvSpPr/>
          <p:nvPr/>
        </p:nvSpPr>
        <p:spPr>
          <a:xfrm>
            <a:off x="993755" y="1488254"/>
            <a:ext cx="5976664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SERVIÇOS DE TELEFONIA FIXA E MÓVEL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8" name="Gráfico 7"/>
          <p:cNvGraphicFramePr/>
          <p:nvPr/>
        </p:nvGraphicFramePr>
        <p:xfrm>
          <a:off x="793750" y="4131460"/>
          <a:ext cx="5972174" cy="321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1065193" y="3131328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SERVIÇOS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 TELEFONIA FIXA E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MÓVEL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41937" y="1187172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OBRAS E ISTALAÇÕES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259557" y="1673498"/>
          <a:ext cx="5256584" cy="950659"/>
        </p:xfrm>
        <a:graphic>
          <a:graphicData uri="http://schemas.openxmlformats.org/drawingml/2006/table">
            <a:tbl>
              <a:tblPr/>
              <a:tblGrid>
                <a:gridCol w="2789709"/>
                <a:gridCol w="1432402"/>
                <a:gridCol w="1034473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11.700,00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100,00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1493837" y="3974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850879" y="2774138"/>
            <a:ext cx="5976664" cy="342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OBRAS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ISTALAÇÕES EM 2016 E 2017, 1º QUARIMESTRE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3493" y="1131064"/>
            <a:ext cx="633670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PRINCIPAIS FORNECEDORES EM 2015  E 2016, 1º QUADRIMESTRE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79441" y="1774006"/>
          <a:ext cx="6215106" cy="4888750"/>
        </p:xfrm>
        <a:graphic>
          <a:graphicData uri="http://schemas.openxmlformats.org/drawingml/2006/table">
            <a:tbl>
              <a:tblPr/>
              <a:tblGrid>
                <a:gridCol w="2510389"/>
                <a:gridCol w="584571"/>
                <a:gridCol w="2120014"/>
                <a:gridCol w="1000132"/>
              </a:tblGrid>
              <a:tr h="26013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FORNECEDORES DE 2016, 1º QUADRIMESTRE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FORNECEDORES DE 2017, 1º QUADRIMESTRE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01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FORNECEDORES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32721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VITAL SEGURANCA LTDA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70.134,08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CLORUS COMUNICACAO INTEGRADA LTDA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365.996,05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VITAL SERVICOS LTDA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64.588,44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PARA ATENDER PAGAMENTO DA CONTRIBUICAO P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251.644,56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EMPRESA BRAS.DE INFRA EST.AEROP.INFRAERO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52.580,95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VITAL SEGURANCA LTDA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123.741,52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45.959,72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VITAL SERVICOS LTDA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119.771,40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SOPROBEM SERV PROM E BEM ESTAR COMUNITAR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43.824,00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MEYER COMERCIO E SERVICOS LTDA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57.368,36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RP DA SILVA-ME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35.546,80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SOPROBEM SERV PROM E BEM ESTAR COMUNITAR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47.224,80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FIXA SINALIZACAO E COMUNICACAO VISUAL LT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21.900,00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RP DA SILVA-ME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39.131,80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 F CONSTRUCOES LTDA.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19.682,22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CENTURY COMERCIO DE PECAS E SERV. EIRELI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37.800,00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AMARU COMER.DE CONSTR.DE MAD.TRATADA LTD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19.600,00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COMPANHIA ENERGETICA DE ALAGOAS - CEAL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30.397,17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ART.MOVEIS IND. E COM.LTDA-ME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19.430,00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 J COMERCIO E SERVICOS LTDA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23.152,40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CENTURY COMERCIO DE PECAS E SERV. EIRELI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18.900,00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FIXA SINALIZACAO E COMUNICACAO VISUAL LT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21.804,00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CENTRALTEC CLIMATIZACAO LTDA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15.710,00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 B S VIAGENS E TURISMO LTDA  ME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20.445,84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TMA COMERCIAL LTDA - ME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15.029,00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ADRIANA GOMES DE MELO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17.810,00 </a:t>
                      </a:r>
                    </a:p>
                  </a:txBody>
                  <a:tcPr marL="6067" marR="6067" marT="60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2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MUNDAU PNEUS E LUBRIFICANTE LTDA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14.796,00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JOSE ROBERTO DE FARIAS COSTA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12.800,00 </a:t>
                      </a:r>
                    </a:p>
                  </a:txBody>
                  <a:tcPr marL="6067" marR="6067" marT="60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35621" y="1241450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000" b="1" dirty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6" y="2230093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5" name="Gráfico 4"/>
          <p:cNvGraphicFramePr/>
          <p:nvPr/>
        </p:nvGraphicFramePr>
        <p:xfrm>
          <a:off x="1565259" y="2917014"/>
          <a:ext cx="458152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922317" y="134537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22317" y="398858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 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922449" y="1845444"/>
          <a:ext cx="3998695" cy="2000250"/>
        </p:xfrm>
        <a:graphic>
          <a:graphicData uri="http://schemas.openxmlformats.org/drawingml/2006/table">
            <a:tbl>
              <a:tblPr/>
              <a:tblGrid>
                <a:gridCol w="1491039"/>
                <a:gridCol w="1202997"/>
                <a:gridCol w="1304659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2016,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</a:t>
                      </a:r>
                      <a:r>
                        <a:rPr lang="pt-BR" sz="1100" b="1" i="0" u="none" strike="noStrike" baseline="0" dirty="0" err="1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Qua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2017,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 1º </a:t>
                      </a:r>
                      <a:r>
                        <a:rPr lang="pt-BR" sz="1100" b="1" i="0" u="none" strike="noStrike" baseline="0" dirty="0" err="1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Qua</a:t>
                      </a:r>
                      <a:r>
                        <a:rPr lang="pt-BR" sz="1100" b="1" i="0" u="none" strike="noStrike" baseline="0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(R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Dotação Inicial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10.591.658,00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12.101.409,00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Suplementação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2.376.234,40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1.316.697,33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Reduções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-2.356.433,85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-1.316.697,33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Atualizado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10.611.458,55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12.101.409,00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Empenhado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3.546.478,58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4.099.399,09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Liquidado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3.531.740,33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4.072.006,95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Pago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3.421.914,07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3.984.223,01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Disponível a Emp.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7.064.979,97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8.002.009,91</a:t>
                      </a:r>
                      <a:endParaRPr lang="pt-BR" sz="1100" b="0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  <a:cs typeface="Arial" pitchFamily="34" charset="0"/>
                        </a:rPr>
                        <a:t>Execução (%)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33,34%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 smtClean="0">
                          <a:solidFill>
                            <a:schemeClr val="tx2"/>
                          </a:solidFill>
                          <a:latin typeface="+mn-lt"/>
                          <a:cs typeface="Arial" pitchFamily="34" charset="0"/>
                        </a:rPr>
                        <a:t>33.65%</a:t>
                      </a:r>
                      <a:endParaRPr lang="pt-BR" sz="1100" b="1" i="0" u="none" strike="noStrike" dirty="0">
                        <a:solidFill>
                          <a:schemeClr val="tx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065193" y="4488650"/>
          <a:ext cx="5486400" cy="317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43533" y="138546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</a:t>
            </a:r>
            <a:r>
              <a:rPr lang="pt-BR" sz="1200" b="1" dirty="0" smtClean="0">
                <a:solidFill>
                  <a:schemeClr val="bg1"/>
                </a:solidFill>
                <a:cs typeface="Arial" pitchFamily="34" charset="0"/>
              </a:rPr>
              <a:t>PAGAS</a:t>
            </a:r>
            <a:endParaRPr lang="pt-B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79507" y="2345516"/>
          <a:ext cx="5020750" cy="4040835"/>
        </p:xfrm>
        <a:graphic>
          <a:graphicData uri="http://schemas.openxmlformats.org/drawingml/2006/table">
            <a:tbl>
              <a:tblPr/>
              <a:tblGrid>
                <a:gridCol w="2898163"/>
                <a:gridCol w="1055851"/>
                <a:gridCol w="1066736"/>
              </a:tblGrid>
              <a:tr h="332775">
                <a:tc>
                  <a:txBody>
                    <a:bodyPr/>
                    <a:lstStyle/>
                    <a:p>
                      <a:pPr algn="ctr" rtl="0" fontAlgn="t"/>
                      <a:endParaRPr lang="pt-BR" sz="1000" b="1" i="0" u="none" strike="noStrike" dirty="0" smtClean="0">
                        <a:solidFill>
                          <a:srgbClr val="FFFFFF"/>
                        </a:solidFill>
                        <a:latin typeface="+mn-lt"/>
                      </a:endParaRPr>
                    </a:p>
                    <a:p>
                      <a:pPr algn="ctr" rtl="0" fontAlgn="t"/>
                      <a:r>
                        <a:rPr lang="pt-BR" sz="10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DESCRIÇÃO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DA NATUREZA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2016, 1º </a:t>
                      </a:r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Qua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(R$)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2017, 1º </a:t>
                      </a:r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Qua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.(R$)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48620">
                <a:tc>
                  <a:txBody>
                    <a:bodyPr/>
                    <a:lstStyle/>
                    <a:p>
                      <a:pPr algn="l" rtl="0" fontAlgn="t"/>
                      <a:endParaRPr lang="pt-BR" sz="1000" b="1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l" rtl="0" fontAlgn="t"/>
                      <a:r>
                        <a:rPr lang="pt-BR" sz="10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DESPESAS </a:t>
                      </a:r>
                      <a:r>
                        <a:rPr lang="pt-BR" sz="10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DE EXERCICIOS ANTERIORES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000" b="1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r" rtl="0" fontAlgn="ctr"/>
                      <a:r>
                        <a:rPr lang="pt-BR" sz="10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0,00</a:t>
                      </a:r>
                      <a:endParaRPr lang="pt-BR" sz="10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pt-BR" sz="1000" b="1" i="0" u="none" strike="noStrike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algn="r" rtl="0" fontAlgn="ctr"/>
                      <a:r>
                        <a:rPr lang="pt-BR" sz="10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339.470,86</a:t>
                      </a:r>
                      <a:endParaRPr lang="pt-BR" sz="10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DIARIAS - PESSOAL CIVIL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234.880,00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192.940,00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EQUIPAMENTOS E MATERIAL PERMANENTE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71.296,00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60.563,88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49.772,21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OBRAS E INSTALAÇÕES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11.700,00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4862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OBRIG.TRIBUT.E CONT.-OP. INTRA-ORCAMENTARIAS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265.018,70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251.644,56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OBRIGACOES TRIBUTARIAS E CONTRIBUTIVAS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14.566,49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719,86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OUTROS SERVICOS DE TERCEIROS - PESSOA FISICA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470.374,96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624.027,85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862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OUTROS SERVICOS DE TERCEIROS-PESSOA JURIDICA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475.076,83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699.821,83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PASSAGENS E DESPESAS COM LOCOMOCAO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6.318,28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7.831,31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327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RESSARCIMENTO DE DESPESA PESSOAL REQUISITADO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51.832,86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9037153"/>
              </p:ext>
            </p:extLst>
          </p:nvPr>
        </p:nvGraphicFramePr>
        <p:xfrm>
          <a:off x="636565" y="1682879"/>
          <a:ext cx="6357982" cy="914400"/>
        </p:xfrm>
        <a:graphic>
          <a:graphicData uri="http://schemas.openxmlformats.org/drawingml/2006/table">
            <a:tbl>
              <a:tblPr/>
              <a:tblGrid>
                <a:gridCol w="3374228"/>
                <a:gridCol w="1732530"/>
                <a:gridCol w="1251224"/>
              </a:tblGrid>
              <a:tr h="163192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2638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2.077.137,63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26383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2.069.639,09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-0,36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611485" y="1187172"/>
            <a:ext cx="640871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08003" y="2845576"/>
            <a:ext cx="633670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50945" y="3488518"/>
          <a:ext cx="5039783" cy="4162397"/>
        </p:xfrm>
        <a:graphic>
          <a:graphicData uri="http://schemas.openxmlformats.org/drawingml/2006/table">
            <a:tbl>
              <a:tblPr/>
              <a:tblGrid>
                <a:gridCol w="3113751"/>
                <a:gridCol w="952316"/>
                <a:gridCol w="973716"/>
              </a:tblGrid>
              <a:tr h="20339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2016, 1º Qua.(R$)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2017, 1º Qua. (R$)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  379,59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20.876,54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13 SALARIO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7.288,75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106.667,04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ABONO DE PERMANENCIA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67.315,82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71.839,33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ADIC.DE INSALUBRIDADE-RPPS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15.215,68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32.261,44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COMPLEMENTACAO SALARIAL- PESSOAL CIVIL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9.252,04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8.651,48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632,60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1.496,06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FERIAS - ABONO CONSTITUCIONAL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56.889,23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59.280,49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GRATIF.P/EXERCICIO DE CARGO EM COMISSAO(RGPS)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251.151,21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264.119,94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GRATIF.P/EXERCICIO DE CARGO EM COMISSAO(RPPS)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1.404,50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GRATIFICACAO POR EXERCICIO DE FUNCOES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23.800,00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23.800,00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GRATIFICACAO POR TEMPO DE SERVICO 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4.714,17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INCORPORACOES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     300,00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REMUN PARTICIP ORGAOS DELIBER.COLETIVA 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16.292,24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  9.852,01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REMUN. PARTIC. DE ORGAO DE DELIBER. COLETIVA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 15.183,84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15.183,84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SUBSIDIOS (RPPS)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1.070.851,35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1.012.123,68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PESSOAL REQUISITADO-OUT.ESFERAS, ESTATAIS IND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  51.832,86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10754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VENCIMENTOS E SALARIOS(RPPS)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+mn-lt"/>
                        </a:rPr>
                        <a:t>            219.615,05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191.842,68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09" y="15294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  <a:endParaRPr lang="pt-B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Gráfico 11"/>
          <p:cNvGraphicFramePr/>
          <p:nvPr/>
        </p:nvGraphicFramePr>
        <p:xfrm>
          <a:off x="565127" y="2845576"/>
          <a:ext cx="6357982" cy="4100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41378655"/>
              </p:ext>
            </p:extLst>
          </p:nvPr>
        </p:nvGraphicFramePr>
        <p:xfrm>
          <a:off x="708001" y="1824506"/>
          <a:ext cx="6000793" cy="934589"/>
        </p:xfrm>
        <a:graphic>
          <a:graphicData uri="http://schemas.openxmlformats.org/drawingml/2006/table">
            <a:tbl>
              <a:tblPr/>
              <a:tblGrid>
                <a:gridCol w="3184667"/>
                <a:gridCol w="1635196"/>
                <a:gridCol w="1180930"/>
              </a:tblGrid>
              <a:tr h="26402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234.880,00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192.940,00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-17,86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5" name="Retângulo 14"/>
          <p:cNvSpPr/>
          <p:nvPr/>
        </p:nvSpPr>
        <p:spPr>
          <a:xfrm>
            <a:off x="755501" y="13854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55501" y="340169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– PESSOAL CIVIL (DETALHAMENTO)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7" name="Gráfico 6"/>
          <p:cNvGraphicFramePr/>
          <p:nvPr/>
        </p:nvGraphicFramePr>
        <p:xfrm>
          <a:off x="886618" y="3974306"/>
          <a:ext cx="57864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5597627"/>
              </p:ext>
            </p:extLst>
          </p:nvPr>
        </p:nvGraphicFramePr>
        <p:xfrm>
          <a:off x="1317137" y="1872510"/>
          <a:ext cx="5112568" cy="950659"/>
        </p:xfrm>
        <a:graphic>
          <a:graphicData uri="http://schemas.openxmlformats.org/drawingml/2006/table">
            <a:tbl>
              <a:tblPr/>
              <a:tblGrid>
                <a:gridCol w="2713279"/>
                <a:gridCol w="1393158"/>
                <a:gridCol w="1006131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</a:t>
                      </a:r>
                      <a:r>
                        <a:rPr lang="en-US" sz="1200" b="1" baseline="0" dirty="0" err="1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Quaduadrimestre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6.318,28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7.831,31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23,95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827509" y="1313458"/>
            <a:ext cx="5976664" cy="3430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PASSAGENS E DESPESAS COM LOCOMOÇÃO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1531937" y="3917146"/>
          <a:ext cx="4495800" cy="33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850879" y="2988452"/>
            <a:ext cx="597666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DESPESAS COM PASSAGENS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COM LOCOMOÇÃO EM 2016 E 2017, 1º QUADRIMESTRE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50837" y="817840"/>
            <a:ext cx="6386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779441" y="1961530"/>
          <a:ext cx="5857916" cy="950659"/>
        </p:xfrm>
        <a:graphic>
          <a:graphicData uri="http://schemas.openxmlformats.org/drawingml/2006/table">
            <a:tbl>
              <a:tblPr/>
              <a:tblGrid>
                <a:gridCol w="3108841"/>
                <a:gridCol w="1596263"/>
                <a:gridCol w="1152812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Itens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R$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Variação %</a:t>
                      </a:r>
                      <a:endParaRPr lang="pt-BR" sz="110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2016,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60.563,88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367665" marR="36830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em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2017,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Arial" pitchFamily="34" charset="0"/>
                        </a:rPr>
                        <a:t> 1º Quadrimestre</a:t>
                      </a:r>
                      <a:endParaRPr lang="pt-BR" sz="1100" dirty="0">
                        <a:latin typeface="+mn-lt"/>
                        <a:ea typeface="Candara"/>
                        <a:cs typeface="Arial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49.772,21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-17,82</a:t>
                      </a:r>
                      <a:endParaRPr lang="pt-BR" sz="11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20" name="Retângulo 19"/>
          <p:cNvSpPr/>
          <p:nvPr/>
        </p:nvSpPr>
        <p:spPr>
          <a:xfrm>
            <a:off x="683493" y="145747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Gráfico 8"/>
          <p:cNvGraphicFramePr/>
          <p:nvPr/>
        </p:nvGraphicFramePr>
        <p:xfrm>
          <a:off x="565127" y="3774270"/>
          <a:ext cx="6500858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708003" y="2988452"/>
            <a:ext cx="597666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DESPESS COM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DE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CONSUMO EM 2016 E 2017, 1º QUADRFIMESTRE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9995</TotalTime>
  <Words>1056</Words>
  <Application>Microsoft Office PowerPoint</Application>
  <PresentationFormat>Personalizar</PresentationFormat>
  <Paragraphs>309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hertz.rodrigues</cp:lastModifiedBy>
  <cp:revision>665</cp:revision>
  <dcterms:created xsi:type="dcterms:W3CDTF">2016-10-22T19:16:28Z</dcterms:created>
  <dcterms:modified xsi:type="dcterms:W3CDTF">2017-08-24T11:17:37Z</dcterms:modified>
</cp:coreProperties>
</file>