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9" r:id="rId3"/>
    <p:sldId id="286" r:id="rId4"/>
    <p:sldId id="303" r:id="rId5"/>
    <p:sldId id="314" r:id="rId6"/>
    <p:sldId id="293" r:id="rId7"/>
    <p:sldId id="325" r:id="rId8"/>
    <p:sldId id="290" r:id="rId9"/>
    <p:sldId id="326" r:id="rId10"/>
    <p:sldId id="295" r:id="rId11"/>
    <p:sldId id="296" r:id="rId12"/>
    <p:sldId id="327" r:id="rId13"/>
    <p:sldId id="334" r:id="rId14"/>
    <p:sldId id="297" r:id="rId15"/>
    <p:sldId id="332" r:id="rId16"/>
    <p:sldId id="324" r:id="rId17"/>
  </p:sldIdLst>
  <p:sldSz cx="7559675" cy="10691813"/>
  <p:notesSz cx="7099300" cy="10234613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26" y="165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PASEAL_SAUDE-01%20a%2004-17\RELATORIO_IPASEAL_SAUDE\MONITORAMENTO_IPASEAL-SA&#218;DE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96766906215724"/>
          <c:y val="0.15722057234195205"/>
          <c:w val="0.79983127888639705"/>
          <c:h val="0.54419820359825399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FUNCIONÁRIOS_IPASEAL_2015_2016!$I$5:$I$6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FUNCIONÁRIOS_IPASEAL_2015_2016!$J$5:$J$6</c:f>
              <c:numCache>
                <c:formatCode>General</c:formatCode>
                <c:ptCount val="2"/>
                <c:pt idx="0">
                  <c:v>70</c:v>
                </c:pt>
                <c:pt idx="1">
                  <c:v>8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FUNCIONÁRIOS_IPASEAL_2015_2016!$I$5:$I$6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FUNCIONÁRIOS_IPASEAL_2015_2016!$K$5:$K$6</c:f>
              <c:numCache>
                <c:formatCode>_-* #,##0_-;\-* #,##0_-;_-* "-"??_-;_-@_-</c:formatCode>
                <c:ptCount val="2"/>
                <c:pt idx="0">
                  <c:v>43</c:v>
                </c:pt>
                <c:pt idx="1">
                  <c:v>10</c:v>
                </c:pt>
              </c:numCache>
            </c:numRef>
          </c:val>
        </c:ser>
        <c:axId val="58236928"/>
        <c:axId val="58238464"/>
      </c:barChart>
      <c:catAx>
        <c:axId val="58236928"/>
        <c:scaling>
          <c:orientation val="minMax"/>
        </c:scaling>
        <c:axPos val="b"/>
        <c:numFmt formatCode="General" sourceLinked="1"/>
        <c:majorTickMark val="none"/>
        <c:tickLblPos val="nextTo"/>
        <c:crossAx val="58238464"/>
        <c:crosses val="autoZero"/>
        <c:auto val="1"/>
        <c:lblAlgn val="ctr"/>
        <c:lblOffset val="100"/>
      </c:catAx>
      <c:valAx>
        <c:axId val="582384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82369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'LOCACAÇÃO VEÍCULOS'!$A$2</c:f>
              <c:strCache>
                <c:ptCount val="1"/>
                <c:pt idx="0">
                  <c:v>Amorim e Amorim Ltda.</c:v>
                </c:pt>
              </c:strCache>
            </c:strRef>
          </c:cat>
          <c:val>
            <c:numRef>
              <c:f>'LOCACAÇÃO VEÍCULOS'!$B$2</c:f>
              <c:numCache>
                <c:formatCode>#,##0.00</c:formatCode>
                <c:ptCount val="1"/>
                <c:pt idx="0">
                  <c:v>9630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'LOCACAÇÃO VEÍCULOS'!$A$2</c:f>
              <c:strCache>
                <c:ptCount val="1"/>
                <c:pt idx="0">
                  <c:v>Amorim e Amorim Ltda.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11593.05</c:v>
                </c:pt>
              </c:numCache>
            </c:numRef>
          </c:val>
        </c:ser>
        <c:axId val="62090624"/>
        <c:axId val="62387328"/>
      </c:barChart>
      <c:catAx>
        <c:axId val="62090624"/>
        <c:scaling>
          <c:orientation val="minMax"/>
        </c:scaling>
        <c:axPos val="b"/>
        <c:numFmt formatCode="General" sourceLinked="1"/>
        <c:majorTickMark val="none"/>
        <c:tickLblPos val="nextTo"/>
        <c:crossAx val="62387328"/>
        <c:crosses val="autoZero"/>
        <c:auto val="1"/>
        <c:lblAlgn val="ctr"/>
        <c:lblOffset val="100"/>
      </c:catAx>
      <c:valAx>
        <c:axId val="623873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20906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2107.3900000000012</c:v>
                </c:pt>
                <c:pt idx="1">
                  <c:v>5734.7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2195.3100000000013</c:v>
                </c:pt>
                <c:pt idx="1">
                  <c:v>5894.07</c:v>
                </c:pt>
              </c:numCache>
            </c:numRef>
          </c:val>
        </c:ser>
        <c:axId val="62532992"/>
        <c:axId val="62534784"/>
      </c:barChart>
      <c:catAx>
        <c:axId val="62532992"/>
        <c:scaling>
          <c:orientation val="minMax"/>
        </c:scaling>
        <c:axPos val="b"/>
        <c:numFmt formatCode="General" sourceLinked="1"/>
        <c:majorTickMark val="none"/>
        <c:tickLblPos val="nextTo"/>
        <c:crossAx val="62534784"/>
        <c:crosses val="autoZero"/>
        <c:auto val="1"/>
        <c:lblAlgn val="ctr"/>
        <c:lblOffset val="100"/>
      </c:catAx>
      <c:valAx>
        <c:axId val="625347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532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EXECUCAO_ORCAM_2016_2017!$A$2:$A$3</c:f>
              <c:strCache>
                <c:ptCount val="2"/>
                <c:pt idx="0">
                  <c:v>Executado 2016, 1º Quadrimestre</c:v>
                </c:pt>
                <c:pt idx="1">
                  <c:v>Executado 2017, 1º Quadrimestre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10289546.199999994</c:v>
                </c:pt>
                <c:pt idx="1">
                  <c:v>7579532.8800000008</c:v>
                </c:pt>
              </c:numCache>
            </c:numRef>
          </c:val>
        </c:ser>
        <c:ser>
          <c:idx val="1"/>
          <c:order val="1"/>
          <c:tx>
            <c:strRef>
              <c:f>EXECUCAO_ORCAM_2016_2017!$C$1</c:f>
              <c:strCache>
                <c:ptCount val="1"/>
                <c:pt idx="0">
                  <c:v>VARIAÇÃO</c:v>
                </c:pt>
              </c:strCache>
            </c:strRef>
          </c:tx>
          <c:cat>
            <c:strRef>
              <c:f>EXECUCAO_ORCAM_2016_2017!$A$2:$A$3</c:f>
              <c:strCache>
                <c:ptCount val="2"/>
                <c:pt idx="0">
                  <c:v>Executado 2016, 1º Quadrimestre</c:v>
                </c:pt>
                <c:pt idx="1">
                  <c:v>Executado 2017, 1º Quadrimestre</c:v>
                </c:pt>
              </c:strCache>
            </c:strRef>
          </c:cat>
          <c:val>
            <c:numRef>
              <c:f>EXECUCAO_ORCAM_2016_2017!$C$2:$C$3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-26.337539744950064</c:v>
                </c:pt>
              </c:numCache>
            </c:numRef>
          </c:val>
        </c:ser>
        <c:axId val="58281984"/>
        <c:axId val="58283520"/>
      </c:barChart>
      <c:catAx>
        <c:axId val="58281984"/>
        <c:scaling>
          <c:orientation val="minMax"/>
        </c:scaling>
        <c:axPos val="b"/>
        <c:majorTickMark val="none"/>
        <c:tickLblPos val="nextTo"/>
        <c:crossAx val="58283520"/>
        <c:crosses val="autoZero"/>
        <c:auto val="1"/>
        <c:lblAlgn val="ctr"/>
        <c:lblOffset val="100"/>
      </c:catAx>
      <c:valAx>
        <c:axId val="582835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281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'PESSOAL CIVIL'!$S$16:$S$23</c:f>
              <c:strCache>
                <c:ptCount val="8"/>
                <c:pt idx="0">
                  <c:v>SUBSIDIOS (RPPS)</c:v>
                </c:pt>
                <c:pt idx="1">
                  <c:v>13 SALARIO  (RGPS)</c:v>
                </c:pt>
                <c:pt idx="2">
                  <c:v>13 SALARIO  (RPPS)</c:v>
                </c:pt>
                <c:pt idx="3">
                  <c:v>ABONO DE PERMANENCIA (RPPS)</c:v>
                </c:pt>
                <c:pt idx="4">
                  <c:v>FÉRIAS - ABONO CONSTITUCIONAL (RGPS)</c:v>
                </c:pt>
                <c:pt idx="5">
                  <c:v>FERIAS - ABONO CONSTITUCIONAL  (RPPS)</c:v>
                </c:pt>
                <c:pt idx="6">
                  <c:v>GRATIFICACAO POR EXERCICIO DE FUNCOES (RPPS)</c:v>
                </c:pt>
                <c:pt idx="7">
                  <c:v>COMPLEMENTACAO SALARIAL- PESSOAL CIVIL (RPPS)</c:v>
                </c:pt>
              </c:strCache>
            </c:strRef>
          </c:cat>
          <c:val>
            <c:numRef>
              <c:f>'PESSOAL CIVIL'!$T$16:$T$23</c:f>
              <c:numCache>
                <c:formatCode>_-* #,##0.00_-;\-* #,##0.00_-;_-* "-"??_-;_-@_-</c:formatCode>
                <c:ptCount val="8"/>
                <c:pt idx="0">
                  <c:v>757180.5</c:v>
                </c:pt>
                <c:pt idx="1">
                  <c:v>773.93</c:v>
                </c:pt>
                <c:pt idx="2">
                  <c:v>4752.17</c:v>
                </c:pt>
                <c:pt idx="3">
                  <c:v>20641.849999999988</c:v>
                </c:pt>
                <c:pt idx="4" formatCode="0.00">
                  <c:v>0</c:v>
                </c:pt>
                <c:pt idx="5">
                  <c:v>38844.269999999997</c:v>
                </c:pt>
                <c:pt idx="6">
                  <c:v>19198.080000000005</c:v>
                </c:pt>
                <c:pt idx="7">
                  <c:v>8023.96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'PESSOAL CIVIL'!$S$16:$S$23</c:f>
              <c:strCache>
                <c:ptCount val="8"/>
                <c:pt idx="0">
                  <c:v>SUBSIDIOS (RPPS)</c:v>
                </c:pt>
                <c:pt idx="1">
                  <c:v>13 SALARIO  (RGPS)</c:v>
                </c:pt>
                <c:pt idx="2">
                  <c:v>13 SALARIO  (RPPS)</c:v>
                </c:pt>
                <c:pt idx="3">
                  <c:v>ABONO DE PERMANENCIA (RPPS)</c:v>
                </c:pt>
                <c:pt idx="4">
                  <c:v>FÉRIAS - ABONO CONSTITUCIONAL (RGPS)</c:v>
                </c:pt>
                <c:pt idx="5">
                  <c:v>FERIAS - ABONO CONSTITUCIONAL  (RPPS)</c:v>
                </c:pt>
                <c:pt idx="6">
                  <c:v>GRATIFICACAO POR EXERCICIO DE FUNCOES (RPPS)</c:v>
                </c:pt>
                <c:pt idx="7">
                  <c:v>COMPLEMENTACAO SALARIAL- PESSOAL CIVIL (RPPS)</c:v>
                </c:pt>
              </c:strCache>
            </c:strRef>
          </c:cat>
          <c:val>
            <c:numRef>
              <c:f>'PESSOAL CIVIL'!$U$16:$U$23</c:f>
              <c:numCache>
                <c:formatCode>_-* #,##0.00_-;\-* #,##0.00_-;_-* "-"??_-;_-@_-</c:formatCode>
                <c:ptCount val="8"/>
                <c:pt idx="0">
                  <c:v>494305.41000000015</c:v>
                </c:pt>
                <c:pt idx="1">
                  <c:v>7367.88</c:v>
                </c:pt>
                <c:pt idx="2">
                  <c:v>49670.239999999998</c:v>
                </c:pt>
                <c:pt idx="3">
                  <c:v>11204.92</c:v>
                </c:pt>
                <c:pt idx="4">
                  <c:v>1096.5</c:v>
                </c:pt>
                <c:pt idx="5">
                  <c:v>31905.07</c:v>
                </c:pt>
                <c:pt idx="6">
                  <c:v>19392</c:v>
                </c:pt>
                <c:pt idx="7">
                  <c:v>5694.3</c:v>
                </c:pt>
              </c:numCache>
            </c:numRef>
          </c:val>
        </c:ser>
        <c:axId val="58322304"/>
        <c:axId val="58479744"/>
      </c:barChart>
      <c:catAx>
        <c:axId val="58322304"/>
        <c:scaling>
          <c:orientation val="minMax"/>
        </c:scaling>
        <c:axPos val="b"/>
        <c:majorTickMark val="none"/>
        <c:tickLblPos val="nextTo"/>
        <c:crossAx val="58479744"/>
        <c:crosses val="autoZero"/>
        <c:auto val="1"/>
        <c:lblAlgn val="ctr"/>
        <c:lblOffset val="100"/>
      </c:catAx>
      <c:valAx>
        <c:axId val="584797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322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 formatCode="0.00">
                  <c:v>870</c:v>
                </c:pt>
                <c:pt idx="1">
                  <c:v>22135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 formatCode="0.00">
                  <c:v>0</c:v>
                </c:pt>
                <c:pt idx="1">
                  <c:v>3745</c:v>
                </c:pt>
              </c:numCache>
            </c:numRef>
          </c:val>
        </c:ser>
        <c:axId val="60476800"/>
        <c:axId val="60478592"/>
      </c:barChart>
      <c:catAx>
        <c:axId val="60476800"/>
        <c:scaling>
          <c:orientation val="minMax"/>
        </c:scaling>
        <c:axPos val="b"/>
        <c:majorTickMark val="none"/>
        <c:tickLblPos val="nextTo"/>
        <c:crossAx val="60478592"/>
        <c:crosses val="autoZero"/>
        <c:auto val="1"/>
        <c:lblAlgn val="ctr"/>
        <c:lblOffset val="100"/>
      </c:catAx>
      <c:valAx>
        <c:axId val="60478592"/>
        <c:scaling>
          <c:orientation val="minMax"/>
        </c:scaling>
        <c:axPos val="l"/>
        <c:majorGridlines/>
        <c:numFmt formatCode="0.00" sourceLinked="1"/>
        <c:majorTickMark val="none"/>
        <c:tickLblPos val="nextTo"/>
        <c:crossAx val="604768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0269685039370078"/>
          <c:y val="0.21795166229221349"/>
          <c:w val="0.75285870516185471"/>
          <c:h val="0.42960629921259957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PASSAGENS!$B$2</c:f>
              <c:numCache>
                <c:formatCode>0.00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</c:f>
              <c:strCache>
                <c:ptCount val="1"/>
                <c:pt idx="0">
                  <c:v>Propag Turismo Ltda.</c:v>
                </c:pt>
              </c:strCache>
            </c:strRef>
          </c:cat>
          <c:val>
            <c:numRef>
              <c:f>PASSAGENS!$C$2</c:f>
              <c:numCache>
                <c:formatCode>0.00</c:formatCode>
                <c:ptCount val="1"/>
                <c:pt idx="0">
                  <c:v>6225.76</c:v>
                </c:pt>
              </c:numCache>
            </c:numRef>
          </c:val>
        </c:ser>
        <c:axId val="60493184"/>
        <c:axId val="60658816"/>
      </c:barChart>
      <c:catAx>
        <c:axId val="60493184"/>
        <c:scaling>
          <c:orientation val="minMax"/>
        </c:scaling>
        <c:axPos val="b"/>
        <c:majorTickMark val="none"/>
        <c:tickLblPos val="nextTo"/>
        <c:crossAx val="60658816"/>
        <c:crosses val="autoZero"/>
        <c:auto val="1"/>
        <c:lblAlgn val="ctr"/>
        <c:lblOffset val="100"/>
      </c:catAx>
      <c:valAx>
        <c:axId val="60658816"/>
        <c:scaling>
          <c:orientation val="minMax"/>
        </c:scaling>
        <c:axPos val="l"/>
        <c:majorGridlines/>
        <c:numFmt formatCode="0.00" sourceLinked="1"/>
        <c:majorTickMark val="none"/>
        <c:tickLblPos val="nextTo"/>
        <c:crossAx val="604931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bar"/>
        <c:grouping val="clustered"/>
        <c:ser>
          <c:idx val="1"/>
          <c:order val="0"/>
          <c:tx>
            <c:v>2016</c:v>
          </c:tx>
          <c:cat>
            <c:strRef>
              <c:f>'MATERIAL DE CONSUMO'!$A$2:$A$3</c:f>
              <c:strCache>
                <c:ptCount val="2"/>
                <c:pt idx="0">
                  <c:v>MATERIAL DE CONSUMO - PAGAMENTO ANTECIPADO</c:v>
                </c:pt>
                <c:pt idx="1">
                  <c:v>MATERIAL HOSPITALAR</c:v>
                </c:pt>
              </c:strCache>
            </c:strRef>
          </c:cat>
          <c:val>
            <c:numRef>
              <c:f>'MATERIAL DE CONSUMO'!$B$2:$B$3</c:f>
              <c:numCache>
                <c:formatCode>#,##0.00</c:formatCode>
                <c:ptCount val="2"/>
                <c:pt idx="0">
                  <c:v>5721</c:v>
                </c:pt>
                <c:pt idx="1">
                  <c:v>92821.88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CONSUMO'!$A$2:$A$3</c:f>
              <c:strCache>
                <c:ptCount val="2"/>
                <c:pt idx="0">
                  <c:v>MATERIAL DE CONSUMO - PAGAMENTO ANTECIPADO</c:v>
                </c:pt>
                <c:pt idx="1">
                  <c:v>MATERIAL HOSPITALAR</c:v>
                </c:pt>
              </c:strCache>
            </c:strRef>
          </c:cat>
          <c:val>
            <c:numRef>
              <c:f>'MATERIAL DE CONSUMO'!$C$2:$C$3</c:f>
              <c:numCache>
                <c:formatCode>#,##0.00</c:formatCode>
                <c:ptCount val="2"/>
                <c:pt idx="0">
                  <c:v>7313.85</c:v>
                </c:pt>
                <c:pt idx="1">
                  <c:v>76559</c:v>
                </c:pt>
              </c:numCache>
            </c:numRef>
          </c:val>
        </c:ser>
        <c:axId val="60673408"/>
        <c:axId val="60748928"/>
      </c:barChart>
      <c:catAx>
        <c:axId val="60673408"/>
        <c:scaling>
          <c:orientation val="minMax"/>
        </c:scaling>
        <c:axPos val="l"/>
        <c:majorTickMark val="none"/>
        <c:tickLblPos val="nextTo"/>
        <c:crossAx val="60748928"/>
        <c:crosses val="autoZero"/>
        <c:auto val="1"/>
        <c:lblAlgn val="ctr"/>
        <c:lblOffset val="100"/>
      </c:catAx>
      <c:valAx>
        <c:axId val="60748928"/>
        <c:scaling>
          <c:orientation val="minMax"/>
        </c:scaling>
        <c:axPos val="b"/>
        <c:majorGridlines/>
        <c:numFmt formatCode="#,##0.00" sourceLinked="1"/>
        <c:majorTickMark val="none"/>
        <c:tickLblPos val="nextTo"/>
        <c:crossAx val="606734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PJ'!$A$2:$A$8</c:f>
              <c:strCache>
                <c:ptCount val="7"/>
                <c:pt idx="0">
                  <c:v>SERV MEDICO-HOSPITAL,ODONTOLE LABORATORIAIS</c:v>
                </c:pt>
                <c:pt idx="1">
                  <c:v>SERV DE APOIO ADMIN, TÉCNICO E OPERACIONAL</c:v>
                </c:pt>
                <c:pt idx="2">
                  <c:v>SERVICOS TECNICOS PROFISSIONAIS</c:v>
                </c:pt>
                <c:pt idx="3">
                  <c:v>SERVIÇOS DE PUBLICIDADE INSTITUCIONAL</c:v>
                </c:pt>
                <c:pt idx="4">
                  <c:v>SERVICOS BANCARIOS</c:v>
                </c:pt>
                <c:pt idx="5">
                  <c:v>MANUTENCAO E CONSERV DE MAQ E EQUIPAMENTOS</c:v>
                </c:pt>
                <c:pt idx="6">
                  <c:v>SERVICOS DE ENERGIA ELETRICA</c:v>
                </c:pt>
              </c:strCache>
            </c:strRef>
          </c:cat>
          <c:val>
            <c:numRef>
              <c:f>'SERV TERC - PJ'!$B$2:$B$8</c:f>
              <c:numCache>
                <c:formatCode>#,##0.00</c:formatCode>
                <c:ptCount val="7"/>
                <c:pt idx="0">
                  <c:v>1112709.48</c:v>
                </c:pt>
                <c:pt idx="1">
                  <c:v>0</c:v>
                </c:pt>
                <c:pt idx="2">
                  <c:v>94167.939999999988</c:v>
                </c:pt>
                <c:pt idx="3" formatCode="0.00">
                  <c:v>0</c:v>
                </c:pt>
                <c:pt idx="4">
                  <c:v>15244</c:v>
                </c:pt>
                <c:pt idx="5">
                  <c:v>13852.66</c:v>
                </c:pt>
                <c:pt idx="6">
                  <c:v>14311.51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TERC - PJ'!$A$2:$A$8</c:f>
              <c:strCache>
                <c:ptCount val="7"/>
                <c:pt idx="0">
                  <c:v>SERV MEDICO-HOSPITAL,ODONTOLE LABORATORIAIS</c:v>
                </c:pt>
                <c:pt idx="1">
                  <c:v>SERV DE APOIO ADMIN, TÉCNICO E OPERACIONAL</c:v>
                </c:pt>
                <c:pt idx="2">
                  <c:v>SERVICOS TECNICOS PROFISSIONAIS</c:v>
                </c:pt>
                <c:pt idx="3">
                  <c:v>SERVIÇOS DE PUBLICIDADE INSTITUCIONAL</c:v>
                </c:pt>
                <c:pt idx="4">
                  <c:v>SERVICOS BANCARIOS</c:v>
                </c:pt>
                <c:pt idx="5">
                  <c:v>MANUTENCAO E CONSERV DE MAQ E EQUIPAMENTOS</c:v>
                </c:pt>
                <c:pt idx="6">
                  <c:v>SERVICOS DE ENERGIA ELETRICA</c:v>
                </c:pt>
              </c:strCache>
            </c:strRef>
          </c:cat>
          <c:val>
            <c:numRef>
              <c:f>'SERV TERC - PJ'!$C$2:$C$8</c:f>
              <c:numCache>
                <c:formatCode>_-* #,##0.00_-;\-* #,##0.00_-;_-* "-"??_-;_-@_-</c:formatCode>
                <c:ptCount val="7"/>
                <c:pt idx="0">
                  <c:v>2624508.14</c:v>
                </c:pt>
                <c:pt idx="1">
                  <c:v>215261.8</c:v>
                </c:pt>
                <c:pt idx="2">
                  <c:v>12577.6</c:v>
                </c:pt>
                <c:pt idx="3" formatCode="#,##0.00">
                  <c:v>50987.199999999997</c:v>
                </c:pt>
                <c:pt idx="4">
                  <c:v>13672</c:v>
                </c:pt>
                <c:pt idx="5">
                  <c:v>14693.52</c:v>
                </c:pt>
                <c:pt idx="6" formatCode="#,##0.00">
                  <c:v>7489.72</c:v>
                </c:pt>
              </c:numCache>
            </c:numRef>
          </c:val>
        </c:ser>
        <c:axId val="60843136"/>
        <c:axId val="60841344"/>
      </c:barChart>
      <c:valAx>
        <c:axId val="608413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0843136"/>
        <c:crosses val="autoZero"/>
        <c:crossBetween val="between"/>
      </c:valAx>
      <c:catAx>
        <c:axId val="60843136"/>
        <c:scaling>
          <c:orientation val="minMax"/>
        </c:scaling>
        <c:axPos val="b"/>
        <c:majorTickMark val="none"/>
        <c:tickLblPos val="nextTo"/>
        <c:crossAx val="6084134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PF'!$A$2:$A$4</c:f>
              <c:strCache>
                <c:ptCount val="3"/>
                <c:pt idx="0">
                  <c:v>SERVICOS MEDICOS E ODONTOLOGICOS</c:v>
                </c:pt>
                <c:pt idx="1">
                  <c:v>ESTAGIARIOS</c:v>
                </c:pt>
                <c:pt idx="2">
                  <c:v>SERV DE APOIO ADMIN, TECNICO E OPERACIONAL</c:v>
                </c:pt>
              </c:strCache>
            </c:strRef>
          </c:cat>
          <c:val>
            <c:numRef>
              <c:f>'SERV TER - PF'!$B$2:$B$4</c:f>
              <c:numCache>
                <c:formatCode>#,##0.00</c:formatCode>
                <c:ptCount val="3"/>
                <c:pt idx="0">
                  <c:v>340269.88</c:v>
                </c:pt>
                <c:pt idx="1">
                  <c:v>72647.8</c:v>
                </c:pt>
                <c:pt idx="2" formatCode="_-* #,##0.00_-;\-* #,##0.00_-;_-* &quot;-&quot;??_-;_-@_-">
                  <c:v>445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PF'!$A$2:$A$4</c:f>
              <c:strCache>
                <c:ptCount val="3"/>
                <c:pt idx="0">
                  <c:v>SERVICOS MEDICOS E ODONTOLOGICOS</c:v>
                </c:pt>
                <c:pt idx="1">
                  <c:v>ESTAGIARIOS</c:v>
                </c:pt>
                <c:pt idx="2">
                  <c:v>SERV DE APOIO ADMIN, TECNICO E OPERACIONAL</c:v>
                </c:pt>
              </c:strCache>
            </c:strRef>
          </c:cat>
          <c:val>
            <c:numRef>
              <c:f>'SERV TER - PF'!$C$2:$C$4</c:f>
              <c:numCache>
                <c:formatCode>#,##0.00</c:formatCode>
                <c:ptCount val="3"/>
                <c:pt idx="0" formatCode="0.00">
                  <c:v>337641.37</c:v>
                </c:pt>
                <c:pt idx="1">
                  <c:v>68633.429999999993</c:v>
                </c:pt>
                <c:pt idx="2">
                  <c:v>0</c:v>
                </c:pt>
              </c:numCache>
            </c:numRef>
          </c:val>
        </c:ser>
        <c:axId val="60764160"/>
        <c:axId val="60765696"/>
      </c:barChart>
      <c:catAx>
        <c:axId val="60764160"/>
        <c:scaling>
          <c:orientation val="minMax"/>
        </c:scaling>
        <c:axPos val="b"/>
        <c:majorTickMark val="none"/>
        <c:tickLblPos val="nextTo"/>
        <c:crossAx val="60765696"/>
        <c:crosses val="autoZero"/>
        <c:auto val="1"/>
        <c:lblAlgn val="ctr"/>
        <c:lblOffset val="100"/>
      </c:catAx>
      <c:valAx>
        <c:axId val="6076569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07641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multiLvlStrRef>
              <c:f>'INDENIZAÇÕES E RESTITUIC'!#REF!</c:f>
            </c:multiLvlStrRef>
          </c:cat>
          <c:val>
            <c:numRef>
              <c:f>'INDENIZAÇÕES E RESTITUIC'!$A$2</c:f>
              <c:numCache>
                <c:formatCode>_-* #,##0.00_-;\-* #,##0.00_-;_-* "-"??_-;_-@_-</c:formatCode>
                <c:ptCount val="1"/>
                <c:pt idx="0">
                  <c:v>19722.14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multiLvlStrRef>
              <c:f>'INDENIZAÇÕES E RESTITUIC'!#REF!</c:f>
            </c:multiLvlStrRef>
          </c:cat>
          <c:val>
            <c:numRef>
              <c:f>'INDENIZAÇÕES E RESTITUIC'!$B$2</c:f>
              <c:numCache>
                <c:formatCode>_-* #,##0.00_-;\-* #,##0.00_-;_-* "-"??_-;_-@_-</c:formatCode>
                <c:ptCount val="1"/>
                <c:pt idx="0">
                  <c:v>8767</c:v>
                </c:pt>
              </c:numCache>
            </c:numRef>
          </c:val>
        </c:ser>
        <c:axId val="60775808"/>
        <c:axId val="62063744"/>
      </c:barChart>
      <c:catAx>
        <c:axId val="60775808"/>
        <c:scaling>
          <c:orientation val="minMax"/>
        </c:scaling>
        <c:axPos val="b"/>
        <c:numFmt formatCode="General" sourceLinked="1"/>
        <c:majorTickMark val="none"/>
        <c:tickLblPos val="nextTo"/>
        <c:crossAx val="62063744"/>
        <c:crosses val="autoZero"/>
        <c:auto val="1"/>
        <c:lblAlgn val="ctr"/>
        <c:lblOffset val="100"/>
      </c:catAx>
      <c:valAx>
        <c:axId val="620637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7758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fld id="{7EDA2048-24C1-4C21-AC0F-E7A06A5FBFCE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827509" y="4769842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50879" y="5560220"/>
          <a:ext cx="6000792" cy="892975"/>
        </p:xfrm>
        <a:graphic>
          <a:graphicData uri="http://schemas.openxmlformats.org/drawingml/2006/table">
            <a:tbl>
              <a:tblPr/>
              <a:tblGrid>
                <a:gridCol w="3677904"/>
                <a:gridCol w="1161444"/>
                <a:gridCol w="1161444"/>
              </a:tblGrid>
              <a:tr h="357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Situação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Quad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Quad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Estatutário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</a:t>
                      </a:r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43 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Cargo em Comissão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</a:t>
                      </a:r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 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 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53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67469" y="1234289"/>
            <a:ext cx="6696744" cy="14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de Assistência à Saúde dos Servidores </a:t>
            </a:r>
            <a:r>
              <a:rPr lang="pt-BR" sz="24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do</a:t>
            </a:r>
            <a:r>
              <a:rPr lang="pt-BR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Estado de Alagoas</a:t>
            </a:r>
          </a:p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 2016 e 2017, 1º Quadrimestre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779441" y="2774138"/>
            <a:ext cx="6048672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100" b="1" dirty="0" smtClean="0">
                <a:cs typeface="Arial" panose="020B0604020202020204" pitchFamily="34" charset="0"/>
              </a:rPr>
              <a:t>APRESENTAÇÃO</a:t>
            </a:r>
          </a:p>
          <a:p>
            <a:pPr algn="just"/>
            <a:endParaRPr lang="pt-BR" sz="1100" dirty="0" smtClean="0">
              <a:cs typeface="Arial" panose="020B0604020202020204" pitchFamily="34" charset="0"/>
            </a:endParaRPr>
          </a:p>
          <a:p>
            <a:pPr algn="just"/>
            <a:r>
              <a:rPr lang="pt-BR" sz="1100" dirty="0" smtClean="0">
                <a:cs typeface="Arial" panose="020B0604020202020204" pitchFamily="34" charset="0"/>
              </a:rPr>
              <a:t>Os dados a seguir contemplam uma visão geral das despesas do Instituto de Assistência à saúde dos Servidores do Estado de Alagoas – IPASEAL SÁUDE, </a:t>
            </a:r>
            <a:r>
              <a:rPr lang="pt-BR" altLang="pt-BR" sz="1100" dirty="0">
                <a:cs typeface="Arial" panose="020B0604020202020204" pitchFamily="34" charset="0"/>
              </a:rPr>
              <a:t>nos Exercícios de </a:t>
            </a:r>
            <a:r>
              <a:rPr lang="pt-BR" altLang="pt-BR" sz="1100" dirty="0" smtClean="0">
                <a:cs typeface="Arial" panose="020B0604020202020204" pitchFamily="34" charset="0"/>
              </a:rPr>
              <a:t>2016 </a:t>
            </a:r>
            <a:r>
              <a:rPr lang="pt-BR" altLang="pt-BR" sz="1100" dirty="0">
                <a:cs typeface="Arial" panose="020B0604020202020204" pitchFamily="34" charset="0"/>
              </a:rPr>
              <a:t>e </a:t>
            </a:r>
            <a:r>
              <a:rPr lang="pt-BR" altLang="pt-BR" sz="1100" dirty="0" smtClean="0">
                <a:cs typeface="Arial" panose="020B0604020202020204" pitchFamily="34" charset="0"/>
              </a:rPr>
              <a:t>2017, 1º Quadrimestre, </a:t>
            </a:r>
            <a:r>
              <a:rPr lang="pt-BR" altLang="pt-BR" sz="1100" dirty="0">
                <a:cs typeface="Arial" panose="020B0604020202020204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</a:p>
        </p:txBody>
      </p:sp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745506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1.286.549,15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2.984.618,16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131,99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13134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1937" y="3266652"/>
            <a:ext cx="5976664" cy="495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DESPESAS COM SERVIÇOS DE TERCEIROS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2016 E 2017,  1º  </a:t>
            </a:r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708003" y="4202898"/>
          <a:ext cx="6357982" cy="338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115541" y="1673498"/>
          <a:ext cx="5328592" cy="950659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%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413.362,68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406.274,80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-1,71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11871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922317" y="3702833"/>
          <a:ext cx="5881708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22317" y="2845576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MAIORES DESPESAS COM SERVIÇOS </a:t>
            </a:r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 TERCEIROS – PESSOA </a:t>
            </a:r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FÍSICA E, 2016 E 2017, 1º QUADRIEMSTRE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08069" y="1488254"/>
          <a:ext cx="5040560" cy="950659"/>
        </p:xfrm>
        <a:graphic>
          <a:graphicData uri="http://schemas.openxmlformats.org/drawingml/2006/table">
            <a:tbl>
              <a:tblPr/>
              <a:tblGrid>
                <a:gridCol w="2675063"/>
                <a:gridCol w="1373536"/>
                <a:gridCol w="99196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%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19.722,14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8.767,00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-55,55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636565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79441" y="2702700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DESPESAS COM INDENIZAÇÕES E RESTITUIÇÕES EM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1065194" y="3488518"/>
          <a:ext cx="5357850" cy="3929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485" y="1131064"/>
            <a:ext cx="6408712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INDENIZAÇÕES E RESTITUIÇÕES – OS MAIORES FAVORECIDOS/ANOS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36564" y="2059758"/>
          <a:ext cx="6357983" cy="4578761"/>
        </p:xfrm>
        <a:graphic>
          <a:graphicData uri="http://schemas.openxmlformats.org/drawingml/2006/table">
            <a:tbl>
              <a:tblPr/>
              <a:tblGrid>
                <a:gridCol w="2214579"/>
                <a:gridCol w="714380"/>
                <a:gridCol w="2830626"/>
                <a:gridCol w="598398"/>
              </a:tblGrid>
              <a:tr h="34655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PRINCIPAIS FAVORECIDOS DE 2016, 1º Quadrimestre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PRINCIPAIS FAVORECIDOS DE 2017, 1º Quadrimestre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38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274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JACY SILVA LIMA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1.506,05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MERACLIDES CLEIDSON TORRES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2.791,36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IVONETE DE OLIVEIRA TENORIO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1.019,13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ARNALDO PEREIRA MARTINS FILHO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1.220,39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904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ETIENNE MATIAS DE MENEZES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968,13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CLAUDIO ALEX ALBUQUERQUE DA ROCHA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752,22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HELIO LAGES FILHO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829,81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BENEDITO FRANCISCO DE MELO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752,22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DIOGO DOS SANTOS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752,22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MARIA SALETE MARTINS MONTEIRO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683,84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274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GILBERTO GOMES DE BARROS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752,22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JORMARA RIBEIRO DE SOUZA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380,00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DORALICE DE OLIVEIRA PIMENTEL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491,81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JOSIVALDO FREITAS DA SILVA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380,00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904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BENEDITO FRANCISCO DE MELO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458,89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OZANIA VANDERLEI DE LIMA ALBUQUERQUE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360,00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PAULO ROBERTO DOS SANTOS LIMA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400,00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ELIENAI PINHEIRO DE MELO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360,00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274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BENILDA GUIMARAES BIEHL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352,63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NADJA MARIA DA SILVA BEIROUTI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240,35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3825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BENEDITO FRANCISCO DE MELO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350,00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MARCELO DOS SANTOS BASTOS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202,38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274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JIVANETE BERNADINO DA SILVA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331,60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MAXIMO  ALMEIDA DE OLIVEIRA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180,41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8987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BLEINE ARAUJO DA SILVA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311,69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ROSILENE FRANCISCA DOS SANTOS PEREIRA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137,28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1937" y="11871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79507" y="1845444"/>
          <a:ext cx="5029200" cy="600075"/>
        </p:xfrm>
        <a:graphic>
          <a:graphicData uri="http://schemas.openxmlformats.org/drawingml/2006/table">
            <a:tbl>
              <a:tblPr/>
              <a:tblGrid>
                <a:gridCol w="2770026"/>
                <a:gridCol w="1053435"/>
                <a:gridCol w="1205739"/>
              </a:tblGrid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2016,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1º Quadrimestre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Calibri" pitchFamily="34" charset="0"/>
                          <a:cs typeface="Calibri" pitchFamily="34" charset="0"/>
                        </a:rPr>
                        <a:t>9.630,00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2017,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1º Quadrimestre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Calibri" pitchFamily="34" charset="0"/>
                          <a:cs typeface="Calibri" pitchFamily="34" charset="0"/>
                        </a:rPr>
                        <a:t>11.593,00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rgbClr val="558ED5"/>
                          </a:solidFill>
                          <a:latin typeface="Calibri" pitchFamily="34" charset="0"/>
                          <a:cs typeface="Calibri" pitchFamily="34" charset="0"/>
                        </a:rPr>
                        <a:t>20,38</a:t>
                      </a:r>
                      <a:endParaRPr lang="pt-BR" sz="1100" b="0" i="0" u="none" strike="noStrike" dirty="0">
                        <a:solidFill>
                          <a:srgbClr val="558ED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779441" y="263126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DESPESAS COM LOCAÇÃO DE VEÍCULOS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722311" y="3331368"/>
          <a:ext cx="6115052" cy="402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79507" y="2202634"/>
          <a:ext cx="5449237" cy="819996"/>
        </p:xfrm>
        <a:graphic>
          <a:graphicData uri="http://schemas.openxmlformats.org/drawingml/2006/table">
            <a:tbl>
              <a:tblPr/>
              <a:tblGrid>
                <a:gridCol w="2891951"/>
                <a:gridCol w="1484899"/>
                <a:gridCol w="1072387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7.842,09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     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2016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8.089,38   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3,15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899517" y="15294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SERVIÇOS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850879" y="3988584"/>
          <a:ext cx="6086474" cy="3267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341708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DESPESAS COM TELEFONIA FIXA E MÓVEL EM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3689" y="10596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PRINCIPAIS FORNECESORES EM 2016 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36565" y="1631130"/>
          <a:ext cx="6447821" cy="6231882"/>
        </p:xfrm>
        <a:graphic>
          <a:graphicData uri="http://schemas.openxmlformats.org/drawingml/2006/table">
            <a:tbl>
              <a:tblPr/>
              <a:tblGrid>
                <a:gridCol w="2357454"/>
                <a:gridCol w="928694"/>
                <a:gridCol w="2497707"/>
                <a:gridCol w="663966"/>
              </a:tblGrid>
              <a:tr h="2513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DE 2016, 1º QUADRIMESTRE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DE 2017, 1º QUADRIMESTRE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LIGA ALAGOANA CONTRA A TURBERCULOSE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1.327.328,61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LIGA ALAGOANA CONTRA A TURBERCULOSE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869.548,49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FUNDACAO HOSPITAL DA AGRO-IND DO ACUCAR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1.069.794,48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FUNDACAO HOSPITAL DA AGRO-IND DO ACUCAR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786.331,26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9289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ATENDER PAGAMENTO DA FOLHA DE PESSOAL DA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987.408,54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ATENDER PAGAMENTO DA FOLHA DE PESSOAL DA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774.567,60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MEDCOOP/COOP DOS SERV MEDICOS E HOSP DE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845.368,49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PF CRIADO PARA ATENDER AO PAGAMENTO DOS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531.645,18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HOSPITAL VIDA S/S LTDA - EPP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664.515,11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CLINICA DE MED.NUCLEAR DE MACEIO S/C LTD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512.407,81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PF CRIADO PARA ATENDER AO PAGAMENTO DOS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654.912,14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SANTA CASA DE MISERICORDIA DE MACEIO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479.014,06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50367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INSTITUTO DE OLHOS DE MACEIO S/C LTDA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461.614,92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PROVENCE GESTAO EM SERVICOS EIRELI-EPP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447.661,91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SANTA CASA DE MISERICORDIA DE MACEIO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427.897,20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SANTOS E SILVA COMER.E </a:t>
                      </a:r>
                      <a:r>
                        <a:rPr lang="pt-BR" sz="1100" b="1" i="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SERV.DOMEST.LTDA</a:t>
                      </a:r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219.019,04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HOSPITAL DE OLHOS SANTA LUZIA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401.809,59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CONEXAO LTDA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215.261,80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DIAGNOSE CENTRO DE DIAGNOST.POR IMAGEM L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280.093,88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MEDCOOP/COOP DOS SERV MEDICOS E HOSP DE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177.707,75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COOP.DOS ANESTESIOLOGISTAS DO EST.DE ALA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172.795,52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HOSPITAL DE OLHOS SANTA LUZIA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167.945,63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CLINICA DE MED.NUCLEAR DE MACEIO S/C LTD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171.569,89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INSTITUTO DE OLHOS DE MACEIO S/C LTDA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139.378,53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PARA ATENDER PAGAMENTO DA CONTRIBUICAO P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170.360,04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PREVENCOR ASSISTENCIA MEDICA LTDA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129.099,33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MORAES E ALVES SERVICOS MEDICOS LTDA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158.885,21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COOP.DOS ANESTESIOLOGISTAS DO EST.DE ALA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123.041,03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747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LABORATORIO DE PAT. CLINICA NABUCO LOPES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152.073,42 </a:t>
                      </a:r>
                    </a:p>
                  </a:txBody>
                  <a:tcPr marL="5981" marR="5981" marT="598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DIAGNOSE CENTRO DE DIAGNOST.POR IMAGEM L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121.813,77 </a:t>
                      </a:r>
                    </a:p>
                  </a:txBody>
                  <a:tcPr marL="5981" marR="5981" marT="598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2" y="1601491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5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25901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136632" y="3417080"/>
          <a:ext cx="5214974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450140"/>
              </p:ext>
            </p:extLst>
          </p:nvPr>
        </p:nvGraphicFramePr>
        <p:xfrm>
          <a:off x="1028619" y="2000098"/>
          <a:ext cx="5037234" cy="1928825"/>
        </p:xfrm>
        <a:graphic>
          <a:graphicData uri="http://schemas.openxmlformats.org/drawingml/2006/table">
            <a:tbl>
              <a:tblPr/>
              <a:tblGrid>
                <a:gridCol w="1788910"/>
                <a:gridCol w="1568456"/>
                <a:gridCol w="1679868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Quad.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(R$)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Quad.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(R$)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Inicial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36.741.691,00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31.424.490,00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Suplementação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7.123.889,82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7.755,10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Reduções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-6.909.459,03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-7.755,10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Atualizado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36.956.121,79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31.424.490,00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Empenhado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10.370.587,65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7.686.295,20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Liquidado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10.294.963,72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7.580.223,88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Pago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10.289.546,20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7.579.532,80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Disponível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a Emp.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26.585.534,14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23.738.194,80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(%)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27,84%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24,11%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27509" y="138546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09" y="459238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EXECUÇÃO </a:t>
            </a:r>
            <a:r>
              <a:rPr lang="pt-B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2015 X 2016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422383" y="5274468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43533" y="138546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EXECUÇÃO ORÇAMENTÁRIA – DETALHAMENTO DAS DESPESAS </a:t>
            </a:r>
            <a:r>
              <a:rPr lang="pt-BR" sz="1400" b="1" dirty="0" smtClean="0">
                <a:solidFill>
                  <a:schemeClr val="bg1"/>
                </a:solidFill>
              </a:rPr>
              <a:t>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5" y="2202634"/>
          <a:ext cx="5715040" cy="4286285"/>
        </p:xfrm>
        <a:graphic>
          <a:graphicData uri="http://schemas.openxmlformats.org/drawingml/2006/table">
            <a:tbl>
              <a:tblPr/>
              <a:tblGrid>
                <a:gridCol w="3286148"/>
                <a:gridCol w="1214446"/>
                <a:gridCol w="1214446"/>
              </a:tblGrid>
              <a:tr h="69928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DESCRIÇÃO DA NATUREZA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2016, 1º Quadrimestre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2017, 1º Quadrimestre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DESPESAS DE EXERCICIOS ANTERIORES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7.091.632,71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2.916.655,53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INDENIZACOES E RESTITUICOES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19.722,14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8.767,00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LOCACAO DE MAO-DE-OBRA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221.968,06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283.291,28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98.542,88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83.872,85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OBRIGACOES PATRONAIS-OP. INTRA ORCAMENTARIA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170.360,04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113.010,82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BENEFICIOS PREVIDENCIARIOS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282,12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SERVICOS DE TERCEIROS - PESSOA FISICA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413.362,68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406.274,80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SERVICOS DE TERCEIROS-PESSOA JURIDICA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1.286.549,15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2.984.618,16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SENTENCAS JUDICIARIAS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5.856,68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5.856,68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VENC.E VANTAGENS FIXAS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981.269,74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767.214,92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DIÁRIAS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3.745,00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PASSAGENS E DESPESAS COM LOCOMOCAO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6.225,76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75923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10.289.546,20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7.579.532,80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9037153"/>
              </p:ext>
            </p:extLst>
          </p:nvPr>
        </p:nvGraphicFramePr>
        <p:xfrm>
          <a:off x="1136631" y="1604125"/>
          <a:ext cx="5143536" cy="950659"/>
        </p:xfrm>
        <a:graphic>
          <a:graphicData uri="http://schemas.openxmlformats.org/drawingml/2006/table">
            <a:tbl>
              <a:tblPr/>
              <a:tblGrid>
                <a:gridCol w="2729713"/>
                <a:gridCol w="1401597"/>
                <a:gridCol w="1012226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%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981.269,74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767.2014,92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-21,81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1187172"/>
            <a:ext cx="583264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PESSOAL CIVIL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57045" y="2897634"/>
            <a:ext cx="5751750" cy="233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50880" y="3345640"/>
          <a:ext cx="6072229" cy="4714908"/>
        </p:xfrm>
        <a:graphic>
          <a:graphicData uri="http://schemas.openxmlformats.org/drawingml/2006/table">
            <a:tbl>
              <a:tblPr/>
              <a:tblGrid>
                <a:gridCol w="2818369"/>
                <a:gridCol w="1588585"/>
                <a:gridCol w="1665275"/>
              </a:tblGrid>
              <a:tr h="47462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2016, 1º Quadrimestre R$)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2017, 1º Quadrimestre (R$)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SUBSIDIOS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757.180,50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494.305,41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13 SALARIO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773,93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7.367,88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13 SALARIO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4.752,17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49.670,24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ABONO DE PERMANENCIA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20641,85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11204,92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FÉRIAS - ABONO CONSTITUCIONAL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1096,50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961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FERIAS - ABONO CONSTITUCIONAL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38.844,27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31.905,07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7362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GRATIFICACAO POR EXERCICIO DE FUNCOES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19.198,08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19.392,00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COMPLEMENTACAO SALARIAL- PESSOAL CIVIL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8.023,96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5.694,30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61348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GRATIF.P/EXERCICIO DE CARGO EM COMISSAO(RGPS)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95.535,66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110.262,28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62775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GRATIF.P/EXERCICIO DE CARGO EM COMISSAO(RPPS)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36.319,32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36.319,32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09" y="1385466"/>
            <a:ext cx="6238476" cy="3171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REPRESENTAÇÃO GRÁFICA DAS MAIORES VERBAS PAGAS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422252" y="2488386"/>
          <a:ext cx="6858048" cy="4491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1378655"/>
              </p:ext>
            </p:extLst>
          </p:nvPr>
        </p:nvGraphicFramePr>
        <p:xfrm>
          <a:off x="922315" y="1824506"/>
          <a:ext cx="5715041" cy="995549"/>
        </p:xfrm>
        <a:graphic>
          <a:graphicData uri="http://schemas.openxmlformats.org/drawingml/2006/table">
            <a:tbl>
              <a:tblPr/>
              <a:tblGrid>
                <a:gridCol w="3033016"/>
                <a:gridCol w="1557330"/>
                <a:gridCol w="1124695"/>
              </a:tblGrid>
              <a:tr h="26402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23.005,00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22.135,00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-83,72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755501" y="13854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55501" y="33296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652462" y="3974306"/>
          <a:ext cx="6254751" cy="32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5597627"/>
              </p:ext>
            </p:extLst>
          </p:nvPr>
        </p:nvGraphicFramePr>
        <p:xfrm>
          <a:off x="1331565" y="1745506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41937" y="118645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305989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DESPESAS COM PASSAGENS AÉREAS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684212" y="3826669"/>
          <a:ext cx="6191250" cy="303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22317" y="1345378"/>
          <a:ext cx="5572164" cy="950659"/>
        </p:xfrm>
        <a:graphic>
          <a:graphicData uri="http://schemas.openxmlformats.org/drawingml/2006/table">
            <a:tbl>
              <a:tblPr/>
              <a:tblGrid>
                <a:gridCol w="2957190"/>
                <a:gridCol w="1518397"/>
                <a:gridCol w="1096577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98.542,88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83.872,85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-14,89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708003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79441" y="2559824"/>
            <a:ext cx="5976664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MAIORES DESPESAS COM MATERIAL DE CONSUMO EM 2016 E 2017, 1º QUADRIMESTRE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779441" y="3888581"/>
          <a:ext cx="6072230" cy="291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9887</TotalTime>
  <Words>1233</Words>
  <Application>Microsoft Office PowerPoint</Application>
  <PresentationFormat>Personalizar</PresentationFormat>
  <Paragraphs>345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hertz.rodrigues</cp:lastModifiedBy>
  <cp:revision>657</cp:revision>
  <dcterms:created xsi:type="dcterms:W3CDTF">2016-10-22T19:16:28Z</dcterms:created>
  <dcterms:modified xsi:type="dcterms:W3CDTF">2017-08-24T11:21:55Z</dcterms:modified>
</cp:coreProperties>
</file>