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09" r:id="rId3"/>
    <p:sldId id="286" r:id="rId4"/>
    <p:sldId id="303" r:id="rId5"/>
    <p:sldId id="314" r:id="rId6"/>
    <p:sldId id="293" r:id="rId7"/>
    <p:sldId id="325" r:id="rId8"/>
    <p:sldId id="290" r:id="rId9"/>
    <p:sldId id="326" r:id="rId10"/>
    <p:sldId id="295" r:id="rId11"/>
    <p:sldId id="296" r:id="rId12"/>
    <p:sldId id="327" r:id="rId13"/>
    <p:sldId id="332" r:id="rId14"/>
    <p:sldId id="324" r:id="rId15"/>
  </p:sldIdLst>
  <p:sldSz cx="7559675" cy="10691813"/>
  <p:notesSz cx="7099300" cy="10234613"/>
  <p:defaultTextStyle>
    <a:defPPr>
      <a:defRPr lang="pt-BR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906" y="3690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PC_AL-01%20a%2004-17\RELATORIO_PCAL\MONITORAMENTO_PCAL_2016_2017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PC_AL-01%20a%2004-17\RELATORIO_PCAL\MONITORAMENTO_PCAL_2016_201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PC_AL-01%20a%2004-17\RELATORIO_PCAL\MONITORAMENTO_PCAL_2016_201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PC_AL-01%20a%2004-17\RELATORIO_PCAL\MONITORAMENTO_PCAL_2016_201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PC_AL-01%20a%2004-17\RELATORIO_PCAL\MONITORAMENTO_PCAL_2016_201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PC_AL-01%20a%2004-17\RELATORIO_PCAL\MONITORAMENTO_PCAL_2016_2017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PC_AL-01%20a%2004-17\RELATORIO_PCAL\MONITORAMENTO_PCAL_2016_2017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PC_AL-01%20a%2004-17\RELATORIO_PCAL\MONITORAMENTO_PCAL_2016_2017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PC_AL-01%20a%2004-17\RELATORIO_PCAL\MONITORAMENTO_PCAL_2016_2017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PC_AL-01%20a%2004-17\RELATORIO_PCAL\MONITORAMENTO_PCAL_2016_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696766906215724"/>
          <c:y val="0.15722057234195205"/>
          <c:w val="0.79983127888639705"/>
          <c:h val="0.54419820359825422"/>
        </c:manualLayout>
      </c:layout>
      <c:barChart>
        <c:barDir val="col"/>
        <c:grouping val="clustered"/>
        <c:ser>
          <c:idx val="2"/>
          <c:order val="0"/>
          <c:tx>
            <c:v>2016</c:v>
          </c:tx>
          <c:cat>
            <c:strRef>
              <c:f>FUNCIONÁRIOS_PCAL_2015_2016!$I$5:$I$7</c:f>
              <c:strCache>
                <c:ptCount val="3"/>
                <c:pt idx="0">
                  <c:v>Celetista prazo Indeterminado</c:v>
                </c:pt>
                <c:pt idx="1">
                  <c:v>Estatutário</c:v>
                </c:pt>
                <c:pt idx="2">
                  <c:v>Cargo em Comissão</c:v>
                </c:pt>
              </c:strCache>
            </c:strRef>
          </c:cat>
          <c:val>
            <c:numRef>
              <c:f>FUNCIONÁRIOS_PCAL_2015_2016!$J$5:$J$7</c:f>
              <c:numCache>
                <c:formatCode>#,##0</c:formatCode>
                <c:ptCount val="3"/>
                <c:pt idx="0" formatCode="General">
                  <c:v>1</c:v>
                </c:pt>
                <c:pt idx="1">
                  <c:v>1962</c:v>
                </c:pt>
                <c:pt idx="2" formatCode="General">
                  <c:v>12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FUNCIONÁRIOS_PCAL_2015_2016!$I$5:$I$7</c:f>
              <c:strCache>
                <c:ptCount val="3"/>
                <c:pt idx="0">
                  <c:v>Celetista prazo Indeterminado</c:v>
                </c:pt>
                <c:pt idx="1">
                  <c:v>Estatutário</c:v>
                </c:pt>
                <c:pt idx="2">
                  <c:v>Cargo em Comissão</c:v>
                </c:pt>
              </c:strCache>
            </c:strRef>
          </c:cat>
          <c:val>
            <c:numRef>
              <c:f>FUNCIONÁRIOS_PCAL_2015_2016!$K$5:$K$7</c:f>
              <c:numCache>
                <c:formatCode>_-* #,##0_-;\-* #,##0_-;_-* "-"??_-;_-@_-</c:formatCode>
                <c:ptCount val="3"/>
                <c:pt idx="0" formatCode="General">
                  <c:v>0</c:v>
                </c:pt>
                <c:pt idx="1">
                  <c:v>1911</c:v>
                </c:pt>
                <c:pt idx="2">
                  <c:v>13</c:v>
                </c:pt>
              </c:numCache>
            </c:numRef>
          </c:val>
        </c:ser>
        <c:axId val="57312000"/>
        <c:axId val="57627776"/>
      </c:barChart>
      <c:catAx>
        <c:axId val="57312000"/>
        <c:scaling>
          <c:orientation val="minMax"/>
        </c:scaling>
        <c:axPos val="b"/>
        <c:numFmt formatCode="General" sourceLinked="1"/>
        <c:majorTickMark val="none"/>
        <c:tickLblPos val="nextTo"/>
        <c:crossAx val="57627776"/>
        <c:crosses val="autoZero"/>
        <c:auto val="1"/>
        <c:lblAlgn val="ctr"/>
        <c:lblOffset val="100"/>
      </c:catAx>
      <c:valAx>
        <c:axId val="5762777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5731200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TELEFONIA!$B$2:$B$3</c:f>
              <c:numCache>
                <c:formatCode>_-* #,##0.00_-;\-* #,##0.00_-;_-* "-"??_-;_-@_-</c:formatCode>
                <c:ptCount val="2"/>
                <c:pt idx="0">
                  <c:v>15044.630000000001</c:v>
                </c:pt>
                <c:pt idx="1">
                  <c:v>87677.4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TELEFONIA!$C$2:$C$3</c:f>
              <c:numCache>
                <c:formatCode>_-* #,##0.00_-;\-* #,##0.00_-;_-* "-"??_-;_-@_-</c:formatCode>
                <c:ptCount val="2"/>
                <c:pt idx="0">
                  <c:v>16721.740000000005</c:v>
                </c:pt>
                <c:pt idx="1">
                  <c:v>87666.73</c:v>
                </c:pt>
              </c:numCache>
            </c:numRef>
          </c:val>
        </c:ser>
        <c:axId val="63192448"/>
        <c:axId val="63251584"/>
      </c:barChart>
      <c:catAx>
        <c:axId val="63192448"/>
        <c:scaling>
          <c:orientation val="minMax"/>
        </c:scaling>
        <c:axPos val="b"/>
        <c:numFmt formatCode="General" sourceLinked="1"/>
        <c:majorTickMark val="none"/>
        <c:tickLblPos val="nextTo"/>
        <c:crossAx val="63251584"/>
        <c:crosses val="autoZero"/>
        <c:auto val="1"/>
        <c:lblAlgn val="ctr"/>
        <c:lblOffset val="100"/>
      </c:catAx>
      <c:valAx>
        <c:axId val="6325158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319244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EXECUCAO_ORCAM_2015_2016!$B$1</c:f>
              <c:strCache>
                <c:ptCount val="1"/>
                <c:pt idx="0">
                  <c:v>R$</c:v>
                </c:pt>
              </c:strCache>
            </c:strRef>
          </c:tx>
          <c:cat>
            <c:strRef>
              <c:f>EXECUCAO_ORCAM_2015_2016!$A$2:$A$3</c:f>
              <c:strCache>
                <c:ptCount val="2"/>
                <c:pt idx="0">
                  <c:v>Executado 2016, 1º Quadrimestre</c:v>
                </c:pt>
                <c:pt idx="1">
                  <c:v>Executado 2017, 1º Quadrimestre</c:v>
                </c:pt>
              </c:strCache>
            </c:strRef>
          </c:cat>
          <c:val>
            <c:numRef>
              <c:f>EXECUCAO_ORCAM_2015_2016!$B$2:$B$3</c:f>
              <c:numCache>
                <c:formatCode>_-* #,##0.00_-;\-* #,##0.00_-;_-* "-"??_-;_-@_-</c:formatCode>
                <c:ptCount val="2"/>
                <c:pt idx="0">
                  <c:v>61826983.420000002</c:v>
                </c:pt>
                <c:pt idx="1">
                  <c:v>83962528.149999991</c:v>
                </c:pt>
              </c:numCache>
            </c:numRef>
          </c:val>
        </c:ser>
        <c:ser>
          <c:idx val="1"/>
          <c:order val="1"/>
          <c:tx>
            <c:strRef>
              <c:f>EXECUCAO_ORCAM_2015_2016!$C$1</c:f>
              <c:strCache>
                <c:ptCount val="1"/>
                <c:pt idx="0">
                  <c:v>VARIAÇÃO</c:v>
                </c:pt>
              </c:strCache>
            </c:strRef>
          </c:tx>
          <c:cat>
            <c:strRef>
              <c:f>EXECUCAO_ORCAM_2015_2016!$A$2:$A$3</c:f>
              <c:strCache>
                <c:ptCount val="2"/>
                <c:pt idx="0">
                  <c:v>Executado 2016, 1º Quadrimestre</c:v>
                </c:pt>
                <c:pt idx="1">
                  <c:v>Executado 2017, 1º Quadrimestre</c:v>
                </c:pt>
              </c:strCache>
            </c:strRef>
          </c:cat>
          <c:val>
            <c:numRef>
              <c:f>EXECUCAO_ORCAM_2015_2016!$C$2:$C$3</c:f>
              <c:numCache>
                <c:formatCode>_-* #,##0.00_-;\-* #,##0.00_-;_-* "-"??_-;_-@_-</c:formatCode>
                <c:ptCount val="2"/>
                <c:pt idx="0">
                  <c:v>0</c:v>
                </c:pt>
                <c:pt idx="1">
                  <c:v>35.802401323108256</c:v>
                </c:pt>
              </c:numCache>
            </c:numRef>
          </c:val>
        </c:ser>
        <c:axId val="59198464"/>
        <c:axId val="59204352"/>
      </c:barChart>
      <c:catAx>
        <c:axId val="59198464"/>
        <c:scaling>
          <c:orientation val="minMax"/>
        </c:scaling>
        <c:axPos val="b"/>
        <c:majorTickMark val="none"/>
        <c:tickLblPos val="nextTo"/>
        <c:crossAx val="59204352"/>
        <c:crosses val="autoZero"/>
        <c:auto val="1"/>
        <c:lblAlgn val="ctr"/>
        <c:lblOffset val="100"/>
      </c:catAx>
      <c:valAx>
        <c:axId val="5920435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5919846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'PESSOAL CIVIL'!$S$15:$S$24</c:f>
              <c:strCache>
                <c:ptCount val="10"/>
                <c:pt idx="0">
                  <c:v>SUBSIDIOS (RPPS)</c:v>
                </c:pt>
                <c:pt idx="1">
                  <c:v>OUTRAS DESPC/VENCIM.E VANTAGENS FIXAS (RPPS)</c:v>
                </c:pt>
                <c:pt idx="2">
                  <c:v>ADICIONAL NOTURNO (RPPS)</c:v>
                </c:pt>
                <c:pt idx="3">
                  <c:v>GRATIFICACAO POR TEMPO DE SERVICO  (RPPS)</c:v>
                </c:pt>
                <c:pt idx="4">
                  <c:v>FERIAS - ABONO CONSTITUCIONAL  (RPPS)</c:v>
                </c:pt>
                <c:pt idx="5">
                  <c:v>GRATIFICACAO POR EXERCICIO DE FUNCOES (RPPS)</c:v>
                </c:pt>
                <c:pt idx="6">
                  <c:v>ABONO DE PERMANENCIA (RPPS)</c:v>
                </c:pt>
                <c:pt idx="7">
                  <c:v>FERIAS - ABONO CONSTITUCIONAL  (RGPS)</c:v>
                </c:pt>
                <c:pt idx="8">
                  <c:v>REMUN PARTICIP ORGAOS DELIBER.COLETIVA (RPPS)</c:v>
                </c:pt>
                <c:pt idx="9">
                  <c:v>13 SALARIO  (RPPS)</c:v>
                </c:pt>
              </c:strCache>
            </c:strRef>
          </c:cat>
          <c:val>
            <c:numRef>
              <c:f>'PESSOAL CIVIL'!$T$15:$T$24</c:f>
              <c:numCache>
                <c:formatCode>#,##0.00</c:formatCode>
                <c:ptCount val="10"/>
                <c:pt idx="0" formatCode="_-* #,##0.00_-;\-* #,##0.00_-;_-* &quot;-&quot;??_-;_-@_-">
                  <c:v>34045254.100000001</c:v>
                </c:pt>
                <c:pt idx="1">
                  <c:v>8698576.2399999984</c:v>
                </c:pt>
                <c:pt idx="2" formatCode="_-* #,##0.00_-;\-* #,##0.00_-;_-* &quot;-&quot;??_-;_-@_-">
                  <c:v>6945616.6199999992</c:v>
                </c:pt>
                <c:pt idx="3">
                  <c:v>1610600.73</c:v>
                </c:pt>
                <c:pt idx="4" formatCode="_-* #,##0.00_-;\-* #,##0.00_-;_-* &quot;-&quot;??_-;_-@_-">
                  <c:v>1352470.05</c:v>
                </c:pt>
                <c:pt idx="5" formatCode="_-* #,##0.00_-;\-* #,##0.00_-;_-* &quot;-&quot;??_-;_-@_-">
                  <c:v>1256288.58</c:v>
                </c:pt>
                <c:pt idx="6" formatCode="_-* #,##0.00_-;\-* #,##0.00_-;_-* &quot;-&quot;??_-;_-@_-">
                  <c:v>930432.9</c:v>
                </c:pt>
                <c:pt idx="7" formatCode="_-* #,##0.00_-;\-* #,##0.00_-;_-* &quot;-&quot;??_-;_-@_-">
                  <c:v>314935.65999999992</c:v>
                </c:pt>
                <c:pt idx="8" formatCode="_-* #,##0.00_-;\-* #,##0.00_-;_-* &quot;-&quot;??_-;_-@_-">
                  <c:v>309916.26</c:v>
                </c:pt>
                <c:pt idx="9" formatCode="_-* #,##0.00_-;\-* #,##0.00_-;_-* &quot;-&quot;??_-;_-@_-">
                  <c:v>292053.07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'PESSOAL CIVIL'!$S$15:$S$24</c:f>
              <c:strCache>
                <c:ptCount val="10"/>
                <c:pt idx="0">
                  <c:v>SUBSIDIOS (RPPS)</c:v>
                </c:pt>
                <c:pt idx="1">
                  <c:v>OUTRAS DESPC/VENCIM.E VANTAGENS FIXAS (RPPS)</c:v>
                </c:pt>
                <c:pt idx="2">
                  <c:v>ADICIONAL NOTURNO (RPPS)</c:v>
                </c:pt>
                <c:pt idx="3">
                  <c:v>GRATIFICACAO POR TEMPO DE SERVICO  (RPPS)</c:v>
                </c:pt>
                <c:pt idx="4">
                  <c:v>FERIAS - ABONO CONSTITUCIONAL  (RPPS)</c:v>
                </c:pt>
                <c:pt idx="5">
                  <c:v>GRATIFICACAO POR EXERCICIO DE FUNCOES (RPPS)</c:v>
                </c:pt>
                <c:pt idx="6">
                  <c:v>ABONO DE PERMANENCIA (RPPS)</c:v>
                </c:pt>
                <c:pt idx="7">
                  <c:v>FERIAS - ABONO CONSTITUCIONAL  (RGPS)</c:v>
                </c:pt>
                <c:pt idx="8">
                  <c:v>REMUN PARTICIP ORGAOS DELIBER.COLETIVA (RPPS)</c:v>
                </c:pt>
                <c:pt idx="9">
                  <c:v>13 SALARIO  (RPPS)</c:v>
                </c:pt>
              </c:strCache>
            </c:strRef>
          </c:cat>
          <c:val>
            <c:numRef>
              <c:f>'PESSOAL CIVIL'!$U$15:$U$24</c:f>
              <c:numCache>
                <c:formatCode>_-* #,##0.00_-;\-* #,##0.00_-;_-* "-"??_-;_-@_-</c:formatCode>
                <c:ptCount val="10"/>
                <c:pt idx="0">
                  <c:v>38332732</c:v>
                </c:pt>
                <c:pt idx="1">
                  <c:v>8560848.7799999975</c:v>
                </c:pt>
                <c:pt idx="2">
                  <c:v>7621364.4400000004</c:v>
                </c:pt>
                <c:pt idx="3">
                  <c:v>1613629.72</c:v>
                </c:pt>
                <c:pt idx="4">
                  <c:v>1649689.06</c:v>
                </c:pt>
                <c:pt idx="5">
                  <c:v>1251565.22</c:v>
                </c:pt>
                <c:pt idx="6">
                  <c:v>1182797.74</c:v>
                </c:pt>
                <c:pt idx="7">
                  <c:v>284684.98000000004</c:v>
                </c:pt>
                <c:pt idx="8">
                  <c:v>308134.45</c:v>
                </c:pt>
                <c:pt idx="9">
                  <c:v>4746767.04</c:v>
                </c:pt>
              </c:numCache>
            </c:numRef>
          </c:val>
        </c:ser>
        <c:axId val="59230464"/>
        <c:axId val="61083648"/>
      </c:barChart>
      <c:catAx>
        <c:axId val="59230464"/>
        <c:scaling>
          <c:orientation val="minMax"/>
        </c:scaling>
        <c:axPos val="b"/>
        <c:majorTickMark val="none"/>
        <c:tickLblPos val="nextTo"/>
        <c:crossAx val="61083648"/>
        <c:crosses val="autoZero"/>
        <c:auto val="1"/>
        <c:lblAlgn val="ctr"/>
        <c:lblOffset val="100"/>
      </c:catAx>
      <c:valAx>
        <c:axId val="6108364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5923046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DIARIAS_DETALHAMENTO!$B$2:$B$3</c:f>
              <c:numCache>
                <c:formatCode>#,##0.00</c:formatCode>
                <c:ptCount val="2"/>
                <c:pt idx="0">
                  <c:v>118480</c:v>
                </c:pt>
                <c:pt idx="1">
                  <c:v>24760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DIARIAS_DETALHAMENTO!$C$2:$C$3</c:f>
              <c:numCache>
                <c:formatCode>#,##0.00</c:formatCode>
                <c:ptCount val="2"/>
                <c:pt idx="0">
                  <c:v>72440</c:v>
                </c:pt>
                <c:pt idx="1">
                  <c:v>5760</c:v>
                </c:pt>
              </c:numCache>
            </c:numRef>
          </c:val>
        </c:ser>
        <c:axId val="61183872"/>
        <c:axId val="61185408"/>
      </c:barChart>
      <c:catAx>
        <c:axId val="61183872"/>
        <c:scaling>
          <c:orientation val="minMax"/>
        </c:scaling>
        <c:axPos val="b"/>
        <c:majorTickMark val="none"/>
        <c:tickLblPos val="nextTo"/>
        <c:crossAx val="61185408"/>
        <c:crosses val="autoZero"/>
        <c:auto val="1"/>
        <c:lblAlgn val="ctr"/>
        <c:lblOffset val="100"/>
      </c:catAx>
      <c:valAx>
        <c:axId val="61185408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6118387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20269685039370078"/>
          <c:y val="0.21795166229221349"/>
          <c:w val="0.75285870516185471"/>
          <c:h val="0.42960629921259974"/>
        </c:manualLayout>
      </c:layout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PASSAGENS!$A$2</c:f>
              <c:strCache>
                <c:ptCount val="1"/>
                <c:pt idx="0">
                  <c:v>Propag Turismo Ltda.</c:v>
                </c:pt>
              </c:strCache>
            </c:strRef>
          </c:cat>
          <c:val>
            <c:numRef>
              <c:f>PASSAGENS!$B$2</c:f>
              <c:numCache>
                <c:formatCode>_-* #,##0.00_-;\-* #,##0.00_-;_-* "-"??_-;_-@_-</c:formatCode>
                <c:ptCount val="1"/>
                <c:pt idx="0">
                  <c:v>1356.7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PASSAGENS!$A$2</c:f>
              <c:strCache>
                <c:ptCount val="1"/>
                <c:pt idx="0">
                  <c:v>Propag Turismo Ltda.</c:v>
                </c:pt>
              </c:strCache>
            </c:strRef>
          </c:cat>
          <c:val>
            <c:numRef>
              <c:f>PASSAGENS!$C$2</c:f>
              <c:numCache>
                <c:formatCode>_-* #,##0.00_-;\-* #,##0.00_-;_-* "-"??_-;_-@_-</c:formatCode>
                <c:ptCount val="1"/>
                <c:pt idx="0">
                  <c:v>3980.7</c:v>
                </c:pt>
              </c:numCache>
            </c:numRef>
          </c:val>
        </c:ser>
        <c:axId val="62543360"/>
        <c:axId val="62544896"/>
      </c:barChart>
      <c:catAx>
        <c:axId val="62543360"/>
        <c:scaling>
          <c:orientation val="minMax"/>
        </c:scaling>
        <c:axPos val="b"/>
        <c:majorTickMark val="none"/>
        <c:tickLblPos val="nextTo"/>
        <c:crossAx val="62544896"/>
        <c:crosses val="autoZero"/>
        <c:auto val="1"/>
        <c:lblAlgn val="ctr"/>
        <c:lblOffset val="100"/>
      </c:catAx>
      <c:valAx>
        <c:axId val="6254489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254336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bar"/>
        <c:grouping val="clustered"/>
        <c:ser>
          <c:idx val="1"/>
          <c:order val="0"/>
          <c:tx>
            <c:v>2016</c:v>
          </c:tx>
          <c:cat>
            <c:strRef>
              <c:f>'MATERIAL DE CONSUMO'!$A$2:$A$9</c:f>
              <c:strCache>
                <c:ptCount val="8"/>
                <c:pt idx="0">
                  <c:v>MATERIAL HIDRAULICO</c:v>
                </c:pt>
                <c:pt idx="1">
                  <c:v>MATERIAL PARA MANUTENCAO DE VEICULOS</c:v>
                </c:pt>
                <c:pt idx="2">
                  <c:v>GENEROS DE ALIMENTACAO</c:v>
                </c:pt>
                <c:pt idx="3">
                  <c:v>COMBUSTIVEIS E LUBRIFICANTES AUTOMOTIVOS</c:v>
                </c:pt>
                <c:pt idx="4">
                  <c:v>MATERIAL PARA MANUTENCAO DE BENS IMOVEIS</c:v>
                </c:pt>
                <c:pt idx="5">
                  <c:v>MATERIAL DE ACONDICIONAMENTO E EMBALAGEM</c:v>
                </c:pt>
                <c:pt idx="6">
                  <c:v>MATERIAL DE CONSUMO - PAGAMENTO ANTECIPADO</c:v>
                </c:pt>
                <c:pt idx="7">
                  <c:v>MATERIAL ELETRICO E ELETRONICO</c:v>
                </c:pt>
              </c:strCache>
            </c:strRef>
          </c:cat>
          <c:val>
            <c:numRef>
              <c:f>'MATERIAL DE CONSUMO'!$B$2:$B$9</c:f>
              <c:numCache>
                <c:formatCode>#,##0.00</c:formatCode>
                <c:ptCount val="8"/>
                <c:pt idx="0">
                  <c:v>51169.43</c:v>
                </c:pt>
                <c:pt idx="1">
                  <c:v>37855.910000000003</c:v>
                </c:pt>
                <c:pt idx="2">
                  <c:v>23982.18</c:v>
                </c:pt>
                <c:pt idx="3">
                  <c:v>0</c:v>
                </c:pt>
                <c:pt idx="4">
                  <c:v>22942.51</c:v>
                </c:pt>
                <c:pt idx="5">
                  <c:v>4640</c:v>
                </c:pt>
                <c:pt idx="6">
                  <c:v>4000</c:v>
                </c:pt>
                <c:pt idx="7">
                  <c:v>3200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'MATERIAL DE CONSUMO'!$A$2:$A$9</c:f>
              <c:strCache>
                <c:ptCount val="8"/>
                <c:pt idx="0">
                  <c:v>MATERIAL HIDRAULICO</c:v>
                </c:pt>
                <c:pt idx="1">
                  <c:v>MATERIAL PARA MANUTENCAO DE VEICULOS</c:v>
                </c:pt>
                <c:pt idx="2">
                  <c:v>GENEROS DE ALIMENTACAO</c:v>
                </c:pt>
                <c:pt idx="3">
                  <c:v>COMBUSTIVEIS E LUBRIFICANTES AUTOMOTIVOS</c:v>
                </c:pt>
                <c:pt idx="4">
                  <c:v>MATERIAL PARA MANUTENCAO DE BENS IMOVEIS</c:v>
                </c:pt>
                <c:pt idx="5">
                  <c:v>MATERIAL DE ACONDICIONAMENTO E EMBALAGEM</c:v>
                </c:pt>
                <c:pt idx="6">
                  <c:v>MATERIAL DE CONSUMO - PAGAMENTO ANTECIPADO</c:v>
                </c:pt>
                <c:pt idx="7">
                  <c:v>MATERIAL ELETRICO E ELETRONICO</c:v>
                </c:pt>
              </c:strCache>
            </c:strRef>
          </c:cat>
          <c:val>
            <c:numRef>
              <c:f>'MATERIAL DE CONSUMO'!$C$2:$C$9</c:f>
              <c:numCache>
                <c:formatCode>#,##0.00</c:formatCode>
                <c:ptCount val="8"/>
                <c:pt idx="0">
                  <c:v>0</c:v>
                </c:pt>
                <c:pt idx="1">
                  <c:v>56762.950000000004</c:v>
                </c:pt>
                <c:pt idx="2">
                  <c:v>32574.6</c:v>
                </c:pt>
                <c:pt idx="3">
                  <c:v>7465.84</c:v>
                </c:pt>
                <c:pt idx="4">
                  <c:v>2100</c:v>
                </c:pt>
                <c:pt idx="5">
                  <c:v>0</c:v>
                </c:pt>
                <c:pt idx="6">
                  <c:v>5500</c:v>
                </c:pt>
                <c:pt idx="7" formatCode="0.00">
                  <c:v>0</c:v>
                </c:pt>
              </c:numCache>
            </c:numRef>
          </c:val>
        </c:ser>
        <c:axId val="62657664"/>
        <c:axId val="62659200"/>
      </c:barChart>
      <c:catAx>
        <c:axId val="62657664"/>
        <c:scaling>
          <c:orientation val="minMax"/>
        </c:scaling>
        <c:axPos val="l"/>
        <c:majorTickMark val="none"/>
        <c:tickLblPos val="nextTo"/>
        <c:crossAx val="62659200"/>
        <c:crosses val="autoZero"/>
        <c:auto val="1"/>
        <c:lblAlgn val="ctr"/>
        <c:lblOffset val="100"/>
      </c:catAx>
      <c:valAx>
        <c:axId val="62659200"/>
        <c:scaling>
          <c:orientation val="minMax"/>
        </c:scaling>
        <c:axPos val="b"/>
        <c:majorGridlines/>
        <c:numFmt formatCode="#,##0.00" sourceLinked="1"/>
        <c:majorTickMark val="none"/>
        <c:tickLblPos val="nextTo"/>
        <c:crossAx val="6265766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'SERV TERC - PJ'!$A$2:$A$9</c:f>
              <c:strCache>
                <c:ptCount val="8"/>
                <c:pt idx="0">
                  <c:v>SERV DE APOIO ADMIN, TECNICO E OPERACIONAL</c:v>
                </c:pt>
                <c:pt idx="1">
                  <c:v>SERVICOS DE ENERGIA ELETRICA</c:v>
                </c:pt>
                <c:pt idx="2">
                  <c:v>SERVICO DE TELEFONIA FIXA</c:v>
                </c:pt>
                <c:pt idx="3">
                  <c:v>LOCACAO DE MAQUINAS E EQUIPAMENTOS</c:v>
                </c:pt>
                <c:pt idx="4">
                  <c:v>SERVICO DE TELEFONIA MOVEL</c:v>
                </c:pt>
                <c:pt idx="5">
                  <c:v>SERVICOS DE PROCESSAMENTO DE DADOS</c:v>
                </c:pt>
                <c:pt idx="6">
                  <c:v>LIMPEZA E CONSERVACAO</c:v>
                </c:pt>
                <c:pt idx="7">
                  <c:v>LOCAÇÃO DE VEICULOS</c:v>
                </c:pt>
              </c:strCache>
            </c:strRef>
          </c:cat>
          <c:val>
            <c:numRef>
              <c:f>'SERV TERC - PJ'!$B$2:$B$9</c:f>
              <c:numCache>
                <c:formatCode>_-* #,##0.00_-;\-* #,##0.00_-;_-* "-"??_-;_-@_-</c:formatCode>
                <c:ptCount val="8"/>
                <c:pt idx="0">
                  <c:v>990670.56</c:v>
                </c:pt>
                <c:pt idx="1">
                  <c:v>418475.94</c:v>
                </c:pt>
                <c:pt idx="2">
                  <c:v>87677.4</c:v>
                </c:pt>
                <c:pt idx="3">
                  <c:v>274386.87</c:v>
                </c:pt>
                <c:pt idx="4">
                  <c:v>15044.630000000001</c:v>
                </c:pt>
                <c:pt idx="5" formatCode="0.00">
                  <c:v>0</c:v>
                </c:pt>
                <c:pt idx="6">
                  <c:v>8375</c:v>
                </c:pt>
                <c:pt idx="7">
                  <c:v>479925.6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'SERV TERC - PJ'!$A$2:$A$9</c:f>
              <c:strCache>
                <c:ptCount val="8"/>
                <c:pt idx="0">
                  <c:v>SERV DE APOIO ADMIN, TECNICO E OPERACIONAL</c:v>
                </c:pt>
                <c:pt idx="1">
                  <c:v>SERVICOS DE ENERGIA ELETRICA</c:v>
                </c:pt>
                <c:pt idx="2">
                  <c:v>SERVICO DE TELEFONIA FIXA</c:v>
                </c:pt>
                <c:pt idx="3">
                  <c:v>LOCACAO DE MAQUINAS E EQUIPAMENTOS</c:v>
                </c:pt>
                <c:pt idx="4">
                  <c:v>SERVICO DE TELEFONIA MOVEL</c:v>
                </c:pt>
                <c:pt idx="5">
                  <c:v>SERVICOS DE PROCESSAMENTO DE DADOS</c:v>
                </c:pt>
                <c:pt idx="6">
                  <c:v>LIMPEZA E CONSERVACAO</c:v>
                </c:pt>
                <c:pt idx="7">
                  <c:v>LOCAÇÃO DE VEICULOS</c:v>
                </c:pt>
              </c:strCache>
            </c:strRef>
          </c:cat>
          <c:val>
            <c:numRef>
              <c:f>'SERV TERC - PJ'!$C$2:$C$9</c:f>
              <c:numCache>
                <c:formatCode>#,##0.00</c:formatCode>
                <c:ptCount val="8"/>
                <c:pt idx="0">
                  <c:v>875438.78999999992</c:v>
                </c:pt>
                <c:pt idx="1">
                  <c:v>331952.61</c:v>
                </c:pt>
                <c:pt idx="2">
                  <c:v>87666.73</c:v>
                </c:pt>
                <c:pt idx="3">
                  <c:v>57494.400000000001</c:v>
                </c:pt>
                <c:pt idx="4">
                  <c:v>16721.740000000005</c:v>
                </c:pt>
                <c:pt idx="5">
                  <c:v>11027.449999999999</c:v>
                </c:pt>
                <c:pt idx="6">
                  <c:v>10720</c:v>
                </c:pt>
                <c:pt idx="7" formatCode="_-* #,##0.00_-;\-* #,##0.00_-;_-* &quot;-&quot;??_-;_-@_-">
                  <c:v>869514</c:v>
                </c:pt>
              </c:numCache>
            </c:numRef>
          </c:val>
        </c:ser>
        <c:axId val="62753024"/>
        <c:axId val="62751488"/>
      </c:barChart>
      <c:valAx>
        <c:axId val="6275148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2753024"/>
        <c:crosses val="autoZero"/>
        <c:crossBetween val="between"/>
      </c:valAx>
      <c:catAx>
        <c:axId val="62753024"/>
        <c:scaling>
          <c:orientation val="minMax"/>
        </c:scaling>
        <c:axPos val="b"/>
        <c:majorTickMark val="none"/>
        <c:tickLblPos val="nextTo"/>
        <c:crossAx val="62751488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'SERV TER - PF'!$A$2</c:f>
              <c:strCache>
                <c:ptCount val="1"/>
                <c:pt idx="0">
                  <c:v>LOCACAO DE IMOVEIS</c:v>
                </c:pt>
              </c:strCache>
            </c:strRef>
          </c:cat>
          <c:val>
            <c:numRef>
              <c:f>'SERV TER - PF'!$B$2</c:f>
              <c:numCache>
                <c:formatCode>_-* #,##0.00_-;\-* #,##0.00_-;_-* "-"??_-;_-@_-</c:formatCode>
                <c:ptCount val="1"/>
                <c:pt idx="0">
                  <c:v>56864.98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'SERV TER - PF'!$A$2</c:f>
              <c:strCache>
                <c:ptCount val="1"/>
                <c:pt idx="0">
                  <c:v>LOCACAO DE IMOVEIS</c:v>
                </c:pt>
              </c:strCache>
            </c:strRef>
          </c:cat>
          <c:val>
            <c:numRef>
              <c:f>'SERV TER - PF'!$C$2</c:f>
              <c:numCache>
                <c:formatCode>_-* #,##0.00_-;\-* #,##0.00_-;_-* "-"??_-;_-@_-</c:formatCode>
                <c:ptCount val="1"/>
                <c:pt idx="0">
                  <c:v>59605.98</c:v>
                </c:pt>
              </c:numCache>
            </c:numRef>
          </c:val>
        </c:ser>
        <c:axId val="62943616"/>
        <c:axId val="62945152"/>
      </c:barChart>
      <c:catAx>
        <c:axId val="62943616"/>
        <c:scaling>
          <c:orientation val="minMax"/>
        </c:scaling>
        <c:axPos val="b"/>
        <c:majorTickMark val="none"/>
        <c:tickLblPos val="nextTo"/>
        <c:crossAx val="62945152"/>
        <c:crosses val="autoZero"/>
        <c:auto val="1"/>
        <c:lblAlgn val="ctr"/>
        <c:lblOffset val="100"/>
      </c:catAx>
      <c:valAx>
        <c:axId val="6294515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294361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'LOCACAÇÃO VEÍCULOS'!$A$2:$A$12</c:f>
              <c:strCache>
                <c:ptCount val="11"/>
                <c:pt idx="0">
                  <c:v>AMERICA LOCACAO E SERVICOS LTDA.</c:v>
                </c:pt>
                <c:pt idx="1">
                  <c:v>LOCADORA DE VEICULOS SAO SEBASTIAO LTDA</c:v>
                </c:pt>
                <c:pt idx="2">
                  <c:v>PB SERVICOS LTDA - EPP</c:v>
                </c:pt>
                <c:pt idx="3">
                  <c:v>AMORIM E AMORIM LTDA</c:v>
                </c:pt>
                <c:pt idx="4">
                  <c:v>EQUILIBRIO SERVICOS LTDA - ROTACAR LOCAD</c:v>
                </c:pt>
                <c:pt idx="5">
                  <c:v>ACIOLY LOCADORA LTDA</c:v>
                </c:pt>
                <c:pt idx="6">
                  <c:v>COSTA DOURADA VEICULOS LTDA</c:v>
                </c:pt>
                <c:pt idx="7">
                  <c:v>OK LOCADORA DE VEICULOS LTDA - EPP</c:v>
                </c:pt>
                <c:pt idx="8">
                  <c:v>BRASCAR LOCADORA LTDA</c:v>
                </c:pt>
                <c:pt idx="9">
                  <c:v>RVM LOCACAO E SERVICOS LTDA ME</c:v>
                </c:pt>
                <c:pt idx="10">
                  <c:v>ANDRADE E LUCENA LTDA</c:v>
                </c:pt>
              </c:strCache>
            </c:strRef>
          </c:cat>
          <c:val>
            <c:numRef>
              <c:f>'LOCACAÇÃO VEÍCULOS'!$B$2:$B$12</c:f>
              <c:numCache>
                <c:formatCode>#,##0.00</c:formatCode>
                <c:ptCount val="11"/>
                <c:pt idx="0">
                  <c:v>80895</c:v>
                </c:pt>
                <c:pt idx="1">
                  <c:v>79370</c:v>
                </c:pt>
                <c:pt idx="2">
                  <c:v>70084.800000000003</c:v>
                </c:pt>
                <c:pt idx="3">
                  <c:v>55360</c:v>
                </c:pt>
                <c:pt idx="4">
                  <c:v>37535</c:v>
                </c:pt>
                <c:pt idx="5">
                  <c:v>35640</c:v>
                </c:pt>
                <c:pt idx="6">
                  <c:v>34060</c:v>
                </c:pt>
                <c:pt idx="7">
                  <c:v>32580</c:v>
                </c:pt>
                <c:pt idx="8">
                  <c:v>32044.799999999996</c:v>
                </c:pt>
                <c:pt idx="9">
                  <c:v>13500</c:v>
                </c:pt>
                <c:pt idx="10">
                  <c:v>8856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'LOCACAÇÃO VEÍCULOS'!$A$2:$A$12</c:f>
              <c:strCache>
                <c:ptCount val="11"/>
                <c:pt idx="0">
                  <c:v>AMERICA LOCACAO E SERVICOS LTDA.</c:v>
                </c:pt>
                <c:pt idx="1">
                  <c:v>LOCADORA DE VEICULOS SAO SEBASTIAO LTDA</c:v>
                </c:pt>
                <c:pt idx="2">
                  <c:v>PB SERVICOS LTDA - EPP</c:v>
                </c:pt>
                <c:pt idx="3">
                  <c:v>AMORIM E AMORIM LTDA</c:v>
                </c:pt>
                <c:pt idx="4">
                  <c:v>EQUILIBRIO SERVICOS LTDA - ROTACAR LOCAD</c:v>
                </c:pt>
                <c:pt idx="5">
                  <c:v>ACIOLY LOCADORA LTDA</c:v>
                </c:pt>
                <c:pt idx="6">
                  <c:v>COSTA DOURADA VEICULOS LTDA</c:v>
                </c:pt>
                <c:pt idx="7">
                  <c:v>OK LOCADORA DE VEICULOS LTDA - EPP</c:v>
                </c:pt>
                <c:pt idx="8">
                  <c:v>BRASCAR LOCADORA LTDA</c:v>
                </c:pt>
                <c:pt idx="9">
                  <c:v>RVM LOCACAO E SERVICOS LTDA ME</c:v>
                </c:pt>
                <c:pt idx="10">
                  <c:v>ANDRADE E LUCENA LTDA</c:v>
                </c:pt>
              </c:strCache>
            </c:strRef>
          </c:cat>
          <c:val>
            <c:numRef>
              <c:f>'LOCACAÇÃO VEÍCULOS'!$C$2:$C$12</c:f>
              <c:numCache>
                <c:formatCode>#,##0.00</c:formatCode>
                <c:ptCount val="11"/>
                <c:pt idx="0">
                  <c:v>97385.22</c:v>
                </c:pt>
                <c:pt idx="1">
                  <c:v>143324.01</c:v>
                </c:pt>
                <c:pt idx="2" formatCode="0.00">
                  <c:v>114639</c:v>
                </c:pt>
                <c:pt idx="3">
                  <c:v>109429.70999999999</c:v>
                </c:pt>
                <c:pt idx="4">
                  <c:v>149283.06</c:v>
                </c:pt>
                <c:pt idx="5">
                  <c:v>69088.800000000003</c:v>
                </c:pt>
                <c:pt idx="6">
                  <c:v>61504.56</c:v>
                </c:pt>
                <c:pt idx="7">
                  <c:v>39221.340000000004</c:v>
                </c:pt>
                <c:pt idx="8">
                  <c:v>48403.32</c:v>
                </c:pt>
                <c:pt idx="9">
                  <c:v>16251.93</c:v>
                </c:pt>
                <c:pt idx="10">
                  <c:v>20983.05</c:v>
                </c:pt>
              </c:numCache>
            </c:numRef>
          </c:val>
        </c:ser>
        <c:axId val="63131648"/>
        <c:axId val="63133184"/>
      </c:barChart>
      <c:catAx>
        <c:axId val="63131648"/>
        <c:scaling>
          <c:orientation val="minMax"/>
        </c:scaling>
        <c:axPos val="b"/>
        <c:numFmt formatCode="General" sourceLinked="1"/>
        <c:majorTickMark val="none"/>
        <c:tickLblPos val="nextTo"/>
        <c:crossAx val="63133184"/>
        <c:crosses val="autoZero"/>
        <c:auto val="1"/>
        <c:lblAlgn val="ctr"/>
        <c:lblOffset val="100"/>
      </c:catAx>
      <c:valAx>
        <c:axId val="6313318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6313164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0"/>
          </a:xfrm>
          <a:prstGeom prst="rect">
            <a:avLst/>
          </a:prstGeom>
        </p:spPr>
        <p:txBody>
          <a:bodyPr vert="horz" lIns="95498" tIns="47750" rIns="95498" bIns="4775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0"/>
          </a:xfrm>
          <a:prstGeom prst="rect">
            <a:avLst/>
          </a:prstGeom>
        </p:spPr>
        <p:txBody>
          <a:bodyPr vert="horz" lIns="95498" tIns="47750" rIns="95498" bIns="4775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92338" y="766763"/>
            <a:ext cx="271462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98" tIns="47750" rIns="95498" bIns="4775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5498" tIns="47750" rIns="95498" bIns="4775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5498" tIns="47750" rIns="95498" bIns="4775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lIns="95498" tIns="47750" rIns="95498" bIns="4775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993755" y="3988584"/>
            <a:ext cx="581041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409109" y="737394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55501" y="2465586"/>
            <a:ext cx="604867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b="1" dirty="0" smtClean="0">
                <a:cs typeface="Arial" pitchFamily="34" charset="0"/>
              </a:rPr>
              <a:t>APRESENTAÇÃO</a:t>
            </a:r>
          </a:p>
          <a:p>
            <a:pPr algn="just"/>
            <a:endParaRPr lang="pt-BR" sz="1100" b="1" dirty="0" smtClean="0">
              <a:cs typeface="Arial" pitchFamily="34" charset="0"/>
            </a:endParaRPr>
          </a:p>
          <a:p>
            <a:pPr algn="just"/>
            <a:r>
              <a:rPr lang="pt-BR" sz="1100" spc="-5" dirty="0" smtClean="0">
                <a:cs typeface="Arial" pitchFamily="34" charset="0"/>
              </a:rPr>
              <a:t>Os dados </a:t>
            </a:r>
            <a:r>
              <a:rPr lang="pt-BR" sz="1100" dirty="0" smtClean="0">
                <a:cs typeface="Arial" pitchFamily="34" charset="0"/>
              </a:rPr>
              <a:t>a </a:t>
            </a:r>
            <a:r>
              <a:rPr lang="pt-BR" sz="1100" spc="-5" dirty="0" smtClean="0">
                <a:cs typeface="Arial" pitchFamily="34" charset="0"/>
              </a:rPr>
              <a:t>seguir contemplam uma visão geral das despesas da Policia Civil do Estado de Alagoas – PC/AL, </a:t>
            </a:r>
            <a:r>
              <a:rPr lang="pt-BR" sz="1100" dirty="0" smtClean="0">
                <a:cs typeface="Arial" pitchFamily="34" charset="0"/>
              </a:rPr>
              <a:t>nos </a:t>
            </a:r>
            <a:r>
              <a:rPr lang="pt-BR" sz="1100" spc="-5" dirty="0" smtClean="0">
                <a:cs typeface="Arial" pitchFamily="34" charset="0"/>
              </a:rPr>
              <a:t>Exercícios de </a:t>
            </a:r>
            <a:r>
              <a:rPr lang="pt-BR" sz="1100" dirty="0" smtClean="0">
                <a:cs typeface="Arial" pitchFamily="34" charset="0"/>
              </a:rPr>
              <a:t>2016 e</a:t>
            </a:r>
            <a:r>
              <a:rPr lang="pt-BR" sz="1100" spc="-60" dirty="0" smtClean="0">
                <a:cs typeface="Arial" pitchFamily="34" charset="0"/>
              </a:rPr>
              <a:t> </a:t>
            </a:r>
            <a:r>
              <a:rPr lang="pt-BR" sz="1100" dirty="0" smtClean="0">
                <a:cs typeface="Arial" pitchFamily="34" charset="0"/>
              </a:rPr>
              <a:t>2017, 1º Quadrimestre, realizada através do Sistema Integrado de Administração  Financeira – SIAFEM, Portal da transparência Graciliano Ramos, Extrator/SIFAL, Portal do Servidor – SEPLAG, Planilha de Monitoramento da Transparência, Banco de Dados da Junta Comercial, E-SIC Alagoas, Diário Oficial do Estado de Alagoas, entre outros. 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71525" y="4625826"/>
          <a:ext cx="5522955" cy="1071570"/>
        </p:xfrm>
        <a:graphic>
          <a:graphicData uri="http://schemas.openxmlformats.org/drawingml/2006/table">
            <a:tbl>
              <a:tblPr/>
              <a:tblGrid>
                <a:gridCol w="3385037"/>
                <a:gridCol w="1068959"/>
                <a:gridCol w="1068959"/>
              </a:tblGrid>
              <a:tr h="357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Situação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2016,</a:t>
                      </a:r>
                      <a:r>
                        <a:rPr lang="pt-BR" sz="1100" b="1" i="0" u="none" strike="noStrike" baseline="0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 1º Quadrimestre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2017,</a:t>
                      </a:r>
                      <a:r>
                        <a:rPr lang="pt-BR" sz="1100" b="1" i="0" u="none" strike="noStrike" baseline="0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 1º Quadrimestre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178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Celetista</a:t>
                      </a:r>
                      <a:r>
                        <a:rPr lang="pt-BR" sz="1100" b="1" i="0" u="none" strike="noStrike" baseline="0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 prazo Indeterminado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78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Estatutário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1.962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      </a:t>
                      </a:r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1.911 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78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Cargo em Comissão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12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            </a:t>
                      </a:r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13 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78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      </a:t>
                      </a:r>
                      <a:r>
                        <a:rPr lang="pt-BR" sz="11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1.975 </a:t>
                      </a:r>
                      <a:endParaRPr lang="pt-BR" sz="11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      </a:t>
                      </a:r>
                      <a:r>
                        <a:rPr lang="pt-BR" sz="11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1.924 </a:t>
                      </a:r>
                      <a:endParaRPr lang="pt-BR" sz="11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1403573" y="1169442"/>
            <a:ext cx="4954640" cy="10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2060"/>
                </a:solidFill>
                <a:cs typeface="Arial" pitchFamily="34" charset="0"/>
              </a:rPr>
              <a:t>Policia Civil do Estado de Alagoas</a:t>
            </a:r>
            <a:endParaRPr lang="pt-BR" sz="2400" b="1" dirty="0">
              <a:solidFill>
                <a:srgbClr val="002060"/>
              </a:solidFill>
              <a:cs typeface="Arial" pitchFamily="34" charset="0"/>
            </a:endParaRP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Exercícios </a:t>
            </a:r>
            <a:r>
              <a:rPr lang="pt-BR" b="1" dirty="0" smtClean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2015 </a:t>
            </a:r>
            <a:r>
              <a:rPr lang="pt-BR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e </a:t>
            </a:r>
            <a:r>
              <a:rPr lang="pt-BR" b="1" dirty="0" smtClean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2016, 1º Quadrimestre</a:t>
            </a:r>
            <a:endParaRPr lang="pt-BR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  <a:p>
            <a:endParaRPr lang="pt-BR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08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187549" y="1889522"/>
          <a:ext cx="5256584" cy="950659"/>
        </p:xfrm>
        <a:graphic>
          <a:graphicData uri="http://schemas.openxmlformats.org/drawingml/2006/table">
            <a:tbl>
              <a:tblPr/>
              <a:tblGrid>
                <a:gridCol w="2789709"/>
                <a:gridCol w="1432402"/>
                <a:gridCol w="1034473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R$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Variação %</a:t>
                      </a:r>
                      <a:endParaRPr lang="pt-BR" sz="110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2.017.720,72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2.284.139,84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13,20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841937" y="1313458"/>
            <a:ext cx="5976664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SERVIÇOS DE TERCEIROS – PESSOA JURÍDICA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41937" y="3266653"/>
            <a:ext cx="5976664" cy="3973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DESPESAS COM SERVIÇOS DE TERCEIROS PESSOA JURÍDICA </a:t>
            </a:r>
          </a:p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EM 2016 E 2017, 1º QUADRIMESTRE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0" name="Gráfico 9"/>
          <p:cNvGraphicFramePr/>
          <p:nvPr/>
        </p:nvGraphicFramePr>
        <p:xfrm>
          <a:off x="422251" y="3917146"/>
          <a:ext cx="6845324" cy="4048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14106425"/>
              </p:ext>
            </p:extLst>
          </p:nvPr>
        </p:nvGraphicFramePr>
        <p:xfrm>
          <a:off x="1208069" y="1416816"/>
          <a:ext cx="5521816" cy="950659"/>
        </p:xfrm>
        <a:graphic>
          <a:graphicData uri="http://schemas.openxmlformats.org/drawingml/2006/table">
            <a:tbl>
              <a:tblPr/>
              <a:tblGrid>
                <a:gridCol w="2930469"/>
                <a:gridCol w="1504677"/>
                <a:gridCol w="1086670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R$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Variação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%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56.864,98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59.605,98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4,82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993755" y="845312"/>
            <a:ext cx="5976664" cy="3423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SERVIÇOS DE TERCEIROS – PESSOA FÍSICA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93755" y="2559824"/>
            <a:ext cx="5976664" cy="5000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AS MAIORES DESPESAS COM SERVIÇOS DE TERCEIROS – PESSOA FÍSICA EM 2016 E 2017, 1º QUADRIMESTRE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9" name="Gráfico 8"/>
          <p:cNvGraphicFramePr/>
          <p:nvPr/>
        </p:nvGraphicFramePr>
        <p:xfrm>
          <a:off x="993755" y="3488518"/>
          <a:ext cx="5905499" cy="3943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1208069" y="1559692"/>
          <a:ext cx="5040560" cy="950659"/>
        </p:xfrm>
        <a:graphic>
          <a:graphicData uri="http://schemas.openxmlformats.org/drawingml/2006/table">
            <a:tbl>
              <a:tblPr/>
              <a:tblGrid>
                <a:gridCol w="2675063"/>
                <a:gridCol w="1373536"/>
                <a:gridCol w="991961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R$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Variação %</a:t>
                      </a:r>
                      <a:endParaRPr lang="pt-BR" sz="110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479.925,00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869.514,00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81,18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6" name="Retângulo 15"/>
          <p:cNvSpPr/>
          <p:nvPr/>
        </p:nvSpPr>
        <p:spPr>
          <a:xfrm>
            <a:off x="779441" y="988188"/>
            <a:ext cx="5976664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LOCAÇÃO DE VEÍCULOS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50879" y="2917014"/>
            <a:ext cx="5976664" cy="5000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DESPESAS COM LOCAÇÃO DE VEÍCULOS 2016 E 2017, 1º QUADRIMESTRE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9" name="Gráfico 8"/>
          <p:cNvGraphicFramePr/>
          <p:nvPr/>
        </p:nvGraphicFramePr>
        <p:xfrm>
          <a:off x="422251" y="3631394"/>
          <a:ext cx="6858048" cy="4029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899517" y="1457474"/>
            <a:ext cx="5976664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SERVIÇOS DE TELEFONIA FIXA E MÓVEL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422383" y="2059758"/>
          <a:ext cx="5072098" cy="938453"/>
        </p:xfrm>
        <a:graphic>
          <a:graphicData uri="http://schemas.openxmlformats.org/drawingml/2006/table">
            <a:tbl>
              <a:tblPr/>
              <a:tblGrid>
                <a:gridCol w="1907037"/>
                <a:gridCol w="1475843"/>
                <a:gridCol w="1689218"/>
              </a:tblGrid>
              <a:tr h="26789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R$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Variação %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6789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2016,</a:t>
                      </a:r>
                      <a:r>
                        <a:rPr lang="pt-BR" sz="1100" b="1" i="0" u="none" strike="noStrike" baseline="0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 1º Quadrimestre</a:t>
                      </a:r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 smtClean="0">
                          <a:solidFill>
                            <a:srgbClr val="558ED5"/>
                          </a:solidFill>
                          <a:latin typeface="+mn-lt"/>
                          <a:cs typeface="Arial" pitchFamily="34" charset="0"/>
                        </a:rPr>
                        <a:t>102.722,03</a:t>
                      </a:r>
                      <a:endParaRPr lang="pt-BR" sz="1100" b="0" i="0" u="none" strike="noStrike" dirty="0">
                        <a:solidFill>
                          <a:srgbClr val="558ED5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pt-BR" sz="1100" b="0" i="0" u="none" strike="noStrike" dirty="0">
                        <a:solidFill>
                          <a:srgbClr val="558ED5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6789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2017,</a:t>
                      </a:r>
                      <a:r>
                        <a:rPr lang="pt-BR" sz="1100" b="1" i="0" u="none" strike="noStrike" baseline="0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 1º Quadrimestre</a:t>
                      </a:r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 smtClean="0">
                          <a:solidFill>
                            <a:srgbClr val="558ED5"/>
                          </a:solidFill>
                          <a:latin typeface="+mn-lt"/>
                          <a:cs typeface="Arial" pitchFamily="34" charset="0"/>
                        </a:rPr>
                        <a:t>104.388,47</a:t>
                      </a:r>
                      <a:endParaRPr lang="pt-BR" sz="1100" b="0" i="0" u="none" strike="noStrike" dirty="0">
                        <a:solidFill>
                          <a:srgbClr val="558ED5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 smtClean="0">
                          <a:solidFill>
                            <a:srgbClr val="558ED5"/>
                          </a:solidFill>
                          <a:latin typeface="+mn-lt"/>
                          <a:cs typeface="Arial" pitchFamily="34" charset="0"/>
                        </a:rPr>
                        <a:t>1,62</a:t>
                      </a:r>
                      <a:endParaRPr lang="pt-BR" sz="1100" b="0" i="0" u="none" strike="noStrike" dirty="0">
                        <a:solidFill>
                          <a:srgbClr val="558ED5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993755" y="3274204"/>
            <a:ext cx="5976664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DESPESAS COM TELEFONIA FIXA E MÓVEL  EM 2016 E 2017, 1º QUADRIMESTRE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0" name="Gráfico 9"/>
          <p:cNvGraphicFramePr/>
          <p:nvPr/>
        </p:nvGraphicFramePr>
        <p:xfrm>
          <a:off x="993755" y="4060022"/>
          <a:ext cx="5972174" cy="2505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6565" y="1131064"/>
            <a:ext cx="6527648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PRINCIPAIS FORNECEDORES EM 2016 E 2017, 1º QUADRIMESTRE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779441" y="1702568"/>
          <a:ext cx="6286544" cy="6571175"/>
        </p:xfrm>
        <a:graphic>
          <a:graphicData uri="http://schemas.openxmlformats.org/drawingml/2006/table">
            <a:tbl>
              <a:tblPr/>
              <a:tblGrid>
                <a:gridCol w="2428892"/>
                <a:gridCol w="780357"/>
                <a:gridCol w="2291477"/>
                <a:gridCol w="785818"/>
              </a:tblGrid>
              <a:tr h="119474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PRINCIPAIS FORNECEDORES DE 2016, 1º QUADRIMESTRE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PRINCIPAIS FORNECEDORES DE 2017, 1º QUADRIMESTRE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194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FORNECEDORES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(R$)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FORNECEDORES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(R$)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34938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CONCESSAO DE VERBA DE ALIMENTACAO A POLI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2.741.140,00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PARA ATENDER PAGAMENTO DA CONTRIBUICAO P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11.158.202,58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23443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 R SERVICOS LTDA.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990.670,56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CONCESSAO DE VERBA DE ALIMENTACAO A POLI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2.740.580,00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23443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COMPANHIA ENERGETICA DE ALAGOAS - CEAL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418.475,94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A R SERVICOS LTDA.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875.438,79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23443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DIARIAS DA POLICIA CIVIL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93.000,00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COMPANHIA ENERGETICA DE ALAGOAS - CEAL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331.952,61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23443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TELEMAR NORTE LESTE S.A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87.677,40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EQUILIBRIO SERVICOS LTDA - ROTACAR LOCAD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151.738,06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23443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AMERICA LOCACAO E SERVICOS LTDA.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81.124,00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LOCADORA DE VEICULOS SAO SEBASTIAO LTDA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143.451,70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23443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LOCADORA DE VEICULOS SAO SEBASTIAO LTDA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79.370,00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PB SERVICOS LTDA - EPP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115.347,30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23443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PB SERVICOS LTDA - EPP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71.084,80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AMORIM E AMORIM LTDA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109.514,84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23443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AMORIM E AMORIM LTDA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55.360,00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AMERICA LOCACAO E SERVICOS LTDA.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 97.465,22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23443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LICITARE PRODUTOS MATERIAIS E SERV. LTDA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42.885,45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TELEMAR NORTE LESTE S.A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 87.666,73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23443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EQUILIBRIO SERVICOS LTDA - ROTACAR LOCAD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39.195,00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ACIOLY LOCADORA LTDA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 69.088,80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23443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ACIOLY LOCADORA LTDA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35.640,00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DIARIAS DA POLICIA CIVIL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 64.680,00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23443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COSTA DOURADA VEICULOS LTDA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34.060,00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COSTA DOURADA VEICULOS LTDA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 61.504,56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23443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OK LOCADORA DE VEICULOS LTDA - EPP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32.580,00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PRINTPAGE COM.E SERVICOS LTDA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 57.494,40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23443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BRASCAR LOCADORA LTDA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32.044,80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BRASCAR LOCADORA LTDA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 48.702,32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23443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W A CENTRO AUTOMOTIVO LTDA EPP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31.237,82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CENTRO AUTOMOTIVO MONAH LTDA - EPP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 42.289,03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23443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LUIZ CARLOS CORREIA COSTA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18.341,46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OK LOCADORA DE VEICULOS LTDA - EPP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 39.221,34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23443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KAMILLA KESSIA DE SOUZA MAGALHAES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18.042,51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W A CENTRO AUTOMOTIVO LTDA EPP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 28.210,81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23443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OI MOVEL S.A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15.044,63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WO.COMERCIO SERVICOS E CONSTRUCOES LTDA-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         22.620,96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23443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RVM LOCACAO E SERVICOS LTDA ME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13.500,00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ANDRADE E LUCENA LTDA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         20.983,05 </a:t>
                      </a:r>
                    </a:p>
                  </a:txBody>
                  <a:tcPr marL="5990" marR="5990" marT="599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922318" y="1601491"/>
            <a:ext cx="571504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Aft>
                <a:spcPts val="1000"/>
              </a:spcAft>
            </a:pPr>
            <a:r>
              <a:rPr lang="pt-BR" sz="2500" b="1" dirty="0">
                <a:solidFill>
                  <a:srgbClr val="002060"/>
                </a:solidFill>
                <a:cs typeface="Arial" pitchFamily="34" charset="0"/>
              </a:rPr>
              <a:t>Relatório de Monitoramento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9517" y="2590134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 – REPRESENTAÇÃO GRÁFICA</a:t>
            </a:r>
          </a:p>
        </p:txBody>
      </p:sp>
      <p:graphicFrame>
        <p:nvGraphicFramePr>
          <p:cNvPr id="7" name="Gráfico 6"/>
          <p:cNvGraphicFramePr/>
          <p:nvPr/>
        </p:nvGraphicFramePr>
        <p:xfrm>
          <a:off x="1279507" y="3417080"/>
          <a:ext cx="4972050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8408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76450140"/>
              </p:ext>
            </p:extLst>
          </p:nvPr>
        </p:nvGraphicFramePr>
        <p:xfrm>
          <a:off x="971525" y="2249562"/>
          <a:ext cx="5165765" cy="2074956"/>
        </p:xfrm>
        <a:graphic>
          <a:graphicData uri="http://schemas.openxmlformats.org/drawingml/2006/table">
            <a:tbl>
              <a:tblPr/>
              <a:tblGrid>
                <a:gridCol w="1946221"/>
                <a:gridCol w="1554560"/>
                <a:gridCol w="1664984"/>
              </a:tblGrid>
              <a:tr h="189149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100" dirty="0">
                        <a:latin typeface="Arial" pitchFamily="34" charset="0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Candara"/>
                          <a:cs typeface="Arial" pitchFamily="34" charset="0"/>
                        </a:rPr>
                        <a:t>2016,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Candara"/>
                          <a:cs typeface="Arial" pitchFamily="34" charset="0"/>
                        </a:rPr>
                        <a:t> 1º </a:t>
                      </a:r>
                      <a:r>
                        <a:rPr lang="en-US" sz="1100" b="1" baseline="0" dirty="0" err="1" smtClean="0">
                          <a:solidFill>
                            <a:srgbClr val="FFFFFF"/>
                          </a:solidFill>
                          <a:latin typeface="Arial" pitchFamily="34" charset="0"/>
                          <a:ea typeface="Candara"/>
                          <a:cs typeface="Arial" pitchFamily="34" charset="0"/>
                        </a:rPr>
                        <a:t>Quadrimestre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Candara"/>
                          <a:cs typeface="Arial" pitchFamily="34" charset="0"/>
                        </a:rPr>
                        <a:t> (R$)</a:t>
                      </a:r>
                      <a:endParaRPr lang="pt-BR" sz="1100" dirty="0">
                        <a:latin typeface="Arial" pitchFamily="34" charset="0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  <a:tabLst>
                          <a:tab pos="1350010" algn="l"/>
                        </a:tabLs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Candara"/>
                          <a:cs typeface="Arial" pitchFamily="34" charset="0"/>
                        </a:rPr>
                        <a:t>2017,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Candara"/>
                          <a:cs typeface="Arial" pitchFamily="34" charset="0"/>
                        </a:rPr>
                        <a:t> 1º </a:t>
                      </a:r>
                      <a:r>
                        <a:rPr lang="en-US" sz="1100" b="1" baseline="0" dirty="0" err="1" smtClean="0">
                          <a:solidFill>
                            <a:srgbClr val="FFFFFF"/>
                          </a:solidFill>
                          <a:latin typeface="Arial" pitchFamily="34" charset="0"/>
                          <a:ea typeface="Candara"/>
                          <a:cs typeface="Arial" pitchFamily="34" charset="0"/>
                        </a:rPr>
                        <a:t>Quadrimestre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Candara"/>
                          <a:cs typeface="Arial" pitchFamily="34" charset="0"/>
                        </a:rPr>
                        <a:t> (R$)</a:t>
                      </a:r>
                      <a:endParaRPr lang="pt-BR" sz="1100" dirty="0">
                        <a:latin typeface="Arial" pitchFamily="34" charset="0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189149">
                <a:tc>
                  <a:txBody>
                    <a:bodyPr/>
                    <a:lstStyle/>
                    <a:p>
                      <a:pPr marL="169545" marR="1695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Arial" pitchFamily="34" charset="0"/>
                          <a:ea typeface="Candara"/>
                          <a:cs typeface="Arial" pitchFamily="34" charset="0"/>
                        </a:rPr>
                        <a:t>Dotação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Arial" pitchFamily="34" charset="0"/>
                          <a:ea typeface="Candara"/>
                          <a:cs typeface="Arial" pitchFamily="34" charset="0"/>
                        </a:rPr>
                        <a:t>Inicial</a:t>
                      </a:r>
                      <a:endParaRPr lang="pt-BR" sz="1100" dirty="0">
                        <a:latin typeface="Arial" pitchFamily="34" charset="0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221.238.525,00</a:t>
                      </a:r>
                      <a:endParaRPr lang="pt-BR" sz="10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256.286.755,00</a:t>
                      </a:r>
                      <a:endParaRPr lang="pt-BR" sz="10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89149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Arial" pitchFamily="34" charset="0"/>
                          <a:ea typeface="Candara"/>
                          <a:cs typeface="Arial" pitchFamily="34" charset="0"/>
                        </a:rPr>
                        <a:t>Suplementação</a:t>
                      </a:r>
                      <a:endParaRPr lang="pt-BR" sz="1100" dirty="0">
                        <a:latin typeface="Arial" pitchFamily="34" charset="0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42.022.227,81</a:t>
                      </a:r>
                      <a:endParaRPr lang="pt-BR" sz="10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311.000,00</a:t>
                      </a:r>
                      <a:endParaRPr lang="pt-BR" sz="10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89149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Arial" pitchFamily="34" charset="0"/>
                          <a:ea typeface="Candara"/>
                          <a:cs typeface="Arial" pitchFamily="34" charset="0"/>
                        </a:rPr>
                        <a:t>Reduções</a:t>
                      </a:r>
                      <a:endParaRPr lang="pt-BR" sz="1100" dirty="0">
                        <a:latin typeface="Arial" pitchFamily="34" charset="0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-38.003.365,00</a:t>
                      </a:r>
                      <a:endParaRPr lang="pt-BR" sz="10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-311.000,00</a:t>
                      </a:r>
                      <a:endParaRPr lang="pt-BR" sz="10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96616">
                <a:tc>
                  <a:txBody>
                    <a:bodyPr/>
                    <a:lstStyle/>
                    <a:p>
                      <a:pPr marL="169545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Arial" pitchFamily="34" charset="0"/>
                          <a:ea typeface="Candara"/>
                          <a:cs typeface="Arial" pitchFamily="34" charset="0"/>
                        </a:rPr>
                        <a:t>Atualizado</a:t>
                      </a:r>
                      <a:endParaRPr lang="pt-BR" sz="1100" dirty="0">
                        <a:latin typeface="Arial" pitchFamily="34" charset="0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225.257.387,47</a:t>
                      </a:r>
                      <a:endParaRPr lang="pt-BR" sz="10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256.286.755,00</a:t>
                      </a:r>
                      <a:endParaRPr lang="pt-BR" sz="10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96616">
                <a:tc>
                  <a:txBody>
                    <a:bodyPr/>
                    <a:lstStyle/>
                    <a:p>
                      <a:pPr marL="169545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Arial" pitchFamily="34" charset="0"/>
                          <a:ea typeface="Candara"/>
                          <a:cs typeface="Arial" pitchFamily="34" charset="0"/>
                        </a:rPr>
                        <a:t>Empenhado</a:t>
                      </a:r>
                      <a:endParaRPr lang="pt-BR" sz="1100" dirty="0">
                        <a:latin typeface="Arial" pitchFamily="34" charset="0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62.272.105,93</a:t>
                      </a:r>
                      <a:endParaRPr lang="pt-BR" sz="10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84.736.035,55</a:t>
                      </a:r>
                      <a:endParaRPr lang="pt-BR" sz="10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96616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Arial" pitchFamily="34" charset="0"/>
                          <a:ea typeface="Candara"/>
                          <a:cs typeface="Arial" pitchFamily="34" charset="0"/>
                        </a:rPr>
                        <a:t>Liquidado</a:t>
                      </a:r>
                      <a:endParaRPr lang="pt-BR" sz="1100" dirty="0">
                        <a:latin typeface="Arial" pitchFamily="34" charset="0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61.826.983,42</a:t>
                      </a:r>
                      <a:endParaRPr lang="pt-BR" sz="10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83.962.526,15</a:t>
                      </a:r>
                      <a:endParaRPr lang="pt-BR" sz="10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96616">
                <a:tc>
                  <a:txBody>
                    <a:bodyPr/>
                    <a:lstStyle/>
                    <a:p>
                      <a:pPr marL="169545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ndara"/>
                          <a:cs typeface="Arial" pitchFamily="34" charset="0"/>
                        </a:rPr>
                        <a:t>Pago</a:t>
                      </a:r>
                      <a:endParaRPr lang="pt-BR" sz="1100" dirty="0">
                        <a:latin typeface="Arial" pitchFamily="34" charset="0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61.616.979,47</a:t>
                      </a:r>
                      <a:endParaRPr lang="pt-BR" sz="10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83.937.801,31</a:t>
                      </a:r>
                      <a:endParaRPr lang="pt-BR" sz="10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96616">
                <a:tc>
                  <a:txBody>
                    <a:bodyPr/>
                    <a:lstStyle/>
                    <a:p>
                      <a:pPr marL="169545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Arial" pitchFamily="34" charset="0"/>
                          <a:ea typeface="Candara"/>
                          <a:cs typeface="Arial" pitchFamily="34" charset="0"/>
                        </a:rPr>
                        <a:t>Disponível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ndara"/>
                          <a:cs typeface="Arial" pitchFamily="34" charset="0"/>
                        </a:rPr>
                        <a:t> a Emp.</a:t>
                      </a:r>
                      <a:endParaRPr lang="pt-BR" sz="1100" dirty="0">
                        <a:latin typeface="Arial" pitchFamily="34" charset="0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162.975.866,66</a:t>
                      </a:r>
                      <a:endParaRPr lang="pt-BR" sz="10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171.550.719,45</a:t>
                      </a:r>
                      <a:endParaRPr lang="pt-BR" sz="10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89149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Arial" pitchFamily="34" charset="0"/>
                          <a:ea typeface="Candara"/>
                          <a:cs typeface="Arial" pitchFamily="34" charset="0"/>
                        </a:rPr>
                        <a:t>Execução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ndara"/>
                          <a:cs typeface="Arial" pitchFamily="34" charset="0"/>
                        </a:rPr>
                        <a:t> (%)</a:t>
                      </a:r>
                      <a:endParaRPr lang="pt-BR" sz="1100" dirty="0">
                        <a:latin typeface="Arial" pitchFamily="34" charset="0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27,45</a:t>
                      </a:r>
                      <a:endParaRPr lang="pt-BR" sz="10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32,76</a:t>
                      </a:r>
                      <a:endParaRPr lang="pt-BR" sz="10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779441" y="1702568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EXECUÇÃO ORÇAMENTÁRIA</a:t>
            </a:r>
            <a:endParaRPr lang="pt-BR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50879" y="4917278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2016 X 2017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</a:t>
            </a:r>
          </a:p>
        </p:txBody>
      </p:sp>
      <p:graphicFrame>
        <p:nvGraphicFramePr>
          <p:cNvPr id="7" name="Gráfico 6"/>
          <p:cNvGraphicFramePr/>
          <p:nvPr/>
        </p:nvGraphicFramePr>
        <p:xfrm>
          <a:off x="1065193" y="5774534"/>
          <a:ext cx="5257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9919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65127" y="988188"/>
            <a:ext cx="664373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ORÇAMENTÁRIA </a:t>
            </a:r>
            <a:r>
              <a:rPr lang="pt-B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– DETALHAMENTO DAS DESPESAS </a:t>
            </a:r>
            <a:r>
              <a:rPr lang="pt-B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PAGAS</a:t>
            </a:r>
            <a:endParaRPr lang="pt-BR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708003" y="1702571"/>
          <a:ext cx="6357982" cy="4286271"/>
        </p:xfrm>
        <a:graphic>
          <a:graphicData uri="http://schemas.openxmlformats.org/drawingml/2006/table">
            <a:tbl>
              <a:tblPr/>
              <a:tblGrid>
                <a:gridCol w="3357586"/>
                <a:gridCol w="1500198"/>
                <a:gridCol w="1500198"/>
              </a:tblGrid>
              <a:tr h="615321">
                <a:tc>
                  <a:txBody>
                    <a:bodyPr/>
                    <a:lstStyle/>
                    <a:p>
                      <a:pPr algn="ctr" rtl="0" fontAlgn="t"/>
                      <a:endParaRPr lang="pt-BR" sz="1100" b="1" i="0" u="none" strike="noStrike" dirty="0" smtClean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 rtl="0" fontAlgn="t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DESCRIÇÃO 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DA NATUREZA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2016, 1º Quadrimestre (R$)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2017, 1º Quadrimestre (R$)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4473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AUXILIO ALIMENTACAO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2.741.140,00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2.740.580,00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4473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DESPESAS DE EXERCICIOS ANTERIORES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693,20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1.317.778,22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4473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DIARIAS - PESSOAL CIVIL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124.240,00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97.200,00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4473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EQUIPAMENTOS E MATERIAL PERMANENTE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18.090,00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10.250,00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4473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INDENIZACOES E RESTITUICOES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18.215,74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6.037,74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4473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MATERIAL DE CONSUMO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152.703,87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105.193,39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4473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OBRIGACOES PATRONAIS-OP. INTRA ORÇAMENTÁRIA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11.158.202,58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4473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OBRIGACOES TRIBUTARIAS E CONTRIBUTIVAS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726,49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5.221,65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4473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OUTROS BENEFICIOS PREVIDENCIARIOS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423,18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529,08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</a:tr>
              <a:tr h="24473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OUTROS SERVICOS DE TERCEIROS - PESSOA FISICA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56.864,98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59.605,98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4473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OUTROS SERVICOS DE TERCEIROS-PESSOA JURIDICA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2.017.720,72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2.284.139,84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4473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PASSAGENS E DESPESAS COM LOCOMOCAO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1.356,57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3.980,70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4473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SENTENCAS JUDICIARIAS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453.452,05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285.337,25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4473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VENC.E VANTAGENS FIXAS - PESSOAL CIVIL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56.031.352,67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65.863.744,88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44730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61.616.979,47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83.937.801,31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919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69037153"/>
              </p:ext>
            </p:extLst>
          </p:nvPr>
        </p:nvGraphicFramePr>
        <p:xfrm>
          <a:off x="1259557" y="1745506"/>
          <a:ext cx="4894342" cy="899160"/>
        </p:xfrm>
        <a:graphic>
          <a:graphicData uri="http://schemas.openxmlformats.org/drawingml/2006/table">
            <a:tbl>
              <a:tblPr/>
              <a:tblGrid>
                <a:gridCol w="2748737"/>
                <a:gridCol w="1245855"/>
                <a:gridCol w="899750"/>
              </a:tblGrid>
              <a:tr h="153256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rgbClr val="002060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100" b="1" dirty="0">
                        <a:solidFill>
                          <a:srgbClr val="002060"/>
                        </a:solidFill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R$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VARIAÇÃO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06513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56.031.352,67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306513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665.863.744,88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17,55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899517" y="1187172"/>
            <a:ext cx="5832648" cy="4143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PESSOAL CIVIL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99517" y="2969642"/>
            <a:ext cx="5952154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PESSOAL CIVIL – DETALHAMENTO DAS VERBAS PAGAS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636565" y="3687924"/>
          <a:ext cx="6357982" cy="5579460"/>
        </p:xfrm>
        <a:graphic>
          <a:graphicData uri="http://schemas.openxmlformats.org/drawingml/2006/table">
            <a:tbl>
              <a:tblPr/>
              <a:tblGrid>
                <a:gridCol w="3285221"/>
                <a:gridCol w="1522112"/>
                <a:gridCol w="1550649"/>
              </a:tblGrid>
              <a:tr h="30185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2016, 1º Quadrimestre(R$)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2017, 1º Quadrimestre(R$)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7441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SUBSIDIOS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34045254,10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38.332.732,00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7441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OUTRAS DESPC/VENCIM.E VANTAGENS FIXAS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8.698.576,24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8.560.848,78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7441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ADICIONAL NOTURNO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6945616,62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7.621.364,44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7441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GRATIFICACAO POR TEMPO DE SERVICO 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1.610.600,73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1.613.629,72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7441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FERIAS - ABONO CONSTITUCIONAL 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1352470,05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1.649.689,06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7441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GRATIFICACAO POR EXERCICIO DE FUNCOES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1.256.288,58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1.251.565,22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7441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ABONO DE PERMANENCIA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930.432,90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1.182.797,74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7441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FERIAS - ABONO CONSTITUCIONAL  (RGPS)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314.935,66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284.684,98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7441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REMUN PARTICIP ORGAOS DELIBER.COLETIVA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309.916,26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308.134,45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7441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13 SALARIO 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292.053,07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4.746.767,04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7441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COMPLEMENTACAO SALARIAL- PESSOAL CIVIL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163.436,75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161.939,01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7441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GRATIF.P/EXERCICIO DE CARGO EM COMISSAO(RGPS)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60.801,33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70.822,70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7441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REMUN. PARTIC. DE ORGAO DE DELIBER. COLETIVA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25.397,36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20.245,00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7441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GRATIFICACOES ESPECIAIS 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19.874,39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 19.552,67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7441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INCORPORACOES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  4.784,12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   4.784,12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7441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ADICIONAL DE PERICULOSIDADE 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     585,20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   1.594,53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7441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13 SALARIO  (RGPS)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     253,06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   5.685,37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7441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ADICIONAL DE ATIVIDADES PENOSAS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       76,25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7441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VENC. E SAL.PROR.SAL.MATERNIDADE 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26.908,05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66399" y="1529482"/>
            <a:ext cx="6516242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PESSOAL CIVIL – REPRESENTAÇÃO GRÁFICA DAS MAIORES </a:t>
            </a:r>
          </a:p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VERBAS PAGAS</a:t>
            </a:r>
            <a:endParaRPr lang="pt-BR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Gráfico 9"/>
          <p:cNvGraphicFramePr/>
          <p:nvPr/>
        </p:nvGraphicFramePr>
        <p:xfrm>
          <a:off x="565127" y="2274072"/>
          <a:ext cx="6715172" cy="5287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41378655"/>
              </p:ext>
            </p:extLst>
          </p:nvPr>
        </p:nvGraphicFramePr>
        <p:xfrm>
          <a:off x="850880" y="1889522"/>
          <a:ext cx="5857915" cy="995549"/>
        </p:xfrm>
        <a:graphic>
          <a:graphicData uri="http://schemas.openxmlformats.org/drawingml/2006/table">
            <a:tbl>
              <a:tblPr/>
              <a:tblGrid>
                <a:gridCol w="2912920"/>
                <a:gridCol w="1472498"/>
                <a:gridCol w="1472497"/>
              </a:tblGrid>
              <a:tr h="26402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R$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VARIAÇÃO %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124.240,00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97.200,00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-21,76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5" name="Retângulo 14"/>
          <p:cNvSpPr/>
          <p:nvPr/>
        </p:nvSpPr>
        <p:spPr>
          <a:xfrm>
            <a:off x="755501" y="1385466"/>
            <a:ext cx="5976664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Calibri" pitchFamily="34" charset="0"/>
              </a:rPr>
              <a:t>DIÁRIAS – PESSOAL CIVIL</a:t>
            </a:r>
            <a:endParaRPr lang="pt-BR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79441" y="3329682"/>
            <a:ext cx="5952724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DIÁRIAS – PESSOAL CIVIL (DETALHAMENTO)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8" name="Gráfico 7"/>
          <p:cNvGraphicFramePr/>
          <p:nvPr/>
        </p:nvGraphicFramePr>
        <p:xfrm>
          <a:off x="886618" y="3974306"/>
          <a:ext cx="5786439" cy="3657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05597627"/>
              </p:ext>
            </p:extLst>
          </p:nvPr>
        </p:nvGraphicFramePr>
        <p:xfrm>
          <a:off x="1389145" y="2088534"/>
          <a:ext cx="5112568" cy="950659"/>
        </p:xfrm>
        <a:graphic>
          <a:graphicData uri="http://schemas.openxmlformats.org/drawingml/2006/table">
            <a:tbl>
              <a:tblPr/>
              <a:tblGrid>
                <a:gridCol w="2713279"/>
                <a:gridCol w="1393158"/>
                <a:gridCol w="1006131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R$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Variação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%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1.356,70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3.980,70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193,41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899517" y="1529482"/>
            <a:ext cx="5976664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PASSAGENS E DESPESAS COM LOCOMOÇÃO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22317" y="3345642"/>
            <a:ext cx="5976664" cy="5715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DESPESAS COM PASSAGENS E COM LOCOMOÇÃO EM 2016 E 2017, 1º QUADRIMESTRE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8" name="Gráfico 7"/>
          <p:cNvGraphicFramePr/>
          <p:nvPr/>
        </p:nvGraphicFramePr>
        <p:xfrm>
          <a:off x="1279507" y="4274336"/>
          <a:ext cx="5343525" cy="3038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1136632" y="1416816"/>
          <a:ext cx="5429287" cy="950659"/>
        </p:xfrm>
        <a:graphic>
          <a:graphicData uri="http://schemas.openxmlformats.org/drawingml/2006/table">
            <a:tbl>
              <a:tblPr/>
              <a:tblGrid>
                <a:gridCol w="2881364"/>
                <a:gridCol w="1479463"/>
                <a:gridCol w="1068460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Itens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R$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Variação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%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Quadrimestre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152.703,87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Quadrimestre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105.193,39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-31,11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20" name="Retângulo 19"/>
          <p:cNvSpPr/>
          <p:nvPr/>
        </p:nvSpPr>
        <p:spPr>
          <a:xfrm>
            <a:off x="850879" y="773874"/>
            <a:ext cx="5976664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MATERIAL DE CONSUMO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50879" y="2559824"/>
            <a:ext cx="5976664" cy="5029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MAIORES DESPESAS COM MATERIAL DE CONSUMO EM 2016 E 2017, 1º QUADRIMESTRE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Gráfico 7"/>
          <p:cNvGraphicFramePr/>
          <p:nvPr/>
        </p:nvGraphicFramePr>
        <p:xfrm>
          <a:off x="422251" y="3274204"/>
          <a:ext cx="6734175" cy="4124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10550</TotalTime>
  <Words>1159</Words>
  <Application>Microsoft Office PowerPoint</Application>
  <PresentationFormat>Personalizar</PresentationFormat>
  <Paragraphs>337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hertz.rodrigues</cp:lastModifiedBy>
  <cp:revision>726</cp:revision>
  <dcterms:created xsi:type="dcterms:W3CDTF">2016-10-22T19:16:28Z</dcterms:created>
  <dcterms:modified xsi:type="dcterms:W3CDTF">2017-08-24T11:26:09Z</dcterms:modified>
</cp:coreProperties>
</file>