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86" r:id="rId3"/>
    <p:sldId id="314" r:id="rId4"/>
    <p:sldId id="293" r:id="rId5"/>
    <p:sldId id="290" r:id="rId6"/>
    <p:sldId id="295" r:id="rId7"/>
    <p:sldId id="296" r:id="rId8"/>
    <p:sldId id="297" r:id="rId9"/>
    <p:sldId id="311" r:id="rId10"/>
    <p:sldId id="302" r:id="rId11"/>
    <p:sldId id="305" r:id="rId12"/>
    <p:sldId id="306" r:id="rId13"/>
    <p:sldId id="312" r:id="rId14"/>
    <p:sldId id="308" r:id="rId15"/>
    <p:sldId id="307" r:id="rId16"/>
    <p:sldId id="313" r:id="rId17"/>
  </p:sldIdLst>
  <p:sldSz cx="6858000" cy="9144000" type="screen4x3"/>
  <p:notesSz cx="6669088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498" y="24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\Documents\SECOM_Finaliz%20Luiz_revisar\MONITORAMENTO_SECOM_2015_2016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\Documents\SECOM_Finaliz%20Luiz_revisar\MONITORAMENTO_SECOM_2015_2016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UCOR\e-SIC%20RELAT&#211;RIOS%20DE%20MONITORAMENTO\PLANILHA%20STATUS%20RECURSOS%20&#211;RG&#195;OS_2016\PLANILHA%20GR&#193;FICOS%20STATUS%20RECURSOS%20&#211;RG&#195;OS_2016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2.xlsx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SERVIDORARQUIVO\Painel%20de%20Controle%20SUCOR\MENU%20HIPERLINKS\3.%20CORREI&#199;&#195;O\2016\DOE%20Aplica&#231;&#227;o%20de%20Penalidades\Planilha%20de%20Penalidades%202016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\Documents\SECOM_Finaliz%20Luiz_revisar\MONITORAMENTO_SECOM_2015_2016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\Documents\SECOM_Finaliz%20Luiz_revisar\MONITORAMENTO_SECOM_2015_2016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\Documents\SECOM_Finaliz%20Luiz_revisar\MONITORAMENTO_SECOM_2015_2016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\Documents\SECOM_Finaliz%20Luiz_revisar\MONITORAMENTO_SECOM_2015_2016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\Documents\SECOM_Finaliz%20Luiz_revisar\MONITORAMENTO_SECOM_2015_2016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\Documents\SECOM_Finaliz%20Luiz_revisar\MONITORAMENTO_SECOM_2015_2016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\Documents\SECOM_Finaliz%20Luiz_revisar\MONITORAMENTO_SECOM_2015_2016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\Documents\SECOM_Finaliz%20Luiz_revisar\MONITORAMENTO_SECOM_2015_201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>
        <c:manualLayout>
          <c:layoutTarget val="inner"/>
          <c:xMode val="edge"/>
          <c:yMode val="edge"/>
          <c:x val="6.8756845209163683E-2"/>
          <c:y val="5.4244239760351642E-2"/>
          <c:w val="0.8257606688052882"/>
          <c:h val="0.81374621441550676"/>
        </c:manualLayout>
      </c:layout>
      <c:barChart>
        <c:barDir val="col"/>
        <c:grouping val="clustered"/>
        <c:ser>
          <c:idx val="0"/>
          <c:order val="0"/>
          <c:tx>
            <c:v>2014</c:v>
          </c:tx>
          <c:cat>
            <c:strRef>
              <c:f>FUNCIONÁRIOS_SECOM_2015_2016!$C$42:$C$43</c:f>
              <c:strCache>
                <c:ptCount val="2"/>
                <c:pt idx="0">
                  <c:v>Estatutário </c:v>
                </c:pt>
                <c:pt idx="1">
                  <c:v>Cargo em Comissão </c:v>
                </c:pt>
              </c:strCache>
            </c:strRef>
          </c:cat>
          <c:val>
            <c:numRef>
              <c:f>FUNCIONÁRIOS_SECOM_2015_2016!$D$42:$D$43</c:f>
              <c:numCache>
                <c:formatCode>General</c:formatCode>
                <c:ptCount val="2"/>
                <c:pt idx="0">
                  <c:v>12</c:v>
                </c:pt>
                <c:pt idx="1">
                  <c:v>50</c:v>
                </c:pt>
              </c:numCache>
            </c:numRef>
          </c:val>
        </c:ser>
        <c:ser>
          <c:idx val="1"/>
          <c:order val="1"/>
          <c:tx>
            <c:v>2015</c:v>
          </c:tx>
          <c:cat>
            <c:strRef>
              <c:f>FUNCIONÁRIOS_SECOM_2015_2016!$C$42:$C$43</c:f>
              <c:strCache>
                <c:ptCount val="2"/>
                <c:pt idx="0">
                  <c:v>Estatutário </c:v>
                </c:pt>
                <c:pt idx="1">
                  <c:v>Cargo em Comissão </c:v>
                </c:pt>
              </c:strCache>
            </c:strRef>
          </c:cat>
          <c:val>
            <c:numRef>
              <c:f>FUNCIONÁRIOS_SECOM_2015_2016!$E$42:$E$43</c:f>
              <c:numCache>
                <c:formatCode>General</c:formatCode>
                <c:ptCount val="2"/>
                <c:pt idx="0">
                  <c:v>14</c:v>
                </c:pt>
                <c:pt idx="1">
                  <c:v>41</c:v>
                </c:pt>
              </c:numCache>
            </c:numRef>
          </c:val>
        </c:ser>
        <c:ser>
          <c:idx val="2"/>
          <c:order val="2"/>
          <c:tx>
            <c:v>2016</c:v>
          </c:tx>
          <c:val>
            <c:numRef>
              <c:f>FUNCIONÁRIOS_SECOM_2015_2016!$F$42:$F$43</c:f>
              <c:numCache>
                <c:formatCode>General</c:formatCode>
                <c:ptCount val="2"/>
                <c:pt idx="0">
                  <c:v>13</c:v>
                </c:pt>
                <c:pt idx="1">
                  <c:v>30</c:v>
                </c:pt>
              </c:numCache>
            </c:numRef>
          </c:val>
        </c:ser>
        <c:axId val="54305920"/>
        <c:axId val="54307456"/>
      </c:barChart>
      <c:catAx>
        <c:axId val="54305920"/>
        <c:scaling>
          <c:orientation val="minMax"/>
        </c:scaling>
        <c:axPos val="b"/>
        <c:tickLblPos val="nextTo"/>
        <c:crossAx val="54307456"/>
        <c:crosses val="autoZero"/>
        <c:auto val="1"/>
        <c:lblAlgn val="ctr"/>
        <c:lblOffset val="100"/>
      </c:catAx>
      <c:valAx>
        <c:axId val="54307456"/>
        <c:scaling>
          <c:orientation val="minMax"/>
        </c:scaling>
        <c:axPos val="l"/>
        <c:majorGridlines/>
        <c:numFmt formatCode="General" sourceLinked="1"/>
        <c:tickLblPos val="nextTo"/>
        <c:crossAx val="5430592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13507961504811883"/>
          <c:y val="2.3653177073796036E-2"/>
          <c:w val="0.84047594050743668"/>
          <c:h val="0.67238387352743756"/>
        </c:manualLayout>
      </c:layout>
      <c:barChart>
        <c:barDir val="col"/>
        <c:grouping val="clustered"/>
        <c:ser>
          <c:idx val="0"/>
          <c:order val="0"/>
          <c:tx>
            <c:v>2014</c:v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TELEFONIA!$B$2:$B$3</c:f>
              <c:numCache>
                <c:formatCode>#,##0.00</c:formatCode>
                <c:ptCount val="2"/>
                <c:pt idx="0">
                  <c:v>19587.55</c:v>
                </c:pt>
                <c:pt idx="1">
                  <c:v>6421.03</c:v>
                </c:pt>
              </c:numCache>
            </c:numRef>
          </c:val>
        </c:ser>
        <c:ser>
          <c:idx val="1"/>
          <c:order val="1"/>
          <c:tx>
            <c:v>2015</c:v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TELEFONIA!$C$2:$C$3</c:f>
              <c:numCache>
                <c:formatCode>_-* #,##0.00_-;\-* #,##0.00_-;_-* "-"??_-;_-@_-</c:formatCode>
                <c:ptCount val="2"/>
                <c:pt idx="0">
                  <c:v>232.46</c:v>
                </c:pt>
                <c:pt idx="1">
                  <c:v>5955.22</c:v>
                </c:pt>
              </c:numCache>
            </c:numRef>
          </c:val>
        </c:ser>
        <c:ser>
          <c:idx val="2"/>
          <c:order val="2"/>
          <c:tx>
            <c:v>2016</c:v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TELEFONIA!$D$2:$D$3</c:f>
              <c:numCache>
                <c:formatCode>_-* #,##0.00_-;\-* #,##0.00_-;_-* "-"??_-;_-@_-</c:formatCode>
                <c:ptCount val="2"/>
                <c:pt idx="0">
                  <c:v>4835.95</c:v>
                </c:pt>
                <c:pt idx="1">
                  <c:v>772.59</c:v>
                </c:pt>
              </c:numCache>
            </c:numRef>
          </c:val>
        </c:ser>
        <c:axId val="63710720"/>
        <c:axId val="63712256"/>
      </c:barChart>
      <c:catAx>
        <c:axId val="63710720"/>
        <c:scaling>
          <c:orientation val="minMax"/>
        </c:scaling>
        <c:axPos val="b"/>
        <c:numFmt formatCode="General" sourceLinked="1"/>
        <c:majorTickMark val="none"/>
        <c:tickLblPos val="nextTo"/>
        <c:crossAx val="63712256"/>
        <c:crosses val="autoZero"/>
        <c:auto val="1"/>
        <c:lblAlgn val="ctr"/>
        <c:lblOffset val="100"/>
      </c:catAx>
      <c:valAx>
        <c:axId val="63712256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371072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/>
            </a:pPr>
            <a:r>
              <a:rPr lang="en-US"/>
              <a:t>Assuntos  Demandados</a:t>
            </a:r>
          </a:p>
        </c:rich>
      </c:tx>
    </c:title>
    <c:plotArea>
      <c:layout/>
      <c:barChart>
        <c:barDir val="bar"/>
        <c:grouping val="clustered"/>
        <c:ser>
          <c:idx val="0"/>
          <c:order val="0"/>
          <c:tx>
            <c:strRef>
              <c:f>SEDUC!$B$1</c:f>
              <c:strCache>
                <c:ptCount val="1"/>
                <c:pt idx="0">
                  <c:v>Colunas1</c:v>
                </c:pt>
              </c:strCache>
            </c:strRef>
          </c:tx>
          <c:cat>
            <c:strRef>
              <c:f>SEDUC!$A$2:$A$17</c:f>
              <c:strCache>
                <c:ptCount val="16"/>
                <c:pt idx="0">
                  <c:v>Cópia de Processo/Documentos</c:v>
                </c:pt>
                <c:pt idx="1">
                  <c:v>Contrato</c:v>
                </c:pt>
                <c:pt idx="2">
                  <c:v>Concurso</c:v>
                </c:pt>
                <c:pt idx="3">
                  <c:v>Estágio</c:v>
                </c:pt>
                <c:pt idx="4">
                  <c:v>Serviço Público</c:v>
                </c:pt>
                <c:pt idx="5">
                  <c:v>Utilidade Pública</c:v>
                </c:pt>
                <c:pt idx="6">
                  <c:v>Andamento Processual</c:v>
                </c:pt>
                <c:pt idx="7">
                  <c:v>Legislação</c:v>
                </c:pt>
                <c:pt idx="8">
                  <c:v>Informações Pessoais</c:v>
                </c:pt>
                <c:pt idx="9">
                  <c:v>Fora do Escopo da LAI</c:v>
                </c:pt>
                <c:pt idx="10">
                  <c:v>Dados Estatíticos</c:v>
                </c:pt>
                <c:pt idx="11">
                  <c:v>Funcionalismo Público</c:v>
                </c:pt>
                <c:pt idx="12">
                  <c:v>Dados Históricos</c:v>
                </c:pt>
                <c:pt idx="13">
                  <c:v>Despesa Pública</c:v>
                </c:pt>
                <c:pt idx="14">
                  <c:v>Metas Governamentais</c:v>
                </c:pt>
                <c:pt idx="15">
                  <c:v>Orçamento Público</c:v>
                </c:pt>
              </c:strCache>
            </c:strRef>
          </c:cat>
          <c:val>
            <c:numRef>
              <c:f>SEDUC!$B$2:$B$17</c:f>
              <c:numCache>
                <c:formatCode>General</c:formatCode>
                <c:ptCount val="16"/>
                <c:pt idx="0">
                  <c:v>15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15</c:v>
                </c:pt>
                <c:pt idx="7">
                  <c:v>5</c:v>
                </c:pt>
                <c:pt idx="8">
                  <c:v>4</c:v>
                </c:pt>
                <c:pt idx="9">
                  <c:v>3</c:v>
                </c:pt>
                <c:pt idx="10">
                  <c:v>9</c:v>
                </c:pt>
                <c:pt idx="11">
                  <c:v>14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2</c:v>
                </c:pt>
              </c:numCache>
            </c:numRef>
          </c:val>
        </c:ser>
        <c:ser>
          <c:idx val="1"/>
          <c:order val="1"/>
          <c:tx>
            <c:strRef>
              <c:f>SEDUC!$C$1</c:f>
              <c:strCache>
                <c:ptCount val="1"/>
                <c:pt idx="0">
                  <c:v>Série 2</c:v>
                </c:pt>
              </c:strCache>
            </c:strRef>
          </c:tx>
          <c:cat>
            <c:strRef>
              <c:f>SEDUC!$A$2:$A$17</c:f>
              <c:strCache>
                <c:ptCount val="16"/>
                <c:pt idx="0">
                  <c:v>Cópia de Processo/Documentos</c:v>
                </c:pt>
                <c:pt idx="1">
                  <c:v>Contrato</c:v>
                </c:pt>
                <c:pt idx="2">
                  <c:v>Concurso</c:v>
                </c:pt>
                <c:pt idx="3">
                  <c:v>Estágio</c:v>
                </c:pt>
                <c:pt idx="4">
                  <c:v>Serviço Público</c:v>
                </c:pt>
                <c:pt idx="5">
                  <c:v>Utilidade Pública</c:v>
                </c:pt>
                <c:pt idx="6">
                  <c:v>Andamento Processual</c:v>
                </c:pt>
                <c:pt idx="7">
                  <c:v>Legislação</c:v>
                </c:pt>
                <c:pt idx="8">
                  <c:v>Informações Pessoais</c:v>
                </c:pt>
                <c:pt idx="9">
                  <c:v>Fora do Escopo da LAI</c:v>
                </c:pt>
                <c:pt idx="10">
                  <c:v>Dados Estatíticos</c:v>
                </c:pt>
                <c:pt idx="11">
                  <c:v>Funcionalismo Público</c:v>
                </c:pt>
                <c:pt idx="12">
                  <c:v>Dados Históricos</c:v>
                </c:pt>
                <c:pt idx="13">
                  <c:v>Despesa Pública</c:v>
                </c:pt>
                <c:pt idx="14">
                  <c:v>Metas Governamentais</c:v>
                </c:pt>
                <c:pt idx="15">
                  <c:v>Orçamento Público</c:v>
                </c:pt>
              </c:strCache>
            </c:strRef>
          </c:cat>
          <c:val>
            <c:numRef>
              <c:f>SEDUC!$C$2:$C$17</c:f>
            </c:numRef>
          </c:val>
        </c:ser>
        <c:ser>
          <c:idx val="2"/>
          <c:order val="2"/>
          <c:tx>
            <c:strRef>
              <c:f>SEDUC!$D$1</c:f>
              <c:strCache>
                <c:ptCount val="1"/>
                <c:pt idx="0">
                  <c:v>Série 3</c:v>
                </c:pt>
              </c:strCache>
            </c:strRef>
          </c:tx>
          <c:cat>
            <c:strRef>
              <c:f>SEDUC!$A$2:$A$17</c:f>
              <c:strCache>
                <c:ptCount val="16"/>
                <c:pt idx="0">
                  <c:v>Cópia de Processo/Documentos</c:v>
                </c:pt>
                <c:pt idx="1">
                  <c:v>Contrato</c:v>
                </c:pt>
                <c:pt idx="2">
                  <c:v>Concurso</c:v>
                </c:pt>
                <c:pt idx="3">
                  <c:v>Estágio</c:v>
                </c:pt>
                <c:pt idx="4">
                  <c:v>Serviço Público</c:v>
                </c:pt>
                <c:pt idx="5">
                  <c:v>Utilidade Pública</c:v>
                </c:pt>
                <c:pt idx="6">
                  <c:v>Andamento Processual</c:v>
                </c:pt>
                <c:pt idx="7">
                  <c:v>Legislação</c:v>
                </c:pt>
                <c:pt idx="8">
                  <c:v>Informações Pessoais</c:v>
                </c:pt>
                <c:pt idx="9">
                  <c:v>Fora do Escopo da LAI</c:v>
                </c:pt>
                <c:pt idx="10">
                  <c:v>Dados Estatíticos</c:v>
                </c:pt>
                <c:pt idx="11">
                  <c:v>Funcionalismo Público</c:v>
                </c:pt>
                <c:pt idx="12">
                  <c:v>Dados Históricos</c:v>
                </c:pt>
                <c:pt idx="13">
                  <c:v>Despesa Pública</c:v>
                </c:pt>
                <c:pt idx="14">
                  <c:v>Metas Governamentais</c:v>
                </c:pt>
                <c:pt idx="15">
                  <c:v>Orçamento Público</c:v>
                </c:pt>
              </c:strCache>
            </c:strRef>
          </c:cat>
          <c:val>
            <c:numRef>
              <c:f>SEDUC!$D$2:$D$17</c:f>
            </c:numRef>
          </c:val>
        </c:ser>
        <c:axId val="94275456"/>
        <c:axId val="94276992"/>
      </c:barChart>
      <c:catAx>
        <c:axId val="94275456"/>
        <c:scaling>
          <c:orientation val="minMax"/>
        </c:scaling>
        <c:axPos val="l"/>
        <c:tickLblPos val="nextTo"/>
        <c:crossAx val="94276992"/>
        <c:crosses val="autoZero"/>
        <c:auto val="1"/>
        <c:lblAlgn val="ctr"/>
        <c:lblOffset val="100"/>
      </c:catAx>
      <c:valAx>
        <c:axId val="94276992"/>
        <c:scaling>
          <c:orientation val="minMax"/>
        </c:scaling>
        <c:delete val="1"/>
        <c:axPos val="b"/>
        <c:majorGridlines/>
        <c:numFmt formatCode="General" sourceLinked="1"/>
        <c:tickLblPos val="none"/>
        <c:crossAx val="94275456"/>
        <c:crosses val="autoZero"/>
        <c:crossBetween val="between"/>
      </c:valAx>
    </c:plotArea>
    <c:plotVisOnly val="1"/>
    <c:dispBlanksAs val="gap"/>
  </c:chart>
  <c:spPr>
    <a:ln>
      <a:noFill/>
    </a:ln>
  </c:spPr>
  <c:txPr>
    <a:bodyPr/>
    <a:lstStyle/>
    <a:p>
      <a:pPr>
        <a:defRPr>
          <a:latin typeface="Candara" pitchFamily="34" charset="0"/>
        </a:defRPr>
      </a:pPr>
      <a:endParaRPr lang="pt-BR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/>
    <c:view3D>
      <c:rotX val="75"/>
      <c:perspective val="30"/>
    </c:view3D>
    <c:plotArea>
      <c:layout/>
      <c:pie3DChart>
        <c:varyColors val="1"/>
        <c:ser>
          <c:idx val="0"/>
          <c:order val="0"/>
          <c:tx>
            <c:strRef>
              <c:f>SEDUC!$B$1</c:f>
              <c:strCache>
                <c:ptCount val="1"/>
                <c:pt idx="0">
                  <c:v>STATUS RECURSO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SEDUC!$A$2:$A$4</c:f>
              <c:strCache>
                <c:ptCount val="3"/>
                <c:pt idx="0">
                  <c:v>Provido</c:v>
                </c:pt>
                <c:pt idx="1">
                  <c:v>Não Provido</c:v>
                </c:pt>
                <c:pt idx="2">
                  <c:v>Perda do Objeto</c:v>
                </c:pt>
              </c:strCache>
            </c:strRef>
          </c:cat>
          <c:val>
            <c:numRef>
              <c:f>SEDUC!$B$2:$B$4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</c:ser>
      </c:pie3DChart>
    </c:plotArea>
    <c:legend>
      <c:legendPos val="r"/>
      <c:txPr>
        <a:bodyPr/>
        <a:lstStyle/>
        <a:p>
          <a:pPr>
            <a:defRPr b="1"/>
          </a:pPr>
          <a:endParaRPr lang="pt-BR"/>
        </a:p>
      </c:txPr>
    </c:legend>
    <c:plotVisOnly val="1"/>
    <c:dispBlanksAs val="zero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view3D>
      <c:rotX val="30"/>
      <c:perspective val="30"/>
    </c:view3D>
    <c:plotArea>
      <c:layout>
        <c:manualLayout>
          <c:layoutTarget val="inner"/>
          <c:xMode val="edge"/>
          <c:yMode val="edge"/>
          <c:x val="6.4573966118769491E-2"/>
          <c:y val="0.20360036632187758"/>
          <c:w val="0.55596606691802286"/>
          <c:h val="0.78630864046650484"/>
        </c:manualLayout>
      </c:layout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Procedimentos Disciplinares - SEDUC</c:v>
                </c:pt>
              </c:strCache>
            </c:strRef>
          </c:tx>
          <c:explosion val="25"/>
          <c:dPt>
            <c:idx val="1"/>
            <c:explosion val="33"/>
          </c:dPt>
          <c:cat>
            <c:strRef>
              <c:f>Plan1!$A$2:$A$3</c:f>
              <c:strCache>
                <c:ptCount val="2"/>
                <c:pt idx="0">
                  <c:v>Processo Disciplinar</c:v>
                </c:pt>
                <c:pt idx="1">
                  <c:v>Sindicância Administrativa</c:v>
                </c:pt>
              </c:strCache>
            </c:strRef>
          </c:cat>
          <c:val>
            <c:numRef>
              <c:f>Plan1!$B$2:$B$3</c:f>
              <c:numCache>
                <c:formatCode>General</c:formatCode>
                <c:ptCount val="2"/>
                <c:pt idx="0">
                  <c:v>75</c:v>
                </c:pt>
                <c:pt idx="1">
                  <c:v>12</c:v>
                </c:pt>
              </c:numCache>
            </c:numRef>
          </c:val>
        </c:ser>
      </c:pie3DChart>
    </c:plotArea>
    <c:legend>
      <c:legendPos val="r"/>
      <c:txPr>
        <a:bodyPr/>
        <a:lstStyle/>
        <a:p>
          <a:pPr>
            <a:defRPr sz="1100" b="1"/>
          </a:pPr>
          <a:endParaRPr lang="pt-BR"/>
        </a:p>
      </c:txPr>
    </c:legend>
    <c:plotVisOnly val="1"/>
    <c:dispBlanksAs val="zero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/>
    <c:view3D>
      <c:rotX val="75"/>
      <c:perspective val="30"/>
    </c:view3D>
    <c:sideWall>
      <c:spPr>
        <a:noFill/>
        <a:ln w="25400">
          <a:noFill/>
        </a:ln>
      </c:spPr>
    </c:sideWall>
    <c:backWall>
      <c:spPr>
        <a:noFill/>
        <a:ln w="25400">
          <a:noFill/>
        </a:ln>
      </c:spPr>
    </c:backWall>
    <c:plotArea>
      <c:layout/>
      <c:pie3DChart>
        <c:varyColors val="1"/>
        <c:ser>
          <c:idx val="0"/>
          <c:order val="0"/>
          <c:tx>
            <c:strRef>
              <c:f>SEDUC!$B$1</c:f>
              <c:strCache>
                <c:ptCount val="1"/>
                <c:pt idx="0">
                  <c:v>Quant.</c:v>
                </c:pt>
              </c:strCache>
            </c:strRef>
          </c:tx>
          <c:explosion val="25"/>
          <c:dLbls>
            <c:delete val="1"/>
          </c:dLbls>
          <c:cat>
            <c:strRef>
              <c:f>SEDUC!$A$2:$A$8</c:f>
              <c:strCache>
                <c:ptCount val="7"/>
                <c:pt idx="0">
                  <c:v>Professor</c:v>
                </c:pt>
                <c:pt idx="1">
                  <c:v>Agente Administrativo</c:v>
                </c:pt>
                <c:pt idx="2">
                  <c:v>Merendeira</c:v>
                </c:pt>
                <c:pt idx="3">
                  <c:v>Vigia</c:v>
                </c:pt>
                <c:pt idx="4">
                  <c:v>Auxiliar de Serviços Diversos</c:v>
                </c:pt>
                <c:pt idx="5">
                  <c:v>Analista de Sistema</c:v>
                </c:pt>
                <c:pt idx="6">
                  <c:v>Motorista</c:v>
                </c:pt>
              </c:strCache>
            </c:strRef>
          </c:cat>
          <c:val>
            <c:numRef>
              <c:f>SEDUC!$B$2:$B$8</c:f>
              <c:numCache>
                <c:formatCode>General</c:formatCode>
                <c:ptCount val="7"/>
                <c:pt idx="0">
                  <c:v>11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dLbls>
          <c:showCatName val="1"/>
          <c:showPercent val="1"/>
        </c:dLbls>
      </c:pie3DChart>
    </c:plotArea>
    <c:plotVisOnly val="1"/>
    <c:dispBlanksAs val="zero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pt-BR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R$</c:v>
          </c:tx>
          <c:cat>
            <c:strRef>
              <c:f>EXECUCAO_ORCAM_2014_2015_2016!$A$2:$A$4</c:f>
              <c:strCache>
                <c:ptCount val="3"/>
                <c:pt idx="0">
                  <c:v>Executado 2014</c:v>
                </c:pt>
                <c:pt idx="1">
                  <c:v>Executado 2015</c:v>
                </c:pt>
                <c:pt idx="2">
                  <c:v>Executado 2016</c:v>
                </c:pt>
              </c:strCache>
            </c:strRef>
          </c:cat>
          <c:val>
            <c:numRef>
              <c:f>EXECUCAO_ORCAM_2014_2015_2016!$B$2:$B$4</c:f>
              <c:numCache>
                <c:formatCode>#,##0.00</c:formatCode>
                <c:ptCount val="3"/>
                <c:pt idx="0">
                  <c:v>2724909.4499999997</c:v>
                </c:pt>
                <c:pt idx="1">
                  <c:v>19437490.82</c:v>
                </c:pt>
                <c:pt idx="2">
                  <c:v>23535905.16</c:v>
                </c:pt>
              </c:numCache>
            </c:numRef>
          </c:val>
        </c:ser>
        <c:axId val="54725632"/>
        <c:axId val="59142912"/>
      </c:barChart>
      <c:catAx>
        <c:axId val="54725632"/>
        <c:scaling>
          <c:orientation val="minMax"/>
        </c:scaling>
        <c:axPos val="b"/>
        <c:majorTickMark val="none"/>
        <c:tickLblPos val="nextTo"/>
        <c:crossAx val="59142912"/>
        <c:crosses val="autoZero"/>
        <c:auto val="1"/>
        <c:lblAlgn val="ctr"/>
        <c:lblOffset val="100"/>
      </c:catAx>
      <c:valAx>
        <c:axId val="5914291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5472563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573063089336055"/>
          <c:y val="2.4806990589590978E-2"/>
          <c:w val="0.82623278571659942"/>
          <c:h val="0.60678893796812072"/>
        </c:manualLayout>
      </c:layout>
      <c:barChart>
        <c:barDir val="col"/>
        <c:grouping val="clustered"/>
        <c:ser>
          <c:idx val="0"/>
          <c:order val="0"/>
          <c:tx>
            <c:v>2014</c:v>
          </c:tx>
          <c:cat>
            <c:strRef>
              <c:f>'PESSOAL CIVIL'!$A$10:$A$13</c:f>
              <c:strCache>
                <c:ptCount val="4"/>
                <c:pt idx="0">
                  <c:v>Vencimentos e Salários</c:v>
                </c:pt>
                <c:pt idx="1">
                  <c:v>Férias</c:v>
                </c:pt>
                <c:pt idx="2">
                  <c:v>Subsídios</c:v>
                </c:pt>
                <c:pt idx="3">
                  <c:v>13º Salário</c:v>
                </c:pt>
              </c:strCache>
            </c:strRef>
          </c:cat>
          <c:val>
            <c:numRef>
              <c:f>'PESSOAL CIVIL'!$B$10:$B$13</c:f>
              <c:numCache>
                <c:formatCode>#,##0.00</c:formatCode>
                <c:ptCount val="4"/>
                <c:pt idx="0">
                  <c:v>1835545.83</c:v>
                </c:pt>
                <c:pt idx="1">
                  <c:v>185737.01</c:v>
                </c:pt>
                <c:pt idx="2">
                  <c:v>1395942.44</c:v>
                </c:pt>
                <c:pt idx="3">
                  <c:v>156154.76</c:v>
                </c:pt>
              </c:numCache>
            </c:numRef>
          </c:val>
        </c:ser>
        <c:ser>
          <c:idx val="1"/>
          <c:order val="1"/>
          <c:tx>
            <c:v>2015</c:v>
          </c:tx>
          <c:cat>
            <c:strRef>
              <c:f>'PESSOAL CIVIL'!$A$10:$A$13</c:f>
              <c:strCache>
                <c:ptCount val="4"/>
                <c:pt idx="0">
                  <c:v>Vencimentos e Salários</c:v>
                </c:pt>
                <c:pt idx="1">
                  <c:v>Férias</c:v>
                </c:pt>
                <c:pt idx="2">
                  <c:v>Subsídios</c:v>
                </c:pt>
                <c:pt idx="3">
                  <c:v>13º Salário</c:v>
                </c:pt>
              </c:strCache>
            </c:strRef>
          </c:cat>
          <c:val>
            <c:numRef>
              <c:f>'PESSOAL CIVIL'!$C$10:$C$13</c:f>
              <c:numCache>
                <c:formatCode>_-* #,##0.00_-;\-* #,##0.00_-;_-* "-"??_-;_-@_-</c:formatCode>
                <c:ptCount val="4"/>
                <c:pt idx="0">
                  <c:v>1142331.98</c:v>
                </c:pt>
                <c:pt idx="1">
                  <c:v>22637.03</c:v>
                </c:pt>
                <c:pt idx="2">
                  <c:v>113581.61</c:v>
                </c:pt>
                <c:pt idx="3">
                  <c:v>107616.89</c:v>
                </c:pt>
              </c:numCache>
            </c:numRef>
          </c:val>
        </c:ser>
        <c:ser>
          <c:idx val="2"/>
          <c:order val="2"/>
          <c:tx>
            <c:v>2016</c:v>
          </c:tx>
          <c:cat>
            <c:strRef>
              <c:f>'PESSOAL CIVIL'!$A$10:$A$13</c:f>
              <c:strCache>
                <c:ptCount val="4"/>
                <c:pt idx="0">
                  <c:v>Vencimentos e Salários</c:v>
                </c:pt>
                <c:pt idx="1">
                  <c:v>Férias</c:v>
                </c:pt>
                <c:pt idx="2">
                  <c:v>Subsídios</c:v>
                </c:pt>
                <c:pt idx="3">
                  <c:v>13º Salário</c:v>
                </c:pt>
              </c:strCache>
            </c:strRef>
          </c:cat>
          <c:val>
            <c:numRef>
              <c:f>'PESSOAL CIVIL'!$D$10:$D$13</c:f>
              <c:numCache>
                <c:formatCode>_-* #,##0.00_-;\-* #,##0.00_-;_-* "-"??_-;_-@_-</c:formatCode>
                <c:ptCount val="4"/>
                <c:pt idx="0">
                  <c:v>1171967.49</c:v>
                </c:pt>
                <c:pt idx="1">
                  <c:v>35247.360000000001</c:v>
                </c:pt>
                <c:pt idx="2">
                  <c:v>130123.56</c:v>
                </c:pt>
                <c:pt idx="3">
                  <c:v>109139.04</c:v>
                </c:pt>
              </c:numCache>
            </c:numRef>
          </c:val>
        </c:ser>
        <c:axId val="35107584"/>
        <c:axId val="35109888"/>
      </c:barChart>
      <c:catAx>
        <c:axId val="35107584"/>
        <c:scaling>
          <c:orientation val="minMax"/>
        </c:scaling>
        <c:axPos val="b"/>
        <c:majorTickMark val="none"/>
        <c:tickLblPos val="nextTo"/>
        <c:crossAx val="35109888"/>
        <c:crosses val="autoZero"/>
        <c:auto val="1"/>
        <c:lblAlgn val="ctr"/>
        <c:lblOffset val="100"/>
      </c:catAx>
      <c:valAx>
        <c:axId val="35109888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3510758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DIARIAS_DETALHAMENTO!$B$1</c:f>
              <c:strCache>
                <c:ptCount val="1"/>
                <c:pt idx="0">
                  <c:v>2014</c:v>
                </c:pt>
              </c:strCache>
            </c:strRef>
          </c:tx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DIARIAS_DETALHAMENTO!$B$2:$B$3</c:f>
              <c:numCache>
                <c:formatCode>#,##0.00</c:formatCode>
                <c:ptCount val="2"/>
                <c:pt idx="0">
                  <c:v>14650</c:v>
                </c:pt>
                <c:pt idx="1">
                  <c:v>11760</c:v>
                </c:pt>
              </c:numCache>
            </c:numRef>
          </c:val>
        </c:ser>
        <c:ser>
          <c:idx val="1"/>
          <c:order val="1"/>
          <c:tx>
            <c:strRef>
              <c:f>DIARIAS_DETALHAMENTO!$C$1</c:f>
              <c:strCache>
                <c:ptCount val="1"/>
                <c:pt idx="0">
                  <c:v>2015</c:v>
                </c:pt>
              </c:strCache>
            </c:strRef>
          </c:tx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DIARIAS_DETALHAMENTO!$C$2:$C$3</c:f>
              <c:numCache>
                <c:formatCode>_-* #,##0.00_-;\-* #,##0.00_-;_-* "-"??_-;_-@_-</c:formatCode>
                <c:ptCount val="2"/>
                <c:pt idx="0">
                  <c:v>8580</c:v>
                </c:pt>
                <c:pt idx="1">
                  <c:v>6965</c:v>
                </c:pt>
              </c:numCache>
            </c:numRef>
          </c:val>
        </c:ser>
        <c:ser>
          <c:idx val="2"/>
          <c:order val="2"/>
          <c:tx>
            <c:strRef>
              <c:f>DIARIAS_DETALHAMENTO!$D$1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DIARIAS_DETALHAMENTO!$D$2:$D$3</c:f>
              <c:numCache>
                <c:formatCode>_-* #,##0.00_-;\-* #,##0.00_-;_-* "-"??_-;_-@_-</c:formatCode>
                <c:ptCount val="2"/>
                <c:pt idx="0">
                  <c:v>16370</c:v>
                </c:pt>
                <c:pt idx="1">
                  <c:v>2565</c:v>
                </c:pt>
              </c:numCache>
            </c:numRef>
          </c:val>
        </c:ser>
        <c:axId val="59293696"/>
        <c:axId val="59295232"/>
      </c:barChart>
      <c:catAx>
        <c:axId val="59293696"/>
        <c:scaling>
          <c:orientation val="minMax"/>
        </c:scaling>
        <c:axPos val="b"/>
        <c:majorTickMark val="none"/>
        <c:tickLblPos val="nextTo"/>
        <c:crossAx val="59295232"/>
        <c:crosses val="autoZero"/>
        <c:auto val="1"/>
        <c:lblAlgn val="ctr"/>
        <c:lblOffset val="100"/>
      </c:catAx>
      <c:valAx>
        <c:axId val="5929523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5929369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29332140300644266"/>
          <c:y val="2.5269232650266562E-2"/>
          <c:w val="0.67204656236152338"/>
          <c:h val="0.71917184265010425"/>
        </c:manualLayout>
      </c:layout>
      <c:barChart>
        <c:barDir val="col"/>
        <c:grouping val="clustered"/>
        <c:ser>
          <c:idx val="0"/>
          <c:order val="0"/>
          <c:tx>
            <c:strRef>
              <c:f>PASSAGENS!$A$2</c:f>
              <c:strCache>
                <c:ptCount val="1"/>
                <c:pt idx="0">
                  <c:v>JBS Viagens e Turismo Ltda</c:v>
                </c:pt>
              </c:strCache>
            </c:strRef>
          </c:tx>
          <c:cat>
            <c:numRef>
              <c:f>PASSAGENS!$B$1:$D$1</c:f>
              <c:numCache>
                <c:formatCode>General</c:formatCod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numCache>
            </c:numRef>
          </c:cat>
          <c:val>
            <c:numRef>
              <c:f>PASSAGENS!$B$2:$D$2</c:f>
              <c:numCache>
                <c:formatCode>_-* #,##0.00_-;\-* #,##0.00_-;_-* "-"??_-;_-@_-</c:formatCode>
                <c:ptCount val="3"/>
                <c:pt idx="1">
                  <c:v>22893.91</c:v>
                </c:pt>
                <c:pt idx="2">
                  <c:v>5510.06</c:v>
                </c:pt>
              </c:numCache>
            </c:numRef>
          </c:val>
        </c:ser>
        <c:ser>
          <c:idx val="1"/>
          <c:order val="1"/>
          <c:tx>
            <c:strRef>
              <c:f>PASSAGENS!$A$3</c:f>
              <c:strCache>
                <c:ptCount val="1"/>
                <c:pt idx="0">
                  <c:v>Visão Turismo Ltda</c:v>
                </c:pt>
              </c:strCache>
            </c:strRef>
          </c:tx>
          <c:cat>
            <c:numRef>
              <c:f>PASSAGENS!$B$1:$D$1</c:f>
              <c:numCache>
                <c:formatCode>General</c:formatCod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numCache>
            </c:numRef>
          </c:cat>
          <c:val>
            <c:numRef>
              <c:f>PASSAGENS!$B$3:$D$3</c:f>
              <c:numCache>
                <c:formatCode>General</c:formatCode>
                <c:ptCount val="3"/>
                <c:pt idx="0" formatCode="_-* #,##0.00_-;\-* #,##0.00_-;_-* &quot;-&quot;??_-;_-@_-">
                  <c:v>43569.3</c:v>
                </c:pt>
              </c:numCache>
            </c:numRef>
          </c:val>
        </c:ser>
        <c:axId val="59560320"/>
        <c:axId val="59561856"/>
      </c:barChart>
      <c:catAx>
        <c:axId val="59560320"/>
        <c:scaling>
          <c:orientation val="minMax"/>
        </c:scaling>
        <c:axPos val="b"/>
        <c:numFmt formatCode="General" sourceLinked="1"/>
        <c:majorTickMark val="none"/>
        <c:tickLblPos val="nextTo"/>
        <c:crossAx val="59561856"/>
        <c:crosses val="autoZero"/>
        <c:auto val="1"/>
        <c:lblAlgn val="ctr"/>
        <c:lblOffset val="100"/>
      </c:catAx>
      <c:valAx>
        <c:axId val="5956185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5956032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bar"/>
        <c:grouping val="clustered"/>
        <c:ser>
          <c:idx val="2"/>
          <c:order val="0"/>
          <c:tx>
            <c:v>2016</c:v>
          </c:tx>
          <c:cat>
            <c:strRef>
              <c:f>'MATERIAL DE CONSUMO'!$B$2:$B$7</c:f>
              <c:strCache>
                <c:ptCount val="6"/>
                <c:pt idx="0">
                  <c:v>Gêneros  de Alimentação</c:v>
                </c:pt>
                <c:pt idx="1">
                  <c:v>Material de Expediente</c:v>
                </c:pt>
                <c:pt idx="2">
                  <c:v>Material de Consumo - Pagto Antecipado</c:v>
                </c:pt>
                <c:pt idx="3">
                  <c:v>Material Processamento de dados</c:v>
                </c:pt>
                <c:pt idx="4">
                  <c:v>Material Proteção de Segurança</c:v>
                </c:pt>
                <c:pt idx="5">
                  <c:v>Material Para Audio,Video e Foto</c:v>
                </c:pt>
              </c:strCache>
            </c:strRef>
          </c:cat>
          <c:val>
            <c:numRef>
              <c:f>'MATERIAL DE CONSUMO'!$E$2:$E$7</c:f>
              <c:numCache>
                <c:formatCode>_-* #,##0.00_-;\-* #,##0.00_-;_-* "-"??_-;_-@_-</c:formatCode>
                <c:ptCount val="6"/>
                <c:pt idx="0">
                  <c:v>942</c:v>
                </c:pt>
                <c:pt idx="1">
                  <c:v>3132.9500000000012</c:v>
                </c:pt>
                <c:pt idx="2">
                  <c:v>3400</c:v>
                </c:pt>
                <c:pt idx="3">
                  <c:v>4789.1000000000004</c:v>
                </c:pt>
                <c:pt idx="4">
                  <c:v>0</c:v>
                </c:pt>
                <c:pt idx="5">
                  <c:v>2024</c:v>
                </c:pt>
              </c:numCache>
            </c:numRef>
          </c:val>
        </c:ser>
        <c:ser>
          <c:idx val="1"/>
          <c:order val="1"/>
          <c:tx>
            <c:v>2015</c:v>
          </c:tx>
          <c:cat>
            <c:strRef>
              <c:f>'MATERIAL DE CONSUMO'!$B$2:$B$7</c:f>
              <c:strCache>
                <c:ptCount val="6"/>
                <c:pt idx="0">
                  <c:v>Gêneros  de Alimentação</c:v>
                </c:pt>
                <c:pt idx="1">
                  <c:v>Material de Expediente</c:v>
                </c:pt>
                <c:pt idx="2">
                  <c:v>Material de Consumo - Pagto Antecipado</c:v>
                </c:pt>
                <c:pt idx="3">
                  <c:v>Material Processamento de dados</c:v>
                </c:pt>
                <c:pt idx="4">
                  <c:v>Material Proteção de Segurança</c:v>
                </c:pt>
                <c:pt idx="5">
                  <c:v>Material Para Audio,Video e Foto</c:v>
                </c:pt>
              </c:strCache>
            </c:strRef>
          </c:cat>
          <c:val>
            <c:numRef>
              <c:f>'MATERIAL DE CONSUMO'!$D$2:$D$7</c:f>
              <c:numCache>
                <c:formatCode>_-* #,##0.00_-;\-* #,##0.00_-;_-* "-"??_-;_-@_-</c:formatCode>
                <c:ptCount val="6"/>
                <c:pt idx="0">
                  <c:v>3026.1</c:v>
                </c:pt>
                <c:pt idx="1">
                  <c:v>9043.7800000000007</c:v>
                </c:pt>
                <c:pt idx="2">
                  <c:v>7500</c:v>
                </c:pt>
                <c:pt idx="3">
                  <c:v>7428.9</c:v>
                </c:pt>
                <c:pt idx="4">
                  <c:v>7200</c:v>
                </c:pt>
                <c:pt idx="5">
                  <c:v>0</c:v>
                </c:pt>
              </c:numCache>
            </c:numRef>
          </c:val>
        </c:ser>
        <c:ser>
          <c:idx val="0"/>
          <c:order val="2"/>
          <c:tx>
            <c:v>2014</c:v>
          </c:tx>
          <c:cat>
            <c:strRef>
              <c:f>'MATERIAL DE CONSUMO'!$B$2:$B$7</c:f>
              <c:strCache>
                <c:ptCount val="6"/>
                <c:pt idx="0">
                  <c:v>Gêneros  de Alimentação</c:v>
                </c:pt>
                <c:pt idx="1">
                  <c:v>Material de Expediente</c:v>
                </c:pt>
                <c:pt idx="2">
                  <c:v>Material de Consumo - Pagto Antecipado</c:v>
                </c:pt>
                <c:pt idx="3">
                  <c:v>Material Processamento de dados</c:v>
                </c:pt>
                <c:pt idx="4">
                  <c:v>Material Proteção de Segurança</c:v>
                </c:pt>
                <c:pt idx="5">
                  <c:v>Material Para Audio,Video e Foto</c:v>
                </c:pt>
              </c:strCache>
            </c:strRef>
          </c:cat>
          <c:val>
            <c:numRef>
              <c:f>'MATERIAL DE CONSUMO'!$C$2:$C$7</c:f>
              <c:numCache>
                <c:formatCode>_-* #,##0.00_-;\-* #,##0.00_-;_-* "-"??_-;_-@_-</c:formatCode>
                <c:ptCount val="6"/>
                <c:pt idx="0">
                  <c:v>4303</c:v>
                </c:pt>
                <c:pt idx="1">
                  <c:v>2849.5</c:v>
                </c:pt>
                <c:pt idx="2">
                  <c:v>9514.68</c:v>
                </c:pt>
                <c:pt idx="3">
                  <c:v>5251.3</c:v>
                </c:pt>
                <c:pt idx="4">
                  <c:v>0</c:v>
                </c:pt>
                <c:pt idx="5">
                  <c:v>2389.8000000000002</c:v>
                </c:pt>
              </c:numCache>
            </c:numRef>
          </c:val>
        </c:ser>
        <c:axId val="54346880"/>
        <c:axId val="54348416"/>
      </c:barChart>
      <c:catAx>
        <c:axId val="54346880"/>
        <c:scaling>
          <c:orientation val="minMax"/>
        </c:scaling>
        <c:axPos val="l"/>
        <c:majorTickMark val="none"/>
        <c:tickLblPos val="nextTo"/>
        <c:crossAx val="54348416"/>
        <c:crosses val="autoZero"/>
        <c:auto val="1"/>
        <c:lblAlgn val="ctr"/>
        <c:lblOffset val="100"/>
      </c:catAx>
      <c:valAx>
        <c:axId val="54348416"/>
        <c:scaling>
          <c:orientation val="minMax"/>
        </c:scaling>
        <c:axPos val="b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600"/>
            </a:pPr>
            <a:endParaRPr lang="pt-BR"/>
          </a:p>
        </c:txPr>
        <c:crossAx val="5434688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2014</c:v>
          </c:tx>
          <c:cat>
            <c:strRef>
              <c:f>'SERV TERC - PJ'!$A$2:$A$10</c:f>
              <c:strCache>
                <c:ptCount val="9"/>
                <c:pt idx="0">
                  <c:v>Serviço de Publicidade Institucional</c:v>
                </c:pt>
                <c:pt idx="1">
                  <c:v>Locação de Veículos</c:v>
                </c:pt>
                <c:pt idx="2">
                  <c:v>Serviços de Audio, Video e Foto</c:v>
                </c:pt>
                <c:pt idx="3">
                  <c:v>Comissões e Corretagens</c:v>
                </c:pt>
                <c:pt idx="4">
                  <c:v>Serviços Graficos</c:v>
                </c:pt>
                <c:pt idx="5">
                  <c:v>Serviços de Seleção e Treinamento</c:v>
                </c:pt>
                <c:pt idx="6">
                  <c:v>Estagiários</c:v>
                </c:pt>
                <c:pt idx="7">
                  <c:v>Produções Jornalísticas</c:v>
                </c:pt>
                <c:pt idx="8">
                  <c:v>Serviços de Comunicação em Geral</c:v>
                </c:pt>
              </c:strCache>
            </c:strRef>
          </c:cat>
          <c:val>
            <c:numRef>
              <c:f>'SERV TERC - PJ'!$B$2:$B$10</c:f>
              <c:numCache>
                <c:formatCode>#,##0.00</c:formatCode>
                <c:ptCount val="9"/>
                <c:pt idx="0">
                  <c:v>275678.09000000008</c:v>
                </c:pt>
                <c:pt idx="1">
                  <c:v>110559.93999999999</c:v>
                </c:pt>
                <c:pt idx="4">
                  <c:v>7440</c:v>
                </c:pt>
                <c:pt idx="5">
                  <c:v>12500</c:v>
                </c:pt>
                <c:pt idx="8">
                  <c:v>276855.51</c:v>
                </c:pt>
              </c:numCache>
            </c:numRef>
          </c:val>
        </c:ser>
        <c:ser>
          <c:idx val="1"/>
          <c:order val="1"/>
          <c:tx>
            <c:v>2015</c:v>
          </c:tx>
          <c:cat>
            <c:strRef>
              <c:f>'SERV TERC - PJ'!$A$2:$A$10</c:f>
              <c:strCache>
                <c:ptCount val="9"/>
                <c:pt idx="0">
                  <c:v>Serviço de Publicidade Institucional</c:v>
                </c:pt>
                <c:pt idx="1">
                  <c:v>Locação de Veículos</c:v>
                </c:pt>
                <c:pt idx="2">
                  <c:v>Serviços de Audio, Video e Foto</c:v>
                </c:pt>
                <c:pt idx="3">
                  <c:v>Comissões e Corretagens</c:v>
                </c:pt>
                <c:pt idx="4">
                  <c:v>Serviços Graficos</c:v>
                </c:pt>
                <c:pt idx="5">
                  <c:v>Serviços de Seleção e Treinamento</c:v>
                </c:pt>
                <c:pt idx="6">
                  <c:v>Estagiários</c:v>
                </c:pt>
                <c:pt idx="7">
                  <c:v>Produções Jornalísticas</c:v>
                </c:pt>
                <c:pt idx="8">
                  <c:v>Serviços de Comunicação em Geral</c:v>
                </c:pt>
              </c:strCache>
            </c:strRef>
          </c:cat>
          <c:val>
            <c:numRef>
              <c:f>'SERV TERC - PJ'!$C$2:$C$10</c:f>
              <c:numCache>
                <c:formatCode>_-* #,##0.00_-;\-* #,##0.00_-;_-* "-"??_-;_-@_-</c:formatCode>
                <c:ptCount val="9"/>
                <c:pt idx="0">
                  <c:v>13874862.710000001</c:v>
                </c:pt>
                <c:pt idx="1">
                  <c:v>70151.19</c:v>
                </c:pt>
                <c:pt idx="2">
                  <c:v>3099474.57</c:v>
                </c:pt>
                <c:pt idx="3">
                  <c:v>243907.37</c:v>
                </c:pt>
                <c:pt idx="4">
                  <c:v>212132.44999999998</c:v>
                </c:pt>
                <c:pt idx="5">
                  <c:v>126600</c:v>
                </c:pt>
                <c:pt idx="6">
                  <c:v>30197.62</c:v>
                </c:pt>
                <c:pt idx="7">
                  <c:v>28900</c:v>
                </c:pt>
                <c:pt idx="8">
                  <c:v>26964</c:v>
                </c:pt>
              </c:numCache>
            </c:numRef>
          </c:val>
        </c:ser>
        <c:ser>
          <c:idx val="2"/>
          <c:order val="2"/>
          <c:tx>
            <c:v>2016</c:v>
          </c:tx>
          <c:cat>
            <c:strRef>
              <c:f>'SERV TERC - PJ'!$A$2:$A$10</c:f>
              <c:strCache>
                <c:ptCount val="9"/>
                <c:pt idx="0">
                  <c:v>Serviço de Publicidade Institucional</c:v>
                </c:pt>
                <c:pt idx="1">
                  <c:v>Locação de Veículos</c:v>
                </c:pt>
                <c:pt idx="2">
                  <c:v>Serviços de Audio, Video e Foto</c:v>
                </c:pt>
                <c:pt idx="3">
                  <c:v>Comissões e Corretagens</c:v>
                </c:pt>
                <c:pt idx="4">
                  <c:v>Serviços Graficos</c:v>
                </c:pt>
                <c:pt idx="5">
                  <c:v>Serviços de Seleção e Treinamento</c:v>
                </c:pt>
                <c:pt idx="6">
                  <c:v>Estagiários</c:v>
                </c:pt>
                <c:pt idx="7">
                  <c:v>Produções Jornalísticas</c:v>
                </c:pt>
                <c:pt idx="8">
                  <c:v>Serviços de Comunicação em Geral</c:v>
                </c:pt>
              </c:strCache>
            </c:strRef>
          </c:cat>
          <c:val>
            <c:numRef>
              <c:f>'SERV TERC - PJ'!$D$2:$D$10</c:f>
              <c:numCache>
                <c:formatCode>_-* #,##0.00_-;\-* #,##0.00_-;_-* "-"??_-;_-@_-</c:formatCode>
                <c:ptCount val="9"/>
                <c:pt idx="0">
                  <c:v>13909376.720000001</c:v>
                </c:pt>
                <c:pt idx="1">
                  <c:v>74931.909999999989</c:v>
                </c:pt>
                <c:pt idx="2">
                  <c:v>6219358.9100000001</c:v>
                </c:pt>
                <c:pt idx="3">
                  <c:v>433344.45</c:v>
                </c:pt>
                <c:pt idx="4">
                  <c:v>710527.8200000003</c:v>
                </c:pt>
                <c:pt idx="5">
                  <c:v>4008348.67</c:v>
                </c:pt>
                <c:pt idx="6">
                  <c:v>7568392.5600000005</c:v>
                </c:pt>
                <c:pt idx="7">
                  <c:v>375700</c:v>
                </c:pt>
                <c:pt idx="8">
                  <c:v>125000</c:v>
                </c:pt>
              </c:numCache>
            </c:numRef>
          </c:val>
        </c:ser>
        <c:axId val="61024512"/>
        <c:axId val="61022976"/>
      </c:barChart>
      <c:valAx>
        <c:axId val="61022976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1024512"/>
        <c:crosses val="autoZero"/>
        <c:crossBetween val="between"/>
      </c:valAx>
      <c:catAx>
        <c:axId val="61024512"/>
        <c:scaling>
          <c:orientation val="minMax"/>
        </c:scaling>
        <c:axPos val="b"/>
        <c:majorTickMark val="none"/>
        <c:tickLblPos val="nextTo"/>
        <c:crossAx val="61022976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2014</c:v>
          </c:tx>
          <c:cat>
            <c:strRef>
              <c:f>'SERV TER - PF'!$A$2:$A$5</c:f>
              <c:strCache>
                <c:ptCount val="4"/>
                <c:pt idx="0">
                  <c:v>Estagiarios</c:v>
                </c:pt>
                <c:pt idx="1">
                  <c:v>Bolsa de Iniciação ao Trabalho</c:v>
                </c:pt>
                <c:pt idx="2">
                  <c:v>Serviços de Audio, video e fotos</c:v>
                </c:pt>
                <c:pt idx="3">
                  <c:v>Vale Transporpe Pago diretamente a PF</c:v>
                </c:pt>
              </c:strCache>
            </c:strRef>
          </c:cat>
          <c:val>
            <c:numRef>
              <c:f>'SERV TER - PF'!$B$2:$B$5</c:f>
              <c:numCache>
                <c:formatCode>General</c:formatCode>
                <c:ptCount val="4"/>
              </c:numCache>
            </c:numRef>
          </c:val>
        </c:ser>
        <c:ser>
          <c:idx val="1"/>
          <c:order val="1"/>
          <c:tx>
            <c:v>2015</c:v>
          </c:tx>
          <c:cat>
            <c:strRef>
              <c:f>'SERV TER - PF'!$A$2:$A$5</c:f>
              <c:strCache>
                <c:ptCount val="4"/>
                <c:pt idx="0">
                  <c:v>Estagiarios</c:v>
                </c:pt>
                <c:pt idx="1">
                  <c:v>Bolsa de Iniciação ao Trabalho</c:v>
                </c:pt>
                <c:pt idx="2">
                  <c:v>Serviços de Audio, video e fotos</c:v>
                </c:pt>
                <c:pt idx="3">
                  <c:v>Vale Transporpe Pago diretamente a PF</c:v>
                </c:pt>
              </c:strCache>
            </c:strRef>
          </c:cat>
          <c:val>
            <c:numRef>
              <c:f>'SERV TER - PF'!$C$2:$C$5</c:f>
              <c:numCache>
                <c:formatCode>_-* #,##0.00_-;\-* #,##0.00_-;_-* "-"??_-;_-@_-</c:formatCode>
                <c:ptCount val="4"/>
                <c:pt idx="0">
                  <c:v>15812.240000000005</c:v>
                </c:pt>
                <c:pt idx="1">
                  <c:v>2303.5500000000002</c:v>
                </c:pt>
                <c:pt idx="2">
                  <c:v>371.25</c:v>
                </c:pt>
                <c:pt idx="3">
                  <c:v>713.55</c:v>
                </c:pt>
              </c:numCache>
            </c:numRef>
          </c:val>
        </c:ser>
        <c:ser>
          <c:idx val="2"/>
          <c:order val="2"/>
          <c:tx>
            <c:v>2016</c:v>
          </c:tx>
          <c:cat>
            <c:strRef>
              <c:f>'SERV TER - PF'!$A$2:$A$5</c:f>
              <c:strCache>
                <c:ptCount val="4"/>
                <c:pt idx="0">
                  <c:v>Estagiarios</c:v>
                </c:pt>
                <c:pt idx="1">
                  <c:v>Bolsa de Iniciação ao Trabalho</c:v>
                </c:pt>
                <c:pt idx="2">
                  <c:v>Serviços de Audio, video e fotos</c:v>
                </c:pt>
                <c:pt idx="3">
                  <c:v>Vale Transporpe Pago diretamente a PF</c:v>
                </c:pt>
              </c:strCache>
            </c:strRef>
          </c:cat>
          <c:val>
            <c:numRef>
              <c:f>'SERV TER - PF'!$D$2:$D$5</c:f>
              <c:numCache>
                <c:formatCode>_-* #,##0.00_-;\-* #,##0.00_-;_-* "-"??_-;_-@_-</c:formatCode>
                <c:ptCount val="4"/>
                <c:pt idx="0">
                  <c:v>81708</c:v>
                </c:pt>
                <c:pt idx="1">
                  <c:v>0</c:v>
                </c:pt>
                <c:pt idx="3">
                  <c:v>5842.81</c:v>
                </c:pt>
              </c:numCache>
            </c:numRef>
          </c:val>
        </c:ser>
        <c:axId val="61158528"/>
        <c:axId val="61160064"/>
      </c:barChart>
      <c:catAx>
        <c:axId val="61158528"/>
        <c:scaling>
          <c:orientation val="minMax"/>
        </c:scaling>
        <c:axPos val="b"/>
        <c:majorTickMark val="none"/>
        <c:tickLblPos val="nextTo"/>
        <c:crossAx val="61160064"/>
        <c:crosses val="autoZero"/>
        <c:auto val="1"/>
        <c:lblAlgn val="ctr"/>
        <c:lblOffset val="100"/>
      </c:catAx>
      <c:valAx>
        <c:axId val="6116006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6115852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>
        <c:manualLayout>
          <c:layoutTarget val="inner"/>
          <c:xMode val="edge"/>
          <c:yMode val="edge"/>
          <c:x val="0.20321589882565491"/>
          <c:y val="7.0156386701662299E-2"/>
          <c:w val="0.76622836779548964"/>
          <c:h val="0.43614293902917362"/>
        </c:manualLayout>
      </c:layout>
      <c:barChart>
        <c:barDir val="col"/>
        <c:grouping val="clustered"/>
        <c:ser>
          <c:idx val="0"/>
          <c:order val="0"/>
          <c:tx>
            <c:v>2014</c:v>
          </c:tx>
          <c:cat>
            <c:strRef>
              <c:f>'LOCACAÇÃO VEÍCULOS'!$A$2:$A$3</c:f>
              <c:strCache>
                <c:ptCount val="2"/>
                <c:pt idx="0">
                  <c:v>Equilíbrio Serv. Ltda. - Rotacar</c:v>
                </c:pt>
                <c:pt idx="1">
                  <c:v>S.R. Locação e Serviços Ltda - ME</c:v>
                </c:pt>
              </c:strCache>
            </c:strRef>
          </c:cat>
          <c:val>
            <c:numRef>
              <c:f>'LOCACAÇÃO VEÍCULOS'!$B$2:$B$3</c:f>
              <c:numCache>
                <c:formatCode>General</c:formatCode>
                <c:ptCount val="2"/>
                <c:pt idx="0" formatCode="#,##0.00">
                  <c:v>121388.86</c:v>
                </c:pt>
              </c:numCache>
            </c:numRef>
          </c:val>
        </c:ser>
        <c:ser>
          <c:idx val="1"/>
          <c:order val="1"/>
          <c:tx>
            <c:v>2015</c:v>
          </c:tx>
          <c:cat>
            <c:strRef>
              <c:f>'LOCACAÇÃO VEÍCULOS'!$A$2:$A$3</c:f>
              <c:strCache>
                <c:ptCount val="2"/>
                <c:pt idx="0">
                  <c:v>Equilíbrio Serv. Ltda. - Rotacar</c:v>
                </c:pt>
                <c:pt idx="1">
                  <c:v>S.R. Locação e Serviços Ltda - ME</c:v>
                </c:pt>
              </c:strCache>
            </c:strRef>
          </c:cat>
          <c:val>
            <c:numRef>
              <c:f>'LOCACAÇÃO VEÍCULOS'!$C$2:$C$3</c:f>
              <c:numCache>
                <c:formatCode>General</c:formatCode>
                <c:ptCount val="2"/>
                <c:pt idx="0" formatCode="#,##0.00">
                  <c:v>70151.19</c:v>
                </c:pt>
              </c:numCache>
            </c:numRef>
          </c:val>
        </c:ser>
        <c:ser>
          <c:idx val="2"/>
          <c:order val="2"/>
          <c:tx>
            <c:v>2016</c:v>
          </c:tx>
          <c:cat>
            <c:strRef>
              <c:f>'LOCACAÇÃO VEÍCULOS'!$A$2:$A$3</c:f>
              <c:strCache>
                <c:ptCount val="2"/>
                <c:pt idx="0">
                  <c:v>Equilíbrio Serv. Ltda. - Rotacar</c:v>
                </c:pt>
                <c:pt idx="1">
                  <c:v>S.R. Locação e Serviços Ltda - ME</c:v>
                </c:pt>
              </c:strCache>
            </c:strRef>
          </c:cat>
          <c:val>
            <c:numRef>
              <c:f>'LOCACAÇÃO VEÍCULOS'!$D$2:$D$3</c:f>
              <c:numCache>
                <c:formatCode>#,##0.00</c:formatCode>
                <c:ptCount val="2"/>
                <c:pt idx="0">
                  <c:v>62579.659999999996</c:v>
                </c:pt>
                <c:pt idx="1">
                  <c:v>12352.25</c:v>
                </c:pt>
              </c:numCache>
            </c:numRef>
          </c:val>
        </c:ser>
        <c:axId val="62550784"/>
        <c:axId val="62552320"/>
      </c:barChart>
      <c:catAx>
        <c:axId val="62550784"/>
        <c:scaling>
          <c:orientation val="minMax"/>
        </c:scaling>
        <c:axPos val="b"/>
        <c:numFmt formatCode="_-* #,##0.00_-;\-* #,##0.00_-;_-* &quot;-&quot;??_-;_-@_-" sourceLinked="1"/>
        <c:majorTickMark val="none"/>
        <c:tickLblPos val="nextTo"/>
        <c:crossAx val="62552320"/>
        <c:crosses val="autoZero"/>
        <c:auto val="1"/>
        <c:lblAlgn val="ctr"/>
        <c:lblOffset val="100"/>
      </c:catAx>
      <c:valAx>
        <c:axId val="62552320"/>
        <c:scaling>
          <c:orientation val="minMax"/>
        </c:scaling>
        <c:delete val="1"/>
        <c:axPos val="l"/>
        <c:majorGridlines/>
        <c:numFmt formatCode="#,##0.00" sourceLinked="1"/>
        <c:majorTickMark val="none"/>
        <c:tickLblPos val="nextTo"/>
        <c:crossAx val="6255078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Retângulo 1"/>
        <cdr:cNvSpPr/>
      </cdr:nvSpPr>
      <cdr:spPr>
        <a:xfrm xmlns:a="http://schemas.openxmlformats.org/drawingml/2006/main">
          <a:off x="-1412776" y="0"/>
          <a:ext cx="4730867" cy="2302525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t-BR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10/03/2017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744538"/>
            <a:ext cx="27892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10/03/2017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10/03/2017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10/03/2017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10/03/2017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7B0C-BEAF-4101-A473-A0EEEF189E44}" type="datetimeFigureOut">
              <a:rPr lang="pt-BR" smtClean="0"/>
              <a:pPr/>
              <a:t>10/03/2017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476672" y="2627784"/>
            <a:ext cx="604867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b="1" dirty="0" smtClean="0">
                <a:latin typeface="Candara" panose="020E0502030303020204" pitchFamily="34" charset="0"/>
              </a:rPr>
              <a:t>APRESENTAÇÃO</a:t>
            </a:r>
          </a:p>
          <a:p>
            <a:pPr algn="just"/>
            <a:endParaRPr lang="pt-BR" sz="1100" dirty="0" smtClean="0">
              <a:latin typeface="Candara" panose="020E0502030303020204" pitchFamily="34" charset="0"/>
            </a:endParaRPr>
          </a:p>
          <a:p>
            <a:pPr algn="just"/>
            <a:r>
              <a:rPr lang="pt-BR" sz="1100" dirty="0" smtClean="0">
                <a:latin typeface="Candara" panose="020E0502030303020204" pitchFamily="34" charset="0"/>
              </a:rPr>
              <a:t>Os dados a seguir contemplam uma visão geral das despesas da Secretaria de Estado da Comunicação - SECOM nos Exercícios de  2014, 2015 e 2016, realizada através do Sistema Integrado de Administração Financeira – SIAFEM, Portal da Transparência Graciliano Ramos, Extrator/SIFAL,  Portal do Servidor – SEPLAG, Planilha de Monitoramento da Transparência, Banco de Dados da Junta Comercial, E-SIC Alagoas, Diário Oficial do Estado de Alagoas, entre outros.</a:t>
            </a:r>
            <a:endParaRPr lang="pt-BR" sz="1100" dirty="0">
              <a:latin typeface="Candara" panose="020E0502030303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28604" y="4214810"/>
            <a:ext cx="6264696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b="1" dirty="0" smtClean="0">
                <a:solidFill>
                  <a:schemeClr val="bg1"/>
                </a:solidFill>
                <a:latin typeface="Candara" pitchFamily="34" charset="0"/>
              </a:rPr>
              <a:t>QUADRO DE FUNCIONÁRIOS</a:t>
            </a:r>
            <a:endParaRPr lang="pt-BR" sz="13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000250" y="214313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Aft>
                <a:spcPts val="1000"/>
              </a:spcAft>
            </a:pPr>
            <a:r>
              <a:rPr lang="pt-BR" sz="2200" b="1" dirty="0">
                <a:solidFill>
                  <a:srgbClr val="FFFFFF"/>
                </a:solidFill>
                <a:latin typeface="Myriad Pro"/>
              </a:rPr>
              <a:t>Relatório de </a:t>
            </a:r>
            <a:r>
              <a:rPr lang="pt-BR" sz="2200" b="1" dirty="0" smtClean="0">
                <a:solidFill>
                  <a:srgbClr val="FFFFFF"/>
                </a:solidFill>
                <a:latin typeface="Myriad Pro"/>
              </a:rPr>
              <a:t>Monitoramento</a:t>
            </a:r>
            <a:endParaRPr lang="pt-BR" sz="2200" b="1" dirty="0">
              <a:solidFill>
                <a:srgbClr val="FFFFFF"/>
              </a:solidFill>
              <a:latin typeface="Myriad Pro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6513"/>
            <a:ext cx="6884988" cy="1301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-387350" y="971550"/>
            <a:ext cx="34432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algn="just"/>
            <a:r>
              <a:rPr lang="pt-BR" altLang="pt-BR" sz="1500" b="1" dirty="0">
                <a:solidFill>
                  <a:schemeClr val="bg1"/>
                </a:solidFill>
                <a:latin typeface="Calibri" pitchFamily="34" charset="0"/>
              </a:rPr>
              <a:t>Transparência a serviço do cidadão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211888" y="1019175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8920" y="1331640"/>
            <a:ext cx="164470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tângulo 25"/>
          <p:cNvSpPr/>
          <p:nvPr/>
        </p:nvSpPr>
        <p:spPr>
          <a:xfrm>
            <a:off x="476672" y="2195736"/>
            <a:ext cx="6120680" cy="3116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Secretaria de Estado de Comunicação | Exercícios 2014, 2015 e 2016</a:t>
            </a:r>
            <a:endParaRPr lang="pt-BR" sz="16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428604" y="4786314"/>
          <a:ext cx="6143669" cy="777240"/>
        </p:xfrm>
        <a:graphic>
          <a:graphicData uri="http://schemas.openxmlformats.org/drawingml/2006/table">
            <a:tbl>
              <a:tblPr/>
              <a:tblGrid>
                <a:gridCol w="2988247"/>
                <a:gridCol w="1149326"/>
                <a:gridCol w="1003048"/>
                <a:gridCol w="1003048"/>
              </a:tblGrid>
              <a:tr h="14287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SITUAÇÃO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Cargo em Comissão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76092"/>
                          </a:solidFill>
                          <a:latin typeface="Candara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76092"/>
                          </a:solidFill>
                          <a:latin typeface="Candara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76092"/>
                          </a:solidFill>
                          <a:latin typeface="Candara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Estatutário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50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41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30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</a:t>
                      </a:r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62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55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365F91"/>
                          </a:solidFill>
                          <a:latin typeface="Candara"/>
                        </a:rPr>
                        <a:t>43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428604" y="5857884"/>
            <a:ext cx="6264696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b="1" dirty="0" smtClean="0">
                <a:solidFill>
                  <a:schemeClr val="bg1"/>
                </a:solidFill>
                <a:latin typeface="Candara" pitchFamily="34" charset="0"/>
              </a:rPr>
              <a:t>QUADRO DE FUNCIONÁRIOS – REPRESENTAÇÃO GRÁFICA</a:t>
            </a:r>
            <a:endParaRPr lang="pt-BR" sz="13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18" name="Gráfico 17"/>
          <p:cNvGraphicFramePr/>
          <p:nvPr/>
        </p:nvGraphicFramePr>
        <p:xfrm>
          <a:off x="500042" y="6500826"/>
          <a:ext cx="6172200" cy="1857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18408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76672" y="467544"/>
            <a:ext cx="612068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PRINCIPAIS FORNECEDORES EM 2014, 2015 E 2016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500042" y="1142976"/>
          <a:ext cx="6143667" cy="6639043"/>
        </p:xfrm>
        <a:graphic>
          <a:graphicData uri="http://schemas.openxmlformats.org/drawingml/2006/table">
            <a:tbl>
              <a:tblPr/>
              <a:tblGrid>
                <a:gridCol w="1572856"/>
                <a:gridCol w="570284"/>
                <a:gridCol w="1319525"/>
                <a:gridCol w="591012"/>
                <a:gridCol w="1451316"/>
                <a:gridCol w="638674"/>
              </a:tblGrid>
              <a:tr h="47952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PRINCIPAIS FORNECEDORES DE 2014</a:t>
                      </a:r>
                    </a:p>
                  </a:txBody>
                  <a:tcPr marL="4194" marR="4194" marT="419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PRINCIPAIS FORNECEDORES DE 2015</a:t>
                      </a:r>
                    </a:p>
                  </a:txBody>
                  <a:tcPr marL="4194" marR="4194" marT="419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PRINCIPAIS FORNECEDORES DE 2016</a:t>
                      </a:r>
                    </a:p>
                  </a:txBody>
                  <a:tcPr marL="4194" marR="4194" marT="419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582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FORNECEDORES</a:t>
                      </a:r>
                    </a:p>
                  </a:txBody>
                  <a:tcPr marL="4194" marR="4194" marT="419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(R$)</a:t>
                      </a:r>
                    </a:p>
                  </a:txBody>
                  <a:tcPr marL="4194" marR="4194" marT="419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FORNECEDORES</a:t>
                      </a:r>
                    </a:p>
                  </a:txBody>
                  <a:tcPr marL="4194" marR="4194" marT="419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(R$)</a:t>
                      </a:r>
                    </a:p>
                  </a:txBody>
                  <a:tcPr marL="4194" marR="4194" marT="419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FORNECEDORES</a:t>
                      </a:r>
                    </a:p>
                  </a:txBody>
                  <a:tcPr marL="4194" marR="4194" marT="419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(R$)</a:t>
                      </a:r>
                    </a:p>
                  </a:txBody>
                  <a:tcPr marL="4194" marR="4194" marT="419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FAVORECIDOS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(R$)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FAVORECIDOS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(R$)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FAVORECIDOS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(R$)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PAZ PUBLICIDADE E MARKETING LTDA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18.914.351,67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SOTAQUE BRASIL PUBLICIDADE E PROPAGANDA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10.377.666,32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BCO PROPAGANDA LTDA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13.517.789,17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BCO PROPAGANDA LTDA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3.143.408,91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BCO PROPAGANDA LTDA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3.703.879,40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PAZ PUBLICIDADE E MARKETING LTDA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4.411.151,55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SOTAQUE BRASIL PUBLICIDADE E PROPAGANDA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2.371.196,11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PAZ PUBLICIDADE E MARKETING LTDA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3.345.254,60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SOTAQUE BRASIL PUBLICIDADE E PROPAGANDA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3.461.632,68 </a:t>
                      </a:r>
                    </a:p>
                  </a:txBody>
                  <a:tcPr marL="4292" marR="4292" marT="42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ATENDER PAGAMENTO DA FOLHA DE PESSOAL DA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1.836.405,27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ATENDER PAGAMENTO DA FOLHA DE PESSOAL DA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1.386.167,51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ATENDER PAGAMENTO DA FOLHA DE PESSOAL DA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1.446.477,45 </a:t>
                      </a:r>
                    </a:p>
                  </a:txBody>
                  <a:tcPr marL="4292" marR="4292" marT="42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EQUILIBRIO SERVICOS LTDA - ROTACAR LOCAD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     121.648,86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TREINAMENTO DE MIDIA E DES PROF LTDA ME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79.200,00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AGENCIA RADIOWEB RS PROD JORNALISTICA EP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375.700,00 </a:t>
                      </a:r>
                    </a:p>
                  </a:txBody>
                  <a:tcPr marL="4292" marR="4292" marT="42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ONE FOR ALL COMERCIO E SERV LTDA-ME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      61.400,00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EQUILIBRIO SERVICOS LTDA - ROTACAR LOCAD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   70.151,19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EQUILIBRIO SERVICOS LTDA - ROTACAR LOCAD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62.579,66 </a:t>
                      </a:r>
                    </a:p>
                  </a:txBody>
                  <a:tcPr marL="4292" marR="4292" marT="42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ELIMAR-PRESTADORA DE SERVICOS EM GERAL L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      60.722,04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AGENCIA RADIOWEB RS PROD JORNALISTICA EP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47.800,00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PARA ATENDER PAGAMENTO DA CONTRIBUICAO P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39.913,44 </a:t>
                      </a:r>
                    </a:p>
                  </a:txBody>
                  <a:tcPr marL="4292" marR="4292" marT="42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AL PREVIDENCIA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       53.743,16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AL PREVIDENCIA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        35.532,68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 err="1">
                          <a:solidFill>
                            <a:srgbClr val="000000"/>
                          </a:solidFill>
                          <a:latin typeface="Candara"/>
                        </a:rPr>
                        <a:t>S.R.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LOCACAO E SERVICOS LTDA - ME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12.352,25 </a:t>
                      </a:r>
                    </a:p>
                  </a:txBody>
                  <a:tcPr marL="4292" marR="4292" marT="42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4034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CIEE - CENTRO DE INTEGRACAO EMPRESA ESCO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      49.363,96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CIEE - CENTRO DE INTEGRACAO EMPRESA ESCO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        30.197,62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J B S VIAGENS E TURISMO LTDA  ME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11.883,06 </a:t>
                      </a:r>
                    </a:p>
                  </a:txBody>
                  <a:tcPr marL="4292" marR="4292" marT="42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VISAO TURISMO LTDA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      43.569,30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J B S VIAGENS E TURISMO LTDA  ME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          27.415,91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ANDRESSA MARIA BARBOSA NASCIMENTO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  11.331,75 </a:t>
                      </a:r>
                    </a:p>
                  </a:txBody>
                  <a:tcPr marL="4292" marR="4292" marT="42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67834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SAPUCAIA E CIA LTDA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       13.279,50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MARTHA CARRER CRUZ GABRIEL-ME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       25.000,00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MARIA ALEANA SOFIA SILVA COSTA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  11.331,75 </a:t>
                      </a:r>
                    </a:p>
                  </a:txBody>
                  <a:tcPr marL="4292" marR="4292" marT="42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OI MOVEL S.A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        12.842,15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AMANA KEY DESENVOLVIMENTO E EDUCACAO LTD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         11.500,00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RAFAELA PIMENTEL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  11.331,75 </a:t>
                      </a:r>
                    </a:p>
                  </a:txBody>
                  <a:tcPr marL="4292" marR="4292" marT="42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ARADAN INFORMATICA COM E SERVICOS EIRELI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       10.906,61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ONE FOR ALL COMERCIO E SERV LTDA-ME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         9.209,98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JOAO VICTOR ALVES DE FREITAS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8.505,90 </a:t>
                      </a:r>
                    </a:p>
                  </a:txBody>
                  <a:tcPr marL="4292" marR="4292" marT="42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FRANCISCO ANDRE R. DA SILVA - ME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       9.950,00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OI MOVEL S.A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          8.848,57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MAYNARA GOMES DA ROCHA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 8.128,70 </a:t>
                      </a:r>
                    </a:p>
                  </a:txBody>
                  <a:tcPr marL="4292" marR="4292" marT="42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J F TELECOM LTDA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 7.992,07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INTERMEDIUM CONS.E INTER EMPRESARIAL LTD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         7.500,00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BN CONSTRUCOES E SERVICOS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7.850,00 </a:t>
                      </a:r>
                    </a:p>
                  </a:txBody>
                  <a:tcPr marL="4292" marR="4292" marT="42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M.A.G DE SOUZA-ME - PROVIDEO PRODUCOES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 7.970,00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OPERADORA HORTELEIRA RITZ LTDA EPP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          7.389,20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KELLY JANE DE OLIVEIRO FEREIRA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 7.562,90 </a:t>
                      </a:r>
                    </a:p>
                  </a:txBody>
                  <a:tcPr marL="4292" marR="4292" marT="42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RESTAURANTE O DE CASA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 7.744,00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MIXPEL COMERCIO DE PAPELARIA E INFOR - E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         7.280,90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PAULA MARIA SANTIAGO NUNES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 7.532,39 </a:t>
                      </a:r>
                    </a:p>
                  </a:txBody>
                  <a:tcPr marL="4292" marR="4292" marT="42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MCX COMERCIO DE MATERIAL DE LIMPEZA LTDA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 7.683,65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J.M.LINS - TOLDOS ME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  7.200,00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INTERMEDIUM CONS.E INTER EMPRESARIAL LTD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7.500,00 </a:t>
                      </a:r>
                    </a:p>
                  </a:txBody>
                  <a:tcPr marL="4292" marR="4292" marT="42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R T D INFORMATICA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 7.200,00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FUNDACAO EDUCACIONAL JAYME ALTAVILLA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  7.000,00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ESTILO ATIVO SERVICO LTDA-ME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  7.125,00 </a:t>
                      </a:r>
                    </a:p>
                  </a:txBody>
                  <a:tcPr marL="4292" marR="4292" marT="42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BCYM INFORMATICA E TELECOMUNICACOES LTDA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7.000,00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PARA ATENDER PAGAMENTO DA CONTRIBUICAO P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  6.796,58 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KUNK E DANTAS SERVICOS LTDA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       7.000,00 </a:t>
                      </a:r>
                    </a:p>
                  </a:txBody>
                  <a:tcPr marL="4292" marR="4292" marT="42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37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4292" marR="4292" marT="429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4292" marR="4292" marT="42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404664" y="467544"/>
            <a:ext cx="6120680" cy="3116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Transparência – Serviço de Informação ao Cidadão</a:t>
            </a:r>
            <a:endParaRPr lang="pt-BR" sz="16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-387350" y="971550"/>
            <a:ext cx="34432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algn="just"/>
            <a:r>
              <a:rPr lang="pt-BR" altLang="pt-BR" sz="1500" b="1">
                <a:solidFill>
                  <a:schemeClr val="bg1"/>
                </a:solidFill>
                <a:latin typeface="Calibri" pitchFamily="34" charset="0"/>
              </a:rPr>
              <a:t>Transparência a serviço do cidadão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404664" y="1547664"/>
            <a:ext cx="6120680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200" dirty="0" smtClean="0">
                <a:latin typeface="Candara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ano de 2016 foram registrados 81 (oitenta e um) pedidos iniciais de acesso à informação através do sistema eletrônico do Serviço de Informação ao Cidadão da SEDUC</a:t>
            </a:r>
            <a:r>
              <a:rPr lang="pt-BR" sz="1200" b="1" dirty="0" smtClean="0">
                <a:latin typeface="Candara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ndara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4664" y="971600"/>
            <a:ext cx="6120680" cy="340093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400" b="1" dirty="0" smtClean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 DE PEDIDOS REGISTRADOS NO SISTEMA E-SIC DA SECOM</a:t>
            </a:r>
            <a:endParaRPr lang="pt-BR" sz="1400" b="1" dirty="0">
              <a:solidFill>
                <a:schemeClr val="bg1">
                  <a:lumMod val="95000"/>
                </a:schemeClr>
              </a:solidFill>
              <a:effectLst/>
              <a:latin typeface="Candara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72360757"/>
              </p:ext>
            </p:extLst>
          </p:nvPr>
        </p:nvGraphicFramePr>
        <p:xfrm>
          <a:off x="404664" y="2123728"/>
          <a:ext cx="3052350" cy="4559111"/>
        </p:xfrm>
        <a:graphic>
          <a:graphicData uri="http://schemas.openxmlformats.org/drawingml/2006/table">
            <a:tbl>
              <a:tblPr/>
              <a:tblGrid>
                <a:gridCol w="1017450"/>
                <a:gridCol w="1017450"/>
                <a:gridCol w="1017450"/>
              </a:tblGrid>
              <a:tr h="504866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Número de Solicitações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Número de Recursos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Candara" pitchFamily="34" charset="0"/>
                        </a:rPr>
                        <a:t>TOTAL</a:t>
                      </a:r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014" y="3218865"/>
            <a:ext cx="3192439" cy="2660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404664" y="467544"/>
            <a:ext cx="6120680" cy="3116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ASSUNTOS MAIS SOLICITADOS PELO SISTEMA E-SIC DA SECOM</a:t>
            </a:r>
            <a:endParaRPr lang="pt-BR" sz="1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-387350" y="971550"/>
            <a:ext cx="34432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algn="just"/>
            <a:r>
              <a:rPr lang="pt-BR" altLang="pt-BR" sz="1500" b="1">
                <a:solidFill>
                  <a:schemeClr val="bg1"/>
                </a:solidFill>
                <a:latin typeface="Calibri" pitchFamily="34" charset="0"/>
              </a:rPr>
              <a:t>Transparência a serviço do cidadão</a:t>
            </a:r>
          </a:p>
        </p:txBody>
      </p:sp>
      <p:graphicFrame>
        <p:nvGraphicFramePr>
          <p:cNvPr id="8" name="Gráfico 7"/>
          <p:cNvGraphicFramePr/>
          <p:nvPr/>
        </p:nvGraphicFramePr>
        <p:xfrm>
          <a:off x="692696" y="1115616"/>
          <a:ext cx="5405377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764704" y="637220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latin typeface="Candara" pitchFamily="34" charset="0"/>
              </a:rPr>
              <a:t>Fonte: </a:t>
            </a:r>
            <a:r>
              <a:rPr lang="pt-BR" sz="1000" b="1" dirty="0" err="1" smtClean="0">
                <a:latin typeface="Candara" pitchFamily="34" charset="0"/>
              </a:rPr>
              <a:t>e-SIC</a:t>
            </a:r>
            <a:r>
              <a:rPr lang="pt-BR" sz="1000" b="1" dirty="0" smtClean="0">
                <a:latin typeface="Candara" pitchFamily="34" charset="0"/>
              </a:rPr>
              <a:t> Alagoas</a:t>
            </a:r>
            <a:endParaRPr lang="pt-BR" sz="1000" b="1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-387350" y="971550"/>
            <a:ext cx="34432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algn="just"/>
            <a:r>
              <a:rPr lang="pt-BR" altLang="pt-BR" sz="1500" b="1">
                <a:solidFill>
                  <a:schemeClr val="bg1"/>
                </a:solidFill>
                <a:latin typeface="Calibri" pitchFamily="34" charset="0"/>
              </a:rPr>
              <a:t>Transparência a serviço do cidadão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04664" y="611560"/>
            <a:ext cx="6120680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STATUS DOS PEDIDOS INICIAIS RESPONDIDOS PELO SERVIÇO DE INFORMAÇÃO AO CIDADÃO DA SECOM</a:t>
            </a:r>
            <a:endParaRPr lang="pt-BR" sz="1400" b="1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87344828"/>
              </p:ext>
            </p:extLst>
          </p:nvPr>
        </p:nvGraphicFramePr>
        <p:xfrm>
          <a:off x="404664" y="1259632"/>
          <a:ext cx="6172200" cy="3566160"/>
        </p:xfrm>
        <a:graphic>
          <a:graphicData uri="http://schemas.openxmlformats.org/drawingml/2006/table">
            <a:tbl>
              <a:tblPr/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Em Aberto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latin typeface="Candara" pitchFamily="34" charset="0"/>
                        </a:rPr>
                        <a:t>Respondidas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latin typeface="Candara" pitchFamily="34" charset="0"/>
                        </a:rPr>
                        <a:t>Negadas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Em Tramitação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ndara" pitchFamily="34" charset="0"/>
                        </a:rPr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404664" y="5076056"/>
            <a:ext cx="6192688" cy="504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STATUS DE PEDIDOS DE RECURSOS INTERPOSTOS PERANTE A CGE ANTE AS RESPOSTAS ENVIADAS PELO SIC/SECOM</a:t>
            </a:r>
            <a:endParaRPr lang="pt-BR" sz="1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11" name="Gráfico 10"/>
          <p:cNvGraphicFramePr/>
          <p:nvPr>
            <p:extLst>
              <p:ext uri="{D42A27DB-BD31-4B8C-83A1-F6EECF244321}">
                <p14:modId xmlns="" xmlns:p14="http://schemas.microsoft.com/office/powerpoint/2010/main" val="518442198"/>
              </p:ext>
            </p:extLst>
          </p:nvPr>
        </p:nvGraphicFramePr>
        <p:xfrm>
          <a:off x="836712" y="5868144"/>
          <a:ext cx="52864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-387350" y="971550"/>
            <a:ext cx="34432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algn="just"/>
            <a:r>
              <a:rPr lang="pt-BR" altLang="pt-BR" sz="1500" b="1">
                <a:solidFill>
                  <a:schemeClr val="bg1"/>
                </a:solidFill>
                <a:latin typeface="Calibri" pitchFamily="34" charset="0"/>
              </a:rPr>
              <a:t>Transparência a serviço do cidadão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32656" y="539552"/>
            <a:ext cx="6264696" cy="3116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CORREIÇÃO ADMINISTRATIVA</a:t>
            </a:r>
            <a:endParaRPr lang="pt-BR" sz="16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32656" y="1115616"/>
            <a:ext cx="6264696" cy="73866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just"/>
            <a:r>
              <a:rPr lang="pt-BR" sz="1400" b="1" dirty="0" smtClean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ea typeface="Calibri" panose="020F0502020204030204" pitchFamily="34" charset="0"/>
              </a:rPr>
              <a:t>QUANTIDADE DE PORTARIAS DE INSTAURAÇÃO DE SINDICÂNCIA ADMINISTRATIVA OU PROCESSO DISCIPLINAR PUBLICADAS NO DOE/AL REFERENTES À SECOM</a:t>
            </a:r>
            <a:endParaRPr lang="pt-BR" sz="1400" b="1" dirty="0">
              <a:solidFill>
                <a:schemeClr val="bg1">
                  <a:lumMod val="95000"/>
                </a:schemeClr>
              </a:solidFill>
              <a:latin typeface="Candara" pitchFamily="34" charset="0"/>
            </a:endParaRPr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2312628"/>
              </p:ext>
            </p:extLst>
          </p:nvPr>
        </p:nvGraphicFramePr>
        <p:xfrm>
          <a:off x="332656" y="1979712"/>
          <a:ext cx="6264692" cy="1156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7784"/>
                <a:gridCol w="950132"/>
                <a:gridCol w="365435"/>
                <a:gridCol w="365435"/>
                <a:gridCol w="365435"/>
                <a:gridCol w="365435"/>
                <a:gridCol w="365435"/>
                <a:gridCol w="292348"/>
                <a:gridCol w="292348"/>
                <a:gridCol w="365435"/>
                <a:gridCol w="292348"/>
                <a:gridCol w="292348"/>
                <a:gridCol w="365435"/>
                <a:gridCol w="348529"/>
                <a:gridCol w="284545"/>
                <a:gridCol w="296265"/>
              </a:tblGrid>
              <a:tr h="3210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Órgão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Procedimento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Jan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Fev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Mar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err="1">
                          <a:latin typeface="Calibri"/>
                          <a:ea typeface="Times New Roman"/>
                          <a:cs typeface="Calibri"/>
                        </a:rPr>
                        <a:t>Abr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Mai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Jun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Jul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Ago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Set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Out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err="1">
                          <a:latin typeface="Calibri"/>
                          <a:ea typeface="Times New Roman"/>
                          <a:cs typeface="Calibri"/>
                        </a:rPr>
                        <a:t>Nov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Dez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Total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Geral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</a:tr>
              <a:tr h="321062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SEDUC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Times New Roman"/>
                          <a:cs typeface="Calibri"/>
                        </a:rPr>
                        <a:t>Sindicância Administrativa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ctr"/>
                </a:tc>
              </a:tr>
              <a:tr h="16053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Times New Roman"/>
                          <a:cs typeface="Calibri"/>
                        </a:rPr>
                        <a:t>Processo Disciplinar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Gráfico 12"/>
          <p:cNvGraphicFramePr/>
          <p:nvPr>
            <p:extLst>
              <p:ext uri="{D42A27DB-BD31-4B8C-83A1-F6EECF244321}">
                <p14:modId xmlns="" xmlns:p14="http://schemas.microsoft.com/office/powerpoint/2010/main" val="2893076359"/>
              </p:ext>
            </p:extLst>
          </p:nvPr>
        </p:nvGraphicFramePr>
        <p:xfrm>
          <a:off x="692696" y="3275856"/>
          <a:ext cx="5400040" cy="3150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404664" y="467544"/>
            <a:ext cx="6120680" cy="3116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CORREIÇÃO ADMINISTRATIVA</a:t>
            </a:r>
            <a:endParaRPr lang="pt-BR" sz="16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4664" y="971600"/>
            <a:ext cx="612068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  <a:ea typeface="Calibri" panose="020F0502020204030204" pitchFamily="34" charset="0"/>
              </a:rPr>
              <a:t>DECRETOS DE APLICAÇÃO DE PENALIDADES DISCIPLINARES PUBLICADOS NO DOE/AL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35399553"/>
              </p:ext>
            </p:extLst>
          </p:nvPr>
        </p:nvGraphicFramePr>
        <p:xfrm>
          <a:off x="404664" y="1475656"/>
          <a:ext cx="6120679" cy="49714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7866"/>
                <a:gridCol w="772914"/>
                <a:gridCol w="1225884"/>
                <a:gridCol w="1131131"/>
                <a:gridCol w="702884"/>
              </a:tblGrid>
              <a:tr h="2557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  <a:latin typeface="Candara" pitchFamily="34" charset="0"/>
                        </a:rPr>
                        <a:t/>
                      </a:r>
                      <a:br>
                        <a:rPr lang="pt-BR" sz="900" dirty="0">
                          <a:effectLst/>
                          <a:latin typeface="Candara" pitchFamily="34" charset="0"/>
                        </a:rPr>
                      </a:br>
                      <a:r>
                        <a:rPr lang="pt-BR" sz="900" dirty="0">
                          <a:effectLst/>
                          <a:latin typeface="Candara" pitchFamily="34" charset="0"/>
                        </a:rPr>
                        <a:t>Servidor</a:t>
                      </a:r>
                      <a:endParaRPr lang="pt-BR" sz="900" dirty="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Candara" pitchFamily="34" charset="0"/>
                        </a:rPr>
                        <a:t>Matrícula</a:t>
                      </a:r>
                      <a:endParaRPr lang="pt-BR" sz="90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Candara" pitchFamily="34" charset="0"/>
                        </a:rPr>
                        <a:t>Cargo</a:t>
                      </a:r>
                      <a:endParaRPr lang="pt-BR" sz="90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Candara" pitchFamily="34" charset="0"/>
                        </a:rPr>
                        <a:t>Decreto nº</a:t>
                      </a:r>
                      <a:endParaRPr lang="pt-BR" sz="90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Candara" pitchFamily="34" charset="0"/>
                        </a:rPr>
                        <a:t>Publicação DOE/AL</a:t>
                      </a:r>
                      <a:endParaRPr lang="pt-BR" sz="90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</a:tr>
              <a:tr h="132246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latin typeface="Candara" pitchFamily="34" charset="0"/>
                          <a:ea typeface="Calibri"/>
                          <a:cs typeface="Calibri"/>
                        </a:rPr>
                        <a:t>SECOM (PENALIDADE DISCIPLINAR: DEMISSÃO)</a:t>
                      </a:r>
                      <a:endParaRPr lang="pt-BR" sz="1100" dirty="0" smtClean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solidFill>
                          <a:schemeClr val="bg1"/>
                        </a:solidFill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357166" y="7358082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latin typeface="Candara" pitchFamily="34" charset="0"/>
              </a:rPr>
              <a:t>Fonte: DOE/AL</a:t>
            </a:r>
            <a:endParaRPr lang="pt-BR" sz="1000" b="1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404664" y="467544"/>
            <a:ext cx="6120680" cy="3116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CORREIÇÃO ADMINISTRATIVA</a:t>
            </a:r>
            <a:endParaRPr lang="pt-BR" sz="16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4664" y="971600"/>
            <a:ext cx="612068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  <a:ea typeface="Calibri" panose="020F0502020204030204" pitchFamily="34" charset="0"/>
              </a:rPr>
              <a:t>REPRESENTAÇÃO GRÁFICA DE APLICAÇÃO DE PENALIDADES DISCIPLINARES PUBLICADOS NO DOE/AL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92696" y="5724128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latin typeface="Candara" pitchFamily="34" charset="0"/>
              </a:rPr>
              <a:t>Fonte: DOE/AL</a:t>
            </a:r>
            <a:endParaRPr lang="pt-BR" sz="1000" b="1" dirty="0">
              <a:latin typeface="Candara" pitchFamily="34" charset="0"/>
            </a:endParaRPr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="" xmlns:p14="http://schemas.microsoft.com/office/powerpoint/2010/main" val="4136569570"/>
              </p:ext>
            </p:extLst>
          </p:nvPr>
        </p:nvGraphicFramePr>
        <p:xfrm>
          <a:off x="692696" y="1835696"/>
          <a:ext cx="568863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357158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76672" y="467544"/>
            <a:ext cx="612068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b="1" dirty="0" smtClean="0">
                <a:solidFill>
                  <a:schemeClr val="bg1"/>
                </a:solidFill>
                <a:latin typeface="Candara" pitchFamily="34" charset="0"/>
              </a:rPr>
              <a:t>EXECUÇÃO ORÇAMENTÁRIA</a:t>
            </a:r>
            <a:endParaRPr lang="pt-BR" sz="13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00042" y="3214678"/>
            <a:ext cx="612068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b="1" dirty="0" smtClean="0">
                <a:solidFill>
                  <a:schemeClr val="bg1"/>
                </a:solidFill>
                <a:latin typeface="Candara" pitchFamily="34" charset="0"/>
              </a:rPr>
              <a:t>EXECUÇÃO 2014 X 2015 X 2016 – REPRESENTAÇÃO GRÁFICA</a:t>
            </a:r>
            <a:endParaRPr lang="pt-BR" sz="13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714356" y="1071538"/>
          <a:ext cx="5286412" cy="1928825"/>
        </p:xfrm>
        <a:graphic>
          <a:graphicData uri="http://schemas.openxmlformats.org/drawingml/2006/table">
            <a:tbl>
              <a:tblPr/>
              <a:tblGrid>
                <a:gridCol w="1431803"/>
                <a:gridCol w="1254724"/>
                <a:gridCol w="1255357"/>
                <a:gridCol w="1344528"/>
              </a:tblGrid>
              <a:tr h="189149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ITENS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2014 (R$)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2015 (R$)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  <a:tabLst>
                          <a:tab pos="1350010" algn="l"/>
                        </a:tabLs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2016 (R$)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189149">
                <a:tc>
                  <a:txBody>
                    <a:bodyPr/>
                    <a:lstStyle/>
                    <a:p>
                      <a:pPr marL="169545" marR="1695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Dotação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Inicial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4.288.913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1 7.647.644,00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1 5.287.21 9,00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89149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Suplementação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861.750,64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1 8.667.447,82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24.594.032 ,24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89149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Reduções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1.273.887,07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-6.61 6.257 ,86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-8.788.1 54,61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96616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Atualizado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3.876.776,57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29.698.833 ,96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31 .093.096,63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6616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Empenhado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2.724.909,45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28.788.320,88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30.498.669,06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96616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Liquidado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2.724.909,45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28.788.320,88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30.498.669,06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6616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Pago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2.724.909,45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1 9.347.490,82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23 .535.905,1 6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96616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Disponível a Emp.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128.038,03</a:t>
                      </a:r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910.513,08</a:t>
                      </a:r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594.427,57</a:t>
                      </a:r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89149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Execução (%)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99,60%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96,90%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98,10%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928670" y="3786183"/>
          <a:ext cx="4876800" cy="1571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tângulo 6"/>
          <p:cNvSpPr/>
          <p:nvPr/>
        </p:nvSpPr>
        <p:spPr>
          <a:xfrm>
            <a:off x="500042" y="5500694"/>
            <a:ext cx="5832648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b="1" dirty="0" smtClean="0">
                <a:solidFill>
                  <a:schemeClr val="bg1"/>
                </a:solidFill>
                <a:latin typeface="Candara" pitchFamily="34" charset="0"/>
              </a:rPr>
              <a:t>EXECUÇÃO ORÇAMENTÁRIA – DETALHAMENTO DAS DESPESAS PAGAS</a:t>
            </a:r>
            <a:endParaRPr lang="pt-BR" sz="13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571480" y="5929322"/>
          <a:ext cx="5572165" cy="2286020"/>
        </p:xfrm>
        <a:graphic>
          <a:graphicData uri="http://schemas.openxmlformats.org/drawingml/2006/table">
            <a:tbl>
              <a:tblPr/>
              <a:tblGrid>
                <a:gridCol w="2360262"/>
                <a:gridCol w="1049005"/>
                <a:gridCol w="1167965"/>
                <a:gridCol w="994933"/>
              </a:tblGrid>
              <a:tr h="286452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Descrição da Natureza</a:t>
                      </a:r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800" b="1" i="0" u="none" strike="noStrike" dirty="0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539318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2014 (R$)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2015 (R$)</a:t>
                      </a:r>
                      <a:r>
                        <a:rPr lang="pt-BR" sz="800" b="0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 </a:t>
                      </a:r>
                      <a:endParaRPr lang="pt-BR" sz="8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2016 (R$)</a:t>
                      </a: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8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1532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Despesas De Exercicios Anteriores</a:t>
                      </a: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8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859,44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14655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Diarias - Pessoal Civil</a:t>
                      </a: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8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26.025,00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15.545,00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8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18.935,00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4655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Equipamentos E Material Permanente</a:t>
                      </a: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8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8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37.450,00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8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429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14655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Material De Consumo</a:t>
                      </a: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8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8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40.256,31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46.262,08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8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15.608,19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6147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Obrig.Tribut.E Cont.-Op. Intra-orcamentarias</a:t>
                      </a: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8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6.796,58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14655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Obrigacoes Patronais</a:t>
                      </a: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8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8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53.743,16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35.532,68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0038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Obrigacoes Patronais-op. Intra Orcamentaria</a:t>
                      </a: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8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39.913,44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17347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Outros Servicos De Terceiros - Pessoa Fisica</a:t>
                      </a: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8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8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19.200,59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87.550,81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312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Outros Servicos De Terceiros-pessoa Juridica</a:t>
                      </a: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8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8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24.854.181,62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17.807.397,47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21.921.481,21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17347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Passagens E Despesas Com Locomocao</a:t>
                      </a: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8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8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43.569,30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22.893,91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5.510,06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7347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Venc.E Vantagens Fixas - Pessoal Civil</a:t>
                      </a: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8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8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1.835.545,83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1.386.167,51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8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1.446.477,45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14655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</a:t>
                      </a:r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8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8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26.891.630,66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8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19.339.795,82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8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23.535.905,16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919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28604" y="3857620"/>
            <a:ext cx="612068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b="1" dirty="0" smtClean="0">
                <a:solidFill>
                  <a:schemeClr val="bg1"/>
                </a:solidFill>
                <a:latin typeface="Candara" pitchFamily="34" charset="0"/>
              </a:rPr>
              <a:t>PESSOAL CIVIL – REPRESENTAÇÃO GRÁFICA DAS MAIORES VERBAS PAGAS</a:t>
            </a:r>
            <a:endParaRPr lang="pt-BR" sz="13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6672" y="2123728"/>
            <a:ext cx="612068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b="1" dirty="0" smtClean="0">
                <a:solidFill>
                  <a:schemeClr val="bg1"/>
                </a:solidFill>
                <a:latin typeface="Candara" pitchFamily="34" charset="0"/>
              </a:rPr>
              <a:t>PESSOAL </a:t>
            </a:r>
            <a:r>
              <a:rPr lang="pt-BR" sz="1300" b="1" dirty="0" smtClean="0">
                <a:solidFill>
                  <a:schemeClr val="bg1"/>
                </a:solidFill>
                <a:latin typeface="Candara" pitchFamily="34" charset="0"/>
              </a:rPr>
              <a:t>CIVIL – </a:t>
            </a:r>
            <a:r>
              <a:rPr lang="pt-BR" sz="1300" b="1" dirty="0" smtClean="0">
                <a:solidFill>
                  <a:schemeClr val="bg1"/>
                </a:solidFill>
                <a:latin typeface="Candara" pitchFamily="34" charset="0"/>
              </a:rPr>
              <a:t>DETALHAMENTO DAS VERBAS PAGAS</a:t>
            </a:r>
            <a:endParaRPr lang="pt-BR" sz="13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714356" y="1000100"/>
          <a:ext cx="4786346" cy="847725"/>
        </p:xfrm>
        <a:graphic>
          <a:graphicData uri="http://schemas.openxmlformats.org/drawingml/2006/table">
            <a:tbl>
              <a:tblPr/>
              <a:tblGrid>
                <a:gridCol w="2493669"/>
                <a:gridCol w="970896"/>
                <a:gridCol w="1321781"/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0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 %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0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Total Executado em 2014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 dirty="0">
                          <a:solidFill>
                            <a:srgbClr val="365F91"/>
                          </a:solidFill>
                          <a:latin typeface="Candara"/>
                        </a:rPr>
                        <a:t>1.835.545,83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Total Executado em 2015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 dirty="0">
                          <a:solidFill>
                            <a:srgbClr val="365F91"/>
                          </a:solidFill>
                          <a:latin typeface="Candara"/>
                        </a:rPr>
                        <a:t>1.386.167,51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 em 2016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0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 dirty="0">
                          <a:solidFill>
                            <a:srgbClr val="365F91"/>
                          </a:solidFill>
                          <a:latin typeface="Candara"/>
                        </a:rPr>
                        <a:t>1.446.477,45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 dirty="0" smtClean="0">
                          <a:solidFill>
                            <a:srgbClr val="1F497D"/>
                          </a:solidFill>
                          <a:latin typeface="Candara"/>
                        </a:rPr>
                        <a:t>4,35</a:t>
                      </a:r>
                      <a:endParaRPr lang="pt-BR" sz="1000" b="0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857233" y="2571736"/>
          <a:ext cx="4857782" cy="1008079"/>
        </p:xfrm>
        <a:graphic>
          <a:graphicData uri="http://schemas.openxmlformats.org/drawingml/2006/table">
            <a:tbl>
              <a:tblPr/>
              <a:tblGrid>
                <a:gridCol w="1979898"/>
                <a:gridCol w="778976"/>
                <a:gridCol w="1049454"/>
                <a:gridCol w="1049454"/>
              </a:tblGrid>
              <a:tr h="16801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2014 (R$)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2015 (R$)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2016 (R$)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175650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Vencimentos e Salários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1.835.545,83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1142331,98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1171967,49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328390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Vencimentos e Salários Maternidade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 dirty="0">
                          <a:solidFill>
                            <a:srgbClr val="365F91"/>
                          </a:solidFill>
                          <a:latin typeface="Candara"/>
                        </a:rPr>
                        <a:t>30.540,24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68013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Subsídios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1.395.942,44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9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113.581,61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9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130.123,56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168013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13º Salário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156.154,76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9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107.616,89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9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87.765,23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629072" y="619944"/>
            <a:ext cx="612068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PESSOAL CIVIL – REPRESENTAÇÃO GRÁFICA DAS  MAIORES VERBAS PAGAS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Gráfico 11"/>
          <p:cNvGraphicFramePr/>
          <p:nvPr/>
        </p:nvGraphicFramePr>
        <p:xfrm>
          <a:off x="785794" y="4429124"/>
          <a:ext cx="5643602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57166" y="428596"/>
            <a:ext cx="612068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b="1" dirty="0" smtClean="0">
                <a:solidFill>
                  <a:schemeClr val="bg1"/>
                </a:solidFill>
                <a:latin typeface="Candara" pitchFamily="34" charset="0"/>
              </a:rPr>
              <a:t>DIÁRIAS – PESSOAL CIVIL</a:t>
            </a:r>
            <a:endParaRPr lang="pt-BR" sz="13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57166" y="2428860"/>
            <a:ext cx="612068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b="1" dirty="0" smtClean="0">
                <a:solidFill>
                  <a:schemeClr val="bg1"/>
                </a:solidFill>
                <a:latin typeface="Candara" pitchFamily="34" charset="0"/>
              </a:rPr>
              <a:t>DIÁRIAS – PESSOAL CIVIL (DETALHAMENTO)</a:t>
            </a:r>
            <a:endParaRPr lang="pt-BR" sz="13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19" name="Gráfico 18"/>
          <p:cNvGraphicFramePr/>
          <p:nvPr/>
        </p:nvGraphicFramePr>
        <p:xfrm>
          <a:off x="500042" y="3143240"/>
          <a:ext cx="5772151" cy="2357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714356" y="1000100"/>
          <a:ext cx="5072099" cy="876300"/>
        </p:xfrm>
        <a:graphic>
          <a:graphicData uri="http://schemas.openxmlformats.org/drawingml/2006/table">
            <a:tbl>
              <a:tblPr/>
              <a:tblGrid>
                <a:gridCol w="2274759"/>
                <a:gridCol w="1275710"/>
                <a:gridCol w="1521630"/>
              </a:tblGrid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3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3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3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3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3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 %</a:t>
                      </a:r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3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85725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B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3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 em 2014</a:t>
                      </a:r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3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300" b="0" i="0" u="none" strike="noStrike">
                          <a:solidFill>
                            <a:srgbClr val="376092"/>
                          </a:solidFill>
                          <a:latin typeface="Candara"/>
                        </a:rPr>
                        <a:t>26.025,00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4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3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 em 2015</a:t>
                      </a:r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3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3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15.545,00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376092"/>
                          </a:solidFill>
                          <a:latin typeface="Candara"/>
                        </a:rPr>
                        <a:t>-40,27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3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 em 2016</a:t>
                      </a:r>
                      <a:r>
                        <a:rPr lang="pt-BR" sz="13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3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3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18.935,00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300" b="0" i="0" u="none" strike="noStrike" dirty="0">
                          <a:solidFill>
                            <a:srgbClr val="365F91"/>
                          </a:solidFill>
                          <a:latin typeface="Candara"/>
                        </a:rPr>
                        <a:t>   </a:t>
                      </a:r>
                      <a:r>
                        <a:rPr lang="pt-BR" sz="1300" b="0" i="0" u="none" strike="noStrike" dirty="0" smtClean="0">
                          <a:solidFill>
                            <a:srgbClr val="365F91"/>
                          </a:solidFill>
                          <a:latin typeface="Candara"/>
                        </a:rPr>
                        <a:t>                  </a:t>
                      </a:r>
                      <a:r>
                        <a:rPr lang="pt-BR" sz="1300" b="0" i="0" u="none" strike="noStrike" dirty="0">
                          <a:solidFill>
                            <a:srgbClr val="365F91"/>
                          </a:solidFill>
                          <a:latin typeface="Candara"/>
                        </a:rPr>
                        <a:t>21,81 </a:t>
                      </a:r>
                    </a:p>
                  </a:txBody>
                  <a:tcPr marL="428625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76672" y="467544"/>
            <a:ext cx="612068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b="1" dirty="0" smtClean="0">
                <a:solidFill>
                  <a:schemeClr val="bg1"/>
                </a:solidFill>
                <a:latin typeface="Candara" pitchFamily="34" charset="0"/>
              </a:rPr>
              <a:t>PASSAGENS E DESPESAS COM LOCOMOÇÃO</a:t>
            </a:r>
            <a:endParaRPr lang="pt-BR" sz="13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85794" y="1928794"/>
            <a:ext cx="5500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Despesas com Passagens Aéreas em 2014, 2015 e 2016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404664" y="4286248"/>
            <a:ext cx="6120680" cy="214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b="1" dirty="0" smtClean="0">
                <a:solidFill>
                  <a:schemeClr val="bg1"/>
                </a:solidFill>
                <a:latin typeface="Candara" pitchFamily="34" charset="0"/>
              </a:rPr>
              <a:t>MATERIAL DE CONSUMO</a:t>
            </a:r>
            <a:endParaRPr lang="pt-BR" sz="13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36712" y="5508104"/>
            <a:ext cx="5572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Candara" pitchFamily="34" charset="0"/>
                <a:ea typeface="+mn-ea"/>
                <a:cs typeface="+mn-cs"/>
              </a:defRPr>
            </a:pPr>
            <a:r>
              <a:rPr lang="pt-BR" dirty="0" smtClean="0"/>
              <a:t>Maiores Despesas com Material de Consumo em 2014, 2015 e 2016</a:t>
            </a:r>
            <a:endParaRPr lang="pt-BR" dirty="0"/>
          </a:p>
        </p:txBody>
      </p:sp>
      <p:graphicFrame>
        <p:nvGraphicFramePr>
          <p:cNvPr id="17" name="Gráfico 16"/>
          <p:cNvGraphicFramePr/>
          <p:nvPr/>
        </p:nvGraphicFramePr>
        <p:xfrm>
          <a:off x="500042" y="2357422"/>
          <a:ext cx="5867400" cy="1571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Gráfico 19"/>
          <p:cNvGraphicFramePr/>
          <p:nvPr/>
        </p:nvGraphicFramePr>
        <p:xfrm>
          <a:off x="285728" y="6215074"/>
          <a:ext cx="6357982" cy="257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571480" y="857224"/>
          <a:ext cx="5500725" cy="857250"/>
        </p:xfrm>
        <a:graphic>
          <a:graphicData uri="http://schemas.openxmlformats.org/drawingml/2006/table">
            <a:tbl>
              <a:tblPr/>
              <a:tblGrid>
                <a:gridCol w="3039874"/>
                <a:gridCol w="1298891"/>
                <a:gridCol w="1161960"/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 %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 em 2014</a:t>
                      </a:r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76092"/>
                          </a:solidFill>
                          <a:latin typeface="Candara"/>
                        </a:rPr>
                        <a:t>43.569,30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 em 2015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22.893,91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376092"/>
                          </a:solidFill>
                          <a:latin typeface="Candara"/>
                        </a:rPr>
                        <a:t>47,45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 em 2016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5.510,06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Candara"/>
                        </a:rPr>
                        <a:t>-75,93%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1000108" y="4643438"/>
          <a:ext cx="4571999" cy="857250"/>
        </p:xfrm>
        <a:graphic>
          <a:graphicData uri="http://schemas.openxmlformats.org/drawingml/2006/table">
            <a:tbl>
              <a:tblPr/>
              <a:tblGrid>
                <a:gridCol w="2465263"/>
                <a:gridCol w="1053368"/>
                <a:gridCol w="1053368"/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 %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 em 2014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76092"/>
                          </a:solidFill>
                          <a:latin typeface="Candara"/>
                        </a:rPr>
                        <a:t>40.746,31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 em 2015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46.262,08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0" i="0" u="none" strike="noStrike">
                          <a:solidFill>
                            <a:srgbClr val="376092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 em 2016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15.608,19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4F81BD"/>
                          </a:solidFill>
                          <a:latin typeface="Candara"/>
                        </a:rPr>
                        <a:t>-66,26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76672" y="467544"/>
            <a:ext cx="612068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b="1" dirty="0" smtClean="0">
                <a:solidFill>
                  <a:schemeClr val="bg1"/>
                </a:solidFill>
                <a:latin typeface="Candara" pitchFamily="34" charset="0"/>
              </a:rPr>
              <a:t>SERVIÇOS DE TERCEIROS – PESSOA JURÍDICA</a:t>
            </a:r>
            <a:endParaRPr lang="pt-BR" sz="13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42918" y="2000232"/>
            <a:ext cx="5500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Candara" pitchFamily="34" charset="0"/>
                <a:ea typeface="+mn-ea"/>
                <a:cs typeface="+mn-cs"/>
              </a:defRPr>
            </a:pPr>
            <a:r>
              <a:rPr lang="pt-BR" dirty="0" smtClean="0"/>
              <a:t>Despesas com Serviços de Terceiros Pessoa Jurídica em 2014, 2015 e 2016</a:t>
            </a:r>
            <a:endParaRPr lang="pt-BR" dirty="0"/>
          </a:p>
        </p:txBody>
      </p:sp>
      <p:graphicFrame>
        <p:nvGraphicFramePr>
          <p:cNvPr id="8" name="Gráfico 7"/>
          <p:cNvGraphicFramePr/>
          <p:nvPr/>
        </p:nvGraphicFramePr>
        <p:xfrm>
          <a:off x="376237" y="3200400"/>
          <a:ext cx="6105525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642918" y="1000100"/>
          <a:ext cx="5643601" cy="816428"/>
        </p:xfrm>
        <a:graphic>
          <a:graphicData uri="http://schemas.openxmlformats.org/drawingml/2006/table">
            <a:tbl>
              <a:tblPr/>
              <a:tblGrid>
                <a:gridCol w="2898267"/>
                <a:gridCol w="1506950"/>
                <a:gridCol w="1238384"/>
              </a:tblGrid>
              <a:tr h="19957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 %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0864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 em 2014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0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>
                          <a:solidFill>
                            <a:srgbClr val="376092"/>
                          </a:solidFill>
                          <a:latin typeface="Candara"/>
                        </a:rPr>
                        <a:t>847.952,46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0864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 em 2015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17.807.397,47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 dirty="0" smtClean="0">
                          <a:solidFill>
                            <a:srgbClr val="376092"/>
                          </a:solidFill>
                          <a:latin typeface="Candara"/>
                        </a:rPr>
                        <a:t>2.000,05</a:t>
                      </a:r>
                      <a:r>
                        <a:rPr lang="pt-BR" sz="1100" b="0" i="0" u="none" strike="noStrike" dirty="0">
                          <a:solidFill>
                            <a:srgbClr val="376092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9957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 em 2016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21.921.481,21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0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23,10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76672" y="467544"/>
            <a:ext cx="612068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b="1" dirty="0" smtClean="0">
                <a:solidFill>
                  <a:schemeClr val="bg1"/>
                </a:solidFill>
                <a:latin typeface="Candara" pitchFamily="34" charset="0"/>
              </a:rPr>
              <a:t>SERVIÇOS DE TERCEIROS – PESSOA FÍSICA</a:t>
            </a:r>
            <a:endParaRPr lang="pt-BR" sz="13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28604" y="1857356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Candara" pitchFamily="34" charset="0"/>
                <a:ea typeface="+mn-ea"/>
                <a:cs typeface="+mn-cs"/>
              </a:defRPr>
            </a:pPr>
            <a:r>
              <a:rPr lang="pt-BR" dirty="0" smtClean="0"/>
              <a:t>05 Maiores Despesas com Serviços de Terceiros – Pessoa Física em 2014, 2015 e 2016</a:t>
            </a:r>
            <a:endParaRPr lang="pt-BR" dirty="0"/>
          </a:p>
        </p:txBody>
      </p:sp>
      <p:graphicFrame>
        <p:nvGraphicFramePr>
          <p:cNvPr id="12" name="Gráfico 11"/>
          <p:cNvGraphicFramePr/>
          <p:nvPr/>
        </p:nvGraphicFramePr>
        <p:xfrm>
          <a:off x="428604" y="2500298"/>
          <a:ext cx="5786478" cy="2143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785794" y="928662"/>
          <a:ext cx="5072099" cy="803672"/>
        </p:xfrm>
        <a:graphic>
          <a:graphicData uri="http://schemas.openxmlformats.org/drawingml/2006/table">
            <a:tbl>
              <a:tblPr/>
              <a:tblGrid>
                <a:gridCol w="2880899"/>
                <a:gridCol w="1095600"/>
                <a:gridCol w="1095600"/>
              </a:tblGrid>
              <a:tr h="19645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 %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05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 em 2014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0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000" b="0" i="0" u="none" strike="noStrike">
                          <a:solidFill>
                            <a:srgbClr val="376092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0538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 em 2015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15.812,24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>
                          <a:solidFill>
                            <a:srgbClr val="376092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9645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 em 2016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81.708,00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 dirty="0">
                          <a:solidFill>
                            <a:srgbClr val="4F81BD"/>
                          </a:solidFill>
                          <a:latin typeface="Candara"/>
                        </a:rPr>
                        <a:t>355,98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76672" y="467544"/>
            <a:ext cx="612068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b="1" dirty="0" smtClean="0">
                <a:solidFill>
                  <a:schemeClr val="bg1"/>
                </a:solidFill>
                <a:latin typeface="Candara" pitchFamily="34" charset="0"/>
              </a:rPr>
              <a:t>LOCAÇÃO DE VEÍCULOS</a:t>
            </a:r>
            <a:endParaRPr lang="pt-BR" sz="13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20688" y="1907704"/>
            <a:ext cx="5929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Candara" pitchFamily="34" charset="0"/>
                <a:ea typeface="+mn-ea"/>
                <a:cs typeface="+mn-cs"/>
              </a:defRPr>
            </a:pPr>
            <a:r>
              <a:rPr lang="pt-BR" dirty="0" smtClean="0"/>
              <a:t>Despesas com Locação de Veículos em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Candara" pitchFamily="34" charset="0"/>
                <a:ea typeface="+mn-ea"/>
                <a:cs typeface="+mn-cs"/>
              </a:defRPr>
            </a:pPr>
            <a:r>
              <a:rPr lang="pt-BR" dirty="0" smtClean="0"/>
              <a:t>2014, 2015 e 2016</a:t>
            </a:r>
            <a:endParaRPr lang="pt-BR" dirty="0"/>
          </a:p>
        </p:txBody>
      </p:sp>
      <p:graphicFrame>
        <p:nvGraphicFramePr>
          <p:cNvPr id="9" name="Gráfico 8"/>
          <p:cNvGraphicFramePr/>
          <p:nvPr/>
        </p:nvGraphicFramePr>
        <p:xfrm>
          <a:off x="838200" y="2928926"/>
          <a:ext cx="5376882" cy="3167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785794" y="928662"/>
          <a:ext cx="5500694" cy="777354"/>
        </p:xfrm>
        <a:graphic>
          <a:graphicData uri="http://schemas.openxmlformats.org/drawingml/2006/table">
            <a:tbl>
              <a:tblPr/>
              <a:tblGrid>
                <a:gridCol w="3022092"/>
                <a:gridCol w="1329306"/>
                <a:gridCol w="1149296"/>
              </a:tblGrid>
              <a:tr h="19002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 %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19865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 em 2014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0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>
                          <a:solidFill>
                            <a:srgbClr val="376092"/>
                          </a:solidFill>
                          <a:latin typeface="Candara"/>
                        </a:rPr>
                        <a:t>121.388,86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9865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 em 2015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70,151,19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0" i="0" u="none" strike="noStrike">
                        <a:solidFill>
                          <a:srgbClr val="365F91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 dirty="0" smtClean="0">
                          <a:solidFill>
                            <a:srgbClr val="376092"/>
                          </a:solidFill>
                          <a:latin typeface="Candara"/>
                        </a:rPr>
                        <a:t>42,21</a:t>
                      </a:r>
                      <a:r>
                        <a:rPr lang="pt-BR" sz="1100" b="0" i="0" u="none" strike="noStrike" dirty="0">
                          <a:solidFill>
                            <a:srgbClr val="376092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19002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 em 2016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74,931,91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0" i="0" u="none" strike="noStrike">
                        <a:solidFill>
                          <a:srgbClr val="365F91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0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6,81</a:t>
                      </a:r>
                      <a:r>
                        <a:rPr lang="pt-BR" sz="10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6672" y="611560"/>
            <a:ext cx="612068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SERVIÇO DE TELEFONIA FIXA E MÓVEL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42918" y="2143108"/>
            <a:ext cx="56436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Candara" pitchFamily="34" charset="0"/>
                <a:ea typeface="+mn-ea"/>
                <a:cs typeface="+mn-cs"/>
              </a:defRPr>
            </a:pPr>
            <a:r>
              <a:rPr lang="pt-BR" dirty="0" smtClean="0"/>
              <a:t>Despesas com Telefonia Fixa e Móvel em 2014, 2015 e 2016</a:t>
            </a:r>
            <a:endParaRPr lang="pt-BR" dirty="0"/>
          </a:p>
        </p:txBody>
      </p:sp>
      <p:graphicFrame>
        <p:nvGraphicFramePr>
          <p:cNvPr id="10" name="Gráfico 9"/>
          <p:cNvGraphicFramePr/>
          <p:nvPr/>
        </p:nvGraphicFramePr>
        <p:xfrm>
          <a:off x="457200" y="3124200"/>
          <a:ext cx="6019800" cy="2305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642918" y="1071538"/>
          <a:ext cx="5715040" cy="895940"/>
        </p:xfrm>
        <a:graphic>
          <a:graphicData uri="http://schemas.openxmlformats.org/drawingml/2006/table">
            <a:tbl>
              <a:tblPr/>
              <a:tblGrid>
                <a:gridCol w="2960967"/>
                <a:gridCol w="1628024"/>
                <a:gridCol w="1126049"/>
              </a:tblGrid>
              <a:tr h="17918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0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0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 %</a:t>
                      </a:r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0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1873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 em 2014</a:t>
                      </a:r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900" b="0" i="0" u="none" strike="noStrike">
                          <a:solidFill>
                            <a:srgbClr val="376092"/>
                          </a:solidFill>
                          <a:latin typeface="Candara"/>
                        </a:rPr>
                        <a:t>26.008,58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18733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 em 2015</a:t>
                      </a:r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0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6.187,68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000" b="0" i="0" u="none" strike="noStrike">
                          <a:solidFill>
                            <a:srgbClr val="376092"/>
                          </a:solidFill>
                          <a:latin typeface="Candara"/>
                        </a:rPr>
                        <a:t>-                    76,21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7918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 em 2016</a:t>
                      </a:r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0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5.608,54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900" b="0" i="0" u="none" strike="noStrike">
                          <a:solidFill>
                            <a:srgbClr val="4F81BD"/>
                          </a:solidFill>
                          <a:latin typeface="Candara"/>
                        </a:rPr>
                        <a:t>-                       9,36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162898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8744</TotalTime>
  <Words>1382</Words>
  <Application>Microsoft Office PowerPoint</Application>
  <PresentationFormat>Apresentação na tela (4:3)</PresentationFormat>
  <Paragraphs>476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CONTROLADORIA</cp:lastModifiedBy>
  <cp:revision>543</cp:revision>
  <dcterms:created xsi:type="dcterms:W3CDTF">2016-10-22T19:16:28Z</dcterms:created>
  <dcterms:modified xsi:type="dcterms:W3CDTF">2017-03-10T18:21:20Z</dcterms:modified>
</cp:coreProperties>
</file>