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29"/>
  </p:notesMasterIdLst>
  <p:handoutMasterIdLst>
    <p:handoutMasterId r:id="rId30"/>
  </p:handoutMasterIdLst>
  <p:sldIdLst>
    <p:sldId id="333" r:id="rId3"/>
    <p:sldId id="332" r:id="rId4"/>
    <p:sldId id="320" r:id="rId5"/>
    <p:sldId id="286" r:id="rId6"/>
    <p:sldId id="303" r:id="rId7"/>
    <p:sldId id="314" r:id="rId8"/>
    <p:sldId id="324" r:id="rId9"/>
    <p:sldId id="293" r:id="rId10"/>
    <p:sldId id="329" r:id="rId11"/>
    <p:sldId id="330" r:id="rId12"/>
    <p:sldId id="328" r:id="rId13"/>
    <p:sldId id="327" r:id="rId14"/>
    <p:sldId id="331" r:id="rId15"/>
    <p:sldId id="326" r:id="rId16"/>
    <p:sldId id="302" r:id="rId17"/>
    <p:sldId id="334" r:id="rId18"/>
    <p:sldId id="335" r:id="rId19"/>
    <p:sldId id="336" r:id="rId20"/>
    <p:sldId id="337" r:id="rId21"/>
    <p:sldId id="339" r:id="rId22"/>
    <p:sldId id="340" r:id="rId23"/>
    <p:sldId id="338" r:id="rId24"/>
    <p:sldId id="341" r:id="rId25"/>
    <p:sldId id="342" r:id="rId26"/>
    <p:sldId id="344" r:id="rId27"/>
    <p:sldId id="345" r:id="rId28"/>
  </p:sldIdLst>
  <p:sldSz cx="7559675" cy="10691813"/>
  <p:notesSz cx="7099300" cy="10234613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2832" autoAdjust="0"/>
  </p:normalViewPr>
  <p:slideViewPr>
    <p:cSldViewPr>
      <p:cViewPr>
        <p:scale>
          <a:sx n="75" d="100"/>
          <a:sy n="75" d="100"/>
        </p:scale>
        <p:origin x="-1308" y="-78"/>
      </p:cViewPr>
      <p:guideLst>
        <p:guide orient="horz" pos="3368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CULT_OK\MONITORAMENTO_1&#186;%20QUADRIMESTRE_SECUL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CULT_OK\MONITORAMENTO_1&#186;%20QUADRIMESTRE_SECUL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CULT_OK\MONITORAMENTO_1&#186;%20QUADRIMESTRE_SECUL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CULT_OK\MONITORAMENTO_1&#186;%20QUADRIMESTRE_SECUL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CULT_OK\MONITORAMENTO_1&#186;%20QUADRIMESTRE_SEC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SECULT\MONITORAMENTO_1&#186;%20QUADRIMESTRE_SEC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'Quadro de Funcionários_ok'!$A$2:$A$4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'Quadro de Funcionários_ok'!$B$2:$B$4</c:f>
              <c:numCache>
                <c:formatCode>_-* #,##0_-;\-* #,##0_-;_-* "-"??_-;_-@_-</c:formatCode>
                <c:ptCount val="3"/>
                <c:pt idx="0">
                  <c:v>49</c:v>
                </c:pt>
                <c:pt idx="1">
                  <c:v>38</c:v>
                </c:pt>
                <c:pt idx="2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'Quadro de Funcionários_ok'!$A$2:$A$4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'Quadro de Funcionários_ok'!$C$2:$C$4</c:f>
              <c:numCache>
                <c:formatCode>_-* #,##0_-;\-* #,##0_-;_-* "-"??_-;_-@_-</c:formatCode>
                <c:ptCount val="3"/>
                <c:pt idx="0">
                  <c:v>49</c:v>
                </c:pt>
                <c:pt idx="1">
                  <c:v>31</c:v>
                </c:pt>
                <c:pt idx="2">
                  <c:v>0</c:v>
                </c:pt>
              </c:numCache>
            </c:numRef>
          </c:val>
        </c:ser>
        <c:axId val="55890304"/>
        <c:axId val="55891840"/>
      </c:barChart>
      <c:catAx>
        <c:axId val="55890304"/>
        <c:scaling>
          <c:orientation val="minMax"/>
        </c:scaling>
        <c:axPos val="b"/>
        <c:majorTickMark val="none"/>
        <c:tickLblPos val="nextTo"/>
        <c:crossAx val="55891840"/>
        <c:crosses val="autoZero"/>
        <c:auto val="1"/>
        <c:lblAlgn val="ctr"/>
        <c:lblOffset val="100"/>
      </c:catAx>
      <c:valAx>
        <c:axId val="55891840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55890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Indenizações!$A$3</c:f>
              <c:strCache>
                <c:ptCount val="1"/>
                <c:pt idx="0">
                  <c:v>BRA Serviços Eirelli</c:v>
                </c:pt>
              </c:strCache>
            </c:strRef>
          </c:tx>
          <c:cat>
            <c:numRef>
              <c:f>Indenizações!$B$2:$C$2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Indenizações!$B$3:$C$3</c:f>
              <c:numCache>
                <c:formatCode>_-[$R$-416]\ * #,##0.00_-;\-[$R$-416]\ * #,##0.00_-;_-[$R$-416]\ * "-"??_-;_-@_-</c:formatCode>
                <c:ptCount val="2"/>
                <c:pt idx="0">
                  <c:v>0</c:v>
                </c:pt>
                <c:pt idx="1">
                  <c:v>86362.73</c:v>
                </c:pt>
              </c:numCache>
            </c:numRef>
          </c:val>
        </c:ser>
        <c:axId val="68632960"/>
        <c:axId val="68634496"/>
      </c:barChart>
      <c:catAx>
        <c:axId val="68632960"/>
        <c:scaling>
          <c:orientation val="minMax"/>
        </c:scaling>
        <c:axPos val="b"/>
        <c:numFmt formatCode="General" sourceLinked="1"/>
        <c:tickLblPos val="nextTo"/>
        <c:crossAx val="68634496"/>
        <c:crosses val="autoZero"/>
        <c:auto val="1"/>
        <c:lblAlgn val="ctr"/>
        <c:lblOffset val="100"/>
      </c:catAx>
      <c:valAx>
        <c:axId val="6863449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86329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Desp_exerc._ant_Outras_desp_cor!$A$4</c:f>
              <c:strCache>
                <c:ptCount val="1"/>
                <c:pt idx="0">
                  <c:v>Outros Serviços Terceiros - PJ - Não reconhecidas</c:v>
                </c:pt>
              </c:strCache>
            </c:strRef>
          </c:tx>
          <c:cat>
            <c:numRef>
              <c:f>Desp_exerc._ant_Outras_desp_cor!$B$1:$C$1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Desp_exerc._ant_Outras_desp_cor!$B$4:$C$4</c:f>
              <c:numCache>
                <c:formatCode>_-[$R$-416]\ * #,##0.00_-;\-[$R$-416]\ * #,##0.00_-;_-[$R$-416]\ * "-"??_-;_-@_-</c:formatCode>
                <c:ptCount val="2"/>
                <c:pt idx="0">
                  <c:v>13000</c:v>
                </c:pt>
                <c:pt idx="1">
                  <c:v>676.63</c:v>
                </c:pt>
              </c:numCache>
            </c:numRef>
          </c:val>
        </c:ser>
        <c:axId val="69954944"/>
        <c:axId val="69956736"/>
      </c:barChart>
      <c:catAx>
        <c:axId val="69954944"/>
        <c:scaling>
          <c:orientation val="minMax"/>
        </c:scaling>
        <c:axPos val="b"/>
        <c:numFmt formatCode="General" sourceLinked="1"/>
        <c:tickLblPos val="nextTo"/>
        <c:crossAx val="69956736"/>
        <c:crosses val="autoZero"/>
        <c:auto val="1"/>
        <c:lblAlgn val="ctr"/>
        <c:lblOffset val="100"/>
      </c:catAx>
      <c:valAx>
        <c:axId val="6995673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99549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axId val="72663808"/>
        <c:axId val="72665728"/>
      </c:barChart>
      <c:catAx>
        <c:axId val="72663808"/>
        <c:scaling>
          <c:orientation val="minMax"/>
        </c:scaling>
        <c:axPos val="b"/>
        <c:tickLblPos val="nextTo"/>
        <c:crossAx val="72665728"/>
        <c:crosses val="autoZero"/>
        <c:auto val="1"/>
        <c:lblAlgn val="ctr"/>
        <c:lblOffset val="100"/>
      </c:catAx>
      <c:valAx>
        <c:axId val="72665728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726638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'Ex. Orç. FDAC'!$B$12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'Ex. Orç. FDAC'!$A$13:$A$14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'Ex. Orç. FDAC'!$B$13:$B$14</c:f>
              <c:numCache>
                <c:formatCode>_-[$R$-416]\ * #,##0.00_-;\-[$R$-416]\ * #,##0.00_-;_-[$R$-416]\ * "-"??_-;_-@_-</c:formatCode>
                <c:ptCount val="2"/>
                <c:pt idx="0">
                  <c:v>102960</c:v>
                </c:pt>
                <c:pt idx="1">
                  <c:v>380727</c:v>
                </c:pt>
              </c:numCache>
            </c:numRef>
          </c:val>
        </c:ser>
        <c:axId val="81607296"/>
        <c:axId val="81115392"/>
      </c:barChart>
      <c:catAx>
        <c:axId val="81607296"/>
        <c:scaling>
          <c:orientation val="minMax"/>
        </c:scaling>
        <c:axPos val="b"/>
        <c:tickLblPos val="nextTo"/>
        <c:crossAx val="81115392"/>
        <c:crosses val="autoZero"/>
        <c:auto val="1"/>
        <c:lblAlgn val="ctr"/>
        <c:lblOffset val="100"/>
      </c:catAx>
      <c:valAx>
        <c:axId val="81115392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816072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'Det. Exec. Orç'!$B$1</c:f>
              <c:strCache>
                <c:ptCount val="1"/>
                <c:pt idx="0">
                  <c:v>2016 (R$)  </c:v>
                </c:pt>
              </c:strCache>
            </c:strRef>
          </c:tx>
          <c:cat>
            <c:strRef>
              <c:f>'Det. Exec. Orç'!$A$2:$A$4</c:f>
              <c:strCache>
                <c:ptCount val="3"/>
                <c:pt idx="0">
                  <c:v>Outros Auxílios Financeiros a PF </c:v>
                </c:pt>
                <c:pt idx="1">
                  <c:v>Premiações Culturais, Art., Cient. e Outros </c:v>
                </c:pt>
                <c:pt idx="2">
                  <c:v>TOTAL</c:v>
                </c:pt>
              </c:strCache>
            </c:strRef>
          </c:cat>
          <c:val>
            <c:numRef>
              <c:f>'Det. Exec. Orç'!$B$2:$B$4</c:f>
              <c:numCache>
                <c:formatCode>"R$"\ #,##0.00;[Red]\-"R$"\ #,##0.00</c:formatCode>
                <c:ptCount val="3"/>
                <c:pt idx="0">
                  <c:v>102960</c:v>
                </c:pt>
                <c:pt idx="1">
                  <c:v>0</c:v>
                </c:pt>
                <c:pt idx="2">
                  <c:v>102960</c:v>
                </c:pt>
              </c:numCache>
            </c:numRef>
          </c:val>
        </c:ser>
        <c:ser>
          <c:idx val="1"/>
          <c:order val="1"/>
          <c:tx>
            <c:strRef>
              <c:f>'Det. Exec. Orç'!$C$1</c:f>
              <c:strCache>
                <c:ptCount val="1"/>
                <c:pt idx="0">
                  <c:v>2017 (R$)  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'Det. Exec. Orç'!$A$2:$A$4</c:f>
              <c:strCache>
                <c:ptCount val="3"/>
                <c:pt idx="0">
                  <c:v>Outros Auxílios Financeiros a PF </c:v>
                </c:pt>
                <c:pt idx="1">
                  <c:v>Premiações Culturais, Art., Cient. e Outros </c:v>
                </c:pt>
                <c:pt idx="2">
                  <c:v>TOTAL</c:v>
                </c:pt>
              </c:strCache>
            </c:strRef>
          </c:cat>
          <c:val>
            <c:numRef>
              <c:f>'Det. Exec. Orç'!$C$2:$C$4</c:f>
              <c:numCache>
                <c:formatCode>"R$"\ #,##0.00;[Red]\-"R$"\ #,##0.00</c:formatCode>
                <c:ptCount val="3"/>
                <c:pt idx="0">
                  <c:v>160227</c:v>
                </c:pt>
                <c:pt idx="1">
                  <c:v>220500</c:v>
                </c:pt>
                <c:pt idx="2">
                  <c:v>380727</c:v>
                </c:pt>
              </c:numCache>
            </c:numRef>
          </c:val>
        </c:ser>
        <c:axId val="70177536"/>
        <c:axId val="71844224"/>
      </c:barChart>
      <c:catAx>
        <c:axId val="70177536"/>
        <c:scaling>
          <c:orientation val="minMax"/>
        </c:scaling>
        <c:axPos val="b"/>
        <c:tickLblPos val="nextTo"/>
        <c:crossAx val="71844224"/>
        <c:crosses val="autoZero"/>
        <c:auto val="1"/>
        <c:lblAlgn val="ctr"/>
        <c:lblOffset val="100"/>
      </c:catAx>
      <c:valAx>
        <c:axId val="71844224"/>
        <c:scaling>
          <c:orientation val="minMax"/>
        </c:scaling>
        <c:axPos val="l"/>
        <c:majorGridlines/>
        <c:numFmt formatCode="&quot;R$&quot;\ #,##0.00;[Red]\-&quot;R$&quot;\ #,##0.00" sourceLinked="1"/>
        <c:tickLblPos val="nextTo"/>
        <c:crossAx val="701775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Plan3!$A$2</c:f>
              <c:strCache>
                <c:ptCount val="1"/>
                <c:pt idx="0">
                  <c:v>Outros Auxílios Financeiros a PF (Bolsa Incentivo para os Mestres do Patrimônio Vivo)</c:v>
                </c:pt>
              </c:strCache>
            </c:strRef>
          </c:tx>
          <c:cat>
            <c:strRef>
              <c:f>Plan3!$B$1:$C$1</c:f>
              <c:strCache>
                <c:ptCount val="2"/>
                <c:pt idx="0">
                  <c:v>2016 (R$)  </c:v>
                </c:pt>
                <c:pt idx="1">
                  <c:v>2017 (R$)  </c:v>
                </c:pt>
              </c:strCache>
            </c:strRef>
          </c:cat>
          <c:val>
            <c:numRef>
              <c:f>Plan3!$B$2:$C$2</c:f>
              <c:numCache>
                <c:formatCode>"R$"\ #,##0.00;[Red]\-"R$"\ #,##0.00</c:formatCode>
                <c:ptCount val="2"/>
                <c:pt idx="0">
                  <c:v>102960</c:v>
                </c:pt>
                <c:pt idx="1">
                  <c:v>160227</c:v>
                </c:pt>
              </c:numCache>
            </c:numRef>
          </c:val>
        </c:ser>
        <c:axId val="72975104"/>
        <c:axId val="72977024"/>
      </c:barChart>
      <c:catAx>
        <c:axId val="72975104"/>
        <c:scaling>
          <c:orientation val="minMax"/>
        </c:scaling>
        <c:axPos val="b"/>
        <c:tickLblPos val="nextTo"/>
        <c:crossAx val="72977024"/>
        <c:crosses val="autoZero"/>
        <c:auto val="1"/>
        <c:lblAlgn val="ctr"/>
        <c:lblOffset val="100"/>
      </c:catAx>
      <c:valAx>
        <c:axId val="72977024"/>
        <c:scaling>
          <c:orientation val="minMax"/>
        </c:scaling>
        <c:axPos val="l"/>
        <c:majorGridlines/>
        <c:numFmt formatCode="&quot;R$&quot;\ #,##0.00;[Red]\-&quot;R$&quot;\ #,##0.00" sourceLinked="1"/>
        <c:tickLblPos val="nextTo"/>
        <c:crossAx val="729751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5823055459243482"/>
          <c:y val="3.5079042410458283E-2"/>
          <c:w val="0.70986083683107681"/>
          <c:h val="0.83849912589739506"/>
        </c:manualLayout>
      </c:layout>
      <c:barChart>
        <c:barDir val="col"/>
        <c:grouping val="clustered"/>
        <c:ser>
          <c:idx val="0"/>
          <c:order val="0"/>
          <c:tx>
            <c:strRef>
              <c:f>Plan2!$A$2</c:f>
              <c:strCache>
                <c:ptCount val="1"/>
                <c:pt idx="0">
                  <c:v>Premiações Culturais</c:v>
                </c:pt>
              </c:strCache>
            </c:strRef>
          </c:tx>
          <c:cat>
            <c:numRef>
              <c:f>Plan2!$B$1:$C$1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Plan2!$B$2:$C$2</c:f>
              <c:numCache>
                <c:formatCode>_-[$R$-416]\ * #,##0.00_-;\-[$R$-416]\ * #,##0.00_-;_-[$R$-416]\ * "-"??_-;_-@_-</c:formatCode>
                <c:ptCount val="2"/>
                <c:pt idx="0">
                  <c:v>0</c:v>
                </c:pt>
                <c:pt idx="1">
                  <c:v>220500</c:v>
                </c:pt>
              </c:numCache>
            </c:numRef>
          </c:val>
        </c:ser>
        <c:axId val="66853888"/>
        <c:axId val="68034560"/>
      </c:barChart>
      <c:catAx>
        <c:axId val="66853888"/>
        <c:scaling>
          <c:orientation val="minMax"/>
        </c:scaling>
        <c:axPos val="b"/>
        <c:numFmt formatCode="General" sourceLinked="1"/>
        <c:tickLblPos val="nextTo"/>
        <c:crossAx val="68034560"/>
        <c:crosses val="autoZero"/>
        <c:auto val="1"/>
        <c:lblAlgn val="ctr"/>
        <c:lblOffset val="100"/>
      </c:catAx>
      <c:valAx>
        <c:axId val="6803456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68538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'Execução Orçamentária_ok'!$B$1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'Execução Orçamentária_ok'!$A$2:$A$3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'Execução Orçamentária_ok'!$B$2:$B$3</c:f>
              <c:numCache>
                <c:formatCode>#,##0.00</c:formatCode>
                <c:ptCount val="2"/>
                <c:pt idx="0">
                  <c:v>1004816.1699999996</c:v>
                </c:pt>
                <c:pt idx="1">
                  <c:v>1641053.58</c:v>
                </c:pt>
              </c:numCache>
            </c:numRef>
          </c:val>
        </c:ser>
        <c:axId val="55973376"/>
        <c:axId val="55974912"/>
      </c:barChart>
      <c:catAx>
        <c:axId val="55973376"/>
        <c:scaling>
          <c:orientation val="minMax"/>
        </c:scaling>
        <c:axPos val="b"/>
        <c:tickLblPos val="nextTo"/>
        <c:crossAx val="55974912"/>
        <c:crosses val="autoZero"/>
        <c:auto val="1"/>
        <c:lblAlgn val="ctr"/>
        <c:lblOffset val="100"/>
      </c:catAx>
      <c:valAx>
        <c:axId val="55974912"/>
        <c:scaling>
          <c:orientation val="minMax"/>
        </c:scaling>
        <c:axPos val="l"/>
        <c:majorGridlines/>
        <c:numFmt formatCode="#,##0.00" sourceLinked="1"/>
        <c:tickLblPos val="nextTo"/>
        <c:crossAx val="559733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'Pessoal Civil_OK'!$B$6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'Pessoal Civil_OK'!$A$7:$A$11</c:f>
              <c:strCache>
                <c:ptCount val="5"/>
                <c:pt idx="0">
                  <c:v>Gratif. p/ exercício de cargo em comissão (RGPS)</c:v>
                </c:pt>
                <c:pt idx="1">
                  <c:v>Subsídios (RPPS)</c:v>
                </c:pt>
                <c:pt idx="2">
                  <c:v>Gratif. p/ exercício de função (RPPS)</c:v>
                </c:pt>
                <c:pt idx="3">
                  <c:v>Complentação salarial - Pessoal Civil (RPPS)</c:v>
                </c:pt>
                <c:pt idx="4">
                  <c:v>Gratif. p/ exercício de cargo em comissão (RPPS)</c:v>
                </c:pt>
              </c:strCache>
            </c:strRef>
          </c:cat>
          <c:val>
            <c:numRef>
              <c:f>'Pessoal Civil_OK'!$B$7:$B$11</c:f>
              <c:numCache>
                <c:formatCode>_-[$R$-416]\ * #,##0.00_-;\-[$R$-416]\ * #,##0.00_-;_-[$R$-416]\ * "-"??_-;_-@_-</c:formatCode>
                <c:ptCount val="5"/>
                <c:pt idx="0">
                  <c:v>377036.41000000021</c:v>
                </c:pt>
                <c:pt idx="1">
                  <c:v>236981.26</c:v>
                </c:pt>
                <c:pt idx="2">
                  <c:v>32550</c:v>
                </c:pt>
                <c:pt idx="3">
                  <c:v>12749.640000000007</c:v>
                </c:pt>
                <c:pt idx="4">
                  <c:v>12653.240000000007</c:v>
                </c:pt>
              </c:numCache>
            </c:numRef>
          </c:val>
        </c:ser>
        <c:ser>
          <c:idx val="1"/>
          <c:order val="1"/>
          <c:tx>
            <c:strRef>
              <c:f>'Pessoal Civil_OK'!$C$6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'Pessoal Civil_OK'!$A$7:$A$11</c:f>
              <c:strCache>
                <c:ptCount val="5"/>
                <c:pt idx="0">
                  <c:v>Gratif. p/ exercício de cargo em comissão (RGPS)</c:v>
                </c:pt>
                <c:pt idx="1">
                  <c:v>Subsídios (RPPS)</c:v>
                </c:pt>
                <c:pt idx="2">
                  <c:v>Gratif. p/ exercício de função (RPPS)</c:v>
                </c:pt>
                <c:pt idx="3">
                  <c:v>Complentação salarial - Pessoal Civil (RPPS)</c:v>
                </c:pt>
                <c:pt idx="4">
                  <c:v>Gratif. p/ exercício de cargo em comissão (RPPS)</c:v>
                </c:pt>
              </c:strCache>
            </c:strRef>
          </c:cat>
          <c:val>
            <c:numRef>
              <c:f>'Pessoal Civil_OK'!$C$7:$C$11</c:f>
              <c:numCache>
                <c:formatCode>_-[$R$-416]\ * #,##0.00_-;\-[$R$-416]\ * #,##0.00_-;_-[$R$-416]\ * "-"??_-;_-@_-</c:formatCode>
                <c:ptCount val="5"/>
                <c:pt idx="0">
                  <c:v>375163.7200000002</c:v>
                </c:pt>
                <c:pt idx="1">
                  <c:v>255377.31</c:v>
                </c:pt>
                <c:pt idx="2">
                  <c:v>33000</c:v>
                </c:pt>
                <c:pt idx="3">
                  <c:v>17055.43</c:v>
                </c:pt>
                <c:pt idx="4">
                  <c:v>12653.240000000007</c:v>
                </c:pt>
              </c:numCache>
            </c:numRef>
          </c:val>
        </c:ser>
        <c:axId val="59700736"/>
        <c:axId val="59702272"/>
      </c:barChart>
      <c:catAx>
        <c:axId val="59700736"/>
        <c:scaling>
          <c:orientation val="minMax"/>
        </c:scaling>
        <c:axPos val="b"/>
        <c:tickLblPos val="nextTo"/>
        <c:crossAx val="59702272"/>
        <c:crosses val="autoZero"/>
        <c:auto val="1"/>
        <c:lblAlgn val="ctr"/>
        <c:lblOffset val="100"/>
      </c:catAx>
      <c:valAx>
        <c:axId val="59702272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597007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4978950278563238"/>
          <c:y val="2.2789397293336389E-2"/>
          <c:w val="0.8436536006876727"/>
          <c:h val="0.7048423286717227"/>
        </c:manualLayout>
      </c:layout>
      <c:barChart>
        <c:barDir val="col"/>
        <c:grouping val="clustered"/>
        <c:ser>
          <c:idx val="0"/>
          <c:order val="0"/>
          <c:tx>
            <c:strRef>
              <c:f>'Diárias Pessoal Civil_ok'!$B$6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'Diárias Pessoal Civil_ok'!$A$7:$A$9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pagas por indenização</c:v>
                </c:pt>
              </c:strCache>
            </c:strRef>
          </c:cat>
          <c:val>
            <c:numRef>
              <c:f>'Diárias Pessoal Civil_ok'!$B$7:$B$9</c:f>
              <c:numCache>
                <c:formatCode>_-* #,##0.00_-;\-* #,##0.00_-;_-* "-"??_-;_-@_-</c:formatCode>
                <c:ptCount val="3"/>
                <c:pt idx="0">
                  <c:v>400</c:v>
                </c:pt>
                <c:pt idx="1">
                  <c:v>6040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'Diárias Pessoal Civil_ok'!$C$6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'Diárias Pessoal Civil_ok'!$A$7:$A$9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pagas por indenização</c:v>
                </c:pt>
              </c:strCache>
            </c:strRef>
          </c:cat>
          <c:val>
            <c:numRef>
              <c:f>'Diárias Pessoal Civil_ok'!$C$7:$C$9</c:f>
              <c:numCache>
                <c:formatCode>_-* #,##0.00_-;\-* #,##0.00_-;_-* "-"??_-;_-@_-</c:formatCode>
                <c:ptCount val="3"/>
                <c:pt idx="0">
                  <c:v>3045</c:v>
                </c:pt>
                <c:pt idx="1">
                  <c:v>4975</c:v>
                </c:pt>
                <c:pt idx="2">
                  <c:v>220</c:v>
                </c:pt>
              </c:numCache>
            </c:numRef>
          </c:val>
        </c:ser>
        <c:axId val="60024704"/>
        <c:axId val="60026240"/>
      </c:barChart>
      <c:catAx>
        <c:axId val="60024704"/>
        <c:scaling>
          <c:orientation val="minMax"/>
        </c:scaling>
        <c:axPos val="b"/>
        <c:tickLblPos val="nextTo"/>
        <c:crossAx val="60026240"/>
        <c:crosses val="autoZero"/>
        <c:auto val="1"/>
        <c:lblAlgn val="ctr"/>
        <c:lblOffset val="100"/>
      </c:catAx>
      <c:valAx>
        <c:axId val="60026240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600247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21128344391873616"/>
          <c:y val="6.6878648652449288E-2"/>
          <c:w val="0.7768647871814256"/>
          <c:h val="0.61694083374130604"/>
        </c:manualLayout>
      </c:layout>
      <c:barChart>
        <c:barDir val="col"/>
        <c:grouping val="clustered"/>
        <c:ser>
          <c:idx val="0"/>
          <c:order val="0"/>
          <c:cat>
            <c:strRef>
              <c:f>'Serv. Terceiros PJ_OK'!$A$2:$A$6</c:f>
              <c:strCache>
                <c:ptCount val="5"/>
                <c:pt idx="0">
                  <c:v>Serviços de Energia Elétrica</c:v>
                </c:pt>
                <c:pt idx="1">
                  <c:v>Serviços Gráficos</c:v>
                </c:pt>
                <c:pt idx="2">
                  <c:v>Serviços Técnicos Profissionais</c:v>
                </c:pt>
                <c:pt idx="3">
                  <c:v>Festividades e Homenagens</c:v>
                </c:pt>
                <c:pt idx="4">
                  <c:v>Serviço de Telefonia Fixa</c:v>
                </c:pt>
              </c:strCache>
            </c:strRef>
          </c:cat>
          <c:val>
            <c:numRef>
              <c:f>'Serv. Terceiros PJ_OK'!$B$2:$B$6</c:f>
              <c:numCache>
                <c:formatCode>_-[$R$-416]\ * #,##0.00_-;\-[$R$-416]\ * #,##0.00_-;_-[$R$-416]\ * "-"??_-;_-@_-</c:formatCode>
                <c:ptCount val="5"/>
                <c:pt idx="0">
                  <c:v>36388.07</c:v>
                </c:pt>
                <c:pt idx="1">
                  <c:v>26080</c:v>
                </c:pt>
                <c:pt idx="2">
                  <c:v>18835</c:v>
                </c:pt>
                <c:pt idx="3">
                  <c:v>14900</c:v>
                </c:pt>
                <c:pt idx="4">
                  <c:v>12743.65</c:v>
                </c:pt>
              </c:numCache>
            </c:numRef>
          </c:val>
        </c:ser>
        <c:ser>
          <c:idx val="1"/>
          <c:order val="1"/>
          <c:spPr>
            <a:solidFill>
              <a:srgbClr val="92D050"/>
            </a:solidFill>
          </c:spPr>
          <c:cat>
            <c:strRef>
              <c:f>'Serv. Terceiros PJ_OK'!$A$2:$A$6</c:f>
              <c:strCache>
                <c:ptCount val="5"/>
                <c:pt idx="0">
                  <c:v>Serviços de Energia Elétrica</c:v>
                </c:pt>
                <c:pt idx="1">
                  <c:v>Serviços Gráficos</c:v>
                </c:pt>
                <c:pt idx="2">
                  <c:v>Serviços Técnicos Profissionais</c:v>
                </c:pt>
                <c:pt idx="3">
                  <c:v>Festividades e Homenagens</c:v>
                </c:pt>
                <c:pt idx="4">
                  <c:v>Serviço de Telefonia Fixa</c:v>
                </c:pt>
              </c:strCache>
            </c:strRef>
          </c:cat>
          <c:val>
            <c:numRef>
              <c:f>'Serv. Terceiros PJ_OK'!$C$2:$C$6</c:f>
              <c:numCache>
                <c:formatCode>_-[$R$-416]\ * #,##0.00_-;\-[$R$-416]\ * #,##0.00_-;_-[$R$-416]\ * "-"??_-;_-@_-</c:formatCode>
                <c:ptCount val="5"/>
                <c:pt idx="0">
                  <c:v>39166.620000000003</c:v>
                </c:pt>
                <c:pt idx="1">
                  <c:v>25622</c:v>
                </c:pt>
                <c:pt idx="2">
                  <c:v>33700</c:v>
                </c:pt>
                <c:pt idx="3">
                  <c:v>239409</c:v>
                </c:pt>
                <c:pt idx="4">
                  <c:v>11512.49</c:v>
                </c:pt>
              </c:numCache>
            </c:numRef>
          </c:val>
        </c:ser>
        <c:axId val="64894464"/>
        <c:axId val="64896000"/>
      </c:barChart>
      <c:catAx>
        <c:axId val="64894464"/>
        <c:scaling>
          <c:orientation val="minMax"/>
        </c:scaling>
        <c:axPos val="b"/>
        <c:tickLblPos val="nextTo"/>
        <c:crossAx val="64896000"/>
        <c:crosses val="autoZero"/>
        <c:auto val="1"/>
        <c:lblAlgn val="ctr"/>
        <c:lblOffset val="100"/>
      </c:catAx>
      <c:valAx>
        <c:axId val="6489600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48944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923580135349035"/>
          <c:y val="6.4181832345956424E-2"/>
          <c:w val="0.80764205791502219"/>
          <c:h val="0.57804351643764862"/>
        </c:manualLayout>
      </c:layout>
      <c:barChart>
        <c:barDir val="col"/>
        <c:grouping val="clustered"/>
        <c:ser>
          <c:idx val="0"/>
          <c:order val="0"/>
          <c:tx>
            <c:strRef>
              <c:f>'Festividades e homenagens'!$B$2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'Festividades e homenagens'!$A$3:$A$10</c:f>
              <c:strCache>
                <c:ptCount val="8"/>
                <c:pt idx="0">
                  <c:v>J H B Gomes</c:v>
                </c:pt>
                <c:pt idx="1">
                  <c:v>Patacuri Cultura</c:v>
                </c:pt>
                <c:pt idx="2">
                  <c:v>Diego de C. Valdez</c:v>
                </c:pt>
                <c:pt idx="3">
                  <c:v>FED Alagoana</c:v>
                </c:pt>
                <c:pt idx="4">
                  <c:v>Grupo Ganga Zumba</c:v>
                </c:pt>
                <c:pt idx="5">
                  <c:v>Quilombo Produções</c:v>
                </c:pt>
                <c:pt idx="6">
                  <c:v>Ewerton de A. Silva</c:v>
                </c:pt>
                <c:pt idx="7">
                  <c:v>Assoc. de Viol. e Trovadores</c:v>
                </c:pt>
              </c:strCache>
            </c:strRef>
          </c:cat>
          <c:val>
            <c:numRef>
              <c:f>'Festividades e homenagens'!$B$3:$B$10</c:f>
              <c:numCache>
                <c:formatCode>_-[$R$-416]\ * #,##0.00_-;\-[$R$-416]\ * #,##0.00_-;_-[$R$-416]\ * "-"??_-;_-@_-</c:formatCode>
                <c:ptCount val="8"/>
                <c:pt idx="0">
                  <c:v>0</c:v>
                </c:pt>
                <c:pt idx="1">
                  <c:v>7900</c:v>
                </c:pt>
                <c:pt idx="2">
                  <c:v>0</c:v>
                </c:pt>
                <c:pt idx="3">
                  <c:v>4000</c:v>
                </c:pt>
                <c:pt idx="4">
                  <c:v>3000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'Festividades e homenagens'!$C$2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'Festividades e homenagens'!$A$3:$A$10</c:f>
              <c:strCache>
                <c:ptCount val="8"/>
                <c:pt idx="0">
                  <c:v>J H B Gomes</c:v>
                </c:pt>
                <c:pt idx="1">
                  <c:v>Patacuri Cultura</c:v>
                </c:pt>
                <c:pt idx="2">
                  <c:v>Diego de C. Valdez</c:v>
                </c:pt>
                <c:pt idx="3">
                  <c:v>FED Alagoana</c:v>
                </c:pt>
                <c:pt idx="4">
                  <c:v>Grupo Ganga Zumba</c:v>
                </c:pt>
                <c:pt idx="5">
                  <c:v>Quilombo Produções</c:v>
                </c:pt>
                <c:pt idx="6">
                  <c:v>Ewerton de A. Silva</c:v>
                </c:pt>
                <c:pt idx="7">
                  <c:v>Assoc. de Viol. e Trovadores</c:v>
                </c:pt>
              </c:strCache>
            </c:strRef>
          </c:cat>
          <c:val>
            <c:numRef>
              <c:f>'Festividades e homenagens'!$C$3:$C$10</c:f>
              <c:numCache>
                <c:formatCode>_-[$R$-416]\ * #,##0.00_-;\-[$R$-416]\ * #,##0.00_-;_-[$R$-416]\ * "-"??_-;_-@_-</c:formatCode>
                <c:ptCount val="8"/>
                <c:pt idx="0">
                  <c:v>186940</c:v>
                </c:pt>
                <c:pt idx="1">
                  <c:v>30000</c:v>
                </c:pt>
                <c:pt idx="2">
                  <c:v>7750</c:v>
                </c:pt>
                <c:pt idx="3">
                  <c:v>0</c:v>
                </c:pt>
                <c:pt idx="4">
                  <c:v>0</c:v>
                </c:pt>
                <c:pt idx="5">
                  <c:v>7700</c:v>
                </c:pt>
                <c:pt idx="6">
                  <c:v>4019</c:v>
                </c:pt>
                <c:pt idx="7">
                  <c:v>3000</c:v>
                </c:pt>
              </c:numCache>
            </c:numRef>
          </c:val>
        </c:ser>
        <c:axId val="60036224"/>
        <c:axId val="60037760"/>
      </c:barChart>
      <c:catAx>
        <c:axId val="60036224"/>
        <c:scaling>
          <c:orientation val="minMax"/>
        </c:scaling>
        <c:axPos val="b"/>
        <c:tickLblPos val="nextTo"/>
        <c:crossAx val="60037760"/>
        <c:crosses val="autoZero"/>
        <c:auto val="1"/>
        <c:lblAlgn val="ctr"/>
        <c:lblOffset val="100"/>
      </c:catAx>
      <c:valAx>
        <c:axId val="6003776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00362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 w="25400">
          <a:noFill/>
        </a:ln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6474285394327948"/>
          <c:y val="3.7703380997388021E-2"/>
          <c:w val="0.82735596679016143"/>
          <c:h val="0.70548531565313788"/>
        </c:manualLayout>
      </c:layout>
      <c:barChart>
        <c:barDir val="col"/>
        <c:grouping val="clustered"/>
        <c:ser>
          <c:idx val="0"/>
          <c:order val="0"/>
          <c:tx>
            <c:strRef>
              <c:f>'Locação de mão de obra_ok'!$B$1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'Locação de mão de obra_ok'!$A$2:$A$5</c:f>
              <c:strCache>
                <c:ptCount val="4"/>
                <c:pt idx="0">
                  <c:v>Apoio Administrativo, Técnico e Operacional</c:v>
                </c:pt>
                <c:pt idx="1">
                  <c:v>Limpeza e Conservação</c:v>
                </c:pt>
                <c:pt idx="2">
                  <c:v>Vigilância Ostensiva</c:v>
                </c:pt>
                <c:pt idx="3">
                  <c:v>Total</c:v>
                </c:pt>
              </c:strCache>
            </c:strRef>
          </c:cat>
          <c:val>
            <c:numRef>
              <c:f>'Locação de mão de obra_ok'!$B$2:$B$5</c:f>
              <c:numCache>
                <c:formatCode>_-[$R$-416]\ * #,##0.00_-;\-[$R$-416]\ * #,##0.00_-;_-[$R$-416]\ * "-"??_-;_-@_-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'Locação de mão de obra_ok'!$C$1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'Locação de mão de obra_ok'!$A$2:$A$5</c:f>
              <c:strCache>
                <c:ptCount val="4"/>
                <c:pt idx="0">
                  <c:v>Apoio Administrativo, Técnico e Operacional</c:v>
                </c:pt>
                <c:pt idx="1">
                  <c:v>Limpeza e Conservação</c:v>
                </c:pt>
                <c:pt idx="2">
                  <c:v>Vigilância Ostensiva</c:v>
                </c:pt>
                <c:pt idx="3">
                  <c:v>Total</c:v>
                </c:pt>
              </c:strCache>
            </c:strRef>
          </c:cat>
          <c:val>
            <c:numRef>
              <c:f>'Locação de mão de obra_ok'!$C$2:$C$5</c:f>
              <c:numCache>
                <c:formatCode>_-[$R$-416]\ * #,##0.00_-;\-[$R$-416]\ * #,##0.00_-;_-[$R$-416]\ * "-"??_-;_-@_-</c:formatCode>
                <c:ptCount val="4"/>
                <c:pt idx="0">
                  <c:v>167064</c:v>
                </c:pt>
                <c:pt idx="1">
                  <c:v>41025.870000000003</c:v>
                </c:pt>
                <c:pt idx="2">
                  <c:v>40722.43</c:v>
                </c:pt>
                <c:pt idx="3">
                  <c:v>248812.3</c:v>
                </c:pt>
              </c:numCache>
            </c:numRef>
          </c:val>
        </c:ser>
        <c:axId val="67438848"/>
        <c:axId val="67440640"/>
      </c:barChart>
      <c:catAx>
        <c:axId val="67438848"/>
        <c:scaling>
          <c:orientation val="minMax"/>
        </c:scaling>
        <c:axPos val="b"/>
        <c:tickLblPos val="nextTo"/>
        <c:crossAx val="67440640"/>
        <c:crosses val="autoZero"/>
        <c:auto val="1"/>
        <c:lblAlgn val="ctr"/>
        <c:lblOffset val="100"/>
      </c:catAx>
      <c:valAx>
        <c:axId val="6744064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74388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txPr>
    <a:bodyPr/>
    <a:lstStyle/>
    <a:p>
      <a:pPr>
        <a:defRPr sz="9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'Material de Consumo_ok'!$B$1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Consumo_ok'!$A$2:$A$5</c:f>
              <c:strCache>
                <c:ptCount val="4"/>
                <c:pt idx="0">
                  <c:v>Material de Expediente</c:v>
                </c:pt>
                <c:pt idx="1">
                  <c:v>Uniformes, Tecidos e Aviamentos</c:v>
                </c:pt>
                <c:pt idx="2">
                  <c:v>Material Elétrico</c:v>
                </c:pt>
                <c:pt idx="3">
                  <c:v>Bandeiras, Flâmulas e Insígnias</c:v>
                </c:pt>
              </c:strCache>
            </c:strRef>
          </c:cat>
          <c:val>
            <c:numRef>
              <c:f>'Material de Consumo_ok'!$B$2:$B$5</c:f>
              <c:numCache>
                <c:formatCode>_-[$R$-416]\ * #,##0.00_-;\-[$R$-416]\ * #,##0.00_-;_-[$R$-416]\ * "-"??_-;_-@_-</c:formatCode>
                <c:ptCount val="4"/>
                <c:pt idx="0">
                  <c:v>10444</c:v>
                </c:pt>
                <c:pt idx="1">
                  <c:v>8205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'Material de Consumo_ok'!$C$1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'Material de Consumo_ok'!$A$2:$A$5</c:f>
              <c:strCache>
                <c:ptCount val="4"/>
                <c:pt idx="0">
                  <c:v>Material de Expediente</c:v>
                </c:pt>
                <c:pt idx="1">
                  <c:v>Uniformes, Tecidos e Aviamentos</c:v>
                </c:pt>
                <c:pt idx="2">
                  <c:v>Material Elétrico</c:v>
                </c:pt>
                <c:pt idx="3">
                  <c:v>Bandeiras, Flâmulas e Insígnias</c:v>
                </c:pt>
              </c:strCache>
            </c:strRef>
          </c:cat>
          <c:val>
            <c:numRef>
              <c:f>'Material de Consumo_ok'!$C$2:$C$5</c:f>
              <c:numCache>
                <c:formatCode>_-[$R$-416]\ * #,##0.00_-;\-[$R$-416]\ * #,##0.00_-;_-[$R$-416]\ * "-"??_-;_-@_-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8236.7000000000007</c:v>
                </c:pt>
                <c:pt idx="3">
                  <c:v>7655.5</c:v>
                </c:pt>
              </c:numCache>
            </c:numRef>
          </c:val>
        </c:ser>
        <c:axId val="68023424"/>
        <c:axId val="68024960"/>
      </c:barChart>
      <c:catAx>
        <c:axId val="68023424"/>
        <c:scaling>
          <c:orientation val="minMax"/>
        </c:scaling>
        <c:axPos val="b"/>
        <c:tickLblPos val="nextTo"/>
        <c:crossAx val="68024960"/>
        <c:crosses val="autoZero"/>
        <c:auto val="1"/>
        <c:lblAlgn val="ctr"/>
        <c:lblOffset val="100"/>
      </c:catAx>
      <c:valAx>
        <c:axId val="6802496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80234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'Serviços de Terceiros PF_ok'!$B$1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'Serviços de Terceiros PF_ok'!$A$2:$A$4</c:f>
              <c:strCache>
                <c:ptCount val="3"/>
                <c:pt idx="0">
                  <c:v>Estagiários</c:v>
                </c:pt>
                <c:pt idx="1">
                  <c:v>Vale transporte pago diretamente a PF</c:v>
                </c:pt>
                <c:pt idx="2">
                  <c:v>Serviços Técnicos Profissionais</c:v>
                </c:pt>
              </c:strCache>
            </c:strRef>
          </c:cat>
          <c:val>
            <c:numRef>
              <c:f>'Serviços de Terceiros PF_ok'!$B$2:$B$4</c:f>
              <c:numCache>
                <c:formatCode>_-[$R$-416]\ * #,##0.00_-;\-[$R$-416]\ * #,##0.00_-;_-[$R$-416]\ 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21000</c:v>
                </c:pt>
              </c:numCache>
            </c:numRef>
          </c:val>
        </c:ser>
        <c:ser>
          <c:idx val="1"/>
          <c:order val="1"/>
          <c:tx>
            <c:strRef>
              <c:f>'Serviços de Terceiros PF_ok'!$C$1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'Serviços de Terceiros PF_ok'!$A$2:$A$4</c:f>
              <c:strCache>
                <c:ptCount val="3"/>
                <c:pt idx="0">
                  <c:v>Estagiários</c:v>
                </c:pt>
                <c:pt idx="1">
                  <c:v>Vale transporte pago diretamente a PF</c:v>
                </c:pt>
                <c:pt idx="2">
                  <c:v>Serviços Técnicos Profissionais</c:v>
                </c:pt>
              </c:strCache>
            </c:strRef>
          </c:cat>
          <c:val>
            <c:numRef>
              <c:f>'Serviços de Terceiros PF_ok'!$C$2:$C$4</c:f>
              <c:numCache>
                <c:formatCode>_-[$R$-416]\ * #,##0.00_-;\-[$R$-416]\ * #,##0.00_-;_-[$R$-416]\ * "-"??_-;_-@_-</c:formatCode>
                <c:ptCount val="3"/>
                <c:pt idx="0">
                  <c:v>46724.98</c:v>
                </c:pt>
                <c:pt idx="1">
                  <c:v>8651</c:v>
                </c:pt>
                <c:pt idx="2">
                  <c:v>0</c:v>
                </c:pt>
              </c:numCache>
            </c:numRef>
          </c:val>
        </c:ser>
        <c:axId val="68465792"/>
        <c:axId val="68467328"/>
      </c:barChart>
      <c:catAx>
        <c:axId val="68465792"/>
        <c:scaling>
          <c:orientation val="minMax"/>
        </c:scaling>
        <c:axPos val="b"/>
        <c:tickLblPos val="nextTo"/>
        <c:crossAx val="68467328"/>
        <c:crosses val="autoZero"/>
        <c:auto val="1"/>
        <c:lblAlgn val="ctr"/>
        <c:lblOffset val="100"/>
      </c:catAx>
      <c:valAx>
        <c:axId val="68467328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84657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fld id="{B6963D05-3552-446D-AB52-E498758E83F8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r">
              <a:defRPr sz="1100"/>
            </a:lvl1pPr>
          </a:lstStyle>
          <a:p>
            <a:fld id="{2EAE049D-3A1C-4B7E-B1D8-4C930967FB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31" cy="512304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l" defTabSz="10890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980" y="0"/>
            <a:ext cx="3075631" cy="512304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r" defTabSz="10890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2" tIns="47746" rIns="95492" bIns="4774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761" y="4861156"/>
            <a:ext cx="5679778" cy="4605821"/>
          </a:xfrm>
          <a:prstGeom prst="rect">
            <a:avLst/>
          </a:prstGeom>
        </p:spPr>
        <p:txBody>
          <a:bodyPr vert="horz" lIns="95492" tIns="47746" rIns="95492" bIns="4774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0674"/>
            <a:ext cx="3075631" cy="512303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l" defTabSz="10890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980" y="9720674"/>
            <a:ext cx="3075631" cy="512303"/>
          </a:xfrm>
          <a:prstGeom prst="rect">
            <a:avLst/>
          </a:prstGeom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34537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MÃO DE 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702568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R$ 248.812,30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7274732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MÃO DE OBRA -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7703360"/>
          <a:ext cx="5715040" cy="1203165"/>
        </p:xfrm>
        <a:graphic>
          <a:graphicData uri="http://schemas.openxmlformats.org/drawingml/2006/table">
            <a:tbl>
              <a:tblPr/>
              <a:tblGrid>
                <a:gridCol w="3287171"/>
                <a:gridCol w="1132096"/>
                <a:gridCol w="1295773"/>
              </a:tblGrid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Apoio Administrativo, Técnico e Operacional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R$ 0,00 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R</a:t>
                      </a:r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$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 167.064,00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Limpeza e Conservação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R$ 41.025,87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Vigilância Ostensiva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R$ 40.722,43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R$ 0,00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248.812,30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284557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MÃO DE OBRA -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Gráfico 12"/>
          <p:cNvGraphicFramePr/>
          <p:nvPr/>
        </p:nvGraphicFramePr>
        <p:xfrm>
          <a:off x="708003" y="3131328"/>
          <a:ext cx="6000792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34537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702568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R$ 23.319,16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21.062,15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703228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 –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93755" y="7131856"/>
          <a:ext cx="5643602" cy="2161937"/>
        </p:xfrm>
        <a:graphic>
          <a:graphicData uri="http://schemas.openxmlformats.org/drawingml/2006/table">
            <a:tbl>
              <a:tblPr/>
              <a:tblGrid>
                <a:gridCol w="3246081"/>
                <a:gridCol w="1117945"/>
                <a:gridCol w="1279576"/>
              </a:tblGrid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Material de Expediente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10.444,00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Uniformes, Tecidos e Aviamentos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R$ 8.205,00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Elétrico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8.236,70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Bandeiras, Flâmulas e Insígnias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R$ 7.655,50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 - Pgto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R$ 3.000,00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4.895,00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Hidráulico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1.562,16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Gás e outros materiais engarrafados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274,95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Material Educativo Esportivo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108,00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2774138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922317" y="3059890"/>
          <a:ext cx="5851540" cy="3532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05962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PESSOA FÍSICA	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416816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 21.000,00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R$ 55.375,98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163,70%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7131856"/>
          <a:ext cx="5715039" cy="1392027"/>
        </p:xfrm>
        <a:graphic>
          <a:graphicData uri="http://schemas.openxmlformats.org/drawingml/2006/table">
            <a:tbl>
              <a:tblPr/>
              <a:tblGrid>
                <a:gridCol w="3287170"/>
                <a:gridCol w="1132096"/>
                <a:gridCol w="1295773"/>
              </a:tblGrid>
              <a:tr h="2740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0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Estagiários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46.724,98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40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Vale transporte pago diretamente a PF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8.651,00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49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Serviços Técnicos Profissionais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21.000,00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49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21.000,00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55.375,98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703228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/ PF –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22317" y="248838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/ PF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1136631" y="2774138"/>
          <a:ext cx="5643602" cy="3371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34537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702568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14.900,00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239.409,00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1.506,77 %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988980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-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7417608"/>
          <a:ext cx="5715040" cy="714379"/>
        </p:xfrm>
        <a:graphic>
          <a:graphicData uri="http://schemas.openxmlformats.org/drawingml/2006/table">
            <a:tbl>
              <a:tblPr/>
              <a:tblGrid>
                <a:gridCol w="3287171"/>
                <a:gridCol w="1132096"/>
                <a:gridCol w="1295773"/>
              </a:tblGrid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BRA Serviços Técnicos Eireli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86.362,73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Candara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R$ 0,00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  86.362,73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284557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-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993755" y="2988452"/>
          <a:ext cx="5769722" cy="35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93755" y="134537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DE EXERCÍCIOS ANTERIORES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93755" y="1702568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R$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22.500,00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   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R$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676,63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-              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96,99%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7746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DE EXERCÍCIOS ANTERIORES</a:t>
            </a:r>
            <a:r>
              <a:rPr lang="pt-BR" sz="1400" b="1" dirty="0" smtClean="0">
                <a:solidFill>
                  <a:schemeClr val="bg1"/>
                </a:solidFill>
              </a:rPr>
              <a:t>–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7417608"/>
          <a:ext cx="5975350" cy="1280160"/>
        </p:xfrm>
        <a:graphic>
          <a:graphicData uri="http://schemas.openxmlformats.org/drawingml/2006/table">
            <a:tbl>
              <a:tblPr/>
              <a:tblGrid>
                <a:gridCol w="3285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24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Material de Distribuição Gratuita Já Reconhecidas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5.000,00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 R$ 0,00 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Prem</a:t>
                      </a:r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. Cult./Cient./Art./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Desp.</a:t>
                      </a:r>
                      <a:r>
                        <a:rPr lang="pt-B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e </a:t>
                      </a:r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outras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NR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4.500,00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R$ 0,00 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Outros Serviços Terceiros - PJ - Não reconhecidas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13.000,00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676,63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Locação de mão de obra não reconhecidas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R$ 0,00 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 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22.500,00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676,63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993755" y="284557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DE EXERCÍCIOS ANTERIORES 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708003" y="3274204"/>
          <a:ext cx="6280571" cy="30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5127" y="845312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FAVORECIDOS EM 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131064"/>
          <a:ext cx="5357850" cy="3958590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91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Principais Favorecidos em</a:t>
                      </a:r>
                      <a:r>
                        <a:rPr lang="pt-BR" sz="14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2016 (PJ)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(R$)</a:t>
                      </a: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105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 H B Gomes Produções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186.940,00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Claudisbel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Oliveira Silva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167.064,00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 Serviços Técnicos Eireli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127.388,60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PSE Segurança Privada Ltda.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40.722,43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Energética de Alagoas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39.166,62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Patacuri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Cultura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Form.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 Comum.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Afroamerin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30.000,00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Propag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Turismo Ltda.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13.246,09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Amorim e Amorim Ltda.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12.676,50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Ewerton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Azevedo Silva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11.719,00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Telemar Norte Leste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11.512,49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Bartolomeu Maciel Santana Júnior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10.000,00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José Carlos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Porfiro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9.655,50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Diego de Carvalho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Valdez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9.250,00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Milimétrica Telecom Comércio e Serviços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7.907,70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Leonardo L de Carvalho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7.800,00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Paulo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Fernandi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Vilela de Melo Silva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7.800,00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Quilombo Produções Ltda.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7.700,00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Plasfilm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Comércio e Serviços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36631" y="5274468"/>
          <a:ext cx="5357850" cy="3878470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2154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Principais Favorecidos em</a:t>
                      </a:r>
                      <a:r>
                        <a:rPr lang="pt-BR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2017 (PJ)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(R$) </a:t>
                      </a: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PSE Segurança Privada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894.510,00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 Serviços Técnicos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Eirelli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546.588,65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 H B Gomes Produções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496.485,40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Fundação. Univ. 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Desenv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de Extensão e Pesquisa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392.352,86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Inst. de Est. Culturais Pol. E Sociais do H.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Conv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349.995,00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Sotaque Brasil Publicidade e Propaganda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295.236,98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Luciano Cabral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Cartaxo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205.550,00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Aliança Construções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171.779,98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Claudisbel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Oliveira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167.064,00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Energética de Alagoas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130.000,85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Viniciu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Alecio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Barbosa Cordeiro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56.900,00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 B S Viagens e Turismo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56.024,29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Amorim e Amorim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55.686,50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Telemar Norte Leste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48.790,44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Instituto Nacional do Seguro Social - INSS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45.351,65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Paracuri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Cultura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Form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 Comunidade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Afroamerin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41.400,00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Diego de Carvalho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Valdez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39.130,00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Ewerton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Azevedo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SIlva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27.509,00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Fundo de Desenvolvimento de Ações Culturais,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Fundo de Desenvolvimento de Ações Culturais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4774402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5131592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R$ 2.023.624,00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R$ 1.761.000,00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R$ 221.490,00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-R$ 0,00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-R$ 221.490,00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R$ 2.023.624,00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R$ 1.761.000,00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R$ 102.960,00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R$ 483.664,00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R$ 102.960,00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R$ 380.727,00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R$ 102.960,00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R$ 380.727,00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R$ 1.920.664,00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R$ 1.277.336,00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922317" y="113106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993755" y="1345378"/>
          <a:ext cx="5762649" cy="351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779441" y="1488254"/>
          <a:ext cx="5976963" cy="358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2317" y="713185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DETALHAMENTO POR NATUREZA DA DESPESA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1143008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Auxílios Financeiros a PF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R$ 102.960,00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R$ 160.227,00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Premiações Culturais, Art., Cient. e Outros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R$ 220.500,00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R$ 102.960,00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R$ 380.727,00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7560484"/>
          <a:ext cx="5715040" cy="1485499"/>
        </p:xfrm>
        <a:graphic>
          <a:graphicData uri="http://schemas.openxmlformats.org/drawingml/2006/table">
            <a:tbl>
              <a:tblPr/>
              <a:tblGrid>
                <a:gridCol w="2571768"/>
                <a:gridCol w="1571636"/>
                <a:gridCol w="1571636"/>
              </a:tblGrid>
              <a:tr h="288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Natureza da Despesa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300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Outras Despesas Correntes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102.960,00 (100%)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380.727,00 (100%)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Pessoal e Encargos Sociais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 (0%)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R$ 0,00 (0%)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Investimentos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R$ 0,00 (0%)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R$ 0,00 (0%)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377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102.960,00 (100%)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380.727,00 (100%)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3488518"/>
          <a:ext cx="5603897" cy="336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320276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DETALHAMENTO DA EXECUÇÃO </a:t>
            </a:r>
            <a:r>
              <a:rPr lang="pt-BR" sz="1300" b="1" dirty="0">
                <a:solidFill>
                  <a:schemeClr val="bg1"/>
                </a:solidFill>
                <a:cs typeface="Arial" pitchFamily="34" charset="0"/>
              </a:rPr>
              <a:t>ORÇAMENTÁRIA – </a:t>
            </a: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OUTROS AUXÍLIOS FINANCEIROS A PF </a:t>
            </a: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300" b="1" dirty="0">
                <a:solidFill>
                  <a:schemeClr val="bg1"/>
                </a:solidFill>
                <a:cs typeface="Arial" pitchFamily="34" charset="0"/>
              </a:rPr>
              <a:t>DETALHAMENTO DAS DESPESAS PAGAS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1150911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4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Auxílios a Pessoas Físicas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R$ 102.960,00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R$ 160.227,00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Premiações Culturais, Art., Cient. e Outros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R$ 220.500,00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R$ 102.960,00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R$ 380.727,00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363139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DETALHAMENTO DA EXECUÇÃO </a:t>
            </a:r>
            <a:r>
              <a:rPr lang="pt-BR" sz="1300" b="1" dirty="0">
                <a:solidFill>
                  <a:schemeClr val="bg1"/>
                </a:solidFill>
                <a:cs typeface="Arial" pitchFamily="34" charset="0"/>
              </a:rPr>
              <a:t>ORÇAMENTÁRIA – </a:t>
            </a: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850879" y="4060022"/>
          <a:ext cx="5929354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da Secretaria de Estado da Cultura - SECULT,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65178" y="606028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Secretaria de Estado da Cultura – SECULT/AL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08135" y="491727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60063" y="6560352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49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49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38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87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80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OUTROS AUXÍLIOS FINANCEIROS A PESSOA FÍSICA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7311577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BENEFICIÁRIO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Anadeje Morais da Silva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Andre Joaquim dos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Antonio Alves Santos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Antonio Salvador de Souza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Artur Moraes dos Santos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Benom Pinto da Silva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Bertulina Nunes Barbosa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Claudeonor Teixeira Higino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Elias Procópio de Lima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Expedito Tavares dos Santos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Irineia Rosa Nunes da Silva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João Carlos da Silva Freitas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João Galdino da Silva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João Pereira Lima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Jorge Calheiros da Silva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Cicero Abdias Bomfim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Gomes da Pureza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Gomes Pereira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Laurentino Sirilo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Pereira Lima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Prudente de Almeida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Jose Ricardo dos Santos Neto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Juvenal Domingos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Juvencio Joaquim dos Santos</a:t>
                      </a:r>
                      <a:endParaRPr lang="pt-BR" sz="1200" b="1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Lindaura Alves da Silva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OUTROS AUXÍLIOS FINANCEIROS A PESSOA FÍSICA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4454057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BENEFICIÁRIO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Lizanel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Candido da Silva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Maria Benedita dos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Maria de Lourdes Menezes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Maria Flor dos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Maria Jose dos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Maria Jose Ferreira da Silva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Maria Neide Martins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Nelson dos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Nelson Vicente Rosa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Pedro Cassiano dos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Ronaldo da Costa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Severino João da Silva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Teofanes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Antonio Leite da Silveira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Vânia Maria de Oliveira Santos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R$ 2.640,00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R$ 4.216,50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Total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R$ 102.960,00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R$ 160.227,00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PREMIAÇÕES CULTURAIS, ARTÍSTICAS, CIENTÍFICAS E OUTROS </a:t>
            </a: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300" b="1" dirty="0">
                <a:solidFill>
                  <a:schemeClr val="bg1"/>
                </a:solidFill>
                <a:cs typeface="Arial" pitchFamily="34" charset="0"/>
              </a:rPr>
              <a:t>DETALHAMENTO DAS DESPESAS PAGAS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2202634"/>
          <a:ext cx="5733421" cy="866331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Premiações Culturais, Art., Cient. e Outros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R$ 220.500,00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R$ 220.500,00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850879" y="3631394"/>
            <a:ext cx="5786478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PREMIAÇÕES CULTURAIS, ARTÍSTICAS, CIENTÍFICAS E OUTROS</a:t>
            </a: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1300" b="1" dirty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300" b="1" dirty="0" smtClean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36631" y="4274336"/>
          <a:ext cx="5572164" cy="401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PREMIAÇÕES CULTURAIS, ARTÍSTICAS, CIENTÍFICAS E OUTROS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6953225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BENEFICIÁRIOS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Arthur Peixoto Ticianeli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50.000,00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Patacuri Cultura Form. e Comum. Afroamerin.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50.000,00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Carlos Henrique Alves dos Santos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Karine Feitosa de Oliveira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de Fátima Gomes da Silva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Severino Ramos M. da Luz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Teonia dos Santos Ângelo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Tony Jorge dos Santos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7.500,00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Diogo Leite Vasconcelos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Herildo Santos Lima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Jose Rodrigo Silva Bezerra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Karine de Moura Castro Alves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Leonard Teixeira dos Santos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Amália Juca Calheiros Coutinho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de Lourdes Loureiro de Araujo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5.000,00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Karla Rachel Jarsen de Melo Calheiros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4.000,00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Pablo Alfredo de Luca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4.000,00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Isolda Santos Herculano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3.000,00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Adriana de Araujo Franca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Associação Cult.Troca Carnav.Turma da Ro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Associação Cultural Alagoa do Sul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Coletivo Afrocaete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Edilson Ribeiro João de Deus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Emerson Rodrigo Martins da Silva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 smtClean="0">
                <a:solidFill>
                  <a:srgbClr val="FFFFFF"/>
                </a:solidFill>
              </a:rPr>
              <a:t>PREMIAÇÕES CULTURAIS, ARTÍSTICAS, CIENTÍFICAS E OUTROS</a:t>
            </a:r>
            <a:endParaRPr lang="pt-B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4177380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BENEFICIÁRIO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Eric da Silva Cardoso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Instituto Beneditense Associativista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Jose Hilton Lopes Feitosa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Marco Antonio de Campos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Francineide Araujo Rocha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Ricardo Jorge da Silva Pereira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Sergio de Barros Prado Moura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Thiago Leão Nobre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Guilherme de Miranda Ramos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1.500,00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Eric da Silva Cardoso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Instituto Beneditense Associativista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Jose Hilton Lopes Feitosa</a:t>
                      </a:r>
                      <a:endParaRPr lang="pt-BR" sz="11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Marco Antonio de Campos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latin typeface="Calibri"/>
                        </a:rPr>
                        <a:t> R$        2.000,00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TOTAL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R$ 0,00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220.500,00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5127" y="845312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FAVORECIDOS EM </a:t>
            </a:r>
            <a:r>
              <a:rPr lang="pt-BR" sz="1400" b="1" dirty="0" smtClean="0">
                <a:solidFill>
                  <a:schemeClr val="bg1"/>
                </a:solidFill>
              </a:rPr>
              <a:t>2016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5193" y="1202502"/>
          <a:ext cx="5357850" cy="8215510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Pagamento do Patrimônio Vivo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(R$)</a:t>
                      </a: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Liga de Quadrilhas Juninas de Alagoas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R$ 424.461,00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Arthur Peixoto Ticianeli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R$ 120.000,00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Patacuri Cultura Form. e Comum. Afroamerin.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50.000,00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Carlos Henrique Alves dos Santos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50.000,00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Karine Feitosa de Oliveira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Maria de Fátima Gomes da Silva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Severino Ramos M. da Luz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Teonia dos Santos Ângelo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Tony Jorge dos Santos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Maria das Graças Silva Monteiro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Diogo Leite Vasconcelos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6.500,00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Herildo Santos Lima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Jose Rodrigo Silva Bezerra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Karine de Moura Castro Alves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Leonard Teixeira Dos Santos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Maria Amália Juca Calheiros Coutinho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Maria de Lourdes Loureiro De Araujo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1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atin typeface="Calibri"/>
                          <a:ea typeface="Times New Roman"/>
                          <a:cs typeface="Calibri"/>
                        </a:rPr>
                        <a:t>Karla Rachel Jarsen de Melo Calheiros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Pablo Alfredo de Luca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4.000,00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Thiago Leao Nobre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4.000,00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Isolda Santos Herculano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4.000,00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Lucas Alves Litrento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3.000,00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Felipe Benicio de Lima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3.000,00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Adriana de Araujo Franca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Antonio Miguel da Silva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Associação Cult.Troca Carnav.Turma da Ro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Associação Cultural Alagoa do Sul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Coletivo Afrocaete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Edilson Ribeiro João de Deus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Emerson Rodrigo Martins da Silva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Eric da Silva Cardoso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Instituto Beneditense Associativista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Jalon Nunes de Farias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Januario Leite da Silva Neto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Jose Amauri Clemente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Jose Hilton Lopes Feitosa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latin typeface="Calibri"/>
                          <a:ea typeface="Times New Roman"/>
                          <a:cs typeface="Calibri"/>
                        </a:rPr>
                        <a:t>Jose Ronaldo Correia de Melo</a:t>
                      </a:r>
                      <a:endParaRPr lang="pt-BR" sz="11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dirty="0" smtClean="0">
                          <a:latin typeface="Calibri"/>
                          <a:ea typeface="Calibri"/>
                          <a:cs typeface="Times New Roman"/>
                        </a:rPr>
                        <a:t>Outros</a:t>
                      </a:r>
                      <a:endParaRPr lang="pt-BR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R$ 27.564,50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5127" y="98818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FAVORECIDOS EM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5193" y="1488254"/>
          <a:ext cx="5357850" cy="7377882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91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Favorecidos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(R$)</a:t>
                      </a: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10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Pagamento do Patrimônio Vivo 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R$ 160.227,00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Arthur Peixoto Ticianeli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50.000,00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Patacuri Cultura Form. e Comum. Afroamerin.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50.000,00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Carlos Henrique Alves dos Santos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Karine Feitosa de Oliveira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de Fátima Gomes da Silva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Severino Ramos M. da Luz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Teonia Dos Santos Ângelo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Tony Jorge dos Santos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7.500,00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Diogo Leite Vasconcelos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Herildo Santos Lima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Jose Rodrigo Silva Bezerra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Karine de Moura Castro Alves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Leonard Teixeira dos Santos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Amália Juca Calheiros Coutinho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de Lourdes Loureiro de Araujo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5.000,00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Karla Rachel Jarsen de Melo Calheiros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4.000,00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Pablo Alfredo de Luca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4.000,00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Isolda Santos Herculano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3.000,00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Adriana de Araujo Franca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Associação Cult.Troca Carnav.Turma da Ro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Associação Cultural Alagoa do Sul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Coletivo Afrocaete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Edilson Ribeiro João de Deus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Emerson Rodrigo Martins da Silva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Eric da Silva Cardoso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Instituto Beneditense Associativista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Jose Hilton Lopes Feitosa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Marco Antonio de Campos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Maria Francineide Araujo Rocha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Ricardo Jorge da Silva Pereira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Sergio de Barros Prado Moura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Thiago Leão Nobre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2.000,00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Guilherme de Miranda Ramos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R$     1.500,00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779441" y="2416948"/>
          <a:ext cx="5929354" cy="3667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22317" y="148825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22317" y="534590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6.732.735,00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10.629.261,00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1.456.604,64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788.946,26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-1.047.025,00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-788.946,26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7.142.314,64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10.629.261,00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1.487.546,87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2.217.644,50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1.009.666,06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1.671.051,41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1.004.816,17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1.641.053,58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5.654.767,77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7.911.616,50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15,7%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5703096"/>
          <a:ext cx="5786478" cy="3371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8825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2317" y="677466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DETALHAMENTO POR NATUREZA DA DESPESA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33421" cy="4286280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Vencimentos e Vantagens Fixas – Pessoal Civil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R$ 682.723,38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R$ 762.410,67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– PJ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R$ 160.535,70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R$ 383.042,19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Locação de Mão de Obra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R$ 248.812,30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Indenizações e Restituições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R$ 86.362,73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Obrigações Patronais - OP Intra Orçamentária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R$ 56.133,68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R$ 60.988,72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– PF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R$ 21.000,00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R$ 55.375,98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507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R$ 23.319,16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R$ 21.062,15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R$ 16.927,31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R$ 13.246,09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Diárias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R$ 6.440,00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R$ 8.240,00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R$ 6.696,00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Obrigações Tributárias e Contributivas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R$ 6.307,90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Exercícios Anteriores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R$ 24.380,39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R$ 676,63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R$ 352,65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R$ 836,12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R$ 1.004.816,17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R$ 1.641.053,58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7203294"/>
          <a:ext cx="5715040" cy="1571636"/>
        </p:xfrm>
        <a:graphic>
          <a:graphicData uri="http://schemas.openxmlformats.org/drawingml/2006/table">
            <a:tbl>
              <a:tblPr/>
              <a:tblGrid>
                <a:gridCol w="2571768"/>
                <a:gridCol w="1571636"/>
                <a:gridCol w="1571636"/>
              </a:tblGrid>
              <a:tr h="288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Natureza da Despesa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042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Outras Despesas Correntes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269.480,98 (26,82%)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803.482,91 (48,96%)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Pessoal e Encargos Sociais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712.016,03 (70,86%)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836.894,04 (51%)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Investimentos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23.319,16 (2,32%)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676,63 (0,04%)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377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1.004.816,17 (100%)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1.641.053,58 (100%)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22317" y="1131064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17" y="248838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488254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2016  (1ºQ)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682.723,38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2017 (1ºQ) 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762.410,67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11,67%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2845576"/>
          <a:ext cx="5715039" cy="3429021"/>
        </p:xfrm>
        <a:graphic>
          <a:graphicData uri="http://schemas.openxmlformats.org/drawingml/2006/table">
            <a:tbl>
              <a:tblPr/>
              <a:tblGrid>
                <a:gridCol w="3214710"/>
                <a:gridCol w="1285884"/>
                <a:gridCol w="1214445"/>
              </a:tblGrid>
              <a:tr h="285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Gratif. p/ exercício de cargo em comissão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377.036,41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375.163,72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Subsídios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236.981,26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255.377,31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Gratif. p/ exercício de função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32.550,00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33.000,00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Complentação salarial - Pessoal Civil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12.749,64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17.055,43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Gratif. p/ exercício de cargo em comissão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12.653,24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12.653,24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Férias - Abono constitucional (RGPS)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8.323,47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Férias - Abono constitucional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7.618,57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738,02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permanência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2.881,20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6.129,40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13º Salário (RGPS)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253,06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28.792,20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13º Salário (RPPS)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25.177,88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682.723,38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762.410,67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922317" y="641747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708003" y="6703228"/>
          <a:ext cx="6072230" cy="2638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99517" y="120250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1570610"/>
          <a:ext cx="5975350" cy="65151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R$ 6.440,00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R$ 8.240,00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27,95 %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241694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</a:t>
            </a:r>
            <a:r>
              <a:rPr lang="pt-BR" sz="1400" b="1" dirty="0" smtClean="0">
                <a:solidFill>
                  <a:schemeClr val="bg1"/>
                </a:solidFill>
              </a:rPr>
              <a:t>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913" y="2785056"/>
          <a:ext cx="5975350" cy="107061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dentro do Estado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R$ 3.045,00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fora do Estado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R$ 6.040,00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R$ 4.975,00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pagas por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indenização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R$ 220,00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R$ 6.440,00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R$ 8.240,00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922317" y="79176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AÉREAS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913" y="8285782"/>
          <a:ext cx="5975350" cy="65151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16.927,31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13.246,09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 </a:t>
                      </a:r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21,75 %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922317" y="4102885"/>
            <a:ext cx="592935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Gráfico 14"/>
          <p:cNvGraphicFramePr/>
          <p:nvPr/>
        </p:nvGraphicFramePr>
        <p:xfrm>
          <a:off x="922317" y="4417212"/>
          <a:ext cx="5715040" cy="340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17" y="1059626"/>
            <a:ext cx="5715040" cy="199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345378"/>
          <a:ext cx="5715040" cy="671266"/>
        </p:xfrm>
        <a:graphic>
          <a:graphicData uri="http://schemas.openxmlformats.org/drawingml/2006/table">
            <a:tbl>
              <a:tblPr/>
              <a:tblGrid>
                <a:gridCol w="2982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4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8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160.535,70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383.042,19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138,60 %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5" y="5774534"/>
          <a:ext cx="5715039" cy="3492303"/>
        </p:xfrm>
        <a:graphic>
          <a:graphicData uri="http://schemas.openxmlformats.org/drawingml/2006/table">
            <a:tbl>
              <a:tblPr/>
              <a:tblGrid>
                <a:gridCol w="3607501"/>
                <a:gridCol w="1053769"/>
                <a:gridCol w="1053769"/>
              </a:tblGrid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Energia Elétrica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R$ 36.388,07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R$ 39.166,62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Gráficos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26.080,00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25.622,00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Serviços Técnicos Profissionais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R$ 18.835,00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33.700,00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Festividades e Homenagens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14.900,00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239.409,00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Serviço de Telefonia Fixa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12.743,65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11.512,49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Locação de Máquinas e Equipamentos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9.780,00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 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Fretes e Transporte de Encomendas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R$ 7.800,00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 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Serviço de Apio Adm., Téc. e Operacional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7.800,00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Locação de Veículos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7.020,00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R$ 17.876,50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Produções Jornalísticas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R$ 6.000,00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Manutenção e conserv. de máquinas e equipamentos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$ 3.680,00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 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PJ - Pgto Antecipado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2.600,00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3.192,00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6.908,98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R$ 12.563,58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R$160.535,70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383.042,19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922316" y="220263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/ PJ 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GRÁFICA </a:t>
            </a:r>
          </a:p>
        </p:txBody>
      </p:sp>
      <p:graphicFrame>
        <p:nvGraphicFramePr>
          <p:cNvPr id="8" name="Gráfico 7"/>
          <p:cNvGraphicFramePr/>
          <p:nvPr/>
        </p:nvGraphicFramePr>
        <p:xfrm>
          <a:off x="993755" y="2345510"/>
          <a:ext cx="5357850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34537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PJ - FESTIVIDADES E HOMENAGENS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702568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14.900,00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239.409,00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1.506,77 %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703228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PJ - FESTIVIDADES E HOMENAGENS -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93755" y="7131856"/>
          <a:ext cx="5643602" cy="2406330"/>
        </p:xfrm>
        <a:graphic>
          <a:graphicData uri="http://schemas.openxmlformats.org/drawingml/2006/table">
            <a:tbl>
              <a:tblPr/>
              <a:tblGrid>
                <a:gridCol w="3246081"/>
                <a:gridCol w="1117945"/>
                <a:gridCol w="1279576"/>
              </a:tblGrid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J H B Gomes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186.940,00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Patacuri Cultura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7.900,00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30.000,00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Diego de C. Valdez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7.750,00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FED Alagoana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4.000,00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Grupo Ganga Zumba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3.000,00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Quilombo Produções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7.700,00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Ewerton de A. Silva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4.019,00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latin typeface="+mj-lt"/>
                        </a:rPr>
                        <a:t>Assoc. de Viol. e Trovadores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       3.000,00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14.900,00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        239.409,00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2774138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PJ - FESTIVIDADES E HOMENAGENS -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850879" y="3202766"/>
          <a:ext cx="578648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11467</TotalTime>
  <Words>3795</Words>
  <Application>Microsoft Office PowerPoint</Application>
  <PresentationFormat>Personalizar</PresentationFormat>
  <Paragraphs>1015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lilian.nunes</cp:lastModifiedBy>
  <cp:revision>783</cp:revision>
  <dcterms:created xsi:type="dcterms:W3CDTF">2016-10-22T19:16:28Z</dcterms:created>
  <dcterms:modified xsi:type="dcterms:W3CDTF">2017-08-31T16:40:17Z</dcterms:modified>
</cp:coreProperties>
</file>