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309" r:id="rId3"/>
    <p:sldId id="286" r:id="rId4"/>
    <p:sldId id="303" r:id="rId5"/>
    <p:sldId id="314" r:id="rId6"/>
    <p:sldId id="293" r:id="rId7"/>
    <p:sldId id="290" r:id="rId8"/>
    <p:sldId id="295" r:id="rId9"/>
    <p:sldId id="296" r:id="rId10"/>
    <p:sldId id="315" r:id="rId11"/>
    <p:sldId id="297" r:id="rId12"/>
    <p:sldId id="311" r:id="rId13"/>
    <p:sldId id="300" r:id="rId14"/>
    <p:sldId id="302" r:id="rId15"/>
    <p:sldId id="305" r:id="rId16"/>
    <p:sldId id="306" r:id="rId17"/>
    <p:sldId id="312" r:id="rId18"/>
    <p:sldId id="308" r:id="rId19"/>
    <p:sldId id="307" r:id="rId20"/>
    <p:sldId id="313" r:id="rId21"/>
  </p:sldIdLst>
  <p:sldSz cx="6858000" cy="9144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>
        <p:scale>
          <a:sx n="120" d="100"/>
          <a:sy n="120" d="100"/>
        </p:scale>
        <p:origin x="-498" y="414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SEDUC\1&#186;%20QUADRIMESTRE%202016_2017\MONITORAMENTO_SEDUC_1&#186;QUADRIMESTRE%202016_2017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SEDUC\1&#186;%20QUADRIMESTRE%202016_2017\MONITORAMENTO_SEDUC_1&#186;QUADRIMESTRE%202016_2017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SEDUC\1&#186;%20QUADRIMESTRE%202016_2017\MONITORAMENTO_SEDUC_1&#186;QUADRIMESTRE%202016_2017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UCOR\e-SIC%20RELAT&#211;RIOS%20DE%20MONITORAMENTO\PLANILHA%20STATUS%20RECURSOS%20&#211;RG&#195;OS_2016\PLANILHA%20GR&#193;FICOS%20STATUS%20RECURSOS%20&#211;RG&#195;OS_2016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2.xlsx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\\SERVIDORARQUIVO\Painel%20de%20Controle%20SUCOR\MENU%20HIPERLINKS\3.%20CORREI&#199;&#195;O\2016\DOE%20Aplica&#231;&#227;o%20de%20Penalidades\Planilha%20de%20Penalidades%202016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SEDUC\1&#186;%20QUADRIMESTRE%202016_2017\MONITORAMENTO_SEDUC_1&#186;QUADRIMESTRE%202016_2017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SEDUC\1&#186;%20QUADRIMESTRE%202016_2017\MONITORAMENTO_SEDUC_1&#186;QUADRIMESTRE%202016_2017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SEDUC\1&#186;%20QUADRIMESTRE%202016_2017\MONITORAMENTO_SEDUC_1&#186;QUADRIMESTRE%202016_2017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SEDUC\1&#186;%20QUADRIMESTRE%202016_2017\MONITORAMENTO_SEDUC_1&#186;QUADRIMESTRE%202016_2017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SEDUC\1&#186;%20QUADRIMESTRE%202016_2017\MONITORAMENTO_SEDUC_1&#186;QUADRIMESTRE%202016_2017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SEDUC\1&#186;%20QUADRIMESTRE%202016_2017\MONITORAMENTO_SEDUC_1&#186;QUADRIMESTRE%202016_2017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SEDUC\1&#186;%20QUADRIMESTRE%202016_2017\MONITORAMENTO_SEDUC_1&#186;QUADRIMESTRE%202016_2017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SEDUC\1&#186;%20QUADRIMESTRE%202016_2017\MONITORAMENTO_SEDUC_1&#186;QUADRIMESTRE%202016_201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v>1º Quad.2016</c:v>
          </c:tx>
          <c:spPr>
            <a:solidFill>
              <a:srgbClr val="C00000"/>
            </a:solidFill>
          </c:spPr>
          <c:dPt>
            <c:idx val="1"/>
            <c:spPr>
              <a:solidFill>
                <a:schemeClr val="accent2">
                  <a:lumMod val="75000"/>
                </a:schemeClr>
              </a:solidFill>
            </c:spPr>
          </c:dPt>
          <c:cat>
            <c:strRef>
              <c:f>FUNCIONÁRIOS_SEDUC_2016_2017!$A$2:$A$4</c:f>
              <c:strCache>
                <c:ptCount val="3"/>
                <c:pt idx="0">
                  <c:v>Cargo em Comissão</c:v>
                </c:pt>
                <c:pt idx="1">
                  <c:v>Estatutário</c:v>
                </c:pt>
                <c:pt idx="2">
                  <c:v>Cedido</c:v>
                </c:pt>
              </c:strCache>
            </c:strRef>
          </c:cat>
          <c:val>
            <c:numRef>
              <c:f>FUNCIONÁRIOS_SEDUC_2016_2017!$B$2:$B$4</c:f>
              <c:numCache>
                <c:formatCode>_-* #,##0_-;\-* #,##0_-;_-* "-"??_-;_-@_-</c:formatCode>
                <c:ptCount val="3"/>
                <c:pt idx="0">
                  <c:v>36</c:v>
                </c:pt>
                <c:pt idx="1">
                  <c:v>12626</c:v>
                </c:pt>
                <c:pt idx="2">
                  <c:v>3</c:v>
                </c:pt>
              </c:numCache>
            </c:numRef>
          </c:val>
        </c:ser>
        <c:ser>
          <c:idx val="2"/>
          <c:order val="1"/>
          <c:tx>
            <c:v>1º Quad. 2017</c:v>
          </c:tx>
          <c:spPr>
            <a:solidFill>
              <a:schemeClr val="accent1">
                <a:lumMod val="75000"/>
              </a:schemeClr>
            </a:solidFill>
          </c:spPr>
          <c:cat>
            <c:strRef>
              <c:f>FUNCIONÁRIOS_SEDUC_2016_2017!$A$2:$A$4</c:f>
              <c:strCache>
                <c:ptCount val="3"/>
                <c:pt idx="0">
                  <c:v>Cargo em Comissão</c:v>
                </c:pt>
                <c:pt idx="1">
                  <c:v>Estatutário</c:v>
                </c:pt>
                <c:pt idx="2">
                  <c:v>Cedido</c:v>
                </c:pt>
              </c:strCache>
            </c:strRef>
          </c:cat>
          <c:val>
            <c:numRef>
              <c:f>FUNCIONÁRIOS_SEDUC_2016_2017!$C$2:$C$4</c:f>
              <c:numCache>
                <c:formatCode>_-* #,##0_-;\-* #,##0_-;_-* "-"??_-;_-@_-</c:formatCode>
                <c:ptCount val="3"/>
                <c:pt idx="0">
                  <c:v>33</c:v>
                </c:pt>
                <c:pt idx="1">
                  <c:v>12203</c:v>
                </c:pt>
                <c:pt idx="2">
                  <c:v>3</c:v>
                </c:pt>
              </c:numCache>
            </c:numRef>
          </c:val>
        </c:ser>
        <c:axId val="87550976"/>
        <c:axId val="87553152"/>
      </c:barChart>
      <c:catAx>
        <c:axId val="87550976"/>
        <c:scaling>
          <c:orientation val="minMax"/>
        </c:scaling>
        <c:axPos val="b"/>
        <c:majorTickMark val="none"/>
        <c:tickLblPos val="nextTo"/>
        <c:crossAx val="87553152"/>
        <c:crosses val="autoZero"/>
        <c:auto val="1"/>
        <c:lblAlgn val="ctr"/>
        <c:lblOffset val="100"/>
      </c:catAx>
      <c:valAx>
        <c:axId val="87553152"/>
        <c:scaling>
          <c:orientation val="minMax"/>
        </c:scaling>
        <c:axPos val="l"/>
        <c:majorGridlines/>
        <c:numFmt formatCode="_-* #,##0_-;\-* #,##0_-;_-* &quot;-&quot;??_-;_-@_-" sourceLinked="1"/>
        <c:majorTickMark val="none"/>
        <c:tickLblPos val="nextTo"/>
        <c:crossAx val="8755097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chemeClr val="accent1">
            <a:tint val="66000"/>
            <a:satMod val="160000"/>
          </a:schemeClr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lin ang="5400000" scaled="0"/>
    </a:gradFill>
  </c:sp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>
        <c:manualLayout>
          <c:layoutTarget val="inner"/>
          <c:xMode val="edge"/>
          <c:yMode val="edge"/>
          <c:x val="0.36231538625239434"/>
          <c:y val="3.6984967788117405E-2"/>
          <c:w val="0.60937058543357792"/>
          <c:h val="0.58896969696969692"/>
        </c:manualLayout>
      </c:layout>
      <c:barChart>
        <c:barDir val="col"/>
        <c:grouping val="clustered"/>
        <c:ser>
          <c:idx val="0"/>
          <c:order val="0"/>
          <c:tx>
            <c:strRef>
              <c:f>TELEFONIA!$A$2</c:f>
              <c:strCache>
                <c:ptCount val="1"/>
                <c:pt idx="0">
                  <c:v>Serviço de Telefonia Móvel</c:v>
                </c:pt>
              </c:strCache>
            </c:strRef>
          </c:tx>
          <c:cat>
            <c:strRef>
              <c:f>TELEFONIA!$B$1:$C$1</c:f>
              <c:strCache>
                <c:ptCount val="2"/>
                <c:pt idx="0">
                  <c:v>1º Quad. 2016</c:v>
                </c:pt>
                <c:pt idx="1">
                  <c:v>2º Quad. 2017</c:v>
                </c:pt>
              </c:strCache>
            </c:strRef>
          </c:cat>
          <c:val>
            <c:numRef>
              <c:f>TELEFONIA!$B$2:$C$2</c:f>
              <c:numCache>
                <c:formatCode>_-* #,##0.00_-;\-* #,##0.00_-;_-* "-"??_-;_-@_-</c:formatCode>
                <c:ptCount val="2"/>
                <c:pt idx="0">
                  <c:v>11885.53</c:v>
                </c:pt>
                <c:pt idx="1">
                  <c:v>15491.51</c:v>
                </c:pt>
              </c:numCache>
            </c:numRef>
          </c:val>
        </c:ser>
        <c:ser>
          <c:idx val="1"/>
          <c:order val="1"/>
          <c:tx>
            <c:strRef>
              <c:f>TELEFONIA!$A$3</c:f>
              <c:strCache>
                <c:ptCount val="1"/>
                <c:pt idx="0">
                  <c:v>Serviço de Telefonia Fixa</c:v>
                </c:pt>
              </c:strCache>
            </c:strRef>
          </c:tx>
          <c:cat>
            <c:strRef>
              <c:f>TELEFONIA!$B$1:$C$1</c:f>
              <c:strCache>
                <c:ptCount val="2"/>
                <c:pt idx="0">
                  <c:v>1º Quad. 2016</c:v>
                </c:pt>
                <c:pt idx="1">
                  <c:v>2º Quad. 2017</c:v>
                </c:pt>
              </c:strCache>
            </c:strRef>
          </c:cat>
          <c:val>
            <c:numRef>
              <c:f>TELEFONIA!$B$3:$C$3</c:f>
              <c:numCache>
                <c:formatCode>_-* #,##0.00_-;\-* #,##0.00_-;_-* "-"??_-;_-@_-</c:formatCode>
                <c:ptCount val="2"/>
                <c:pt idx="0">
                  <c:v>104855.45999999999</c:v>
                </c:pt>
                <c:pt idx="1">
                  <c:v>170885.11</c:v>
                </c:pt>
              </c:numCache>
            </c:numRef>
          </c:val>
        </c:ser>
        <c:axId val="63523456"/>
        <c:axId val="63535744"/>
      </c:barChart>
      <c:catAx>
        <c:axId val="63523456"/>
        <c:scaling>
          <c:orientation val="minMax"/>
        </c:scaling>
        <c:axPos val="b"/>
        <c:numFmt formatCode="General" sourceLinked="1"/>
        <c:majorTickMark val="none"/>
        <c:tickLblPos val="nextTo"/>
        <c:crossAx val="63535744"/>
        <c:crosses val="autoZero"/>
        <c:auto val="1"/>
        <c:lblAlgn val="ctr"/>
        <c:lblOffset val="100"/>
      </c:catAx>
      <c:valAx>
        <c:axId val="6353574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352345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/>
      <c:barChart>
        <c:barDir val="col"/>
        <c:grouping val="clustered"/>
        <c:ser>
          <c:idx val="0"/>
          <c:order val="0"/>
          <c:tx>
            <c:strRef>
              <c:f>'OBRAS E INSTALAÇÕES'!$B$1</c:f>
              <c:strCache>
                <c:ptCount val="1"/>
                <c:pt idx="0">
                  <c:v>1º Quad. 2016</c:v>
                </c:pt>
              </c:strCache>
            </c:strRef>
          </c:tx>
          <c:cat>
            <c:strRef>
              <c:f>'OBRAS E INSTALAÇÕES'!$A$2:$A$6</c:f>
              <c:strCache>
                <c:ptCount val="5"/>
                <c:pt idx="0">
                  <c:v>CONSTRUTORA OMEGA LTDA</c:v>
                </c:pt>
                <c:pt idx="1">
                  <c:v>CONSTRUTORA ESCADA LTDA EPP</c:v>
                </c:pt>
                <c:pt idx="2">
                  <c:v>CONSTRUTORA MORCAJAY LTDA EPP</c:v>
                </c:pt>
                <c:pt idx="3">
                  <c:v>CONSTRUTORA GOES E SENA LTDA EPP</c:v>
                </c:pt>
                <c:pt idx="4">
                  <c:v>D A DE CERQUEIRA ENGENHARIA EPP DAC ENGE</c:v>
                </c:pt>
              </c:strCache>
            </c:strRef>
          </c:cat>
          <c:val>
            <c:numRef>
              <c:f>'OBRAS E INSTALAÇÕES'!$B$2:$B$6</c:f>
              <c:numCache>
                <c:formatCode>_-* #,##0.00_-;\-* #,##0.00_-;_-* "-"??_-;_-@_-</c:formatCode>
                <c:ptCount val="5"/>
              </c:numCache>
            </c:numRef>
          </c:val>
        </c:ser>
        <c:ser>
          <c:idx val="1"/>
          <c:order val="1"/>
          <c:tx>
            <c:strRef>
              <c:f>'OBRAS E INSTALAÇÕES'!$C$1</c:f>
              <c:strCache>
                <c:ptCount val="1"/>
                <c:pt idx="0">
                  <c:v>2º Quad. 2017</c:v>
                </c:pt>
              </c:strCache>
            </c:strRef>
          </c:tx>
          <c:cat>
            <c:strRef>
              <c:f>'OBRAS E INSTALAÇÕES'!$A$2:$A$6</c:f>
              <c:strCache>
                <c:ptCount val="5"/>
                <c:pt idx="0">
                  <c:v>CONSTRUTORA OMEGA LTDA</c:v>
                </c:pt>
                <c:pt idx="1">
                  <c:v>CONSTRUTORA ESCADA LTDA EPP</c:v>
                </c:pt>
                <c:pt idx="2">
                  <c:v>CONSTRUTORA MORCAJAY LTDA EPP</c:v>
                </c:pt>
                <c:pt idx="3">
                  <c:v>CONSTRUTORA GOES E SENA LTDA EPP</c:v>
                </c:pt>
                <c:pt idx="4">
                  <c:v>D A DE CERQUEIRA ENGENHARIA EPP DAC ENGE</c:v>
                </c:pt>
              </c:strCache>
            </c:strRef>
          </c:cat>
          <c:val>
            <c:numRef>
              <c:f>'OBRAS E INSTALAÇÕES'!$C$2:$C$6</c:f>
              <c:numCache>
                <c:formatCode>_-* #,##0.00_-;\-* #,##0.00_-;_-* "-"??_-;_-@_-</c:formatCode>
                <c:ptCount val="5"/>
                <c:pt idx="0">
                  <c:v>72012.399999999994</c:v>
                </c:pt>
                <c:pt idx="1">
                  <c:v>270488.46999999997</c:v>
                </c:pt>
                <c:pt idx="2">
                  <c:v>14883.58</c:v>
                </c:pt>
                <c:pt idx="3">
                  <c:v>14844.22</c:v>
                </c:pt>
                <c:pt idx="4">
                  <c:v>14764.96</c:v>
                </c:pt>
              </c:numCache>
            </c:numRef>
          </c:val>
        </c:ser>
        <c:axId val="33556352"/>
        <c:axId val="33557888"/>
      </c:barChart>
      <c:catAx>
        <c:axId val="33556352"/>
        <c:scaling>
          <c:orientation val="minMax"/>
        </c:scaling>
        <c:axPos val="b"/>
        <c:tickLblPos val="nextTo"/>
        <c:crossAx val="33557888"/>
        <c:crosses val="autoZero"/>
        <c:auto val="1"/>
        <c:lblAlgn val="ctr"/>
        <c:lblOffset val="100"/>
      </c:catAx>
      <c:valAx>
        <c:axId val="33557888"/>
        <c:scaling>
          <c:orientation val="minMax"/>
        </c:scaling>
        <c:axPos val="l"/>
        <c:majorGridlines/>
        <c:numFmt formatCode="_-* #,##0.00_-;\-* #,##0.00_-;_-* &quot;-&quot;??_-;_-@_-" sourceLinked="1"/>
        <c:tickLblPos val="nextTo"/>
        <c:crossAx val="33556352"/>
        <c:crosses val="autoZero"/>
        <c:crossBetween val="between"/>
      </c:valAx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legend>
      <c:legendPos val="r"/>
      <c:layout/>
    </c:legend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/>
            </a:pPr>
            <a:r>
              <a:rPr lang="en-US"/>
              <a:t>Assuntos  Demandados</a:t>
            </a:r>
          </a:p>
        </c:rich>
      </c:tx>
      <c:layout/>
    </c:title>
    <c:plotArea>
      <c:layout/>
      <c:barChart>
        <c:barDir val="bar"/>
        <c:grouping val="clustered"/>
        <c:ser>
          <c:idx val="0"/>
          <c:order val="0"/>
          <c:tx>
            <c:strRef>
              <c:f>SEDUC!$B$1</c:f>
              <c:strCache>
                <c:ptCount val="1"/>
                <c:pt idx="0">
                  <c:v>Colunas1</c:v>
                </c:pt>
              </c:strCache>
            </c:strRef>
          </c:tx>
          <c:cat>
            <c:strRef>
              <c:f>SEDUC!$A$2:$A$17</c:f>
              <c:strCache>
                <c:ptCount val="16"/>
                <c:pt idx="0">
                  <c:v>Cópia de Processo/Documentos</c:v>
                </c:pt>
                <c:pt idx="1">
                  <c:v>Contrato</c:v>
                </c:pt>
                <c:pt idx="2">
                  <c:v>Concurso</c:v>
                </c:pt>
                <c:pt idx="3">
                  <c:v>Estágio</c:v>
                </c:pt>
                <c:pt idx="4">
                  <c:v>Serviço Público</c:v>
                </c:pt>
                <c:pt idx="5">
                  <c:v>Utilidade Pública</c:v>
                </c:pt>
                <c:pt idx="6">
                  <c:v>Andamento Processual</c:v>
                </c:pt>
                <c:pt idx="7">
                  <c:v>Legislação</c:v>
                </c:pt>
                <c:pt idx="8">
                  <c:v>Informações Pessoais</c:v>
                </c:pt>
                <c:pt idx="9">
                  <c:v>Fora do Escopo da LAI</c:v>
                </c:pt>
                <c:pt idx="10">
                  <c:v>Dados Estatíticos</c:v>
                </c:pt>
                <c:pt idx="11">
                  <c:v>Funcionalismo Público</c:v>
                </c:pt>
                <c:pt idx="12">
                  <c:v>Dados Históricos</c:v>
                </c:pt>
                <c:pt idx="13">
                  <c:v>Despesa Pública</c:v>
                </c:pt>
                <c:pt idx="14">
                  <c:v>Metas Governamentais</c:v>
                </c:pt>
                <c:pt idx="15">
                  <c:v>Orçamento Público</c:v>
                </c:pt>
              </c:strCache>
            </c:strRef>
          </c:cat>
          <c:val>
            <c:numRef>
              <c:f>SEDUC!$B$2:$B$17</c:f>
              <c:numCache>
                <c:formatCode>General</c:formatCode>
                <c:ptCount val="16"/>
                <c:pt idx="0">
                  <c:v>15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15</c:v>
                </c:pt>
                <c:pt idx="7">
                  <c:v>5</c:v>
                </c:pt>
                <c:pt idx="8">
                  <c:v>4</c:v>
                </c:pt>
                <c:pt idx="9">
                  <c:v>3</c:v>
                </c:pt>
                <c:pt idx="10">
                  <c:v>9</c:v>
                </c:pt>
                <c:pt idx="11">
                  <c:v>14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2</c:v>
                </c:pt>
              </c:numCache>
            </c:numRef>
          </c:val>
        </c:ser>
        <c:ser>
          <c:idx val="1"/>
          <c:order val="1"/>
          <c:tx>
            <c:strRef>
              <c:f>SEDUC!$C$1</c:f>
              <c:strCache>
                <c:ptCount val="1"/>
                <c:pt idx="0">
                  <c:v>Série 2</c:v>
                </c:pt>
              </c:strCache>
            </c:strRef>
          </c:tx>
          <c:cat>
            <c:strRef>
              <c:f>SEDUC!$A$2:$A$17</c:f>
              <c:strCache>
                <c:ptCount val="16"/>
                <c:pt idx="0">
                  <c:v>Cópia de Processo/Documentos</c:v>
                </c:pt>
                <c:pt idx="1">
                  <c:v>Contrato</c:v>
                </c:pt>
                <c:pt idx="2">
                  <c:v>Concurso</c:v>
                </c:pt>
                <c:pt idx="3">
                  <c:v>Estágio</c:v>
                </c:pt>
                <c:pt idx="4">
                  <c:v>Serviço Público</c:v>
                </c:pt>
                <c:pt idx="5">
                  <c:v>Utilidade Pública</c:v>
                </c:pt>
                <c:pt idx="6">
                  <c:v>Andamento Processual</c:v>
                </c:pt>
                <c:pt idx="7">
                  <c:v>Legislação</c:v>
                </c:pt>
                <c:pt idx="8">
                  <c:v>Informações Pessoais</c:v>
                </c:pt>
                <c:pt idx="9">
                  <c:v>Fora do Escopo da LAI</c:v>
                </c:pt>
                <c:pt idx="10">
                  <c:v>Dados Estatíticos</c:v>
                </c:pt>
                <c:pt idx="11">
                  <c:v>Funcionalismo Público</c:v>
                </c:pt>
                <c:pt idx="12">
                  <c:v>Dados Históricos</c:v>
                </c:pt>
                <c:pt idx="13">
                  <c:v>Despesa Pública</c:v>
                </c:pt>
                <c:pt idx="14">
                  <c:v>Metas Governamentais</c:v>
                </c:pt>
                <c:pt idx="15">
                  <c:v>Orçamento Público</c:v>
                </c:pt>
              </c:strCache>
            </c:strRef>
          </c:cat>
          <c:val>
            <c:numRef>
              <c:f>SEDUC!$C$2:$C$17</c:f>
            </c:numRef>
          </c:val>
        </c:ser>
        <c:ser>
          <c:idx val="2"/>
          <c:order val="2"/>
          <c:tx>
            <c:strRef>
              <c:f>SEDUC!$D$1</c:f>
              <c:strCache>
                <c:ptCount val="1"/>
                <c:pt idx="0">
                  <c:v>Série 3</c:v>
                </c:pt>
              </c:strCache>
            </c:strRef>
          </c:tx>
          <c:cat>
            <c:strRef>
              <c:f>SEDUC!$A$2:$A$17</c:f>
              <c:strCache>
                <c:ptCount val="16"/>
                <c:pt idx="0">
                  <c:v>Cópia de Processo/Documentos</c:v>
                </c:pt>
                <c:pt idx="1">
                  <c:v>Contrato</c:v>
                </c:pt>
                <c:pt idx="2">
                  <c:v>Concurso</c:v>
                </c:pt>
                <c:pt idx="3">
                  <c:v>Estágio</c:v>
                </c:pt>
                <c:pt idx="4">
                  <c:v>Serviço Público</c:v>
                </c:pt>
                <c:pt idx="5">
                  <c:v>Utilidade Pública</c:v>
                </c:pt>
                <c:pt idx="6">
                  <c:v>Andamento Processual</c:v>
                </c:pt>
                <c:pt idx="7">
                  <c:v>Legislação</c:v>
                </c:pt>
                <c:pt idx="8">
                  <c:v>Informações Pessoais</c:v>
                </c:pt>
                <c:pt idx="9">
                  <c:v>Fora do Escopo da LAI</c:v>
                </c:pt>
                <c:pt idx="10">
                  <c:v>Dados Estatíticos</c:v>
                </c:pt>
                <c:pt idx="11">
                  <c:v>Funcionalismo Público</c:v>
                </c:pt>
                <c:pt idx="12">
                  <c:v>Dados Históricos</c:v>
                </c:pt>
                <c:pt idx="13">
                  <c:v>Despesa Pública</c:v>
                </c:pt>
                <c:pt idx="14">
                  <c:v>Metas Governamentais</c:v>
                </c:pt>
                <c:pt idx="15">
                  <c:v>Orçamento Público</c:v>
                </c:pt>
              </c:strCache>
            </c:strRef>
          </c:cat>
          <c:val>
            <c:numRef>
              <c:f>SEDUC!$D$2:$D$17</c:f>
            </c:numRef>
          </c:val>
        </c:ser>
        <c:axId val="88899584"/>
        <c:axId val="88901120"/>
      </c:barChart>
      <c:catAx>
        <c:axId val="88899584"/>
        <c:scaling>
          <c:orientation val="minMax"/>
        </c:scaling>
        <c:axPos val="l"/>
        <c:tickLblPos val="nextTo"/>
        <c:crossAx val="88901120"/>
        <c:crosses val="autoZero"/>
        <c:auto val="1"/>
        <c:lblAlgn val="ctr"/>
        <c:lblOffset val="100"/>
      </c:catAx>
      <c:valAx>
        <c:axId val="88901120"/>
        <c:scaling>
          <c:orientation val="minMax"/>
        </c:scaling>
        <c:delete val="1"/>
        <c:axPos val="b"/>
        <c:majorGridlines/>
        <c:numFmt formatCode="General" sourceLinked="1"/>
        <c:tickLblPos val="none"/>
        <c:crossAx val="88899584"/>
        <c:crosses val="autoZero"/>
        <c:crossBetween val="between"/>
      </c:valAx>
    </c:plotArea>
    <c:plotVisOnly val="1"/>
    <c:dispBlanksAs val="gap"/>
  </c:chart>
  <c:spPr>
    <a:ln>
      <a:noFill/>
    </a:ln>
  </c:spPr>
  <c:txPr>
    <a:bodyPr/>
    <a:lstStyle/>
    <a:p>
      <a:pPr>
        <a:defRPr>
          <a:latin typeface="Candara" pitchFamily="34" charset="0"/>
        </a:defRPr>
      </a:pPr>
      <a:endParaRPr lang="pt-BR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layout/>
    </c:title>
    <c:view3D>
      <c:rotX val="75"/>
      <c:perspective val="30"/>
    </c:view3D>
    <c:plotArea>
      <c:layout/>
      <c:pie3DChart>
        <c:varyColors val="1"/>
        <c:ser>
          <c:idx val="0"/>
          <c:order val="0"/>
          <c:tx>
            <c:strRef>
              <c:f>SEDUC!$B$1</c:f>
              <c:strCache>
                <c:ptCount val="1"/>
                <c:pt idx="0">
                  <c:v>STATUS RECURSO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showVal val="1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SEDUC!$A$2:$A$4</c:f>
              <c:strCache>
                <c:ptCount val="3"/>
                <c:pt idx="0">
                  <c:v>Provido</c:v>
                </c:pt>
                <c:pt idx="1">
                  <c:v>Não Provido</c:v>
                </c:pt>
                <c:pt idx="2">
                  <c:v>Perda do Objeto</c:v>
                </c:pt>
              </c:strCache>
            </c:strRef>
          </c:cat>
          <c:val>
            <c:numRef>
              <c:f>SEDUC!$B$2:$B$4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</c:ser>
      </c:pie3DChart>
    </c:plotArea>
    <c:legend>
      <c:legendPos val="r"/>
      <c:layout/>
      <c:txPr>
        <a:bodyPr/>
        <a:lstStyle/>
        <a:p>
          <a:pPr>
            <a:defRPr b="1"/>
          </a:pPr>
          <a:endParaRPr lang="pt-BR"/>
        </a:p>
      </c:txPr>
    </c:legend>
    <c:plotVisOnly val="1"/>
    <c:dispBlanksAs val="zero"/>
  </c:chart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view3D>
      <c:rotX val="30"/>
      <c:perspective val="30"/>
    </c:view3D>
    <c:plotArea>
      <c:layout>
        <c:manualLayout>
          <c:layoutTarget val="inner"/>
          <c:xMode val="edge"/>
          <c:yMode val="edge"/>
          <c:x val="6.4573966118769491E-2"/>
          <c:y val="0.20360036632187758"/>
          <c:w val="0.55596606691802286"/>
          <c:h val="0.78630864046650484"/>
        </c:manualLayout>
      </c:layout>
      <c:pie3D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Procedimentos Disciplinares - SEDUC</c:v>
                </c:pt>
              </c:strCache>
            </c:strRef>
          </c:tx>
          <c:explosion val="25"/>
          <c:dPt>
            <c:idx val="1"/>
            <c:explosion val="33"/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/>
                </a:pPr>
                <a:endParaRPr lang="pt-BR"/>
              </a:p>
            </c:txPr>
            <c:showVal val="1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Plan1!$A$2:$A$3</c:f>
              <c:strCache>
                <c:ptCount val="2"/>
                <c:pt idx="0">
                  <c:v>Processo Disciplinar</c:v>
                </c:pt>
                <c:pt idx="1">
                  <c:v>Sindicância Administrativa</c:v>
                </c:pt>
              </c:strCache>
            </c:strRef>
          </c:cat>
          <c:val>
            <c:numRef>
              <c:f>Plan1!$B$2:$B$3</c:f>
              <c:numCache>
                <c:formatCode>General</c:formatCode>
                <c:ptCount val="2"/>
                <c:pt idx="0">
                  <c:v>75</c:v>
                </c:pt>
                <c:pt idx="1">
                  <c:v>12</c:v>
                </c:pt>
              </c:numCache>
            </c:numRef>
          </c:val>
        </c:ser>
      </c:pie3DChart>
    </c:plotArea>
    <c:legend>
      <c:legendPos val="r"/>
      <c:layout/>
      <c:txPr>
        <a:bodyPr/>
        <a:lstStyle/>
        <a:p>
          <a:pPr>
            <a:defRPr sz="1100" b="1"/>
          </a:pPr>
          <a:endParaRPr lang="pt-BR"/>
        </a:p>
      </c:txPr>
    </c:legend>
    <c:plotVisOnly val="1"/>
    <c:dispBlanksAs val="zero"/>
  </c:chart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layout/>
    </c:title>
    <c:view3D>
      <c:rotX val="75"/>
      <c:perspective val="30"/>
    </c:view3D>
    <c:sideWall>
      <c:spPr>
        <a:noFill/>
        <a:ln w="25400">
          <a:noFill/>
        </a:ln>
      </c:spPr>
    </c:sideWall>
    <c:backWall>
      <c:spPr>
        <a:noFill/>
        <a:ln w="25400">
          <a:noFill/>
        </a:ln>
      </c:spPr>
    </c:backWall>
    <c:plotArea>
      <c:layout/>
      <c:pie3DChart>
        <c:varyColors val="1"/>
        <c:ser>
          <c:idx val="0"/>
          <c:order val="0"/>
          <c:tx>
            <c:strRef>
              <c:f>SEDUC!$B$1</c:f>
              <c:strCache>
                <c:ptCount val="1"/>
                <c:pt idx="0">
                  <c:v>Quant.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pt-BR"/>
              </a:p>
            </c:txPr>
            <c:showCatName val="1"/>
            <c:showPercent val="1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SEDUC!$A$2:$A$8</c:f>
              <c:strCache>
                <c:ptCount val="7"/>
                <c:pt idx="0">
                  <c:v>Professor</c:v>
                </c:pt>
                <c:pt idx="1">
                  <c:v>Agente Administrativo</c:v>
                </c:pt>
                <c:pt idx="2">
                  <c:v>Merendeira</c:v>
                </c:pt>
                <c:pt idx="3">
                  <c:v>Vigia</c:v>
                </c:pt>
                <c:pt idx="4">
                  <c:v>Auxiliar de Serviços Diversos</c:v>
                </c:pt>
                <c:pt idx="5">
                  <c:v>Analista de Sistema</c:v>
                </c:pt>
                <c:pt idx="6">
                  <c:v>Motorista</c:v>
                </c:pt>
              </c:strCache>
            </c:strRef>
          </c:cat>
          <c:val>
            <c:numRef>
              <c:f>SEDUC!$B$2:$B$8</c:f>
              <c:numCache>
                <c:formatCode>General</c:formatCode>
                <c:ptCount val="7"/>
                <c:pt idx="0">
                  <c:v>11</c:v>
                </c:pt>
                <c:pt idx="1">
                  <c:v>6</c:v>
                </c:pt>
                <c:pt idx="2">
                  <c:v>4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dLbls>
          <c:showCatName val="1"/>
          <c:showPercent val="1"/>
        </c:dLbls>
      </c:pie3DChart>
    </c:plotArea>
    <c:plotVisOnly val="1"/>
    <c:dispBlanksAs val="zero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pt-BR"/>
    </a:p>
  </c:txPr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EXECUCAO_ORCAM_2016_2017!$B$1</c:f>
              <c:strCache>
                <c:ptCount val="1"/>
                <c:pt idx="0">
                  <c:v>R$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cat>
            <c:strRef>
              <c:f>EXECUCAO_ORCAM_2016_2017!$A$2:$A$3</c:f>
              <c:strCache>
                <c:ptCount val="2"/>
                <c:pt idx="0">
                  <c:v>Executado 1º Quad. 2016</c:v>
                </c:pt>
                <c:pt idx="1">
                  <c:v>Executado 1º Quad. 2017</c:v>
                </c:pt>
              </c:strCache>
            </c:strRef>
          </c:cat>
          <c:val>
            <c:numRef>
              <c:f>EXECUCAO_ORCAM_2016_2017!$B$2:$B$3</c:f>
              <c:numCache>
                <c:formatCode>_-* #,##0.00_-;\-* #,##0.00_-;_-* "-"??_-;_-@_-</c:formatCode>
                <c:ptCount val="2"/>
                <c:pt idx="0">
                  <c:v>667908289.80999994</c:v>
                </c:pt>
                <c:pt idx="1">
                  <c:v>527313913.24000001</c:v>
                </c:pt>
              </c:numCache>
            </c:numRef>
          </c:val>
        </c:ser>
        <c:axId val="34842496"/>
        <c:axId val="34844032"/>
      </c:barChart>
      <c:catAx>
        <c:axId val="34842496"/>
        <c:scaling>
          <c:orientation val="minMax"/>
        </c:scaling>
        <c:axPos val="b"/>
        <c:majorTickMark val="none"/>
        <c:tickLblPos val="nextTo"/>
        <c:crossAx val="34844032"/>
        <c:crosses val="autoZero"/>
        <c:auto val="1"/>
        <c:lblAlgn val="ctr"/>
        <c:lblOffset val="100"/>
      </c:catAx>
      <c:valAx>
        <c:axId val="34844032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3484249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ln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a:ln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1º Quad. 2016</c:v>
          </c:tx>
          <c:spPr>
            <a:solidFill>
              <a:schemeClr val="accent1">
                <a:lumMod val="75000"/>
              </a:schemeClr>
            </a:solidFill>
          </c:spPr>
          <c:cat>
            <c:strRef>
              <c:f>'PESSOAL CIVIL'!$A$9:$A$21</c:f>
              <c:strCache>
                <c:ptCount val="13"/>
                <c:pt idx="0">
                  <c:v>Vencimentos e Salários</c:v>
                </c:pt>
                <c:pt idx="1">
                  <c:v>Grat. Por tempo de Serviço</c:v>
                </c:pt>
                <c:pt idx="2">
                  <c:v>Grat. Por Exercício de Função</c:v>
                </c:pt>
                <c:pt idx="3">
                  <c:v>Adicional Noturno</c:v>
                </c:pt>
                <c:pt idx="4">
                  <c:v>Adicional de Insalubridade</c:v>
                </c:pt>
                <c:pt idx="5">
                  <c:v>Abono Permanência</c:v>
                </c:pt>
                <c:pt idx="6">
                  <c:v>Gratificações Especiais</c:v>
                </c:pt>
                <c:pt idx="7">
                  <c:v>Complementação Salarial-Pessoal Civil</c:v>
                </c:pt>
                <c:pt idx="8">
                  <c:v>Rem Part. Órgãos delib. Coletiva</c:v>
                </c:pt>
                <c:pt idx="9">
                  <c:v>Férias</c:v>
                </c:pt>
                <c:pt idx="10">
                  <c:v>Subsídios</c:v>
                </c:pt>
                <c:pt idx="11">
                  <c:v>13º Salário</c:v>
                </c:pt>
                <c:pt idx="12">
                  <c:v>Gratificação p/Ex. de cargos</c:v>
                </c:pt>
              </c:strCache>
            </c:strRef>
          </c:cat>
          <c:val>
            <c:numRef>
              <c:f>'PESSOAL CIVIL'!$B$9:$B$21</c:f>
              <c:numCache>
                <c:formatCode>_-* #,##0.00_-;\-* #,##0.00_-;_-* "-"??_-;_-@_-</c:formatCode>
                <c:ptCount val="13"/>
                <c:pt idx="0" formatCode="#,##0.00">
                  <c:v>109360.22</c:v>
                </c:pt>
                <c:pt idx="1">
                  <c:v>64.400000000000006</c:v>
                </c:pt>
                <c:pt idx="2">
                  <c:v>1362999.66</c:v>
                </c:pt>
                <c:pt idx="3">
                  <c:v>600217.71</c:v>
                </c:pt>
                <c:pt idx="4">
                  <c:v>35991.440000000002</c:v>
                </c:pt>
                <c:pt idx="5">
                  <c:v>73449.38</c:v>
                </c:pt>
                <c:pt idx="6">
                  <c:v>546165.52</c:v>
                </c:pt>
                <c:pt idx="7">
                  <c:v>813073.23</c:v>
                </c:pt>
                <c:pt idx="8">
                  <c:v>276620.84999999998</c:v>
                </c:pt>
                <c:pt idx="9">
                  <c:v>3387200.39</c:v>
                </c:pt>
                <c:pt idx="10">
                  <c:v>93702566.200000003</c:v>
                </c:pt>
                <c:pt idx="11">
                  <c:v>214697.19</c:v>
                </c:pt>
                <c:pt idx="12">
                  <c:v>374020.93</c:v>
                </c:pt>
              </c:numCache>
            </c:numRef>
          </c:val>
        </c:ser>
        <c:ser>
          <c:idx val="1"/>
          <c:order val="1"/>
          <c:tx>
            <c:v>1º Quad. 2017</c:v>
          </c:tx>
          <c:spPr>
            <a:solidFill>
              <a:schemeClr val="accent2">
                <a:lumMod val="75000"/>
              </a:schemeClr>
            </a:solidFill>
          </c:spPr>
          <c:cat>
            <c:strRef>
              <c:f>'PESSOAL CIVIL'!$A$9:$A$21</c:f>
              <c:strCache>
                <c:ptCount val="13"/>
                <c:pt idx="0">
                  <c:v>Vencimentos e Salários</c:v>
                </c:pt>
                <c:pt idx="1">
                  <c:v>Grat. Por tempo de Serviço</c:v>
                </c:pt>
                <c:pt idx="2">
                  <c:v>Grat. Por Exercício de Função</c:v>
                </c:pt>
                <c:pt idx="3">
                  <c:v>Adicional Noturno</c:v>
                </c:pt>
                <c:pt idx="4">
                  <c:v>Adicional de Insalubridade</c:v>
                </c:pt>
                <c:pt idx="5">
                  <c:v>Abono Permanência</c:v>
                </c:pt>
                <c:pt idx="6">
                  <c:v>Gratificações Especiais</c:v>
                </c:pt>
                <c:pt idx="7">
                  <c:v>Complementação Salarial-Pessoal Civil</c:v>
                </c:pt>
                <c:pt idx="8">
                  <c:v>Rem Part. Órgãos delib. Coletiva</c:v>
                </c:pt>
                <c:pt idx="9">
                  <c:v>Férias</c:v>
                </c:pt>
                <c:pt idx="10">
                  <c:v>Subsídios</c:v>
                </c:pt>
                <c:pt idx="11">
                  <c:v>13º Salário</c:v>
                </c:pt>
                <c:pt idx="12">
                  <c:v>Gratificação p/Ex. de cargos</c:v>
                </c:pt>
              </c:strCache>
            </c:strRef>
          </c:cat>
          <c:val>
            <c:numRef>
              <c:f>'PESSOAL CIVIL'!$C$9:$C$21</c:f>
              <c:numCache>
                <c:formatCode>_-* #,##0.00_-;\-* #,##0.00_-;_-* "-"??_-;_-@_-</c:formatCode>
                <c:ptCount val="13"/>
                <c:pt idx="0">
                  <c:v>464064.67</c:v>
                </c:pt>
                <c:pt idx="1">
                  <c:v>66.540000000000006</c:v>
                </c:pt>
                <c:pt idx="2">
                  <c:v>2876275.95</c:v>
                </c:pt>
                <c:pt idx="3">
                  <c:v>630340.46</c:v>
                </c:pt>
                <c:pt idx="4">
                  <c:v>58246.94</c:v>
                </c:pt>
                <c:pt idx="5">
                  <c:v>73559.520000000004</c:v>
                </c:pt>
                <c:pt idx="6">
                  <c:v>503982.32</c:v>
                </c:pt>
                <c:pt idx="7">
                  <c:v>577811.19999999995</c:v>
                </c:pt>
                <c:pt idx="8">
                  <c:v>328899.58</c:v>
                </c:pt>
                <c:pt idx="9">
                  <c:v>3283875.42</c:v>
                </c:pt>
                <c:pt idx="10">
                  <c:v>94227715.420000002</c:v>
                </c:pt>
                <c:pt idx="11">
                  <c:v>7344588.7699999996</c:v>
                </c:pt>
                <c:pt idx="12">
                  <c:v>403487.12</c:v>
                </c:pt>
              </c:numCache>
            </c:numRef>
          </c:val>
        </c:ser>
        <c:axId val="87212416"/>
        <c:axId val="87213952"/>
      </c:barChart>
      <c:catAx>
        <c:axId val="87212416"/>
        <c:scaling>
          <c:orientation val="minMax"/>
        </c:scaling>
        <c:axPos val="b"/>
        <c:majorTickMark val="none"/>
        <c:tickLblPos val="nextTo"/>
        <c:crossAx val="87213952"/>
        <c:crosses val="autoZero"/>
        <c:auto val="1"/>
        <c:lblAlgn val="ctr"/>
        <c:lblOffset val="100"/>
      </c:catAx>
      <c:valAx>
        <c:axId val="87213952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87212416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6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txPr>
    <a:bodyPr/>
    <a:lstStyle/>
    <a:p>
      <a:pPr>
        <a:defRPr sz="900"/>
      </a:pPr>
      <a:endParaRPr lang="pt-B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DIARIAS_DETALHAMENTO!$B$1</c:f>
              <c:strCache>
                <c:ptCount val="1"/>
                <c:pt idx="0">
                  <c:v>1º Quad. 2016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cat>
            <c:strRef>
              <c:f>DIARIAS_DETALHAMENTO!$A$2:$A$4</c:f>
              <c:strCache>
                <c:ptCount val="3"/>
                <c:pt idx="0">
                  <c:v>Diárias Dentro do Estado</c:v>
                </c:pt>
                <c:pt idx="1">
                  <c:v>Diárias Fora do Estado</c:v>
                </c:pt>
                <c:pt idx="2">
                  <c:v>Diárias por indenização</c:v>
                </c:pt>
              </c:strCache>
            </c:strRef>
          </c:cat>
          <c:val>
            <c:numRef>
              <c:f>DIARIAS_DETALHAMENTO!$B$2:$B$4</c:f>
              <c:numCache>
                <c:formatCode>_-* #,##0.00_-;\-* #,##0.00_-;_-* "-"??_-;_-@_-</c:formatCode>
                <c:ptCount val="3"/>
                <c:pt idx="0">
                  <c:v>42600</c:v>
                </c:pt>
                <c:pt idx="1">
                  <c:v>27315</c:v>
                </c:pt>
                <c:pt idx="2">
                  <c:v>3120</c:v>
                </c:pt>
              </c:numCache>
            </c:numRef>
          </c:val>
        </c:ser>
        <c:ser>
          <c:idx val="1"/>
          <c:order val="1"/>
          <c:tx>
            <c:strRef>
              <c:f>DIARIAS_DETALHAMENTO!$C$1</c:f>
              <c:strCache>
                <c:ptCount val="1"/>
                <c:pt idx="0">
                  <c:v>1º Quad. 2017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</c:spPr>
          <c:cat>
            <c:strRef>
              <c:f>DIARIAS_DETALHAMENTO!$A$2:$A$4</c:f>
              <c:strCache>
                <c:ptCount val="3"/>
                <c:pt idx="0">
                  <c:v>Diárias Dentro do Estado</c:v>
                </c:pt>
                <c:pt idx="1">
                  <c:v>Diárias Fora do Estado</c:v>
                </c:pt>
                <c:pt idx="2">
                  <c:v>Diárias por indenização</c:v>
                </c:pt>
              </c:strCache>
            </c:strRef>
          </c:cat>
          <c:val>
            <c:numRef>
              <c:f>DIARIAS_DETALHAMENTO!$C$2:$C$4</c:f>
              <c:numCache>
                <c:formatCode>_-* #,##0.00_-;\-* #,##0.00_-;_-* "-"??_-;_-@_-</c:formatCode>
                <c:ptCount val="3"/>
                <c:pt idx="0">
                  <c:v>138940</c:v>
                </c:pt>
                <c:pt idx="1">
                  <c:v>39525</c:v>
                </c:pt>
                <c:pt idx="2">
                  <c:v>136370</c:v>
                </c:pt>
              </c:numCache>
            </c:numRef>
          </c:val>
        </c:ser>
        <c:axId val="68150016"/>
        <c:axId val="68152320"/>
      </c:barChart>
      <c:catAx>
        <c:axId val="68150016"/>
        <c:scaling>
          <c:orientation val="minMax"/>
        </c:scaling>
        <c:axPos val="b"/>
        <c:majorTickMark val="none"/>
        <c:tickLblPos val="nextTo"/>
        <c:crossAx val="68152320"/>
        <c:crosses val="autoZero"/>
        <c:auto val="1"/>
        <c:lblAlgn val="ctr"/>
        <c:lblOffset val="100"/>
      </c:catAx>
      <c:valAx>
        <c:axId val="68152320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815001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txPr>
    <a:bodyPr/>
    <a:lstStyle/>
    <a:p>
      <a:pPr>
        <a:defRPr sz="900"/>
      </a:pPr>
      <a:endParaRPr lang="pt-B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PASSAGENS!$B$1</c:f>
              <c:strCache>
                <c:ptCount val="1"/>
                <c:pt idx="0">
                  <c:v>1º Quad. 2016</c:v>
                </c:pt>
              </c:strCache>
            </c:strRef>
          </c:tx>
          <c:cat>
            <c:strRef>
              <c:f>PASSAGENS!$A$2:$A$3</c:f>
              <c:strCache>
                <c:ptCount val="2"/>
                <c:pt idx="0">
                  <c:v>JBS Viagens e Turismo Ltda.</c:v>
                </c:pt>
                <c:pt idx="1">
                  <c:v>Propag Turismo Ltda.</c:v>
                </c:pt>
              </c:strCache>
            </c:strRef>
          </c:cat>
          <c:val>
            <c:numRef>
              <c:f>PASSAGENS!$B$2:$B$3</c:f>
              <c:numCache>
                <c:formatCode>_-* #,##0.00_-;\-* #,##0.00_-;_-* "-"??_-;_-@_-</c:formatCode>
                <c:ptCount val="2"/>
                <c:pt idx="0">
                  <c:v>42430.69</c:v>
                </c:pt>
              </c:numCache>
            </c:numRef>
          </c:val>
        </c:ser>
        <c:ser>
          <c:idx val="1"/>
          <c:order val="1"/>
          <c:tx>
            <c:strRef>
              <c:f>PASSAGENS!$C$1</c:f>
              <c:strCache>
                <c:ptCount val="1"/>
                <c:pt idx="0">
                  <c:v>1º Quad. 2017</c:v>
                </c:pt>
              </c:strCache>
            </c:strRef>
          </c:tx>
          <c:cat>
            <c:strRef>
              <c:f>PASSAGENS!$A$2:$A$3</c:f>
              <c:strCache>
                <c:ptCount val="2"/>
                <c:pt idx="0">
                  <c:v>JBS Viagens e Turismo Ltda.</c:v>
                </c:pt>
                <c:pt idx="1">
                  <c:v>Propag Turismo Ltda.</c:v>
                </c:pt>
              </c:strCache>
            </c:strRef>
          </c:cat>
          <c:val>
            <c:numRef>
              <c:f>PASSAGENS!$C$2:$C$3</c:f>
              <c:numCache>
                <c:formatCode>_-* #,##0.00_-;\-* #,##0.00_-;_-* "-"??_-;_-@_-</c:formatCode>
                <c:ptCount val="2"/>
                <c:pt idx="1">
                  <c:v>72295.48</c:v>
                </c:pt>
              </c:numCache>
            </c:numRef>
          </c:val>
        </c:ser>
        <c:axId val="63131648"/>
        <c:axId val="63238912"/>
      </c:barChart>
      <c:catAx>
        <c:axId val="63131648"/>
        <c:scaling>
          <c:orientation val="minMax"/>
        </c:scaling>
        <c:axPos val="b"/>
        <c:majorTickMark val="none"/>
        <c:tickLblPos val="nextTo"/>
        <c:crossAx val="63238912"/>
        <c:crosses val="autoZero"/>
        <c:auto val="1"/>
        <c:lblAlgn val="ctr"/>
        <c:lblOffset val="100"/>
      </c:catAx>
      <c:valAx>
        <c:axId val="63238912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313164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bar"/>
        <c:grouping val="clustered"/>
        <c:ser>
          <c:idx val="0"/>
          <c:order val="0"/>
          <c:tx>
            <c:strRef>
              <c:f>'MATERIAL DE CONSUMO'!$B$1</c:f>
              <c:strCache>
                <c:ptCount val="1"/>
                <c:pt idx="0">
                  <c:v>1º Quad. 2016</c:v>
                </c:pt>
              </c:strCache>
            </c:strRef>
          </c:tx>
          <c:cat>
            <c:strRef>
              <c:f>'MATERIAL DE CONSUMO'!$A$2:$A$3</c:f>
              <c:strCache>
                <c:ptCount val="2"/>
                <c:pt idx="0">
                  <c:v>Material de Copa e Cozinha</c:v>
                </c:pt>
                <c:pt idx="1">
                  <c:v>Pagamento antecipado</c:v>
                </c:pt>
              </c:strCache>
            </c:strRef>
          </c:cat>
          <c:val>
            <c:numRef>
              <c:f>'MATERIAL DE CONSUMO'!$B$2:$B$3</c:f>
              <c:numCache>
                <c:formatCode>_-* #,##0.00_-;\-* #,##0.00_-;_-* "-"??_-;_-@_-</c:formatCode>
                <c:ptCount val="2"/>
                <c:pt idx="1">
                  <c:v>27500</c:v>
                </c:pt>
              </c:numCache>
            </c:numRef>
          </c:val>
        </c:ser>
        <c:ser>
          <c:idx val="1"/>
          <c:order val="1"/>
          <c:tx>
            <c:strRef>
              <c:f>'MATERIAL DE CONSUMO'!$C$1</c:f>
              <c:strCache>
                <c:ptCount val="1"/>
                <c:pt idx="0">
                  <c:v>1º Quad. 2017</c:v>
                </c:pt>
              </c:strCache>
            </c:strRef>
          </c:tx>
          <c:cat>
            <c:strRef>
              <c:f>'MATERIAL DE CONSUMO'!$A$2:$A$3</c:f>
              <c:strCache>
                <c:ptCount val="2"/>
                <c:pt idx="0">
                  <c:v>Material de Copa e Cozinha</c:v>
                </c:pt>
                <c:pt idx="1">
                  <c:v>Pagamento antecipado</c:v>
                </c:pt>
              </c:strCache>
            </c:strRef>
          </c:cat>
          <c:val>
            <c:numRef>
              <c:f>'MATERIAL DE CONSUMO'!$C$2:$C$3</c:f>
              <c:numCache>
                <c:formatCode>_-* #,##0.00_-;\-* #,##0.00_-;_-* "-"??_-;_-@_-</c:formatCode>
                <c:ptCount val="2"/>
                <c:pt idx="0">
                  <c:v>339</c:v>
                </c:pt>
                <c:pt idx="1">
                  <c:v>70000</c:v>
                </c:pt>
              </c:numCache>
            </c:numRef>
          </c:val>
        </c:ser>
        <c:axId val="87205760"/>
        <c:axId val="87654400"/>
      </c:barChart>
      <c:catAx>
        <c:axId val="87205760"/>
        <c:scaling>
          <c:orientation val="minMax"/>
        </c:scaling>
        <c:axPos val="l"/>
        <c:majorTickMark val="none"/>
        <c:tickLblPos val="nextTo"/>
        <c:crossAx val="87654400"/>
        <c:crosses val="autoZero"/>
        <c:auto val="1"/>
        <c:lblAlgn val="ctr"/>
        <c:lblOffset val="100"/>
      </c:catAx>
      <c:valAx>
        <c:axId val="87654400"/>
        <c:scaling>
          <c:orientation val="minMax"/>
        </c:scaling>
        <c:axPos val="b"/>
        <c:majorGridlines/>
        <c:numFmt formatCode="_-* #,##0.00_-;\-* #,##0.00_-;_-* &quot;-&quot;??_-;_-@_-" sourceLinked="1"/>
        <c:majorTickMark val="none"/>
        <c:tickLblPos val="nextTo"/>
        <c:crossAx val="8720576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txPr>
    <a:bodyPr/>
    <a:lstStyle/>
    <a:p>
      <a:pPr>
        <a:defRPr sz="700"/>
      </a:pPr>
      <a:endParaRPr lang="pt-BR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'SERV TERC - PJ'!$B$1</c:f>
              <c:strCache>
                <c:ptCount val="1"/>
                <c:pt idx="0">
                  <c:v>1º Quad. 2016</c:v>
                </c:pt>
              </c:strCache>
            </c:strRef>
          </c:tx>
          <c:cat>
            <c:strRef>
              <c:f>'SERV TERC - PJ'!$A$2:$A$12</c:f>
              <c:strCache>
                <c:ptCount val="11"/>
                <c:pt idx="0">
                  <c:v>Venc. e Vantagens - Pessoal Civil</c:v>
                </c:pt>
                <c:pt idx="1">
                  <c:v>Cont. por Tempo Determinado</c:v>
                </c:pt>
                <c:pt idx="2">
                  <c:v>Despesas de Exercícios Anteriores</c:v>
                </c:pt>
                <c:pt idx="3">
                  <c:v>Diárias - Pessoal Civil</c:v>
                </c:pt>
                <c:pt idx="4">
                  <c:v>Obrigações Patronais</c:v>
                </c:pt>
                <c:pt idx="5">
                  <c:v>Outros Serviços de de Terceiros - PJ</c:v>
                </c:pt>
                <c:pt idx="6">
                  <c:v>Outros Serviços de de Terceiros - PF</c:v>
                </c:pt>
                <c:pt idx="7">
                  <c:v>Obras e Instalações</c:v>
                </c:pt>
                <c:pt idx="8">
                  <c:v>Outros Benefícios Previdenciários</c:v>
                </c:pt>
                <c:pt idx="9">
                  <c:v>Contribuições</c:v>
                </c:pt>
                <c:pt idx="10">
                  <c:v>Indenizações e Restituções</c:v>
                </c:pt>
              </c:strCache>
            </c:strRef>
          </c:cat>
          <c:val>
            <c:numRef>
              <c:f>'SERV TERC - PJ'!$B$2:$B$12</c:f>
              <c:numCache>
                <c:formatCode>_-* #,##0.00_-;\-* #,##0.00_-;_-* "-"??_-;_-@_-</c:formatCode>
                <c:ptCount val="11"/>
                <c:pt idx="0">
                  <c:v>101496427.12</c:v>
                </c:pt>
                <c:pt idx="1">
                  <c:v>15549033</c:v>
                </c:pt>
                <c:pt idx="2">
                  <c:v>313047.49</c:v>
                </c:pt>
                <c:pt idx="4">
                  <c:v>15672480.560000001</c:v>
                </c:pt>
                <c:pt idx="5">
                  <c:v>8303940.1600000001</c:v>
                </c:pt>
                <c:pt idx="6">
                  <c:v>1771446.92</c:v>
                </c:pt>
                <c:pt idx="8">
                  <c:v>216131.75</c:v>
                </c:pt>
                <c:pt idx="9">
                  <c:v>7769921.5999999996</c:v>
                </c:pt>
                <c:pt idx="10">
                  <c:v>176780.43</c:v>
                </c:pt>
              </c:numCache>
            </c:numRef>
          </c:val>
        </c:ser>
        <c:ser>
          <c:idx val="1"/>
          <c:order val="1"/>
          <c:tx>
            <c:strRef>
              <c:f>'SERV TERC - PJ'!$C$1</c:f>
              <c:strCache>
                <c:ptCount val="1"/>
                <c:pt idx="0">
                  <c:v>1º Quad. 2017</c:v>
                </c:pt>
              </c:strCache>
            </c:strRef>
          </c:tx>
          <c:cat>
            <c:strRef>
              <c:f>'SERV TERC - PJ'!$A$2:$A$12</c:f>
              <c:strCache>
                <c:ptCount val="11"/>
                <c:pt idx="0">
                  <c:v>Venc. e Vantagens - Pessoal Civil</c:v>
                </c:pt>
                <c:pt idx="1">
                  <c:v>Cont. por Tempo Determinado</c:v>
                </c:pt>
                <c:pt idx="2">
                  <c:v>Despesas de Exercícios Anteriores</c:v>
                </c:pt>
                <c:pt idx="3">
                  <c:v>Diárias - Pessoal Civil</c:v>
                </c:pt>
                <c:pt idx="4">
                  <c:v>Obrigações Patronais</c:v>
                </c:pt>
                <c:pt idx="5">
                  <c:v>Outros Serviços de de Terceiros - PJ</c:v>
                </c:pt>
                <c:pt idx="6">
                  <c:v>Outros Serviços de de Terceiros - PF</c:v>
                </c:pt>
                <c:pt idx="7">
                  <c:v>Obras e Instalações</c:v>
                </c:pt>
                <c:pt idx="8">
                  <c:v>Outros Benefícios Previdenciários</c:v>
                </c:pt>
                <c:pt idx="9">
                  <c:v>Contribuições</c:v>
                </c:pt>
                <c:pt idx="10">
                  <c:v>Indenizações e Restituções</c:v>
                </c:pt>
              </c:strCache>
            </c:strRef>
          </c:cat>
          <c:val>
            <c:numRef>
              <c:f>'SERV TERC - PJ'!$C$2:$C$12</c:f>
              <c:numCache>
                <c:formatCode>_-* #,##0.00_-;\-* #,##0.00_-;_-* "-"??_-;_-@_-</c:formatCode>
                <c:ptCount val="11"/>
                <c:pt idx="0">
                  <c:v>110772913.91</c:v>
                </c:pt>
                <c:pt idx="1">
                  <c:v>26039375.300000001</c:v>
                </c:pt>
                <c:pt idx="3">
                  <c:v>314835</c:v>
                </c:pt>
                <c:pt idx="4">
                  <c:v>15753807.52</c:v>
                </c:pt>
                <c:pt idx="5">
                  <c:v>9653006.0700000003</c:v>
                </c:pt>
                <c:pt idx="6">
                  <c:v>1972375.6</c:v>
                </c:pt>
                <c:pt idx="7">
                  <c:v>416202.33</c:v>
                </c:pt>
                <c:pt idx="9">
                  <c:v>6860799.0599999996</c:v>
                </c:pt>
                <c:pt idx="10">
                  <c:v>180245.33</c:v>
                </c:pt>
              </c:numCache>
            </c:numRef>
          </c:val>
        </c:ser>
        <c:axId val="57606912"/>
        <c:axId val="33643904"/>
      </c:barChart>
      <c:valAx>
        <c:axId val="3364390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57606912"/>
        <c:crosses val="autoZero"/>
        <c:crossBetween val="between"/>
      </c:valAx>
      <c:catAx>
        <c:axId val="57606912"/>
        <c:scaling>
          <c:orientation val="minMax"/>
        </c:scaling>
        <c:axPos val="b"/>
        <c:numFmt formatCode="General" sourceLinked="1"/>
        <c:majorTickMark val="none"/>
        <c:tickLblPos val="nextTo"/>
        <c:crossAx val="33643904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7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'INDENIZAÇÕES E RESTITUIC'!$B$1</c:f>
              <c:strCache>
                <c:ptCount val="1"/>
                <c:pt idx="0">
                  <c:v>1º Quad. 2016</c:v>
                </c:pt>
              </c:strCache>
            </c:strRef>
          </c:tx>
          <c:cat>
            <c:strRef>
              <c:f>'INDENIZAÇÕES E RESTITUIC'!$A$2</c:f>
              <c:strCache>
                <c:ptCount val="1"/>
                <c:pt idx="0">
                  <c:v>Indenizações e Restituições</c:v>
                </c:pt>
              </c:strCache>
            </c:strRef>
          </c:cat>
          <c:val>
            <c:numRef>
              <c:f>'INDENIZAÇÕES E RESTITUIC'!$B$2</c:f>
              <c:numCache>
                <c:formatCode>_-* #,##0.00_-;\-* #,##0.00_-;_-* "-"??_-;_-@_-</c:formatCode>
                <c:ptCount val="1"/>
                <c:pt idx="0">
                  <c:v>176780.43</c:v>
                </c:pt>
              </c:numCache>
            </c:numRef>
          </c:val>
        </c:ser>
        <c:ser>
          <c:idx val="1"/>
          <c:order val="1"/>
          <c:tx>
            <c:strRef>
              <c:f>'INDENIZAÇÕES E RESTITUIC'!$C$1</c:f>
              <c:strCache>
                <c:ptCount val="1"/>
                <c:pt idx="0">
                  <c:v>1º Quad. 2017</c:v>
                </c:pt>
              </c:strCache>
            </c:strRef>
          </c:tx>
          <c:cat>
            <c:strRef>
              <c:f>'INDENIZAÇÕES E RESTITUIC'!$A$2</c:f>
              <c:strCache>
                <c:ptCount val="1"/>
                <c:pt idx="0">
                  <c:v>Indenizações e Restituições</c:v>
                </c:pt>
              </c:strCache>
            </c:strRef>
          </c:cat>
          <c:val>
            <c:numRef>
              <c:f>'INDENIZAÇÕES E RESTITUIC'!$C$2</c:f>
              <c:numCache>
                <c:formatCode>_-* #,##0.00_-;\-* #,##0.00_-;_-* "-"??_-;_-@_-</c:formatCode>
                <c:ptCount val="1"/>
                <c:pt idx="0">
                  <c:v>180245.33</c:v>
                </c:pt>
              </c:numCache>
            </c:numRef>
          </c:val>
        </c:ser>
        <c:axId val="62334848"/>
        <c:axId val="62472576"/>
      </c:barChart>
      <c:catAx>
        <c:axId val="62334848"/>
        <c:scaling>
          <c:orientation val="minMax"/>
        </c:scaling>
        <c:axPos val="b"/>
        <c:numFmt formatCode="General" sourceLinked="1"/>
        <c:majorTickMark val="none"/>
        <c:tickLblPos val="nextTo"/>
        <c:crossAx val="62472576"/>
        <c:crosses val="autoZero"/>
        <c:auto val="1"/>
        <c:lblAlgn val="ctr"/>
        <c:lblOffset val="100"/>
      </c:catAx>
      <c:valAx>
        <c:axId val="62472576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233484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'LOCACAÇÃO VEÍCULOS'!$B$1</c:f>
              <c:strCache>
                <c:ptCount val="1"/>
                <c:pt idx="0">
                  <c:v>1º Quad. 2016</c:v>
                </c:pt>
              </c:strCache>
            </c:strRef>
          </c:tx>
          <c:cat>
            <c:strRef>
              <c:f>'LOCACAÇÃO VEÍCULOS'!$A$2:$A$10</c:f>
              <c:strCache>
                <c:ptCount val="9"/>
                <c:pt idx="0">
                  <c:v>Coopeal - Bus</c:v>
                </c:pt>
                <c:pt idx="1">
                  <c:v>Costa Dourada Veículos Ltda.</c:v>
                </c:pt>
                <c:pt idx="2">
                  <c:v>Amorim e Amorim Ltda.</c:v>
                </c:pt>
                <c:pt idx="3">
                  <c:v>Equilíbrio Serv. Ltda. - Rotacar</c:v>
                </c:pt>
                <c:pt idx="4">
                  <c:v>OK Locadora de Veículos Ltda. Epp</c:v>
                </c:pt>
                <c:pt idx="5">
                  <c:v>RVM Locação e Serviços Ltda. ME</c:v>
                </c:pt>
                <c:pt idx="6">
                  <c:v>Andrade e Lucena Ltda.</c:v>
                </c:pt>
                <c:pt idx="7">
                  <c:v>Brascar Locadora Ltda.</c:v>
                </c:pt>
                <c:pt idx="8">
                  <c:v>America Locação e Serviços Ltda.</c:v>
                </c:pt>
              </c:strCache>
            </c:strRef>
          </c:cat>
          <c:val>
            <c:numRef>
              <c:f>'LOCACAÇÃO VEÍCULOS'!$B$2:$B$10</c:f>
              <c:numCache>
                <c:formatCode>_-* #,##0.00_-;\-* #,##0.00_-;_-* "-"??_-;_-@_-</c:formatCode>
                <c:ptCount val="9"/>
                <c:pt idx="0">
                  <c:v>4577306.5599999996</c:v>
                </c:pt>
                <c:pt idx="1">
                  <c:v>41385</c:v>
                </c:pt>
                <c:pt idx="2">
                  <c:v>99240</c:v>
                </c:pt>
                <c:pt idx="3">
                  <c:v>127719.96</c:v>
                </c:pt>
                <c:pt idx="4">
                  <c:v>46404.92</c:v>
                </c:pt>
                <c:pt idx="5">
                  <c:v>73060</c:v>
                </c:pt>
                <c:pt idx="6">
                  <c:v>19440</c:v>
                </c:pt>
                <c:pt idx="7">
                  <c:v>25875</c:v>
                </c:pt>
                <c:pt idx="8">
                  <c:v>55074.46</c:v>
                </c:pt>
              </c:numCache>
            </c:numRef>
          </c:val>
        </c:ser>
        <c:ser>
          <c:idx val="1"/>
          <c:order val="1"/>
          <c:tx>
            <c:strRef>
              <c:f>'LOCACAÇÃO VEÍCULOS'!$C$1</c:f>
              <c:strCache>
                <c:ptCount val="1"/>
                <c:pt idx="0">
                  <c:v>1º Quad. 2017</c:v>
                </c:pt>
              </c:strCache>
            </c:strRef>
          </c:tx>
          <c:cat>
            <c:strRef>
              <c:f>'LOCACAÇÃO VEÍCULOS'!$A$2:$A$10</c:f>
              <c:strCache>
                <c:ptCount val="9"/>
                <c:pt idx="0">
                  <c:v>Coopeal - Bus</c:v>
                </c:pt>
                <c:pt idx="1">
                  <c:v>Costa Dourada Veículos Ltda.</c:v>
                </c:pt>
                <c:pt idx="2">
                  <c:v>Amorim e Amorim Ltda.</c:v>
                </c:pt>
                <c:pt idx="3">
                  <c:v>Equilíbrio Serv. Ltda. - Rotacar</c:v>
                </c:pt>
                <c:pt idx="4">
                  <c:v>OK Locadora de Veículos Ltda. Epp</c:v>
                </c:pt>
                <c:pt idx="5">
                  <c:v>RVM Locação e Serviços Ltda. ME</c:v>
                </c:pt>
                <c:pt idx="6">
                  <c:v>Andrade e Lucena Ltda.</c:v>
                </c:pt>
                <c:pt idx="7">
                  <c:v>Brascar Locadora Ltda.</c:v>
                </c:pt>
                <c:pt idx="8">
                  <c:v>America Locação e Serviços Ltda.</c:v>
                </c:pt>
              </c:strCache>
            </c:strRef>
          </c:cat>
          <c:val>
            <c:numRef>
              <c:f>'LOCACAÇÃO VEÍCULOS'!$C$2:$C$10</c:f>
              <c:numCache>
                <c:formatCode>_-* #,##0.00_-;\-* #,##0.00_-;_-* "-"??_-;_-@_-</c:formatCode>
                <c:ptCount val="9"/>
                <c:pt idx="0">
                  <c:v>3372109.63</c:v>
                </c:pt>
                <c:pt idx="1">
                  <c:v>49821.21</c:v>
                </c:pt>
                <c:pt idx="2">
                  <c:v>139913.76</c:v>
                </c:pt>
                <c:pt idx="3">
                  <c:v>150644.1</c:v>
                </c:pt>
                <c:pt idx="4">
                  <c:v>73522.91</c:v>
                </c:pt>
                <c:pt idx="5">
                  <c:v>87363.19</c:v>
                </c:pt>
                <c:pt idx="6">
                  <c:v>23402.79</c:v>
                </c:pt>
                <c:pt idx="7">
                  <c:v>10383.18</c:v>
                </c:pt>
                <c:pt idx="8">
                  <c:v>65075.68</c:v>
                </c:pt>
              </c:numCache>
            </c:numRef>
          </c:val>
        </c:ser>
        <c:axId val="33986048"/>
        <c:axId val="33993472"/>
      </c:barChart>
      <c:catAx>
        <c:axId val="33986048"/>
        <c:scaling>
          <c:orientation val="minMax"/>
        </c:scaling>
        <c:axPos val="b"/>
        <c:majorTickMark val="none"/>
        <c:tickLblPos val="nextTo"/>
        <c:crossAx val="33993472"/>
        <c:crosses val="autoZero"/>
        <c:auto val="1"/>
        <c:lblAlgn val="ctr"/>
        <c:lblOffset val="100"/>
      </c:catAx>
      <c:valAx>
        <c:axId val="33993472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3398604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txPr>
    <a:bodyPr/>
    <a:lstStyle/>
    <a:p>
      <a:pPr>
        <a:defRPr sz="700"/>
      </a:pPr>
      <a:endParaRPr lang="pt-BR"/>
    </a:p>
  </c:txPr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Retângulo 1"/>
        <cdr:cNvSpPr/>
      </cdr:nvSpPr>
      <cdr:spPr>
        <a:xfrm xmlns:a="http://schemas.openxmlformats.org/drawingml/2006/main">
          <a:off x="-1412776" y="0"/>
          <a:ext cx="4730867" cy="2302525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pt-BR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A2048-24C1-4C21-AC0F-E7A06A5FBFCE}" type="datetimeFigureOut">
              <a:rPr lang="pt-BR" smtClean="0"/>
              <a:pPr/>
              <a:t>13/09/2017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79F8C-09B5-4D79-8FAA-13659C8AA24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4938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13/09/2017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4936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13/09/2017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8530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13/09/2017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7631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13/09/2017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9123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13/09/2017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8453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13/09/2017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4357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13/09/2017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699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13/09/2017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6356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13/09/2017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0193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13/09/2017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3387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13/09/2017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3038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47B0C-BEAF-4101-A473-A0EEEF189E44}" type="datetimeFigureOut">
              <a:rPr lang="pt-BR" smtClean="0"/>
              <a:pPr/>
              <a:t>13/09/2017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4839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500042" y="3000364"/>
            <a:ext cx="604867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b="1" dirty="0" smtClean="0">
                <a:latin typeface="Calibri" pitchFamily="34" charset="0"/>
                <a:cs typeface="Calibri" pitchFamily="34" charset="0"/>
              </a:rPr>
              <a:t>APRESENTAÇÃO</a:t>
            </a:r>
          </a:p>
          <a:p>
            <a:pPr algn="just"/>
            <a:endParaRPr lang="pt-BR" sz="1100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pt-BR" sz="1100" dirty="0" smtClean="0">
                <a:latin typeface="Calibri" pitchFamily="34" charset="0"/>
                <a:cs typeface="Calibri" pitchFamily="34" charset="0"/>
              </a:rPr>
              <a:t>Os dados a seguir contemplam uma visão geral das despesas da Secretaria de Estado da Educação – SEDUC, nos 1ºs Quadrimestres de 2016 e 2017, realizada através do Sistema Integrado de Administração Financeira – SIAFEM, Portal da Transparência Graciliano Ramos, Extrator/SIFAL,  Portal do Servidor – SEPLAG, Planilha de Monitoramento da Transparência, Banco de Dados da Junta Comercial, E-SIC Alagoas, Diário Oficial do Estado de Alagoas, entre outros.</a:t>
            </a:r>
            <a:endParaRPr lang="pt-BR" sz="11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2000250" y="214313"/>
            <a:ext cx="4214813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Aft>
                <a:spcPts val="1000"/>
              </a:spcAft>
            </a:pPr>
            <a:r>
              <a:rPr lang="pt-BR" sz="2200" b="1" dirty="0">
                <a:solidFill>
                  <a:srgbClr val="FFFFFF"/>
                </a:solidFill>
                <a:latin typeface="Myriad Pro"/>
              </a:rPr>
              <a:t>Relatório de </a:t>
            </a:r>
            <a:r>
              <a:rPr lang="pt-BR" sz="2200" b="1" dirty="0" smtClean="0">
                <a:solidFill>
                  <a:srgbClr val="FFFFFF"/>
                </a:solidFill>
                <a:latin typeface="Myriad Pro"/>
              </a:rPr>
              <a:t>Monitoramento</a:t>
            </a:r>
            <a:endParaRPr lang="pt-BR" sz="2200" b="1" dirty="0">
              <a:solidFill>
                <a:srgbClr val="FFFFFF"/>
              </a:solidFill>
              <a:latin typeface="Myriad Pro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6513"/>
            <a:ext cx="6884988" cy="1301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CaixaDeTexto 21"/>
          <p:cNvSpPr txBox="1">
            <a:spLocks noChangeArrowheads="1"/>
          </p:cNvSpPr>
          <p:nvPr/>
        </p:nvSpPr>
        <p:spPr bwMode="auto">
          <a:xfrm>
            <a:off x="-387350" y="971550"/>
            <a:ext cx="344328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1" indent="-285750" algn="just"/>
            <a:r>
              <a:rPr lang="pt-BR" altLang="pt-BR" sz="1500" b="1" dirty="0">
                <a:solidFill>
                  <a:schemeClr val="bg1"/>
                </a:solidFill>
                <a:latin typeface="Calibri" pitchFamily="34" charset="0"/>
              </a:rPr>
              <a:t>Transparência a serviço do cidadão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6211888" y="1019175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214290" y="1357290"/>
            <a:ext cx="65008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rgbClr val="002060"/>
                </a:solidFill>
                <a:cs typeface="Arial" pitchFamily="34" charset="0"/>
              </a:rPr>
              <a:t>Secretaria de Estado da </a:t>
            </a:r>
            <a:r>
              <a:rPr lang="pt-BR" b="1" dirty="0" err="1" smtClean="0">
                <a:solidFill>
                  <a:srgbClr val="002060"/>
                </a:solidFill>
                <a:cs typeface="Arial" pitchFamily="34" charset="0"/>
              </a:rPr>
              <a:t>Educação-SEDUC</a:t>
            </a:r>
            <a:endParaRPr lang="pt-BR" b="1" dirty="0" smtClean="0">
              <a:solidFill>
                <a:srgbClr val="002060"/>
              </a:solidFill>
              <a:cs typeface="Arial" pitchFamily="34" charset="0"/>
            </a:endParaRPr>
          </a:p>
          <a:p>
            <a:pPr algn="ctr"/>
            <a:r>
              <a:rPr lang="pt-BR" sz="1400" b="1" dirty="0" smtClean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1º Quadrimestre de 2016 e 2017</a:t>
            </a:r>
            <a:endParaRPr lang="pt-BR" sz="14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428736" y="2143108"/>
            <a:ext cx="4214813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Aft>
                <a:spcPts val="1000"/>
              </a:spcAft>
            </a:pPr>
            <a:r>
              <a:rPr lang="pt-BR" sz="2200" b="1" dirty="0">
                <a:solidFill>
                  <a:srgbClr val="002060"/>
                </a:solidFill>
                <a:latin typeface="+mj-lt"/>
                <a:cs typeface="Arial" pitchFamily="34" charset="0"/>
              </a:rPr>
              <a:t>Relatório de Monitoramento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571480" y="4786314"/>
            <a:ext cx="604867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QUADRO DE FUNCIONÁRIOS</a:t>
            </a:r>
          </a:p>
        </p:txBody>
      </p:sp>
      <p:graphicFrame>
        <p:nvGraphicFramePr>
          <p:cNvPr id="20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97787058"/>
              </p:ext>
            </p:extLst>
          </p:nvPr>
        </p:nvGraphicFramePr>
        <p:xfrm>
          <a:off x="642918" y="5357818"/>
          <a:ext cx="5976665" cy="14021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4217"/>
                <a:gridCol w="2088232"/>
                <a:gridCol w="1944216"/>
              </a:tblGrid>
              <a:tr h="2578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SITUAÇÃO</a:t>
                      </a:r>
                    </a:p>
                  </a:txBody>
                  <a:tcPr marL="0" marR="0" marT="0" marB="0" anchor="ctr">
                    <a:lnR w="12268">
                      <a:solidFill>
                        <a:srgbClr val="FFFFFF"/>
                      </a:solidFill>
                      <a:prstDash val="solid"/>
                    </a:lnR>
                    <a:lnB w="44196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1º QUADRIMESTRE</a:t>
                      </a:r>
                      <a:r>
                        <a:rPr lang="pt-BR" sz="1100" b="1" i="0" u="none" strike="noStrike" baseline="0" dirty="0" smtClean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 </a:t>
                      </a:r>
                      <a:r>
                        <a:rPr lang="pt-BR" sz="11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2016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2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65">
                      <a:solidFill>
                        <a:srgbClr val="FFFFFF"/>
                      </a:solidFill>
                      <a:prstDash val="solid"/>
                    </a:lnR>
                    <a:lnB w="441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1º QUADRIMESTRE 2017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36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44196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</a:tr>
              <a:tr h="38143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Cargo em Comissão 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R w="12268">
                      <a:solidFill>
                        <a:srgbClr val="FFFFFF"/>
                      </a:solidFill>
                      <a:prstDash val="solid"/>
                    </a:lnR>
                    <a:lnT w="44196">
                      <a:solidFill>
                        <a:srgbClr val="FFFFFF"/>
                      </a:solidFill>
                      <a:prstDash val="solid"/>
                    </a:lnT>
                    <a:lnB w="441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 smtClean="0">
                          <a:solidFill>
                            <a:schemeClr val="tx2"/>
                          </a:solidFill>
                          <a:latin typeface="+mj-lt"/>
                          <a:cs typeface="Arial" pitchFamily="34" charset="0"/>
                        </a:rPr>
                        <a:t>36</a:t>
                      </a:r>
                      <a:endParaRPr lang="pt-BR" sz="1100" b="0" i="0" u="none" strike="noStrike" dirty="0">
                        <a:solidFill>
                          <a:schemeClr val="tx2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2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65">
                      <a:solidFill>
                        <a:srgbClr val="FFFFFF"/>
                      </a:solidFill>
                      <a:prstDash val="solid"/>
                    </a:lnR>
                    <a:lnT w="441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41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 smtClean="0">
                          <a:solidFill>
                            <a:schemeClr val="tx2"/>
                          </a:solidFill>
                          <a:latin typeface="+mj-lt"/>
                          <a:cs typeface="Arial" pitchFamily="34" charset="0"/>
                        </a:rPr>
                        <a:t>33</a:t>
                      </a:r>
                      <a:endParaRPr lang="pt-BR" sz="1100" b="0" i="0" u="none" strike="noStrike" dirty="0">
                        <a:solidFill>
                          <a:schemeClr val="tx2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36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44196">
                      <a:solidFill>
                        <a:srgbClr val="FFFFFF"/>
                      </a:solidFill>
                      <a:prstDash val="solid"/>
                    </a:lnT>
                    <a:lnB w="441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6E8"/>
                    </a:solidFill>
                  </a:tcPr>
                </a:tc>
              </a:tr>
              <a:tr h="38143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Estatutário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R w="122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196">
                      <a:solidFill>
                        <a:srgbClr val="FFFFFF"/>
                      </a:solidFill>
                      <a:prstDash val="solid"/>
                    </a:lnT>
                    <a:lnB w="441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 smtClean="0">
                          <a:solidFill>
                            <a:schemeClr val="tx2"/>
                          </a:solidFill>
                          <a:latin typeface="+mj-lt"/>
                          <a:cs typeface="Arial" pitchFamily="34" charset="0"/>
                        </a:rPr>
                        <a:t>12.626</a:t>
                      </a:r>
                      <a:endParaRPr lang="pt-BR" sz="1100" b="0" i="0" u="none" strike="noStrike" dirty="0">
                        <a:solidFill>
                          <a:schemeClr val="tx2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2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1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41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 smtClean="0">
                          <a:solidFill>
                            <a:schemeClr val="tx2"/>
                          </a:solidFill>
                          <a:latin typeface="+mj-lt"/>
                          <a:cs typeface="Arial" pitchFamily="34" charset="0"/>
                        </a:rPr>
                        <a:t>12.203</a:t>
                      </a:r>
                      <a:endParaRPr lang="pt-BR" sz="1100" b="0" i="0" u="none" strike="noStrike" dirty="0">
                        <a:solidFill>
                          <a:schemeClr val="tx2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36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44196">
                      <a:solidFill>
                        <a:srgbClr val="FFFFFF"/>
                      </a:solidFill>
                      <a:prstDash val="solid"/>
                    </a:lnT>
                    <a:lnB w="441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6E8"/>
                    </a:solidFill>
                  </a:tcPr>
                </a:tc>
              </a:tr>
              <a:tr h="38143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Cedido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R w="122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196">
                      <a:solidFill>
                        <a:srgbClr val="FFFFFF"/>
                      </a:solidFill>
                      <a:prstDash val="solid"/>
                    </a:lnT>
                    <a:lnB w="441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 smtClean="0">
                          <a:solidFill>
                            <a:schemeClr val="tx2"/>
                          </a:solidFill>
                          <a:latin typeface="+mj-lt"/>
                          <a:cs typeface="Arial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chemeClr val="tx2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26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1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41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 smtClean="0">
                          <a:solidFill>
                            <a:schemeClr val="tx2"/>
                          </a:solidFill>
                          <a:latin typeface="+mj-lt"/>
                          <a:cs typeface="Arial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chemeClr val="tx2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36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44196">
                      <a:solidFill>
                        <a:srgbClr val="FFFFFF"/>
                      </a:solidFill>
                      <a:prstDash val="solid"/>
                    </a:lnT>
                    <a:lnB w="441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6E8"/>
                    </a:solidFill>
                  </a:tcPr>
                </a:tc>
              </a:tr>
            </a:tbl>
          </a:graphicData>
        </a:graphic>
      </p:graphicFrame>
      <p:sp>
        <p:nvSpPr>
          <p:cNvPr id="21" name="CaixaDeTexto 20"/>
          <p:cNvSpPr txBox="1"/>
          <p:nvPr/>
        </p:nvSpPr>
        <p:spPr>
          <a:xfrm>
            <a:off x="642918" y="6715140"/>
            <a:ext cx="23182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smtClean="0">
                <a:latin typeface="Calibri" pitchFamily="34" charset="0"/>
                <a:cs typeface="Calibri" pitchFamily="34" charset="0"/>
              </a:rPr>
              <a:t>Fonte: SIAFEM/Portal da Transparência</a:t>
            </a:r>
            <a:endParaRPr lang="pt-BR" sz="10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082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642918" y="1285852"/>
          <a:ext cx="5786478" cy="3033909"/>
        </p:xfrm>
        <a:graphic>
          <a:graphicData uri="http://schemas.openxmlformats.org/drawingml/2006/table">
            <a:tbl>
              <a:tblPr/>
              <a:tblGrid>
                <a:gridCol w="3429515"/>
                <a:gridCol w="1099033"/>
                <a:gridCol w="1257930"/>
              </a:tblGrid>
              <a:tr h="307801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FAVORECIDO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Quad.2016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Quad.2017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63700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Instituto </a:t>
                      </a:r>
                      <a:r>
                        <a:rPr lang="pt-BR" sz="1100" b="1" i="0" u="none" strike="noStrike" dirty="0" err="1" smtClean="0">
                          <a:solidFill>
                            <a:srgbClr val="FFFFFF"/>
                          </a:solidFill>
                          <a:latin typeface="Calibri"/>
                        </a:rPr>
                        <a:t>Nac.</a:t>
                      </a:r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do 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Estudos E Pesq. Educ.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/>
                        </a:rPr>
                        <a:t>                     914,15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/>
                        </a:rPr>
                        <a:t>                  176.780,43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307801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1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Jozete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dos Santos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/>
                        </a:rPr>
                        <a:t>               21.600,00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307801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1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Lenir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da Guia Machado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/>
                        </a:rPr>
                        <a:t>                 2.800,00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307801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Luiza Maria Vital </a:t>
                      </a:r>
                      <a:r>
                        <a:rPr lang="pt-BR" sz="11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Deolindo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/>
                        </a:rPr>
                        <a:t>               15.542,44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307801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Silvio de Lemos </a:t>
                      </a:r>
                      <a:r>
                        <a:rPr lang="pt-BR" sz="11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Nolasco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Neto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/>
                        </a:rPr>
                        <a:t>               18.185,18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307801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Sociedade </a:t>
                      </a:r>
                      <a:r>
                        <a:rPr lang="pt-BR" sz="11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N.S.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do Bom Conselho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/>
                        </a:rPr>
                        <a:t>               55.947,00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307801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1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Vinícios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lang="pt-BR" sz="11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Cansação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e Cia. Ltda.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/>
                        </a:rPr>
                        <a:t>               20.282,34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307801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A E C Empreendimentos </a:t>
                      </a:r>
                      <a:r>
                        <a:rPr lang="pt-BR" sz="11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Imobilçiários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Ltda.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Calibri"/>
                        </a:rPr>
                        <a:t>               14.509,32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307801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Assoc dos Moradores do Res Graciliano Ramos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Calibri"/>
                        </a:rPr>
                        <a:t>               27.000,00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500042" y="571472"/>
            <a:ext cx="604867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INDENIZAÇÕES E RESTITUIÇÕES – 10 MAIORES FAVORECIDOS / ANO</a:t>
            </a:r>
            <a:endParaRPr lang="pt-BR" sz="1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71480" y="2071670"/>
            <a:ext cx="5929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Candara" pitchFamily="34" charset="0"/>
                <a:ea typeface="+mn-ea"/>
                <a:cs typeface="+mn-cs"/>
              </a:defRPr>
            </a:pPr>
            <a:r>
              <a:rPr lang="pt-BR" dirty="0" smtClean="0">
                <a:latin typeface="Calibri" pitchFamily="34" charset="0"/>
                <a:cs typeface="Calibri" pitchFamily="34" charset="0"/>
              </a:rPr>
              <a:t>Despesas com Locação de Veículos 1º </a:t>
            </a:r>
            <a:r>
              <a:rPr lang="pt-BR" dirty="0" err="1" smtClean="0">
                <a:latin typeface="Calibri" pitchFamily="34" charset="0"/>
                <a:cs typeface="Calibri" pitchFamily="34" charset="0"/>
              </a:rPr>
              <a:t>Quad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. 2016/2017</a:t>
            </a:r>
            <a:endParaRPr lang="pt-BR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642918" y="928662"/>
          <a:ext cx="5786477" cy="1000131"/>
        </p:xfrm>
        <a:graphic>
          <a:graphicData uri="http://schemas.openxmlformats.org/drawingml/2006/table">
            <a:tbl>
              <a:tblPr/>
              <a:tblGrid>
                <a:gridCol w="3187126"/>
                <a:gridCol w="1212057"/>
                <a:gridCol w="1387294"/>
              </a:tblGrid>
              <a:tr h="33337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33337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1º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Quad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. 2016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5.102.905,06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3337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1º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Quad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. 2017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3.988.768,25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Calibri" pitchFamily="34" charset="0"/>
                          <a:cs typeface="Calibri" pitchFamily="34" charset="0"/>
                        </a:rPr>
                        <a:t>-                           21,83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500042" y="428596"/>
            <a:ext cx="604867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LOCAÇÃO DE VEÍCULOS</a:t>
            </a:r>
            <a:endParaRPr lang="pt-BR" sz="1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10" name="Gráfico 9"/>
          <p:cNvGraphicFramePr/>
          <p:nvPr/>
        </p:nvGraphicFramePr>
        <p:xfrm>
          <a:off x="357166" y="2571736"/>
          <a:ext cx="6072230" cy="2695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42918" y="2143108"/>
            <a:ext cx="56436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Candara" pitchFamily="34" charset="0"/>
                <a:ea typeface="+mn-ea"/>
                <a:cs typeface="+mn-cs"/>
              </a:defRPr>
            </a:pPr>
            <a:r>
              <a:rPr lang="pt-BR" dirty="0" smtClean="0">
                <a:latin typeface="Calibri" pitchFamily="34" charset="0"/>
                <a:cs typeface="Calibri" pitchFamily="34" charset="0"/>
              </a:rPr>
              <a:t>Despesas com Telefonia Fixa e Móvel 1º </a:t>
            </a:r>
            <a:r>
              <a:rPr lang="pt-BR" dirty="0" err="1" smtClean="0">
                <a:latin typeface="Calibri" pitchFamily="34" charset="0"/>
                <a:cs typeface="Calibri" pitchFamily="34" charset="0"/>
              </a:rPr>
              <a:t>Quad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. 2016 e 2017</a:t>
            </a:r>
            <a:endParaRPr lang="pt-BR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571480" y="1071538"/>
          <a:ext cx="5857916" cy="785817"/>
        </p:xfrm>
        <a:graphic>
          <a:graphicData uri="http://schemas.openxmlformats.org/drawingml/2006/table">
            <a:tbl>
              <a:tblPr/>
              <a:tblGrid>
                <a:gridCol w="3226473"/>
                <a:gridCol w="1227021"/>
                <a:gridCol w="1404422"/>
              </a:tblGrid>
              <a:tr h="26193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26193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1º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Quad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. 2016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116.740,99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6193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1º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Quad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. 2017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186.376,62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59,65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500042" y="571472"/>
            <a:ext cx="604867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SERVIÇO DE TELEFONIA FIXA E MÓVEL</a:t>
            </a:r>
            <a:endParaRPr lang="pt-BR" sz="1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12" name="Gráfico 11"/>
          <p:cNvGraphicFramePr/>
          <p:nvPr/>
        </p:nvGraphicFramePr>
        <p:xfrm>
          <a:off x="642918" y="3000365"/>
          <a:ext cx="5643602" cy="2719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71480" y="2071670"/>
            <a:ext cx="5786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Os Maiores Valores de Fornecedores com Obras e Instalações 1º </a:t>
            </a:r>
            <a:r>
              <a:rPr lang="pt-BR" dirty="0" err="1" smtClean="0"/>
              <a:t>Quad</a:t>
            </a:r>
            <a:r>
              <a:rPr lang="pt-BR" dirty="0" smtClean="0"/>
              <a:t>. 2016/2017 </a:t>
            </a:r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71480" y="928663"/>
          <a:ext cx="6000792" cy="928695"/>
        </p:xfrm>
        <a:graphic>
          <a:graphicData uri="http://schemas.openxmlformats.org/drawingml/2006/table">
            <a:tbl>
              <a:tblPr/>
              <a:tblGrid>
                <a:gridCol w="3408217"/>
                <a:gridCol w="1208897"/>
                <a:gridCol w="1383678"/>
              </a:tblGrid>
              <a:tr h="30956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30956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1º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Quad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. 2016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30956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1º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Quad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. 2017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416.202,33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500042" y="500034"/>
            <a:ext cx="604867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OBRAS E INSTALAÇÕES</a:t>
            </a:r>
            <a:endParaRPr lang="pt-BR" sz="1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9" name="Gráfico 8"/>
          <p:cNvGraphicFramePr/>
          <p:nvPr/>
        </p:nvGraphicFramePr>
        <p:xfrm>
          <a:off x="428604" y="2928926"/>
          <a:ext cx="5929354" cy="2919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428604" y="928653"/>
          <a:ext cx="6215105" cy="5657740"/>
        </p:xfrm>
        <a:graphic>
          <a:graphicData uri="http://schemas.openxmlformats.org/drawingml/2006/table">
            <a:tbl>
              <a:tblPr/>
              <a:tblGrid>
                <a:gridCol w="2124918"/>
                <a:gridCol w="629606"/>
                <a:gridCol w="317051"/>
                <a:gridCol w="2259835"/>
                <a:gridCol w="566644"/>
                <a:gridCol w="317051"/>
              </a:tblGrid>
              <a:tr h="14306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PRINCIPAIS FORNECEDORES Do 1º </a:t>
                      </a:r>
                      <a:r>
                        <a:rPr lang="pt-BR" sz="7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Quad</a:t>
                      </a:r>
                      <a:r>
                        <a:rPr lang="pt-BR" sz="7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 2016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PRINCIPAIS FORNECEDORES Do 1º Quad. 2017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430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FORNECEDORES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(R$)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(%)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FORNECEDORES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(R$)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(%)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43066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COOPEAL - BUS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4.577.306,56 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55,68%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COOPEAL - BUS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3.372.109,63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35,88%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</a:tr>
              <a:tr h="270397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CASAL - COMPANHIA DE SANEAMENTO DE ALAGO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1.372.087,55 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16,69%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CASAL - COMPANHIA DE SANEAMENTO DE ALAGO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1.569.908,34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16,71%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43066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COMPANHIA ENERGETICA DE ALAGOAS - CEAL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1.052.049,96 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12,80%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CENTURY COMERCIO DE PECAS E SERV. EIRELI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1.490.550,00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15,86%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</a:tr>
              <a:tr h="270397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MEYER COMERCIO E SERVICOS LTDA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502.980,00 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6,12%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COMPANHIA ENERGETICA DE ALAGOAS - CEAL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1.273.125,14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13,55%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270397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EQUILIBRIO SERVICOS LTDA - ROTACAR LOCAD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124.719,96 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1,52%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MEYER COMERCIO E SERVICOS LTDA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502.980,00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5,35%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</a:tr>
              <a:tr h="270397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AMORIM E AMORIM LTDA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99.240,00 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1,21%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EQUILIBRIO SERVICOS LTDA - ROTACAR LOCAD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150.644,10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1,60%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270397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RVM LOCACAO E SERVICOS LTDA ME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73.060,00 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0,89%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AMORIM E AMORIM LTDA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139.913,76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1,49%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</a:tr>
              <a:tr h="270397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TELEMAR NORTE LESTE S.A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68.849,29 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0,84%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 H B GOMES PRODUCOES-ME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131.701,00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1,40%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270397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AMERICA LOCACAO E SERVICOS LTDA.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55.074,46 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0,67%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TELEMAR NORTE LESTE S.A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128.682,65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1,37%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</a:tr>
              <a:tr h="270397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OK LOCADORA DE VEICULOS LTDA - EPP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46.404,92 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0,56%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ALCP ADMINISTRACAO DE IMOVEIS LTDA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100.000,00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1,06%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270397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COSTA DOURADA VEICULOS LTDA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41.385,00 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0,50%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RVM LOCACAO E SERVICOS LTDA ME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87.363,19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0,93%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</a:tr>
              <a:tr h="270397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TELEMAR NORTE LESTE S/A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36.006,17 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0,44%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OK LOCADORA DE VEICULOS LTDA - EPP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73.522,91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0,78%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270397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CAIXA ECONOMICA AGENCIA DE GOVERNO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33.016,86 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0,40%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AMERICA LOCACAO E SERVICOS LTDA.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65.075,68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0,69%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</a:tr>
              <a:tr h="270397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CIA DE EMPRE INTERMED E PARCERIA DE AL C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28.000,00 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0,34%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SOCIEDADE N S DO BOM CONSELHO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55.947,00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0,60%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270397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BRASCAR LOCADORA LTDA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25.875,00 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0,31%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PADRAO LOCACOES E EVENTOS LTDA EPP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52.920,00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0,56%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</a:tr>
              <a:tr h="270397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LOCADORA DE VEICULOS SAO SEBASTIAO LTDA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24.124,16 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0,29%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COSTA DOURADA VEICULOS LTDA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49.821,21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0,53%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270397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ANDRADE E LUCENA LTDA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19.440,00 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0,24%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CAIXA ECONOMICA AGENCIA DE GOVERNO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42.831,76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0,46%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</a:tr>
              <a:tr h="270397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CONSTRUTORA MORCAJAY LTDA EPP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14.697,71 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0,18%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TELEMAR NORTE LESTE S/A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41.840,66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0,45%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270397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CONEXAO MONTAGENS E EVENTOS LTDA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13.966,77 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0,17%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CONEXAO LOCACOES E EVENTOS LTDA ME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38.280,00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0,41%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</a:tr>
              <a:tr h="270397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SAAE SERV AUTONOMO AGUA E ESGOTO/PENEDO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12.423,61 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0,15%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VINICIUS CANSANCAO E CIA.LTDA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30.219,83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0,32%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430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8.220.707,98 </a:t>
                      </a:r>
                    </a:p>
                  </a:txBody>
                  <a:tcPr marL="4970" marR="4970" marT="497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100,00%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9.397.436,86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100,00%</a:t>
                      </a:r>
                    </a:p>
                  </a:txBody>
                  <a:tcPr marL="4970" marR="4970" marT="497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500042" y="571472"/>
            <a:ext cx="604867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PRINCIPAIS FORNECEDORES 1º QUAD. 2016 E 2017</a:t>
            </a:r>
            <a:endParaRPr lang="pt-BR" sz="1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404664" y="467544"/>
            <a:ext cx="6120680" cy="3116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Transparência – Serviço de Informação ao Cidadão</a:t>
            </a:r>
            <a:endParaRPr lang="pt-BR" sz="16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-387350" y="971550"/>
            <a:ext cx="344328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1" indent="-285750" algn="just"/>
            <a:r>
              <a:rPr lang="pt-BR" altLang="pt-BR" sz="1500" b="1">
                <a:solidFill>
                  <a:schemeClr val="bg1"/>
                </a:solidFill>
                <a:latin typeface="Calibri" pitchFamily="34" charset="0"/>
              </a:rPr>
              <a:t>Transparência a serviço do cidadão</a:t>
            </a:r>
          </a:p>
        </p:txBody>
      </p:sp>
      <p:sp>
        <p:nvSpPr>
          <p:cNvPr id="7" name="Retângulo 6"/>
          <p:cNvSpPr/>
          <p:nvPr/>
        </p:nvSpPr>
        <p:spPr>
          <a:xfrm>
            <a:off x="404664" y="1547664"/>
            <a:ext cx="6120680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1200" dirty="0" smtClean="0">
                <a:latin typeface="Candara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ano de 2016 foram registrados 81 (oitenta e um) pedidos iniciais de acesso à informação através do sistema eletrônico do Serviço de Informação ao Cidadão da SEDUC</a:t>
            </a:r>
            <a:r>
              <a:rPr lang="pt-BR" sz="1200" b="1" dirty="0" smtClean="0">
                <a:latin typeface="Candara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200" dirty="0">
              <a:effectLst/>
              <a:latin typeface="Candara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04664" y="971600"/>
            <a:ext cx="6120680" cy="325538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400" b="1" dirty="0" smtClean="0">
                <a:solidFill>
                  <a:schemeClr val="bg1">
                    <a:lumMod val="95000"/>
                  </a:schemeClr>
                </a:solidFill>
                <a:latin typeface="Candara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QUANTIDADE DE PEDIDOS REGISTRADOS NO SISTEMA E-SIC DA SEDUC</a:t>
            </a:r>
            <a:endParaRPr lang="pt-BR" sz="1400" b="1" dirty="0">
              <a:solidFill>
                <a:schemeClr val="bg1">
                  <a:lumMod val="95000"/>
                </a:schemeClr>
              </a:solidFill>
              <a:effectLst/>
              <a:latin typeface="Candara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04664" y="7020272"/>
            <a:ext cx="6236682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100" b="1" dirty="0" smtClean="0">
                <a:latin typeface="Candara" pitchFamily="34" charset="0"/>
              </a:rPr>
              <a:t>*Só foi possível colher dados a partir de março de 2016 em virtude do sistema </a:t>
            </a:r>
            <a:r>
              <a:rPr lang="pt-BR" sz="1100" b="1" dirty="0" err="1" smtClean="0">
                <a:latin typeface="Candara" pitchFamily="34" charset="0"/>
              </a:rPr>
              <a:t>e-SIC</a:t>
            </a:r>
            <a:r>
              <a:rPr lang="pt-BR" sz="1100" b="1" dirty="0" smtClean="0">
                <a:latin typeface="Candara" pitchFamily="34" charset="0"/>
              </a:rPr>
              <a:t> ter sido implantado no final de fevereiro de 2016.</a:t>
            </a:r>
            <a:endParaRPr lang="pt-BR" sz="1100" dirty="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72360757"/>
              </p:ext>
            </p:extLst>
          </p:nvPr>
        </p:nvGraphicFramePr>
        <p:xfrm>
          <a:off x="404664" y="2123728"/>
          <a:ext cx="3052350" cy="4559111"/>
        </p:xfrm>
        <a:graphic>
          <a:graphicData uri="http://schemas.openxmlformats.org/drawingml/2006/table">
            <a:tbl>
              <a:tblPr/>
              <a:tblGrid>
                <a:gridCol w="1017450"/>
                <a:gridCol w="1017450"/>
                <a:gridCol w="1017450"/>
              </a:tblGrid>
              <a:tr h="504866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Candara" pitchFamily="34" charset="0"/>
                        </a:rPr>
                        <a:t>Mês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Candara" pitchFamily="34" charset="0"/>
                        </a:rPr>
                        <a:t>Número de Solicitações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Candara" pitchFamily="34" charset="0"/>
                        </a:rPr>
                        <a:t>Número de Recursos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Janeiro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Fevereiro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Março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Abril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Maio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Junho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Julho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Candara" pitchFamily="34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Agosto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Candara" pitchFamily="34" charset="0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Setembro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Outubro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Candara" pitchFamily="34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Novembro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Candara" pitchFamily="34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Dezembro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 b="1" dirty="0">
                          <a:latin typeface="Candara" pitchFamily="34" charset="0"/>
                        </a:rPr>
                        <a:t>TOTAL</a:t>
                      </a:r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Candara" pitchFamily="34" charset="0"/>
                        </a:rPr>
                        <a:t>81</a:t>
                      </a:r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Candara" pitchFamily="34" charset="0"/>
                        </a:rPr>
                        <a:t>5</a:t>
                      </a:r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014" y="3218865"/>
            <a:ext cx="3192439" cy="26603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404664" y="467544"/>
            <a:ext cx="6120680" cy="3116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ASSUNTOS MAIS SOLICITADOS PELO SISTEMA E-SIC DA SEDUC</a:t>
            </a:r>
            <a:endParaRPr lang="pt-BR" sz="1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-387350" y="971550"/>
            <a:ext cx="344328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1" indent="-285750" algn="just"/>
            <a:r>
              <a:rPr lang="pt-BR" altLang="pt-BR" sz="1500" b="1">
                <a:solidFill>
                  <a:schemeClr val="bg1"/>
                </a:solidFill>
                <a:latin typeface="Calibri" pitchFamily="34" charset="0"/>
              </a:rPr>
              <a:t>Transparência a serviço do cidadão</a:t>
            </a:r>
          </a:p>
        </p:txBody>
      </p:sp>
      <p:graphicFrame>
        <p:nvGraphicFramePr>
          <p:cNvPr id="8" name="Gráfico 7"/>
          <p:cNvGraphicFramePr/>
          <p:nvPr/>
        </p:nvGraphicFramePr>
        <p:xfrm>
          <a:off x="692696" y="1115616"/>
          <a:ext cx="5405377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764704" y="6372200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smtClean="0">
                <a:latin typeface="Candara" pitchFamily="34" charset="0"/>
              </a:rPr>
              <a:t>Fonte: </a:t>
            </a:r>
            <a:r>
              <a:rPr lang="pt-BR" sz="1000" b="1" dirty="0" err="1" smtClean="0">
                <a:latin typeface="Candara" pitchFamily="34" charset="0"/>
              </a:rPr>
              <a:t>e-SIC</a:t>
            </a:r>
            <a:r>
              <a:rPr lang="pt-BR" sz="1000" b="1" dirty="0" smtClean="0">
                <a:latin typeface="Candara" pitchFamily="34" charset="0"/>
              </a:rPr>
              <a:t> Alagoas</a:t>
            </a:r>
            <a:endParaRPr lang="pt-BR" sz="1000" b="1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-387350" y="971550"/>
            <a:ext cx="344328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1" indent="-285750" algn="just"/>
            <a:r>
              <a:rPr lang="pt-BR" altLang="pt-BR" sz="1500" b="1">
                <a:solidFill>
                  <a:schemeClr val="bg1"/>
                </a:solidFill>
                <a:latin typeface="Calibri" pitchFamily="34" charset="0"/>
              </a:rPr>
              <a:t>Transparência a serviço do cidadão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04664" y="611560"/>
            <a:ext cx="6120680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STATUS DOS PEDIDOS INICIAIS RESPONDIDOS PELO SERVIÇO DE INFORMAÇÃO AO CIDADÃO DA SEDUC</a:t>
            </a:r>
            <a:endParaRPr lang="pt-BR" sz="1400" b="1" dirty="0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87344828"/>
              </p:ext>
            </p:extLst>
          </p:nvPr>
        </p:nvGraphicFramePr>
        <p:xfrm>
          <a:off x="404664" y="1259632"/>
          <a:ext cx="6172200" cy="3566160"/>
        </p:xfrm>
        <a:graphic>
          <a:graphicData uri="http://schemas.openxmlformats.org/drawingml/2006/table">
            <a:tbl>
              <a:tblPr/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Candara" pitchFamily="34" charset="0"/>
                        </a:rPr>
                        <a:t>Mês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Candara" pitchFamily="34" charset="0"/>
                        </a:rPr>
                        <a:t>Em Aberto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latin typeface="Candara" pitchFamily="34" charset="0"/>
                        </a:rPr>
                        <a:t>Respondidas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latin typeface="Candara" pitchFamily="34" charset="0"/>
                        </a:rPr>
                        <a:t>Negadas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Candara" pitchFamily="34" charset="0"/>
                        </a:rPr>
                        <a:t>Em Tramitação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Janeiro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Fevereiro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Março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Abril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Maio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Junho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Julho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Agosto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Setembro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Outubro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Novembro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ndara" pitchFamily="34" charset="0"/>
                        </a:rPr>
                        <a:t>Dezembro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Candara" pitchFamily="34" charset="0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Candara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404664" y="5076056"/>
            <a:ext cx="6192688" cy="504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STATUS DE PEDIDOS DE RECURSOS INTERPOSTOS PERANTE A CGE ANTE AS RESPOSTAS ENVIADAS PELO SIC/SEDUC</a:t>
            </a:r>
            <a:endParaRPr lang="pt-BR" sz="1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11" name="Gráfico 10"/>
          <p:cNvGraphicFramePr/>
          <p:nvPr>
            <p:extLst>
              <p:ext uri="{D42A27DB-BD31-4B8C-83A1-F6EECF244321}">
                <p14:modId xmlns="" xmlns:p14="http://schemas.microsoft.com/office/powerpoint/2010/main" val="518442198"/>
              </p:ext>
            </p:extLst>
          </p:nvPr>
        </p:nvGraphicFramePr>
        <p:xfrm>
          <a:off x="836712" y="5868144"/>
          <a:ext cx="528641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-387350" y="971550"/>
            <a:ext cx="344328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1" indent="-285750" algn="just"/>
            <a:r>
              <a:rPr lang="pt-BR" altLang="pt-BR" sz="1500" b="1">
                <a:solidFill>
                  <a:schemeClr val="bg1"/>
                </a:solidFill>
                <a:latin typeface="Calibri" pitchFamily="34" charset="0"/>
              </a:rPr>
              <a:t>Transparência a serviço do cidadão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32656" y="539552"/>
            <a:ext cx="6264696" cy="3116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CORREIÇÃO ADMINISTRATIVA</a:t>
            </a:r>
            <a:endParaRPr lang="pt-BR" sz="16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32656" y="1115616"/>
            <a:ext cx="6264696" cy="73866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just"/>
            <a:r>
              <a:rPr lang="pt-BR" sz="1400" b="1" dirty="0" smtClean="0">
                <a:solidFill>
                  <a:schemeClr val="bg1">
                    <a:lumMod val="95000"/>
                  </a:schemeClr>
                </a:solidFill>
                <a:latin typeface="Candara" pitchFamily="34" charset="0"/>
                <a:ea typeface="Calibri" panose="020F0502020204030204" pitchFamily="34" charset="0"/>
              </a:rPr>
              <a:t>QUANTIDADE DE PORTARIAS DE INSTAURAÇÃO DE SINDICÂNCIA ADMINISTRATIVA OU PROCESSO DISCIPLINAR PUBLICADAS NO DOE/AL REFERENTES À SEDUC</a:t>
            </a:r>
            <a:endParaRPr lang="pt-BR" sz="1400" b="1" dirty="0">
              <a:solidFill>
                <a:schemeClr val="bg1">
                  <a:lumMod val="95000"/>
                </a:schemeClr>
              </a:solidFill>
              <a:latin typeface="Candara" pitchFamily="34" charset="0"/>
            </a:endParaRPr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2312628"/>
              </p:ext>
            </p:extLst>
          </p:nvPr>
        </p:nvGraphicFramePr>
        <p:xfrm>
          <a:off x="332656" y="1979712"/>
          <a:ext cx="6264692" cy="1156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7784"/>
                <a:gridCol w="950132"/>
                <a:gridCol w="365435"/>
                <a:gridCol w="365435"/>
                <a:gridCol w="365435"/>
                <a:gridCol w="365435"/>
                <a:gridCol w="365435"/>
                <a:gridCol w="292348"/>
                <a:gridCol w="292348"/>
                <a:gridCol w="365435"/>
                <a:gridCol w="292348"/>
                <a:gridCol w="292348"/>
                <a:gridCol w="365435"/>
                <a:gridCol w="348529"/>
                <a:gridCol w="284545"/>
                <a:gridCol w="296265"/>
              </a:tblGrid>
              <a:tr h="3210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Órgão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Procedimento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Jan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Fev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Mar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err="1">
                          <a:latin typeface="Calibri"/>
                          <a:ea typeface="Times New Roman"/>
                          <a:cs typeface="Calibri"/>
                        </a:rPr>
                        <a:t>Abr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Mai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Jun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Jul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Ago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Set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Out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err="1">
                          <a:latin typeface="Calibri"/>
                          <a:ea typeface="Times New Roman"/>
                          <a:cs typeface="Calibri"/>
                        </a:rPr>
                        <a:t>Nov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Dez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Total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Geral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</a:tr>
              <a:tr h="321062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SEDUC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Times New Roman"/>
                          <a:cs typeface="Calibri"/>
                        </a:rPr>
                        <a:t>Sindicância Administrativa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Times New Roman"/>
                          <a:cs typeface="Calibri"/>
                        </a:rPr>
                        <a:t>5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Times New Roman"/>
                          <a:cs typeface="Calibri"/>
                        </a:rPr>
                        <a:t>12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87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ctr"/>
                </a:tc>
              </a:tr>
              <a:tr h="16053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Times New Roman"/>
                          <a:cs typeface="Calibri"/>
                        </a:rPr>
                        <a:t>Processo Disciplinar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Times New Roman"/>
                          <a:cs typeface="Calibri"/>
                        </a:rPr>
                        <a:t>11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Times New Roman"/>
                          <a:cs typeface="Calibri"/>
                        </a:rPr>
                        <a:t>4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Times New Roman"/>
                          <a:cs typeface="Calibri"/>
                        </a:rPr>
                        <a:t>8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Times New Roman"/>
                          <a:cs typeface="Calibri"/>
                        </a:rPr>
                        <a:t>10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Times New Roman"/>
                          <a:cs typeface="Calibri"/>
                        </a:rPr>
                        <a:t>14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Times New Roman"/>
                          <a:cs typeface="Calibri"/>
                        </a:rPr>
                        <a:t>7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Times New Roman"/>
                          <a:cs typeface="Calibri"/>
                        </a:rPr>
                        <a:t>5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Times New Roman"/>
                          <a:cs typeface="Calibri"/>
                        </a:rPr>
                        <a:t>12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Times New Roman"/>
                          <a:cs typeface="Calibri"/>
                        </a:rPr>
                        <a:t>75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Gráfico 12"/>
          <p:cNvGraphicFramePr/>
          <p:nvPr>
            <p:extLst>
              <p:ext uri="{D42A27DB-BD31-4B8C-83A1-F6EECF244321}">
                <p14:modId xmlns="" xmlns:p14="http://schemas.microsoft.com/office/powerpoint/2010/main" val="2893076359"/>
              </p:ext>
            </p:extLst>
          </p:nvPr>
        </p:nvGraphicFramePr>
        <p:xfrm>
          <a:off x="692696" y="3275856"/>
          <a:ext cx="5400040" cy="3150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404664" y="467544"/>
            <a:ext cx="6120680" cy="3116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CORREIÇÃO ADMINISTRATIVA</a:t>
            </a:r>
            <a:endParaRPr lang="pt-BR" sz="16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04664" y="971600"/>
            <a:ext cx="6120680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  <a:ea typeface="Calibri" panose="020F0502020204030204" pitchFamily="34" charset="0"/>
              </a:rPr>
              <a:t>DECRETOS DE APLICAÇÃO DE PENALIDADES DISCIPLINARES PUBLICADOS NO DOE/AL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35399553"/>
              </p:ext>
            </p:extLst>
          </p:nvPr>
        </p:nvGraphicFramePr>
        <p:xfrm>
          <a:off x="404664" y="1475656"/>
          <a:ext cx="6120679" cy="58712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7866"/>
                <a:gridCol w="772914"/>
                <a:gridCol w="1225884"/>
                <a:gridCol w="1131131"/>
                <a:gridCol w="702884"/>
              </a:tblGrid>
              <a:tr h="2557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  <a:latin typeface="Candara" pitchFamily="34" charset="0"/>
                        </a:rPr>
                        <a:t/>
                      </a:r>
                      <a:br>
                        <a:rPr lang="pt-BR" sz="900" dirty="0">
                          <a:effectLst/>
                          <a:latin typeface="Candara" pitchFamily="34" charset="0"/>
                        </a:rPr>
                      </a:br>
                      <a:r>
                        <a:rPr lang="pt-BR" sz="900" dirty="0">
                          <a:effectLst/>
                          <a:latin typeface="Candara" pitchFamily="34" charset="0"/>
                        </a:rPr>
                        <a:t>Servidor</a:t>
                      </a:r>
                      <a:endParaRPr lang="pt-BR" sz="900" dirty="0">
                        <a:effectLst/>
                        <a:latin typeface="Candara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  <a:latin typeface="Candara" pitchFamily="34" charset="0"/>
                        </a:rPr>
                        <a:t>Matrícula</a:t>
                      </a:r>
                      <a:endParaRPr lang="pt-BR" sz="900">
                        <a:effectLst/>
                        <a:latin typeface="Candara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  <a:latin typeface="Candara" pitchFamily="34" charset="0"/>
                        </a:rPr>
                        <a:t>Cargo</a:t>
                      </a:r>
                      <a:endParaRPr lang="pt-BR" sz="900">
                        <a:effectLst/>
                        <a:latin typeface="Candara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  <a:latin typeface="Candara" pitchFamily="34" charset="0"/>
                        </a:rPr>
                        <a:t>Decreto nº</a:t>
                      </a:r>
                      <a:endParaRPr lang="pt-BR" sz="900">
                        <a:effectLst/>
                        <a:latin typeface="Candara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  <a:latin typeface="Candara" pitchFamily="34" charset="0"/>
                        </a:rPr>
                        <a:t>Publicação DOE/AL</a:t>
                      </a:r>
                      <a:endParaRPr lang="pt-BR" sz="900">
                        <a:effectLst/>
                        <a:latin typeface="Candara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 anchor="ctr"/>
                </a:tc>
              </a:tr>
              <a:tr h="132246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latin typeface="Candara" pitchFamily="34" charset="0"/>
                          <a:ea typeface="Calibri"/>
                          <a:cs typeface="Calibri"/>
                        </a:rPr>
                        <a:t>SEDUC (PENALIDADE DISCIPLINAR: DEMISSÃO)</a:t>
                      </a:r>
                      <a:endParaRPr lang="pt-BR" sz="1100" dirty="0" smtClean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effectLst/>
                        <a:latin typeface="Candara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effectLst/>
                        <a:latin typeface="Candara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effectLst/>
                        <a:latin typeface="Candara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effectLst/>
                        <a:latin typeface="Candara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effectLst/>
                        <a:latin typeface="Candara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latin typeface="Candara" pitchFamily="34" charset="0"/>
                          <a:ea typeface="Calibri"/>
                          <a:cs typeface="Calibri"/>
                        </a:rPr>
                        <a:t>Glauber André da Silva</a:t>
                      </a: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81967-0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Agente Administrativo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46.670, de 06/01/2016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07/01/2016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Marcondes Pereira da Silva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83574-9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Auxiliar de Serviços Diversos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46.671, de 06/01/2016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07/01/2016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José Severino de Lima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825186-0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Vigia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47.585, de 25/02/2016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26/02/2016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Times New Roman"/>
                          <a:cs typeface="Calibri"/>
                        </a:rPr>
                        <a:t>Ariana Carla Silva Leite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17560-9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Merendeira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Times New Roman"/>
                          <a:cs typeface="Calibri"/>
                        </a:rPr>
                        <a:t>47.591, de 26/02/2016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29/02/2016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Times New Roman"/>
                          <a:cs typeface="Calibri"/>
                        </a:rPr>
                        <a:t>José Carlos Caires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53432-3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Professor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Times New Roman"/>
                          <a:cs typeface="Calibri"/>
                        </a:rPr>
                        <a:t>47.593, de 26/02/2016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29/02/2016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Times New Roman"/>
                          <a:cs typeface="Calibri"/>
                        </a:rPr>
                        <a:t>Clemanze Lima Araújo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9866601-0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Merendeira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Times New Roman"/>
                          <a:cs typeface="Calibri"/>
                        </a:rPr>
                        <a:t>47.594, de 26/02/2016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29/02/2016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Edel Alexandre Silva Pontes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9865344-0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Professor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48.111, de 18/04/2016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19/04/2016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Flávio Cavalcante Veiga</a:t>
                      </a:r>
                      <a:r>
                        <a:rPr lang="pt-BR" sz="900">
                          <a:latin typeface="Candara" pitchFamily="34" charset="0"/>
                          <a:ea typeface="Times New Roman"/>
                          <a:cs typeface="Calibri"/>
                        </a:rPr>
                        <a:t> 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52271-6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Professor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48.112, de 18/04/2016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19/04/2016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Ana Lucia de Moura Bernardino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83296-0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Merendeira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48.740, de 01/06/2016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02/06/2016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Guilherme Lima Jacob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67636-5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Professor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48.742, de 01/06/2016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02/06/2016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Rogéria de Souza Vieira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405-7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Professor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48.884, de 06/06/2016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07/06/2016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Jurandir Ferreira Feitosa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64445-5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Vigia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48.905, de 07/06/2016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08/06/2016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Maria José da Silva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39298-7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Merendeira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48.906, de 07/06/2016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08/06/2016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José Augusto Monte dos Santos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109618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Vigia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49.036, de 17/06/2016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20/06/2016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Alex Fabiano Gomes Dantas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9863778-9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Vigia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49.037, de 17/06/2016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20/06/2016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Rosineide Alves da Costa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17721-0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Professor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49.038, de 17/06/2016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20/06/2016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Ivonize de Lucena Sarmento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824999-7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Auxiliar de Serviços Diversos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49.305, de 05/07/2016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06/07/2016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Rita de Cássia Farias Barbosa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825861-9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Professor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49.828, de 10/08/2016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11/08/2016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Denison Gonzaga da Silva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9864025-9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Motorista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49.829, de 10/08/2016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11/08/2016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Frank da Silva Guimarães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863566-8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Agente Administrativo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49.931, de 19/08/2016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22/08/2016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Niceas da Silva Lima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80662-5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Professor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50.364, de 13/09/2016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14/09/2016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Elma Cristina dos Santos Barreto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25156-9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Agente Administrativo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50.365, de 13/09/2016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14/09/2016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Rubia Silva Bomfim Costa Soares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12471-0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Professor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50.366, de 13/09/2016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14/09/2016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Ednaldo Fernandes Santos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9930-9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Professor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50.367, de 13/09/2016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14/09/2016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Gerson Maciel Guimarães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20332-7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Professor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50.368, de 13/09/2016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14/09/2016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Alysson Távora Chagas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3151-8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Analista de Sistema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50.369, de 13/09/2016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14/09/2016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Petrônio Oliveira Queiroz de Medeiros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823963-0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Agente Administrativo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50.370, de 13/09/2016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14/09/2016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solidFill>
                            <a:srgbClr val="000000"/>
                          </a:solidFill>
                          <a:latin typeface="Candara" pitchFamily="34" charset="0"/>
                          <a:ea typeface="Calibri"/>
                          <a:cs typeface="Calibri"/>
                        </a:rPr>
                        <a:t>Vera Lucia Ferreira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solidFill>
                            <a:srgbClr val="000000"/>
                          </a:solidFill>
                          <a:latin typeface="Candara" pitchFamily="34" charset="0"/>
                          <a:ea typeface="Calibri"/>
                          <a:cs typeface="Calibri"/>
                        </a:rPr>
                        <a:t>48633-7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latin typeface="Candara" pitchFamily="34" charset="0"/>
                          <a:ea typeface="Calibri"/>
                          <a:cs typeface="Calibri"/>
                        </a:rPr>
                        <a:t>Agente Administrativo</a:t>
                      </a: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50.767, de 20/10/2016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21/10/2016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José Reinaldo Oliveira Moura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18114-5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Agente Administrativo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Candara" pitchFamily="34" charset="0"/>
                          <a:ea typeface="Calibri"/>
                          <a:cs typeface="Calibri"/>
                        </a:rPr>
                        <a:t>51.247, de 16/12/2016</a:t>
                      </a: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latin typeface="Candara" pitchFamily="34" charset="0"/>
                          <a:ea typeface="Calibri"/>
                          <a:cs typeface="Calibri"/>
                        </a:rPr>
                        <a:t>19/12/2016</a:t>
                      </a: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</a:tbl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404664" y="7164288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smtClean="0">
                <a:latin typeface="Candara" pitchFamily="34" charset="0"/>
              </a:rPr>
              <a:t>Fonte: DOE/AL</a:t>
            </a:r>
            <a:endParaRPr lang="pt-BR" sz="1000" b="1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2000250" y="214313"/>
            <a:ext cx="4214813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Aft>
                <a:spcPts val="1000"/>
              </a:spcAft>
            </a:pPr>
            <a:r>
              <a:rPr lang="pt-BR" sz="2200" b="1" dirty="0">
                <a:solidFill>
                  <a:srgbClr val="FFFFFF"/>
                </a:solidFill>
                <a:latin typeface="Myriad Pro"/>
              </a:rPr>
              <a:t>Relatório de </a:t>
            </a:r>
            <a:r>
              <a:rPr lang="pt-BR" sz="2200" b="1" dirty="0" smtClean="0">
                <a:solidFill>
                  <a:srgbClr val="FFFFFF"/>
                </a:solidFill>
                <a:latin typeface="Myriad Pro"/>
              </a:rPr>
              <a:t>Monitoramento</a:t>
            </a:r>
            <a:endParaRPr lang="pt-BR" sz="2200" b="1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00042" y="785786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QUADRO DE FUNCIONÁRIOS – REPRESENTAÇÃO GRÁFICA</a:t>
            </a:r>
          </a:p>
        </p:txBody>
      </p:sp>
      <p:graphicFrame>
        <p:nvGraphicFramePr>
          <p:cNvPr id="9" name="Gráfico 8"/>
          <p:cNvGraphicFramePr/>
          <p:nvPr/>
        </p:nvGraphicFramePr>
        <p:xfrm>
          <a:off x="714356" y="1785918"/>
          <a:ext cx="5438775" cy="3114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714356" y="4857752"/>
            <a:ext cx="23182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smtClean="0">
                <a:latin typeface="Calibri" pitchFamily="34" charset="0"/>
                <a:cs typeface="Calibri" pitchFamily="34" charset="0"/>
              </a:rPr>
              <a:t>Fonte: SIAFEM/Portal da Transparência</a:t>
            </a:r>
            <a:endParaRPr lang="pt-BR" sz="10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082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404664" y="467544"/>
            <a:ext cx="6120680" cy="3116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CORREIÇÃO ADMINISTRATIVA</a:t>
            </a:r>
            <a:endParaRPr lang="pt-BR" sz="16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04664" y="971600"/>
            <a:ext cx="6120680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  <a:ea typeface="Calibri" panose="020F0502020204030204" pitchFamily="34" charset="0"/>
              </a:rPr>
              <a:t>REPRESENTAÇÃO GRÁFICA DE APLICAÇÃO DE PENALIDADES DISCIPLINARES PUBLICADOS NO DOE/AL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92696" y="5724128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smtClean="0">
                <a:latin typeface="Candara" pitchFamily="34" charset="0"/>
              </a:rPr>
              <a:t>Fonte: DOE/AL</a:t>
            </a:r>
            <a:endParaRPr lang="pt-BR" sz="1000" b="1" dirty="0">
              <a:latin typeface="Candara" pitchFamily="34" charset="0"/>
            </a:endParaRPr>
          </a:p>
        </p:txBody>
      </p:sp>
      <p:graphicFrame>
        <p:nvGraphicFramePr>
          <p:cNvPr id="6" name="Gráfico 5"/>
          <p:cNvGraphicFramePr/>
          <p:nvPr>
            <p:extLst>
              <p:ext uri="{D42A27DB-BD31-4B8C-83A1-F6EECF244321}">
                <p14:modId xmlns="" xmlns:p14="http://schemas.microsoft.com/office/powerpoint/2010/main" val="4136569570"/>
              </p:ext>
            </p:extLst>
          </p:nvPr>
        </p:nvGraphicFramePr>
        <p:xfrm>
          <a:off x="692696" y="1835696"/>
          <a:ext cx="5688632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00042" y="500034"/>
            <a:ext cx="5904656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EXECUÇÃO ORÇAMENTÁRIA</a:t>
            </a:r>
            <a:endParaRPr lang="pt-BR" sz="1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00042" y="3571868"/>
            <a:ext cx="595341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EXECUÇÃO– </a:t>
            </a:r>
            <a:r>
              <a:rPr lang="pt-BR" sz="1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REPRESENTAÇÃO GRÁFICA</a:t>
            </a:r>
          </a:p>
        </p:txBody>
      </p:sp>
      <p:graphicFrame>
        <p:nvGraphicFramePr>
          <p:cNvPr id="14" name="Gráfico 13"/>
          <p:cNvGraphicFramePr/>
          <p:nvPr/>
        </p:nvGraphicFramePr>
        <p:xfrm>
          <a:off x="428604" y="4357686"/>
          <a:ext cx="6000792" cy="2847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500042" y="1000100"/>
          <a:ext cx="5929355" cy="2071703"/>
        </p:xfrm>
        <a:graphic>
          <a:graphicData uri="http://schemas.openxmlformats.org/drawingml/2006/table">
            <a:tbl>
              <a:tblPr/>
              <a:tblGrid>
                <a:gridCol w="3439539"/>
                <a:gridCol w="1244908"/>
                <a:gridCol w="1244908"/>
              </a:tblGrid>
              <a:tr h="19621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Quad. 2016(R$)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Quad. 2017 (R$)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19621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Dotação Inicial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17375D"/>
                          </a:solidFill>
                          <a:latin typeface="Calibri"/>
                        </a:rPr>
                        <a:t>840.569.215,00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17375D"/>
                          </a:solidFill>
                          <a:latin typeface="Calibri"/>
                        </a:rPr>
                        <a:t>755.126.542,00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19621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Suplementação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17375D"/>
                          </a:solidFill>
                          <a:latin typeface="Calibri"/>
                        </a:rPr>
                        <a:t>88.402.889,56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17375D"/>
                          </a:solidFill>
                          <a:latin typeface="Calibri"/>
                        </a:rPr>
                        <a:t>16.587.939,32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9621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Reduções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17375D"/>
                          </a:solidFill>
                          <a:latin typeface="Calibri"/>
                        </a:rPr>
                        <a:t>-85.999.184,13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17375D"/>
                          </a:solidFill>
                          <a:latin typeface="Calibri"/>
                        </a:rPr>
                        <a:t>-16.587.939,32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19621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Atualizado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17375D"/>
                          </a:solidFill>
                          <a:latin typeface="Calibri"/>
                        </a:rPr>
                        <a:t>842.972.920,43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17375D"/>
                          </a:solidFill>
                          <a:latin typeface="Calibri"/>
                        </a:rPr>
                        <a:t>755.126.542,00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9621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Empenhado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1" i="0" u="none" strike="noStrike">
                          <a:solidFill>
                            <a:srgbClr val="17375D"/>
                          </a:solidFill>
                          <a:latin typeface="Calibri"/>
                        </a:rPr>
                        <a:t>175.064.630,62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1" i="0" u="none" strike="noStrike">
                          <a:solidFill>
                            <a:srgbClr val="17375D"/>
                          </a:solidFill>
                          <a:latin typeface="Calibri"/>
                        </a:rPr>
                        <a:t>204.452.837,31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19621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Liquidado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17375D"/>
                          </a:solidFill>
                          <a:latin typeface="Calibri"/>
                        </a:rPr>
                        <a:t>158.427.095,85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17375D"/>
                          </a:solidFill>
                          <a:latin typeface="Calibri"/>
                        </a:rPr>
                        <a:t>179.365.459,71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9621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Pago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1" i="0" u="none" strike="noStrike">
                          <a:solidFill>
                            <a:srgbClr val="17375D"/>
                          </a:solidFill>
                          <a:latin typeface="Calibri"/>
                        </a:rPr>
                        <a:t>152.109.162,73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1" i="0" u="none" strike="noStrike">
                          <a:solidFill>
                            <a:srgbClr val="17375D"/>
                          </a:solidFill>
                          <a:latin typeface="Calibri"/>
                        </a:rPr>
                        <a:t>172.800.181,91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19621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Disponível a Emp.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17375D"/>
                          </a:solidFill>
                          <a:latin typeface="Calibri"/>
                        </a:rPr>
                        <a:t>667.908.289,81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17375D"/>
                          </a:solidFill>
                          <a:latin typeface="Calibri"/>
                        </a:rPr>
                        <a:t>527.313.913,24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30578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Execução (%)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1" i="0" u="none" strike="noStrike">
                          <a:solidFill>
                            <a:srgbClr val="17375D"/>
                          </a:solidFill>
                          <a:latin typeface="Calibri"/>
                        </a:rPr>
                        <a:t>                             20,83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1" i="0" u="none" strike="noStrike" dirty="0">
                          <a:solidFill>
                            <a:srgbClr val="17375D"/>
                          </a:solidFill>
                          <a:latin typeface="Calibri"/>
                        </a:rPr>
                        <a:t>                             27,08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6" name="CaixaDeTexto 15"/>
          <p:cNvSpPr txBox="1"/>
          <p:nvPr/>
        </p:nvSpPr>
        <p:spPr>
          <a:xfrm>
            <a:off x="428604" y="7215206"/>
            <a:ext cx="23182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smtClean="0">
                <a:latin typeface="Calibri" pitchFamily="34" charset="0"/>
                <a:cs typeface="Calibri" pitchFamily="34" charset="0"/>
              </a:rPr>
              <a:t>Fonte: SIAFEM/Portal da Transparência</a:t>
            </a:r>
            <a:endParaRPr lang="pt-BR" sz="1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00042" y="3071802"/>
            <a:ext cx="23182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smtClean="0">
                <a:latin typeface="Calibri" pitchFamily="34" charset="0"/>
                <a:cs typeface="Calibri" pitchFamily="34" charset="0"/>
              </a:rPr>
              <a:t>Fonte: SIAFEM/Portal da Transparência</a:t>
            </a:r>
            <a:endParaRPr lang="pt-BR" sz="10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19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00042" y="5000628"/>
            <a:ext cx="23182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smtClean="0">
                <a:latin typeface="Calibri" pitchFamily="34" charset="0"/>
                <a:cs typeface="Calibri" pitchFamily="34" charset="0"/>
              </a:rPr>
              <a:t>Fonte: SIAFEM/Portal da Transparência</a:t>
            </a:r>
            <a:endParaRPr lang="pt-BR" sz="1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00042" y="428596"/>
            <a:ext cx="604867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EXECUÇÃO ORÇAMENTÁRIA – DETALHAMENTO DAS DESPESAS PAGAS</a:t>
            </a:r>
            <a:endParaRPr lang="pt-BR" sz="1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500042" y="857224"/>
          <a:ext cx="5929355" cy="4143410"/>
        </p:xfrm>
        <a:graphic>
          <a:graphicData uri="http://schemas.openxmlformats.org/drawingml/2006/table">
            <a:tbl>
              <a:tblPr/>
              <a:tblGrid>
                <a:gridCol w="3439539"/>
                <a:gridCol w="1244908"/>
                <a:gridCol w="1244908"/>
              </a:tblGrid>
              <a:tr h="198038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Quad. 2016(R$)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1º Quad. 2017 (R$)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19803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Venc. E Vantagens Fixas - Pessoal Civil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Calibri"/>
                        </a:rPr>
                        <a:t>          101.496.427,12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/>
                        </a:rPr>
                        <a:t>          110.772.913,91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9803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Obrigações Patronais-OP. Intra Orçamentária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Calibri"/>
                        </a:rPr>
                        <a:t>             15.672.480,56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/>
                        </a:rPr>
                        <a:t>             15.753.807,52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9803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Contratação por tempo determinado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Calibri"/>
                        </a:rPr>
                        <a:t>             15.549.033,00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/>
                        </a:rPr>
                        <a:t>             26.039.375,30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9803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Contribuições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Calibri"/>
                        </a:rPr>
                        <a:t>               7.769.921,60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/>
                        </a:rPr>
                        <a:t>               6.860.799,06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9803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Outros Serviços de Terceiros - Pessoa Jurídica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Calibri"/>
                        </a:rPr>
                        <a:t>               8.303.940,16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/>
                        </a:rPr>
                        <a:t>               9.653.006,07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9803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Outros Serviços de Terceiros - Pessoa Física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Calibri"/>
                        </a:rPr>
                        <a:t>               1.771.446,92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/>
                        </a:rPr>
                        <a:t>               1.972.375,60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1208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Auxílio Financeiro a estudantes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Calibri"/>
                        </a:rPr>
                        <a:t>                   535.570,00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Calibri"/>
                        </a:rPr>
                        <a:t>                   282.510,00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1208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Despesas de de exercícios anteriores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/>
                        </a:rPr>
                        <a:t>                   313.047,49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Calibri"/>
                        </a:rPr>
                        <a:t>                     56.323,40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1208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Indenizações e restituições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/>
                        </a:rPr>
                        <a:t>                   176.780,43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Calibri"/>
                        </a:rPr>
                        <a:t>                   180.245,33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1208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Outros benefícios previdenciários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/>
                        </a:rPr>
                        <a:t>                   216.131,75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Calibri"/>
                        </a:rPr>
                        <a:t>                   167.381,50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1208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Obrigações tributárias e contributivas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/>
                        </a:rPr>
                        <a:t>                   113.291,26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/>
                        </a:rPr>
                        <a:t>                   136.642,39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1208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Diárias-Pessoal Civil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/>
                        </a:rPr>
                        <a:t>                     73.035,00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/>
                        </a:rPr>
                        <a:t>                   314.835,00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1208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Passagens e despesas com locomoção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/>
                        </a:rPr>
                        <a:t>                     42.430,69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/>
                        </a:rPr>
                        <a:t>                     72.295,48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1208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Material de consumo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/>
                        </a:rPr>
                        <a:t>                     27.500,00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/>
                        </a:rPr>
                        <a:t>                     70.339,00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1208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Ressarcimento de despesa pessoal requisitado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/>
                        </a:rPr>
                        <a:t>                     33.281,71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/>
                        </a:rPr>
                        <a:t>                     36.619,30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1208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Obrig.Tribut. E Cont.-OP. Intra Orçamentárias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/>
                        </a:rPr>
                        <a:t>                       6.921,93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/>
                        </a:rPr>
                        <a:t>                             85,12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1208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Auxílio Transporte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/>
                        </a:rPr>
                        <a:t>                       7.785,60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Calibri"/>
                        </a:rPr>
                        <a:t>                     14.425,60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1208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Material, bem ou serviço p/ distribuição gratuita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rgbClr val="376091"/>
                          </a:solidFill>
                          <a:latin typeface="Calibri"/>
                        </a:rPr>
                        <a:t>                          </a:t>
                      </a:r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Calibri"/>
                        </a:rPr>
                        <a:t>137,51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1208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Obras e Instalações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Calibri"/>
                        </a:rPr>
                        <a:t>                   416.202,33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919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500041" y="2786050"/>
          <a:ext cx="5857918" cy="3754366"/>
        </p:xfrm>
        <a:graphic>
          <a:graphicData uri="http://schemas.openxmlformats.org/drawingml/2006/table">
            <a:tbl>
              <a:tblPr/>
              <a:tblGrid>
                <a:gridCol w="2835480"/>
                <a:gridCol w="1511219"/>
                <a:gridCol w="1511219"/>
              </a:tblGrid>
              <a:tr h="2447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Itens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j-lt"/>
                        </a:rPr>
                        <a:t>1º Quad. 2016 (R$)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j-lt"/>
                        </a:rPr>
                        <a:t>1º Quad. 2017 (R$)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2447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Vencimentos e Salários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+mj-lt"/>
                        </a:rPr>
                        <a:t>109.360,22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+mj-lt"/>
                        </a:rPr>
                        <a:t>                464.064,67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9636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latin typeface="+mj-lt"/>
                        </a:rPr>
                        <a:t>Grat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. Por tempo de Serviço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+mj-lt"/>
                        </a:rPr>
                        <a:t>                            64,40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+mj-lt"/>
                        </a:rPr>
                        <a:t>                            66,54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447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latin typeface="+mj-lt"/>
                        </a:rPr>
                        <a:t>Grat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. Por Exercício de Função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+mj-lt"/>
                        </a:rPr>
                        <a:t>              1.362.999,66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+mj-lt"/>
                        </a:rPr>
                        <a:t>              2.876.275,95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447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Adicional Noturno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+mj-lt"/>
                        </a:rPr>
                        <a:t>                   600.217,71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+mj-lt"/>
                        </a:rPr>
                        <a:t>                 630.340,46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447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Adicional de Insalubridade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+mj-lt"/>
                        </a:rPr>
                        <a:t>                    35.991,44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+mj-lt"/>
                        </a:rPr>
                        <a:t>                   58.246,94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6595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Abono Permanência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+mj-lt"/>
                        </a:rPr>
                        <a:t>                    73.449,38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+mj-lt"/>
                        </a:rPr>
                        <a:t>                     73.559,52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447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FFFF"/>
                          </a:solidFill>
                          <a:latin typeface="+mj-lt"/>
                        </a:rPr>
                        <a:t>Gratificações Especiais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+mj-lt"/>
                        </a:rPr>
                        <a:t>                  546.165,52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+mj-lt"/>
                        </a:rPr>
                        <a:t>                  503.982,32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5534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Complementação Salarial-Pessoal Civil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+mj-lt"/>
                        </a:rPr>
                        <a:t>                   813.073,23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+mj-lt"/>
                        </a:rPr>
                        <a:t>                   577.811,20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447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FFFF"/>
                          </a:solidFill>
                          <a:latin typeface="+mj-lt"/>
                        </a:rPr>
                        <a:t>Rem Part. Órgãos delib. Coletiva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+mj-lt"/>
                        </a:rPr>
                        <a:t>                 276.620,85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+mj-lt"/>
                        </a:rPr>
                        <a:t>                 328.899,58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447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FFFF"/>
                          </a:solidFill>
                          <a:latin typeface="+mj-lt"/>
                        </a:rPr>
                        <a:t>Férias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+mj-lt"/>
                        </a:rPr>
                        <a:t>              3.387.200,39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+mj-lt"/>
                        </a:rPr>
                        <a:t>              3.283.875,42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447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FFFF"/>
                          </a:solidFill>
                          <a:latin typeface="+mj-lt"/>
                        </a:rPr>
                        <a:t>Subsídios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+mj-lt"/>
                        </a:rPr>
                        <a:t>           93.702.566,20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+mj-lt"/>
                        </a:rPr>
                        <a:t>            94.227.715,42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447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FFFF"/>
                          </a:solidFill>
                          <a:latin typeface="+mj-lt"/>
                        </a:rPr>
                        <a:t>13º Salário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+mj-lt"/>
                        </a:rPr>
                        <a:t>                   214.697,19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+mj-lt"/>
                        </a:rPr>
                        <a:t>              7.344.588,77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447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FFFF"/>
                          </a:solidFill>
                          <a:latin typeface="+mj-lt"/>
                        </a:rPr>
                        <a:t>Gratificação p/Ex. de cargos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+mj-lt"/>
                        </a:rPr>
                        <a:t>                 374.020,93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+mj-lt"/>
                        </a:rPr>
                        <a:t>                  403.487,12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447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           101.496.427,12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            110.772.913,91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</a:tbl>
          </a:graphicData>
        </a:graphic>
      </p:graphicFrame>
      <p:sp>
        <p:nvSpPr>
          <p:cNvPr id="16" name="Retângulo 15"/>
          <p:cNvSpPr/>
          <p:nvPr/>
        </p:nvSpPr>
        <p:spPr>
          <a:xfrm>
            <a:off x="500042" y="6500826"/>
            <a:ext cx="3429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100" b="1" dirty="0" smtClean="0">
                <a:latin typeface="Calibri" pitchFamily="34" charset="0"/>
                <a:cs typeface="Calibri" pitchFamily="34" charset="0"/>
              </a:rPr>
              <a:t>Fonte: SIAFEM/Portal da Transparência</a:t>
            </a:r>
            <a:endParaRPr lang="pt-BR" sz="11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28604" y="2143108"/>
            <a:ext cx="604867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PESSOAL CIVIL – DETALHAMENTO DAS VERBAS PAGAS</a:t>
            </a:r>
            <a:endParaRPr lang="pt-BR" sz="1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28604" y="500034"/>
            <a:ext cx="604867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PESSOAL CIVIL</a:t>
            </a:r>
            <a:endParaRPr lang="pt-BR" sz="1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428604" y="928662"/>
          <a:ext cx="6000793" cy="838687"/>
        </p:xfrm>
        <a:graphic>
          <a:graphicData uri="http://schemas.openxmlformats.org/drawingml/2006/table">
            <a:tbl>
              <a:tblPr/>
              <a:tblGrid>
                <a:gridCol w="2904639"/>
                <a:gridCol w="1548077"/>
                <a:gridCol w="1548077"/>
              </a:tblGrid>
              <a:tr h="18239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2F2F2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2F2F2"/>
                          </a:solidFill>
                          <a:latin typeface="Calibri"/>
                        </a:rPr>
                        <a:t>R$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2F2F2"/>
                          </a:solidFill>
                          <a:latin typeface="Calibri"/>
                        </a:rPr>
                        <a:t>VARIAÇÃO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182394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 smtClean="0">
                        <a:solidFill>
                          <a:srgbClr val="F2F2F2"/>
                        </a:solidFill>
                        <a:latin typeface="Calibri"/>
                      </a:endParaRPr>
                    </a:p>
                    <a:p>
                      <a:pPr algn="l" fontAlgn="b"/>
                      <a:r>
                        <a:rPr lang="pt-BR" sz="1100" b="0" i="0" u="none" strike="noStrike" dirty="0" smtClean="0">
                          <a:solidFill>
                            <a:srgbClr val="F2F2F2"/>
                          </a:solidFill>
                          <a:latin typeface="Calibri"/>
                        </a:rPr>
                        <a:t>Total </a:t>
                      </a:r>
                      <a:r>
                        <a:rPr lang="pt-BR" sz="1100" b="0" i="0" u="none" strike="noStrike" dirty="0">
                          <a:solidFill>
                            <a:srgbClr val="F2F2F2"/>
                          </a:solidFill>
                          <a:latin typeface="Calibri"/>
                        </a:rPr>
                        <a:t>Executado 1º </a:t>
                      </a:r>
                      <a:r>
                        <a:rPr lang="pt-BR" sz="1100" b="0" i="0" u="none" strike="noStrike" dirty="0" err="1">
                          <a:solidFill>
                            <a:srgbClr val="F2F2F2"/>
                          </a:solidFill>
                          <a:latin typeface="Calibri"/>
                        </a:rPr>
                        <a:t>Quad</a:t>
                      </a:r>
                      <a:r>
                        <a:rPr lang="pt-BR" sz="1100" b="0" i="0" u="none" strike="noStrike" dirty="0">
                          <a:solidFill>
                            <a:srgbClr val="F2F2F2"/>
                          </a:solidFill>
                          <a:latin typeface="Calibri"/>
                        </a:rPr>
                        <a:t>. 2016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7375D"/>
                          </a:solidFill>
                          <a:latin typeface="Calibri"/>
                        </a:rPr>
                        <a:t>          101.496.427,12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17375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2101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F2F2F2"/>
                          </a:solidFill>
                          <a:latin typeface="Calibri"/>
                        </a:rPr>
                        <a:t>Total Executado 1º </a:t>
                      </a:r>
                      <a:r>
                        <a:rPr lang="pt-BR" sz="1100" b="0" i="0" u="none" strike="noStrike" dirty="0" err="1">
                          <a:solidFill>
                            <a:srgbClr val="F2F2F2"/>
                          </a:solidFill>
                          <a:latin typeface="Calibri"/>
                        </a:rPr>
                        <a:t>Quad</a:t>
                      </a:r>
                      <a:r>
                        <a:rPr lang="pt-BR" sz="1100" b="0" i="0" u="none" strike="noStrike" dirty="0">
                          <a:solidFill>
                            <a:srgbClr val="F2F2F2"/>
                          </a:solidFill>
                          <a:latin typeface="Calibri"/>
                        </a:rPr>
                        <a:t>. 2017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7375D"/>
                          </a:solidFill>
                          <a:latin typeface="Calibri"/>
                        </a:rPr>
                        <a:t>          110.772.913,91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7375D"/>
                          </a:solidFill>
                          <a:latin typeface="Calibri"/>
                        </a:rPr>
                        <a:t>                                9,14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8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28604" y="357158"/>
            <a:ext cx="604867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PESSOAL CIVIL – REPRESENTAÇÃOGRÁFICA DAS 10 MAIORES VERBAS PAGAS</a:t>
            </a:r>
            <a:endParaRPr lang="pt-BR" sz="1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11" name="Gráfico 10"/>
          <p:cNvGraphicFramePr/>
          <p:nvPr/>
        </p:nvGraphicFramePr>
        <p:xfrm>
          <a:off x="428604" y="785786"/>
          <a:ext cx="6086476" cy="2643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tângulo 15"/>
          <p:cNvSpPr/>
          <p:nvPr/>
        </p:nvSpPr>
        <p:spPr>
          <a:xfrm>
            <a:off x="500042" y="3929058"/>
            <a:ext cx="604867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DIÁRIAS - PESSOAL CIVIL</a:t>
            </a:r>
            <a:endParaRPr lang="pt-BR" sz="1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28604" y="3428992"/>
            <a:ext cx="3429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900" b="1" dirty="0" smtClean="0">
                <a:latin typeface="Calibri" pitchFamily="34" charset="0"/>
                <a:cs typeface="Calibri" pitchFamily="34" charset="0"/>
              </a:rPr>
              <a:t>Fonte: SIAFEM/Portal da Transparência</a:t>
            </a:r>
            <a:endParaRPr lang="pt-BR" sz="9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00042" y="5715008"/>
            <a:ext cx="604867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DIÁRIAS - PESSOAL CIVIL (DETALHAMENTO)</a:t>
            </a:r>
            <a:endParaRPr lang="pt-BR" sz="1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21" name="Gráfico 20"/>
          <p:cNvGraphicFramePr/>
          <p:nvPr/>
        </p:nvGraphicFramePr>
        <p:xfrm>
          <a:off x="571480" y="6143636"/>
          <a:ext cx="5838826" cy="2552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Tabela 21"/>
          <p:cNvGraphicFramePr>
            <a:graphicFrameLocks noGrp="1"/>
          </p:cNvGraphicFramePr>
          <p:nvPr/>
        </p:nvGraphicFramePr>
        <p:xfrm>
          <a:off x="500042" y="4500562"/>
          <a:ext cx="5929354" cy="571500"/>
        </p:xfrm>
        <a:graphic>
          <a:graphicData uri="http://schemas.openxmlformats.org/drawingml/2006/table">
            <a:tbl>
              <a:tblPr/>
              <a:tblGrid>
                <a:gridCol w="2864799"/>
                <a:gridCol w="1617540"/>
                <a:gridCol w="1447015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VARIAÇÃO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Total Executado 1º Quad. 2016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/>
                        </a:rPr>
                        <a:t>               73.035,00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Total Executado 1º Quad. 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/>
                        </a:rPr>
                        <a:t>            314.835,00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Calibri"/>
                        </a:rPr>
                        <a:t>                 331,07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sp>
        <p:nvSpPr>
          <p:cNvPr id="23" name="Retângulo 22"/>
          <p:cNvSpPr/>
          <p:nvPr/>
        </p:nvSpPr>
        <p:spPr>
          <a:xfrm>
            <a:off x="571480" y="8715404"/>
            <a:ext cx="3429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900" b="1" dirty="0" smtClean="0">
                <a:latin typeface="Calibri" pitchFamily="34" charset="0"/>
                <a:cs typeface="Calibri" pitchFamily="34" charset="0"/>
              </a:rPr>
              <a:t>Fonte: SIAFEM/Portal da Transparência</a:t>
            </a:r>
            <a:endParaRPr lang="pt-BR" sz="9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85794" y="1643042"/>
            <a:ext cx="5500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Despesas com Passagens Aéreas 1º </a:t>
            </a:r>
            <a:r>
              <a:rPr lang="pt-BR" dirty="0" err="1" smtClean="0"/>
              <a:t>Quad</a:t>
            </a:r>
            <a:r>
              <a:rPr lang="pt-BR" dirty="0" smtClean="0"/>
              <a:t>. 2016 e 2017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836712" y="5508104"/>
            <a:ext cx="5572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Candara" pitchFamily="34" charset="0"/>
                <a:ea typeface="+mn-ea"/>
                <a:cs typeface="+mn-cs"/>
              </a:defRPr>
            </a:pPr>
            <a:r>
              <a:rPr lang="pt-BR" dirty="0" smtClean="0">
                <a:latin typeface="Calibri" pitchFamily="34" charset="0"/>
                <a:cs typeface="Calibri" pitchFamily="34" charset="0"/>
              </a:rPr>
              <a:t>Maiores Despesas com Material de Consumo 1º </a:t>
            </a:r>
            <a:r>
              <a:rPr lang="pt-BR" dirty="0" err="1" smtClean="0">
                <a:latin typeface="Calibri" pitchFamily="34" charset="0"/>
                <a:cs typeface="Calibri" pitchFamily="34" charset="0"/>
              </a:rPr>
              <a:t>Quad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. De 2016 e 2017</a:t>
            </a:r>
            <a:endParaRPr lang="pt-BR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571480" y="4500563"/>
          <a:ext cx="5857916" cy="857256"/>
        </p:xfrm>
        <a:graphic>
          <a:graphicData uri="http://schemas.openxmlformats.org/drawingml/2006/table">
            <a:tbl>
              <a:tblPr/>
              <a:tblGrid>
                <a:gridCol w="3218146"/>
                <a:gridCol w="1230904"/>
                <a:gridCol w="1408866"/>
              </a:tblGrid>
              <a:tr h="31583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22559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1º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Quad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. 2016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27.500,00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1583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1º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Quad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. 2017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70.339,00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155,78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sp>
        <p:nvSpPr>
          <p:cNvPr id="12" name="Retângulo 11"/>
          <p:cNvSpPr/>
          <p:nvPr/>
        </p:nvSpPr>
        <p:spPr>
          <a:xfrm>
            <a:off x="571480" y="357158"/>
            <a:ext cx="604867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PASSAGENS E DESPESAS COM LOCOMOÇÃO</a:t>
            </a:r>
            <a:endParaRPr lang="pt-BR" sz="1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571480" y="785786"/>
          <a:ext cx="6072230" cy="642942"/>
        </p:xfrm>
        <a:graphic>
          <a:graphicData uri="http://schemas.openxmlformats.org/drawingml/2006/table">
            <a:tbl>
              <a:tblPr/>
              <a:tblGrid>
                <a:gridCol w="3355706"/>
                <a:gridCol w="1433841"/>
                <a:gridCol w="1282683"/>
              </a:tblGrid>
              <a:tr h="21431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VARIAÇÃO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 Executado 1º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Quad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. 2016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/>
                        </a:rPr>
                        <a:t>               42.430,69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Total Executado 1º Quad. 2017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/>
                        </a:rPr>
                        <a:t>               72.295,48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Calibri"/>
                        </a:rPr>
                        <a:t>                   70,38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Gráfico 15"/>
          <p:cNvGraphicFramePr/>
          <p:nvPr/>
        </p:nvGraphicFramePr>
        <p:xfrm>
          <a:off x="428604" y="2000233"/>
          <a:ext cx="6072230" cy="1928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Retângulo 18"/>
          <p:cNvSpPr/>
          <p:nvPr/>
        </p:nvSpPr>
        <p:spPr>
          <a:xfrm>
            <a:off x="500042" y="4143372"/>
            <a:ext cx="604867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MATERIAL DE CONSUMO</a:t>
            </a:r>
            <a:endParaRPr lang="pt-BR" sz="1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24" name="Gráfico 23"/>
          <p:cNvGraphicFramePr/>
          <p:nvPr/>
        </p:nvGraphicFramePr>
        <p:xfrm>
          <a:off x="295274" y="6215074"/>
          <a:ext cx="6205560" cy="2214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42918" y="2000232"/>
            <a:ext cx="5500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Candara" pitchFamily="34" charset="0"/>
                <a:ea typeface="+mn-ea"/>
                <a:cs typeface="+mn-cs"/>
              </a:defRPr>
            </a:pPr>
            <a:r>
              <a:rPr lang="pt-BR" dirty="0" smtClean="0">
                <a:latin typeface="Calibri" pitchFamily="34" charset="0"/>
                <a:cs typeface="Calibri" pitchFamily="34" charset="0"/>
              </a:rPr>
              <a:t>Despesas com Serviços de Terceiros Pessoa Jurídica – 1º </a:t>
            </a:r>
            <a:r>
              <a:rPr lang="pt-BR" dirty="0" err="1" smtClean="0">
                <a:latin typeface="Calibri" pitchFamily="34" charset="0"/>
                <a:cs typeface="Calibri" pitchFamily="34" charset="0"/>
              </a:rPr>
              <a:t>Quad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. 2016 e 2017</a:t>
            </a:r>
            <a:endParaRPr lang="pt-BR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00042" y="857224"/>
          <a:ext cx="5857916" cy="928695"/>
        </p:xfrm>
        <a:graphic>
          <a:graphicData uri="http://schemas.openxmlformats.org/drawingml/2006/table">
            <a:tbl>
              <a:tblPr/>
              <a:tblGrid>
                <a:gridCol w="3032379"/>
                <a:gridCol w="1342520"/>
                <a:gridCol w="1483017"/>
              </a:tblGrid>
              <a:tr h="30956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30956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1º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Quad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. 2016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152.109.162,73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0956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1º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Quad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. 2017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172.800.181,91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13,60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428604" y="357158"/>
            <a:ext cx="604867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SERVIÇOS DE TERCEIRO – PESSOA JURÍDICA</a:t>
            </a:r>
            <a:endParaRPr lang="pt-BR" sz="1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12" name="Gráfico 11"/>
          <p:cNvGraphicFramePr/>
          <p:nvPr/>
        </p:nvGraphicFramePr>
        <p:xfrm>
          <a:off x="357166" y="2852737"/>
          <a:ext cx="6215106" cy="3438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28604" y="1857356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Candara" pitchFamily="34" charset="0"/>
                <a:ea typeface="+mn-ea"/>
                <a:cs typeface="+mn-cs"/>
              </a:defRPr>
            </a:pPr>
            <a:r>
              <a:rPr lang="pt-BR" dirty="0" smtClean="0">
                <a:latin typeface="Calibri" pitchFamily="34" charset="0"/>
                <a:cs typeface="Calibri" pitchFamily="34" charset="0"/>
              </a:rPr>
              <a:t>05 Maiores Despesas com Serviços de Terceiros – Pessoa Física em 1º </a:t>
            </a:r>
            <a:r>
              <a:rPr lang="pt-BR" dirty="0" err="1" smtClean="0">
                <a:latin typeface="Calibri" pitchFamily="34" charset="0"/>
                <a:cs typeface="Calibri" pitchFamily="34" charset="0"/>
              </a:rPr>
              <a:t>Quad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. 2016 e 2017</a:t>
            </a:r>
            <a:endParaRPr lang="pt-B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71480" y="6215074"/>
            <a:ext cx="5786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Candara" pitchFamily="34" charset="0"/>
                <a:ea typeface="+mn-ea"/>
                <a:cs typeface="+mn-cs"/>
              </a:defRPr>
            </a:pPr>
            <a:r>
              <a:rPr lang="pt-BR" dirty="0" smtClean="0">
                <a:latin typeface="Calibri" pitchFamily="34" charset="0"/>
                <a:cs typeface="Calibri" pitchFamily="34" charset="0"/>
              </a:rPr>
              <a:t>Despesas com Indenizações e Restituições 1º </a:t>
            </a:r>
            <a:r>
              <a:rPr lang="pt-BR" dirty="0" err="1" smtClean="0">
                <a:latin typeface="Calibri" pitchFamily="34" charset="0"/>
                <a:cs typeface="Calibri" pitchFamily="34" charset="0"/>
              </a:rPr>
              <a:t>Quad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. 2016 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e 2017</a:t>
            </a:r>
          </a:p>
        </p:txBody>
      </p: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642918" y="857224"/>
          <a:ext cx="5857916" cy="928695"/>
        </p:xfrm>
        <a:graphic>
          <a:graphicData uri="http://schemas.openxmlformats.org/drawingml/2006/table">
            <a:tbl>
              <a:tblPr/>
              <a:tblGrid>
                <a:gridCol w="3226473"/>
                <a:gridCol w="1227021"/>
                <a:gridCol w="1404422"/>
              </a:tblGrid>
              <a:tr h="30956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30956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1º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Quad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. 2016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1.972.375,60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0956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1º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Quad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. 2017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1.771.446,92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 pitchFamily="34" charset="0"/>
                          <a:cs typeface="Calibri" pitchFamily="34" charset="0"/>
                        </a:rPr>
                        <a:t>-                            10,19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785794" y="2643175"/>
          <a:ext cx="5500726" cy="1785952"/>
        </p:xfrm>
        <a:graphic>
          <a:graphicData uri="http://schemas.openxmlformats.org/drawingml/2006/table">
            <a:tbl>
              <a:tblPr/>
              <a:tblGrid>
                <a:gridCol w="3029737"/>
                <a:gridCol w="1152203"/>
                <a:gridCol w="1318786"/>
              </a:tblGrid>
              <a:tr h="25513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1º </a:t>
                      </a:r>
                      <a:r>
                        <a:rPr lang="pt-BR" sz="1100" b="1" i="0" u="none" strike="noStrike" dirty="0" err="1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Quad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. 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2º </a:t>
                      </a:r>
                      <a:r>
                        <a:rPr lang="pt-BR" sz="1100" b="1" i="0" u="none" strike="noStrike" dirty="0" err="1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Quad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. 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25513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Estagiários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291.257,42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143.045,84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5513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Locação de Imóveis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103.270,04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27.997,16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5513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Serviços de Seleção e Treinamentos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947.612,00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1.064.603,00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5513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Serviços de Internos em Penitenciárias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100.477,64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62.257,87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5513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Serv. De Apoio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Admin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., Técnico e Op.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529.758,50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473.543,05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5513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1.972.375,60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1.771.446,92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785794" y="5286379"/>
          <a:ext cx="5572163" cy="857259"/>
        </p:xfrm>
        <a:graphic>
          <a:graphicData uri="http://schemas.openxmlformats.org/drawingml/2006/table">
            <a:tbl>
              <a:tblPr/>
              <a:tblGrid>
                <a:gridCol w="3069084"/>
                <a:gridCol w="1167166"/>
                <a:gridCol w="1335913"/>
              </a:tblGrid>
              <a:tr h="28575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Calibri" pitchFamily="34" charset="0"/>
                        </a:rPr>
                        <a:t>Itens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  <a:cs typeface="Calibri" pitchFamily="34" charset="0"/>
                        </a:rPr>
                        <a:t>R$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  <a:cs typeface="Calibri" pitchFamily="34" charset="0"/>
                        </a:rPr>
                        <a:t>VARIAÇÃO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28575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+mn-lt"/>
                          <a:cs typeface="Calibri" pitchFamily="34" charset="0"/>
                        </a:rPr>
                        <a:t>Total Executado 1º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latin typeface="+mn-lt"/>
                          <a:cs typeface="Calibri" pitchFamily="34" charset="0"/>
                        </a:rPr>
                        <a:t>Quad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+mn-lt"/>
                          <a:cs typeface="Calibri" pitchFamily="34" charset="0"/>
                        </a:rPr>
                        <a:t>. 2016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+mn-lt"/>
                          <a:cs typeface="Calibri" pitchFamily="34" charset="0"/>
                        </a:rPr>
                        <a:t>            176.780,43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+mn-lt"/>
                          <a:cs typeface="Calibri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8575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FFFF"/>
                          </a:solidFill>
                          <a:latin typeface="+mn-lt"/>
                          <a:cs typeface="Calibri" pitchFamily="34" charset="0"/>
                        </a:rPr>
                        <a:t>Total Executado 1º Quad. 2017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+mn-lt"/>
                          <a:cs typeface="Calibri" pitchFamily="34" charset="0"/>
                        </a:rPr>
                        <a:t>            180.245,33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+mn-lt"/>
                          <a:cs typeface="Calibri" pitchFamily="34" charset="0"/>
                        </a:rPr>
                        <a:t>                               1,96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sp>
        <p:nvSpPr>
          <p:cNvPr id="17" name="Retângulo 16"/>
          <p:cNvSpPr/>
          <p:nvPr/>
        </p:nvSpPr>
        <p:spPr>
          <a:xfrm>
            <a:off x="500042" y="428596"/>
            <a:ext cx="604867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SERVIÇOS DE TERCEIRO – PESSOA FÍSICA</a:t>
            </a:r>
            <a:endParaRPr lang="pt-BR" sz="1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28604" y="4714876"/>
            <a:ext cx="604867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INDENIZAÇÕES E RESTITUIÇÕES</a:t>
            </a:r>
            <a:endParaRPr lang="pt-BR" sz="1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19" name="Gráfico 18"/>
          <p:cNvGraphicFramePr/>
          <p:nvPr/>
        </p:nvGraphicFramePr>
        <p:xfrm>
          <a:off x="642918" y="6786578"/>
          <a:ext cx="5715040" cy="200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8996</TotalTime>
  <Words>2131</Words>
  <Application>Microsoft Office PowerPoint</Application>
  <PresentationFormat>Apresentação na tela (4:3)</PresentationFormat>
  <Paragraphs>796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viviane.luna</cp:lastModifiedBy>
  <cp:revision>554</cp:revision>
  <dcterms:created xsi:type="dcterms:W3CDTF">2016-10-22T19:16:28Z</dcterms:created>
  <dcterms:modified xsi:type="dcterms:W3CDTF">2017-09-13T16:30:23Z</dcterms:modified>
</cp:coreProperties>
</file>