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86" r:id="rId3"/>
    <p:sldId id="303" r:id="rId4"/>
    <p:sldId id="314" r:id="rId5"/>
    <p:sldId id="293" r:id="rId6"/>
    <p:sldId id="290" r:id="rId7"/>
    <p:sldId id="295" r:id="rId8"/>
    <p:sldId id="296" r:id="rId9"/>
    <p:sldId id="315" r:id="rId10"/>
    <p:sldId id="311" r:id="rId11"/>
    <p:sldId id="300" r:id="rId12"/>
    <p:sldId id="302" r:id="rId13"/>
    <p:sldId id="305" r:id="rId14"/>
    <p:sldId id="306" r:id="rId15"/>
    <p:sldId id="312" r:id="rId16"/>
    <p:sldId id="308" r:id="rId17"/>
    <p:sldId id="307" r:id="rId18"/>
    <p:sldId id="313" r:id="rId19"/>
  </p:sldIdLst>
  <p:sldSz cx="6858000" cy="9144000" type="screen4x3"/>
  <p:notesSz cx="6669088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756" y="226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\Documents\SEMUDH\MONITORAMENTO_SEMUDH_2015_FINAL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\Documents\SEMUDH\MONITORAMENTO_SEMUDH_2015_FINAL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\Documents\SEMUDH\MONITORAMENTO_SEMUDH_2015_FINAL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UCOR\e-SIC%20RELAT&#211;RIOS%20DE%20MONITORAMENTO\PLANILHA%20STATUS%20RECURSOS%20&#211;RG&#195;OS_2016\PLANILHA%20GR&#193;FICOS%20STATUS%20RECURSOS%20&#211;RG&#195;OS_2016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2.xlsx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SERVIDORARQUIVO\Painel%20de%20Controle%20SUCOR\MENU%20HIPERLINKS\3.%20CORREI&#199;&#195;O\2016\DOE%20Aplica&#231;&#227;o%20de%20Penalidades\Planilha%20de%20Penalidades%202016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\Documents\SEMUDH\MONITORAMENTO_SEMUDH_2015_FIN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\Documents\SEMUDH\MONITORAMENTO_SEMUDH_2015_FINA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\Documents\SEMUDH\MONITORAMENTO_SEMUDH_2015_FINA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\Documents\SEMUDH\MONITORAMENTO_SEMUDH_2015_FINA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\Documents\SEMUDH\MONITORAMENTO_SEMUDH_2015_FINA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\Documents\SEMUDH\MONITORAMENTO_SEMUDH_2015_FINAL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\Documents\SEMUDH\MONITORAMENTO_SEMUDH_2015_FINAL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\Documents\SEMUDH\MONITORAMENTO_SEMUDH_2015_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2014</c:v>
          </c:tx>
          <c:cat>
            <c:strRef>
              <c:f>FUNCIONÁRIOS_SEMUDH_2015_2016!$A$2:$A$3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FUNCIONÁRIOS_SEMUDH_2015_2016!$B$2:$B$3</c:f>
              <c:numCache>
                <c:formatCode>General</c:formatCode>
                <c:ptCount val="2"/>
                <c:pt idx="0">
                  <c:v>37</c:v>
                </c:pt>
                <c:pt idx="1">
                  <c:v>104</c:v>
                </c:pt>
              </c:numCache>
            </c:numRef>
          </c:val>
        </c:ser>
        <c:ser>
          <c:idx val="2"/>
          <c:order val="1"/>
          <c:tx>
            <c:v>2015</c:v>
          </c:tx>
          <c:cat>
            <c:strRef>
              <c:f>FUNCIONÁRIOS_SEMUDH_2015_2016!$A$2:$A$3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FUNCIONÁRIOS_SEMUDH_2015_2016!$C$2:$C$3</c:f>
              <c:numCache>
                <c:formatCode>_-* #,##0_-;\-* #,##0_-;_-* "-"??_-;_-@_-</c:formatCode>
                <c:ptCount val="2"/>
                <c:pt idx="0">
                  <c:v>34</c:v>
                </c:pt>
                <c:pt idx="1">
                  <c:v>78</c:v>
                </c:pt>
              </c:numCache>
            </c:numRef>
          </c:val>
        </c:ser>
        <c:ser>
          <c:idx val="0"/>
          <c:order val="2"/>
          <c:tx>
            <c:v>2016</c:v>
          </c:tx>
          <c:cat>
            <c:strRef>
              <c:f>FUNCIONÁRIOS_SEMUDH_2015_2016!$A$2:$A$3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FUNCIONÁRIOS_SEMUDH_2015_2016!$D$2:$D$3</c:f>
              <c:numCache>
                <c:formatCode>_-* #,##0_-;\-* #,##0_-;_-* "-"??_-;_-@_-</c:formatCode>
                <c:ptCount val="2"/>
                <c:pt idx="0">
                  <c:v>33</c:v>
                </c:pt>
                <c:pt idx="1">
                  <c:v>43</c:v>
                </c:pt>
              </c:numCache>
            </c:numRef>
          </c:val>
        </c:ser>
        <c:axId val="90913792"/>
        <c:axId val="92700672"/>
      </c:barChart>
      <c:catAx>
        <c:axId val="90913792"/>
        <c:scaling>
          <c:orientation val="minMax"/>
        </c:scaling>
        <c:axPos val="b"/>
        <c:majorTickMark val="none"/>
        <c:tickLblPos val="nextTo"/>
        <c:crossAx val="92700672"/>
        <c:crosses val="autoZero"/>
        <c:auto val="1"/>
        <c:lblAlgn val="ctr"/>
        <c:lblOffset val="100"/>
      </c:catAx>
      <c:valAx>
        <c:axId val="9270067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9091379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TELEFONIA!$B$1</c:f>
              <c:strCache>
                <c:ptCount val="1"/>
                <c:pt idx="0">
                  <c:v>2014</c:v>
                </c:pt>
              </c:strCache>
            </c:strRef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88097.72</c:v>
                </c:pt>
                <c:pt idx="1">
                  <c:v>44111.4</c:v>
                </c:pt>
              </c:numCache>
            </c:numRef>
          </c:val>
        </c:ser>
        <c:ser>
          <c:idx val="1"/>
          <c:order val="1"/>
          <c:tx>
            <c:strRef>
              <c:f>TELEFONIA!$C$1</c:f>
              <c:strCache>
                <c:ptCount val="1"/>
                <c:pt idx="0">
                  <c:v>2015</c:v>
                </c:pt>
              </c:strCache>
            </c:strRef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37286.86</c:v>
                </c:pt>
                <c:pt idx="1">
                  <c:v>35631.74</c:v>
                </c:pt>
              </c:numCache>
            </c:numRef>
          </c:val>
        </c:ser>
        <c:ser>
          <c:idx val="2"/>
          <c:order val="2"/>
          <c:tx>
            <c:strRef>
              <c:f>TELEFONIA!$D$1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TELEFONIA!$D$2:$D$3</c:f>
              <c:numCache>
                <c:formatCode>_-* #,##0.00_-;\-* #,##0.00_-;_-* "-"??_-;_-@_-</c:formatCode>
                <c:ptCount val="2"/>
                <c:pt idx="0">
                  <c:v>22547.85</c:v>
                </c:pt>
                <c:pt idx="1">
                  <c:v>42667.47</c:v>
                </c:pt>
              </c:numCache>
            </c:numRef>
          </c:val>
        </c:ser>
        <c:axId val="63478400"/>
        <c:axId val="64630784"/>
      </c:barChart>
      <c:catAx>
        <c:axId val="63478400"/>
        <c:scaling>
          <c:orientation val="minMax"/>
        </c:scaling>
        <c:axPos val="b"/>
        <c:numFmt formatCode="General" sourceLinked="1"/>
        <c:majorTickMark val="none"/>
        <c:tickLblPos val="nextTo"/>
        <c:crossAx val="64630784"/>
        <c:crosses val="autoZero"/>
        <c:auto val="1"/>
        <c:lblAlgn val="ctr"/>
        <c:lblOffset val="100"/>
      </c:catAx>
      <c:valAx>
        <c:axId val="6463078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347840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'OBRAS E INSTALAÇÕES'!$B$1</c:f>
              <c:strCache>
                <c:ptCount val="1"/>
                <c:pt idx="0">
                  <c:v>2014</c:v>
                </c:pt>
              </c:strCache>
            </c:strRef>
          </c:tx>
          <c:cat>
            <c:strRef>
              <c:f>'OBRAS E INSTALAÇÕES'!$A$2</c:f>
              <c:strCache>
                <c:ptCount val="1"/>
                <c:pt idx="0">
                  <c:v>Construtora OSJ Ltda</c:v>
                </c:pt>
              </c:strCache>
            </c:strRef>
          </c:cat>
          <c:val>
            <c:numRef>
              <c:f>'OBRAS E INSTALAÇÕES'!$B$2</c:f>
              <c:numCache>
                <c:formatCode>_-* #,##0.00_-;\-* #,##0.00_-;_-* "-"??_-;_-@_-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'OBRAS E INSTALAÇÕES'!$C$1</c:f>
              <c:strCache>
                <c:ptCount val="1"/>
                <c:pt idx="0">
                  <c:v>2015</c:v>
                </c:pt>
              </c:strCache>
            </c:strRef>
          </c:tx>
          <c:cat>
            <c:strRef>
              <c:f>'OBRAS E INSTALAÇÕES'!$A$2</c:f>
              <c:strCache>
                <c:ptCount val="1"/>
                <c:pt idx="0">
                  <c:v>Construtora OSJ Ltda</c:v>
                </c:pt>
              </c:strCache>
            </c:strRef>
          </c:cat>
          <c:val>
            <c:numRef>
              <c:f>'OBRAS E INSTALAÇÕES'!$C$2</c:f>
              <c:numCache>
                <c:formatCode>_-* #,##0.00_-;\-* #,##0.00_-;_-* "-"??_-;_-@_-</c:formatCode>
                <c:ptCount val="1"/>
                <c:pt idx="0">
                  <c:v>0</c:v>
                </c:pt>
              </c:numCache>
            </c:numRef>
          </c:val>
        </c:ser>
        <c:ser>
          <c:idx val="2"/>
          <c:order val="2"/>
          <c:tx>
            <c:strRef>
              <c:f>'OBRAS E INSTALAÇÕES'!$D$1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'OBRAS E INSTALAÇÕES'!$A$2</c:f>
              <c:strCache>
                <c:ptCount val="1"/>
                <c:pt idx="0">
                  <c:v>Construtora OSJ Ltda</c:v>
                </c:pt>
              </c:strCache>
            </c:strRef>
          </c:cat>
          <c:val>
            <c:numRef>
              <c:f>'OBRAS E INSTALAÇÕES'!$D$2</c:f>
              <c:numCache>
                <c:formatCode>_-* #,##0.00_-;\-* #,##0.00_-;_-* "-"??_-;_-@_-</c:formatCode>
                <c:ptCount val="1"/>
                <c:pt idx="0">
                  <c:v>8144.71</c:v>
                </c:pt>
              </c:numCache>
            </c:numRef>
          </c:val>
        </c:ser>
        <c:axId val="66691072"/>
        <c:axId val="90362624"/>
      </c:barChart>
      <c:catAx>
        <c:axId val="66691072"/>
        <c:scaling>
          <c:orientation val="minMax"/>
        </c:scaling>
        <c:axPos val="b"/>
        <c:numFmt formatCode="General" sourceLinked="1"/>
        <c:majorTickMark val="none"/>
        <c:tickLblPos val="nextTo"/>
        <c:crossAx val="90362624"/>
        <c:crosses val="autoZero"/>
        <c:auto val="1"/>
        <c:lblAlgn val="ctr"/>
        <c:lblOffset val="100"/>
      </c:catAx>
      <c:valAx>
        <c:axId val="9036262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669107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en-US"/>
              <a:t>Assuntos  Demandados</a:t>
            </a:r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SEDUC!$B$1</c:f>
              <c:strCache>
                <c:ptCount val="1"/>
                <c:pt idx="0">
                  <c:v>Colunas1</c:v>
                </c:pt>
              </c:strCache>
            </c:strRef>
          </c:tx>
          <c:cat>
            <c:strRef>
              <c:f>SEDUC!$A$2:$A$17</c:f>
              <c:strCache>
                <c:ptCount val="16"/>
                <c:pt idx="0">
                  <c:v>Cópia de Processo/Documentos</c:v>
                </c:pt>
                <c:pt idx="1">
                  <c:v>Contrato</c:v>
                </c:pt>
                <c:pt idx="2">
                  <c:v>Concurso</c:v>
                </c:pt>
                <c:pt idx="3">
                  <c:v>Estágio</c:v>
                </c:pt>
                <c:pt idx="4">
                  <c:v>Serviço Público</c:v>
                </c:pt>
                <c:pt idx="5">
                  <c:v>Utilidade Pública</c:v>
                </c:pt>
                <c:pt idx="6">
                  <c:v>Andamento Processual</c:v>
                </c:pt>
                <c:pt idx="7">
                  <c:v>Legislação</c:v>
                </c:pt>
                <c:pt idx="8">
                  <c:v>Informações Pessoais</c:v>
                </c:pt>
                <c:pt idx="9">
                  <c:v>Fora do Escopo da LAI</c:v>
                </c:pt>
                <c:pt idx="10">
                  <c:v>Dados Estatíticos</c:v>
                </c:pt>
                <c:pt idx="11">
                  <c:v>Funcionalismo Público</c:v>
                </c:pt>
                <c:pt idx="12">
                  <c:v>Dados Históricos</c:v>
                </c:pt>
                <c:pt idx="13">
                  <c:v>Despesa Pública</c:v>
                </c:pt>
                <c:pt idx="14">
                  <c:v>Metas Governamentais</c:v>
                </c:pt>
                <c:pt idx="15">
                  <c:v>Orçamento Público</c:v>
                </c:pt>
              </c:strCache>
            </c:strRef>
          </c:cat>
          <c:val>
            <c:numRef>
              <c:f>SEDUC!$B$2:$B$17</c:f>
              <c:numCache>
                <c:formatCode>General</c:formatCode>
                <c:ptCount val="16"/>
                <c:pt idx="0">
                  <c:v>15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15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9</c:v>
                </c:pt>
                <c:pt idx="11">
                  <c:v>14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2</c:v>
                </c:pt>
              </c:numCache>
            </c:numRef>
          </c:val>
        </c:ser>
        <c:ser>
          <c:idx val="1"/>
          <c:order val="1"/>
          <c:tx>
            <c:strRef>
              <c:f>SEDUC!$C$1</c:f>
              <c:strCache>
                <c:ptCount val="1"/>
                <c:pt idx="0">
                  <c:v>Série 2</c:v>
                </c:pt>
              </c:strCache>
            </c:strRef>
          </c:tx>
          <c:cat>
            <c:strRef>
              <c:f>SEDUC!$A$2:$A$17</c:f>
              <c:strCache>
                <c:ptCount val="16"/>
                <c:pt idx="0">
                  <c:v>Cópia de Processo/Documentos</c:v>
                </c:pt>
                <c:pt idx="1">
                  <c:v>Contrato</c:v>
                </c:pt>
                <c:pt idx="2">
                  <c:v>Concurso</c:v>
                </c:pt>
                <c:pt idx="3">
                  <c:v>Estágio</c:v>
                </c:pt>
                <c:pt idx="4">
                  <c:v>Serviço Público</c:v>
                </c:pt>
                <c:pt idx="5">
                  <c:v>Utilidade Pública</c:v>
                </c:pt>
                <c:pt idx="6">
                  <c:v>Andamento Processual</c:v>
                </c:pt>
                <c:pt idx="7">
                  <c:v>Legislação</c:v>
                </c:pt>
                <c:pt idx="8">
                  <c:v>Informações Pessoais</c:v>
                </c:pt>
                <c:pt idx="9">
                  <c:v>Fora do Escopo da LAI</c:v>
                </c:pt>
                <c:pt idx="10">
                  <c:v>Dados Estatíticos</c:v>
                </c:pt>
                <c:pt idx="11">
                  <c:v>Funcionalismo Público</c:v>
                </c:pt>
                <c:pt idx="12">
                  <c:v>Dados Históricos</c:v>
                </c:pt>
                <c:pt idx="13">
                  <c:v>Despesa Pública</c:v>
                </c:pt>
                <c:pt idx="14">
                  <c:v>Metas Governamentais</c:v>
                </c:pt>
                <c:pt idx="15">
                  <c:v>Orçamento Público</c:v>
                </c:pt>
              </c:strCache>
            </c:strRef>
          </c:cat>
          <c:val>
            <c:numRef>
              <c:f>SEDUC!$C$2:$C$17</c:f>
            </c:numRef>
          </c:val>
        </c:ser>
        <c:ser>
          <c:idx val="2"/>
          <c:order val="2"/>
          <c:tx>
            <c:strRef>
              <c:f>SEDUC!$D$1</c:f>
              <c:strCache>
                <c:ptCount val="1"/>
                <c:pt idx="0">
                  <c:v>Série 3</c:v>
                </c:pt>
              </c:strCache>
            </c:strRef>
          </c:tx>
          <c:cat>
            <c:strRef>
              <c:f>SEDUC!$A$2:$A$17</c:f>
              <c:strCache>
                <c:ptCount val="16"/>
                <c:pt idx="0">
                  <c:v>Cópia de Processo/Documentos</c:v>
                </c:pt>
                <c:pt idx="1">
                  <c:v>Contrato</c:v>
                </c:pt>
                <c:pt idx="2">
                  <c:v>Concurso</c:v>
                </c:pt>
                <c:pt idx="3">
                  <c:v>Estágio</c:v>
                </c:pt>
                <c:pt idx="4">
                  <c:v>Serviço Público</c:v>
                </c:pt>
                <c:pt idx="5">
                  <c:v>Utilidade Pública</c:v>
                </c:pt>
                <c:pt idx="6">
                  <c:v>Andamento Processual</c:v>
                </c:pt>
                <c:pt idx="7">
                  <c:v>Legislação</c:v>
                </c:pt>
                <c:pt idx="8">
                  <c:v>Informações Pessoais</c:v>
                </c:pt>
                <c:pt idx="9">
                  <c:v>Fora do Escopo da LAI</c:v>
                </c:pt>
                <c:pt idx="10">
                  <c:v>Dados Estatíticos</c:v>
                </c:pt>
                <c:pt idx="11">
                  <c:v>Funcionalismo Público</c:v>
                </c:pt>
                <c:pt idx="12">
                  <c:v>Dados Históricos</c:v>
                </c:pt>
                <c:pt idx="13">
                  <c:v>Despesa Pública</c:v>
                </c:pt>
                <c:pt idx="14">
                  <c:v>Metas Governamentais</c:v>
                </c:pt>
                <c:pt idx="15">
                  <c:v>Orçamento Público</c:v>
                </c:pt>
              </c:strCache>
            </c:strRef>
          </c:cat>
          <c:val>
            <c:numRef>
              <c:f>SEDUC!$D$2:$D$17</c:f>
            </c:numRef>
          </c:val>
        </c:ser>
        <c:axId val="106055552"/>
        <c:axId val="106057088"/>
      </c:barChart>
      <c:catAx>
        <c:axId val="106055552"/>
        <c:scaling>
          <c:orientation val="minMax"/>
        </c:scaling>
        <c:axPos val="l"/>
        <c:tickLblPos val="nextTo"/>
        <c:crossAx val="106057088"/>
        <c:crosses val="autoZero"/>
        <c:auto val="1"/>
        <c:lblAlgn val="ctr"/>
        <c:lblOffset val="100"/>
      </c:catAx>
      <c:valAx>
        <c:axId val="106057088"/>
        <c:scaling>
          <c:orientation val="minMax"/>
        </c:scaling>
        <c:delete val="1"/>
        <c:axPos val="b"/>
        <c:majorGridlines/>
        <c:numFmt formatCode="General" sourceLinked="1"/>
        <c:tickLblPos val="none"/>
        <c:crossAx val="106055552"/>
        <c:crosses val="autoZero"/>
        <c:crossBetween val="between"/>
      </c:valAx>
    </c:plotArea>
    <c:plotVisOnly val="1"/>
    <c:dispBlanksAs val="gap"/>
  </c:chart>
  <c:spPr>
    <a:ln>
      <a:noFill/>
    </a:ln>
  </c:spPr>
  <c:txPr>
    <a:bodyPr/>
    <a:lstStyle/>
    <a:p>
      <a:pPr>
        <a:defRPr>
          <a:latin typeface="Candara" pitchFamily="34" charset="0"/>
        </a:defRPr>
      </a:pPr>
      <a:endParaRPr lang="pt-B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layout/>
    </c:title>
    <c:view3D>
      <c:rotX val="75"/>
      <c:perspective val="30"/>
    </c:view3D>
    <c:plotArea>
      <c:layout/>
      <c:pie3DChart>
        <c:varyColors val="1"/>
        <c:ser>
          <c:idx val="0"/>
          <c:order val="0"/>
          <c:tx>
            <c:strRef>
              <c:f>SEDUC!$B$1</c:f>
              <c:strCache>
                <c:ptCount val="1"/>
                <c:pt idx="0">
                  <c:v>STATUS RECURSO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SEDUC!$A$2:$A$4</c:f>
              <c:strCache>
                <c:ptCount val="3"/>
                <c:pt idx="0">
                  <c:v>Provido</c:v>
                </c:pt>
                <c:pt idx="1">
                  <c:v>Não Provido</c:v>
                </c:pt>
                <c:pt idx="2">
                  <c:v>Perda do Objeto</c:v>
                </c:pt>
              </c:strCache>
            </c:strRef>
          </c:cat>
          <c:val>
            <c:numRef>
              <c:f>SEDUC!$B$2:$B$4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</c:pie3DChart>
    </c:plotArea>
    <c:legend>
      <c:legendPos val="r"/>
      <c:layout/>
      <c:txPr>
        <a:bodyPr/>
        <a:lstStyle/>
        <a:p>
          <a:pPr>
            <a:defRPr b="1"/>
          </a:pPr>
          <a:endParaRPr lang="pt-BR"/>
        </a:p>
      </c:txPr>
    </c:legend>
    <c:plotVisOnly val="1"/>
    <c:dispBlanksAs val="zero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6.4573966118769491E-2"/>
          <c:y val="0.20360036632187758"/>
          <c:w val="0.55596606691802286"/>
          <c:h val="0.78630864046650484"/>
        </c:manualLayout>
      </c:layout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Procedimentos Disciplinares - SEDUC</c:v>
                </c:pt>
              </c:strCache>
            </c:strRef>
          </c:tx>
          <c:explosion val="25"/>
          <c:dPt>
            <c:idx val="1"/>
            <c:explosion val="33"/>
          </c:dPt>
          <c:cat>
            <c:strRef>
              <c:f>Plan1!$A$2:$A$3</c:f>
              <c:strCache>
                <c:ptCount val="2"/>
                <c:pt idx="0">
                  <c:v>Processo Disciplinar</c:v>
                </c:pt>
                <c:pt idx="1">
                  <c:v>Sindicância Administrativa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75</c:v>
                </c:pt>
                <c:pt idx="1">
                  <c:v>12</c:v>
                </c:pt>
              </c:numCache>
            </c:numRef>
          </c:val>
        </c:ser>
      </c:pie3DChart>
    </c:plotArea>
    <c:legend>
      <c:legendPos val="r"/>
      <c:layout/>
      <c:txPr>
        <a:bodyPr/>
        <a:lstStyle/>
        <a:p>
          <a:pPr>
            <a:defRPr sz="1100" b="1"/>
          </a:pPr>
          <a:endParaRPr lang="pt-BR"/>
        </a:p>
      </c:txPr>
    </c:legend>
    <c:plotVisOnly val="1"/>
    <c:dispBlanksAs val="zero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layout/>
    </c:title>
    <c:view3D>
      <c:rotX val="75"/>
      <c:perspective val="30"/>
    </c:view3D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/>
      <c:pie3DChart>
        <c:varyColors val="1"/>
        <c:ser>
          <c:idx val="0"/>
          <c:order val="0"/>
          <c:tx>
            <c:strRef>
              <c:f>SEDUC!$B$1</c:f>
              <c:strCache>
                <c:ptCount val="1"/>
                <c:pt idx="0">
                  <c:v>Quant.</c:v>
                </c:pt>
              </c:strCache>
            </c:strRef>
          </c:tx>
          <c:explosion val="25"/>
          <c:dLbls>
            <c:delete val="1"/>
          </c:dLbls>
          <c:cat>
            <c:strRef>
              <c:f>SEDUC!$A$2:$A$8</c:f>
              <c:strCache>
                <c:ptCount val="7"/>
                <c:pt idx="0">
                  <c:v>Professor</c:v>
                </c:pt>
                <c:pt idx="1">
                  <c:v>Agente Administrativo</c:v>
                </c:pt>
                <c:pt idx="2">
                  <c:v>Merendeira</c:v>
                </c:pt>
                <c:pt idx="3">
                  <c:v>Vigia</c:v>
                </c:pt>
                <c:pt idx="4">
                  <c:v>Auxiliar de Serviços Diversos</c:v>
                </c:pt>
                <c:pt idx="5">
                  <c:v>Analista de Sistema</c:v>
                </c:pt>
                <c:pt idx="6">
                  <c:v>Motorista</c:v>
                </c:pt>
              </c:strCache>
            </c:strRef>
          </c:cat>
          <c:val>
            <c:numRef>
              <c:f>SEDUC!$B$2:$B$8</c:f>
              <c:numCache>
                <c:formatCode>General</c:formatCode>
                <c:ptCount val="7"/>
                <c:pt idx="0">
                  <c:v>11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  <c:dispBlanksAs val="zero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pt-BR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R$</c:v>
          </c:tx>
          <c:cat>
            <c:strRef>
              <c:f>EXECUCAO_ORCAM_2014_2015_2016!$A$2:$A$4</c:f>
              <c:strCache>
                <c:ptCount val="3"/>
                <c:pt idx="0">
                  <c:v>Executado 2014</c:v>
                </c:pt>
                <c:pt idx="1">
                  <c:v>Executado 2015</c:v>
                </c:pt>
                <c:pt idx="2">
                  <c:v>Executado 2016</c:v>
                </c:pt>
              </c:strCache>
            </c:strRef>
          </c:cat>
          <c:val>
            <c:numRef>
              <c:f>EXECUCAO_ORCAM_2014_2015_2016!$B$2:$B$4</c:f>
              <c:numCache>
                <c:formatCode>_-* #,##0.00_-;\-* #,##0.00_-;_-* "-"??_-;_-@_-</c:formatCode>
                <c:ptCount val="3"/>
                <c:pt idx="0">
                  <c:v>13067712.529999997</c:v>
                </c:pt>
                <c:pt idx="1">
                  <c:v>9503163</c:v>
                </c:pt>
                <c:pt idx="2">
                  <c:v>6649744</c:v>
                </c:pt>
              </c:numCache>
            </c:numRef>
          </c:val>
        </c:ser>
        <c:axId val="53689344"/>
        <c:axId val="57852672"/>
      </c:barChart>
      <c:catAx>
        <c:axId val="53689344"/>
        <c:scaling>
          <c:orientation val="minMax"/>
        </c:scaling>
        <c:axPos val="b"/>
        <c:majorTickMark val="none"/>
        <c:tickLblPos val="nextTo"/>
        <c:crossAx val="57852672"/>
        <c:crosses val="autoZero"/>
        <c:auto val="1"/>
        <c:lblAlgn val="ctr"/>
        <c:lblOffset val="100"/>
      </c:catAx>
      <c:valAx>
        <c:axId val="5785267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368934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'PESSOAL CIVIL'!$B$10</c:f>
              <c:strCache>
                <c:ptCount val="1"/>
                <c:pt idx="0">
                  <c:v>2014</c:v>
                </c:pt>
              </c:strCache>
            </c:strRef>
          </c:tx>
          <c:cat>
            <c:strRef>
              <c:f>'PESSOAL CIVIL'!$A$11:$A$14</c:f>
              <c:strCache>
                <c:ptCount val="4"/>
                <c:pt idx="0">
                  <c:v>Grat. Para exer. De Cargo em Com</c:v>
                </c:pt>
                <c:pt idx="1">
                  <c:v>Subsídios</c:v>
                </c:pt>
                <c:pt idx="2">
                  <c:v>13º Salário</c:v>
                </c:pt>
                <c:pt idx="3">
                  <c:v>Férias</c:v>
                </c:pt>
              </c:strCache>
            </c:strRef>
          </c:cat>
          <c:val>
            <c:numRef>
              <c:f>'PESSOAL CIVIL'!$B$11:$B$14</c:f>
              <c:numCache>
                <c:formatCode>#,##0.00</c:formatCode>
                <c:ptCount val="4"/>
                <c:pt idx="1">
                  <c:v>2029144.36</c:v>
                </c:pt>
                <c:pt idx="2">
                  <c:v>230129.9</c:v>
                </c:pt>
                <c:pt idx="3">
                  <c:v>675163.54</c:v>
                </c:pt>
              </c:numCache>
            </c:numRef>
          </c:val>
        </c:ser>
        <c:ser>
          <c:idx val="1"/>
          <c:order val="1"/>
          <c:tx>
            <c:strRef>
              <c:f>'PESSOAL CIVIL'!$C$10</c:f>
              <c:strCache>
                <c:ptCount val="1"/>
                <c:pt idx="0">
                  <c:v>2015</c:v>
                </c:pt>
              </c:strCache>
            </c:strRef>
          </c:tx>
          <c:cat>
            <c:strRef>
              <c:f>'PESSOAL CIVIL'!$A$11:$A$14</c:f>
              <c:strCache>
                <c:ptCount val="4"/>
                <c:pt idx="0">
                  <c:v>Grat. Para exer. De Cargo em Com</c:v>
                </c:pt>
                <c:pt idx="1">
                  <c:v>Subsídios</c:v>
                </c:pt>
                <c:pt idx="2">
                  <c:v>13º Salário</c:v>
                </c:pt>
                <c:pt idx="3">
                  <c:v>Férias</c:v>
                </c:pt>
              </c:strCache>
            </c:strRef>
          </c:cat>
          <c:val>
            <c:numRef>
              <c:f>'PESSOAL CIVIL'!$C$11:$C$14</c:f>
              <c:numCache>
                <c:formatCode>#,##0.00</c:formatCode>
                <c:ptCount val="4"/>
                <c:pt idx="0">
                  <c:v>1554534.65</c:v>
                </c:pt>
                <c:pt idx="1">
                  <c:v>550158.64</c:v>
                </c:pt>
                <c:pt idx="2">
                  <c:v>182413.77</c:v>
                </c:pt>
                <c:pt idx="3">
                  <c:v>37039.4</c:v>
                </c:pt>
              </c:numCache>
            </c:numRef>
          </c:val>
        </c:ser>
        <c:ser>
          <c:idx val="2"/>
          <c:order val="2"/>
          <c:tx>
            <c:strRef>
              <c:f>'PESSOAL CIVIL'!$D$10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'PESSOAL CIVIL'!$A$11:$A$14</c:f>
              <c:strCache>
                <c:ptCount val="4"/>
                <c:pt idx="0">
                  <c:v>Grat. Para exer. De Cargo em Com</c:v>
                </c:pt>
                <c:pt idx="1">
                  <c:v>Subsídios</c:v>
                </c:pt>
                <c:pt idx="2">
                  <c:v>13º Salário</c:v>
                </c:pt>
                <c:pt idx="3">
                  <c:v>Férias</c:v>
                </c:pt>
              </c:strCache>
            </c:strRef>
          </c:cat>
          <c:val>
            <c:numRef>
              <c:f>'PESSOAL CIVIL'!$D$11:$D$14</c:f>
              <c:numCache>
                <c:formatCode>#,##0.00</c:formatCode>
                <c:ptCount val="4"/>
                <c:pt idx="0">
                  <c:v>1588426.17</c:v>
                </c:pt>
                <c:pt idx="1">
                  <c:v>634626.44999999995</c:v>
                </c:pt>
                <c:pt idx="2">
                  <c:v>193088.26</c:v>
                </c:pt>
                <c:pt idx="3">
                  <c:v>48169.18</c:v>
                </c:pt>
              </c:numCache>
            </c:numRef>
          </c:val>
        </c:ser>
        <c:axId val="53678848"/>
        <c:axId val="60142336"/>
      </c:barChart>
      <c:catAx>
        <c:axId val="53678848"/>
        <c:scaling>
          <c:orientation val="minMax"/>
        </c:scaling>
        <c:axPos val="b"/>
        <c:majorTickMark val="none"/>
        <c:tickLblPos val="nextTo"/>
        <c:crossAx val="60142336"/>
        <c:crosses val="autoZero"/>
        <c:auto val="1"/>
        <c:lblAlgn val="ctr"/>
        <c:lblOffset val="100"/>
      </c:catAx>
      <c:valAx>
        <c:axId val="6014233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367884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DIARIAS_DETALHAMENTO!$B$1</c:f>
              <c:strCache>
                <c:ptCount val="1"/>
                <c:pt idx="0">
                  <c:v>2014</c:v>
                </c:pt>
              </c:strCache>
            </c:strRef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DIARIAS_DETALHAMENTO!$B$2:$B$3</c:f>
              <c:numCache>
                <c:formatCode>#,##0.00</c:formatCode>
                <c:ptCount val="2"/>
                <c:pt idx="0">
                  <c:v>42685</c:v>
                </c:pt>
                <c:pt idx="1">
                  <c:v>40635</c:v>
                </c:pt>
              </c:numCache>
            </c:numRef>
          </c:val>
        </c:ser>
        <c:ser>
          <c:idx val="1"/>
          <c:order val="1"/>
          <c:tx>
            <c:strRef>
              <c:f>DIARIAS_DETALHAMENTO!$C$1</c:f>
              <c:strCache>
                <c:ptCount val="1"/>
                <c:pt idx="0">
                  <c:v>2015</c:v>
                </c:pt>
              </c:strCache>
            </c:strRef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DIARIAS_DETALHAMENTO!$C$2:$C$3</c:f>
              <c:numCache>
                <c:formatCode>_-* #,##0.00_-;\-* #,##0.00_-;_-* "-"??_-;_-@_-</c:formatCode>
                <c:ptCount val="2"/>
                <c:pt idx="0">
                  <c:v>15280</c:v>
                </c:pt>
                <c:pt idx="1">
                  <c:v>41395</c:v>
                </c:pt>
              </c:numCache>
            </c:numRef>
          </c:val>
        </c:ser>
        <c:ser>
          <c:idx val="2"/>
          <c:order val="2"/>
          <c:tx>
            <c:strRef>
              <c:f>DIARIAS_DETALHAMENTO!$D$1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DIARIAS_DETALHAMENTO!$D$2:$D$3</c:f>
              <c:numCache>
                <c:formatCode>_-* #,##0.00_-;\-* #,##0.00_-;_-* "-"??_-;_-@_-</c:formatCode>
                <c:ptCount val="2"/>
                <c:pt idx="0">
                  <c:v>19625</c:v>
                </c:pt>
                <c:pt idx="1">
                  <c:v>38955</c:v>
                </c:pt>
              </c:numCache>
            </c:numRef>
          </c:val>
        </c:ser>
        <c:axId val="58404224"/>
        <c:axId val="58422400"/>
      </c:barChart>
      <c:catAx>
        <c:axId val="58404224"/>
        <c:scaling>
          <c:orientation val="minMax"/>
        </c:scaling>
        <c:axPos val="b"/>
        <c:majorTickMark val="none"/>
        <c:tickLblPos val="nextTo"/>
        <c:crossAx val="58422400"/>
        <c:crosses val="autoZero"/>
        <c:auto val="1"/>
        <c:lblAlgn val="ctr"/>
        <c:lblOffset val="100"/>
      </c:catAx>
      <c:valAx>
        <c:axId val="5842240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840422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PASSAGENS!$B$1</c:f>
              <c:strCache>
                <c:ptCount val="1"/>
                <c:pt idx="0">
                  <c:v>2014</c:v>
                </c:pt>
              </c:strCache>
            </c:strRef>
          </c:tx>
          <c:cat>
            <c:strRef>
              <c:f>PASSAGENS!$A$2:$A$6</c:f>
              <c:strCache>
                <c:ptCount val="5"/>
                <c:pt idx="0">
                  <c:v>Propag Turismo Ltda</c:v>
                </c:pt>
                <c:pt idx="1">
                  <c:v>Acioly Locadora Ltda</c:v>
                </c:pt>
                <c:pt idx="2">
                  <c:v>Andrade e Lucena Ltda.</c:v>
                </c:pt>
                <c:pt idx="3">
                  <c:v>OK Locadora de Veículos Ltda.</c:v>
                </c:pt>
                <c:pt idx="4">
                  <c:v>SR Locação e Serviços Ltda.</c:v>
                </c:pt>
              </c:strCache>
            </c:strRef>
          </c:cat>
          <c:val>
            <c:numRef>
              <c:f>PASSAGENS!$B$2:$B$6</c:f>
              <c:numCache>
                <c:formatCode>#,##0.00</c:formatCode>
                <c:ptCount val="5"/>
                <c:pt idx="0">
                  <c:v>100217.05</c:v>
                </c:pt>
                <c:pt idx="1">
                  <c:v>6961.13</c:v>
                </c:pt>
                <c:pt idx="2">
                  <c:v>7933.38</c:v>
                </c:pt>
                <c:pt idx="3">
                  <c:v>6990</c:v>
                </c:pt>
                <c:pt idx="4">
                  <c:v>3877.71</c:v>
                </c:pt>
              </c:numCache>
            </c:numRef>
          </c:val>
        </c:ser>
        <c:ser>
          <c:idx val="1"/>
          <c:order val="1"/>
          <c:tx>
            <c:strRef>
              <c:f>PASSAGENS!$C$1</c:f>
              <c:strCache>
                <c:ptCount val="1"/>
                <c:pt idx="0">
                  <c:v>2015</c:v>
                </c:pt>
              </c:strCache>
            </c:strRef>
          </c:tx>
          <c:cat>
            <c:strRef>
              <c:f>PASSAGENS!$A$2:$A$6</c:f>
              <c:strCache>
                <c:ptCount val="5"/>
                <c:pt idx="0">
                  <c:v>Propag Turismo Ltda</c:v>
                </c:pt>
                <c:pt idx="1">
                  <c:v>Acioly Locadora Ltda</c:v>
                </c:pt>
                <c:pt idx="2">
                  <c:v>Andrade e Lucena Ltda.</c:v>
                </c:pt>
                <c:pt idx="3">
                  <c:v>OK Locadora de Veículos Ltda.</c:v>
                </c:pt>
                <c:pt idx="4">
                  <c:v>SR Locação e Serviços Ltda.</c:v>
                </c:pt>
              </c:strCache>
            </c:strRef>
          </c:cat>
          <c:val>
            <c:numRef>
              <c:f>PASSAGENS!$C$2:$C$6</c:f>
              <c:numCache>
                <c:formatCode>General</c:formatCode>
                <c:ptCount val="5"/>
                <c:pt idx="0" formatCode="_-* #,##0.00_-;\-* #,##0.00_-;_-* &quot;-&quot;??_-;_-@_-">
                  <c:v>95655.28</c:v>
                </c:pt>
              </c:numCache>
            </c:numRef>
          </c:val>
        </c:ser>
        <c:ser>
          <c:idx val="2"/>
          <c:order val="2"/>
          <c:tx>
            <c:strRef>
              <c:f>PASSAGENS!$D$1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PASSAGENS!$A$2:$A$6</c:f>
              <c:strCache>
                <c:ptCount val="5"/>
                <c:pt idx="0">
                  <c:v>Propag Turismo Ltda</c:v>
                </c:pt>
                <c:pt idx="1">
                  <c:v>Acioly Locadora Ltda</c:v>
                </c:pt>
                <c:pt idx="2">
                  <c:v>Andrade e Lucena Ltda.</c:v>
                </c:pt>
                <c:pt idx="3">
                  <c:v>OK Locadora de Veículos Ltda.</c:v>
                </c:pt>
                <c:pt idx="4">
                  <c:v>SR Locação e Serviços Ltda.</c:v>
                </c:pt>
              </c:strCache>
            </c:strRef>
          </c:cat>
          <c:val>
            <c:numRef>
              <c:f>PASSAGENS!$D$2:$D$6</c:f>
              <c:numCache>
                <c:formatCode>General</c:formatCode>
                <c:ptCount val="5"/>
                <c:pt idx="0" formatCode="_-* #,##0.00_-;\-* #,##0.00_-;_-* &quot;-&quot;??_-;_-@_-">
                  <c:v>182452.44999999998</c:v>
                </c:pt>
              </c:numCache>
            </c:numRef>
          </c:val>
        </c:ser>
        <c:axId val="58643584"/>
        <c:axId val="58645120"/>
      </c:barChart>
      <c:catAx>
        <c:axId val="58643584"/>
        <c:scaling>
          <c:orientation val="minMax"/>
        </c:scaling>
        <c:axPos val="b"/>
        <c:majorTickMark val="none"/>
        <c:tickLblPos val="nextTo"/>
        <c:crossAx val="58645120"/>
        <c:crosses val="autoZero"/>
        <c:auto val="1"/>
        <c:lblAlgn val="ctr"/>
        <c:lblOffset val="100"/>
      </c:catAx>
      <c:valAx>
        <c:axId val="5864512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864358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'MATERIAL DE CONSUMO'!$B$1</c:f>
              <c:strCache>
                <c:ptCount val="1"/>
                <c:pt idx="0">
                  <c:v>2014</c:v>
                </c:pt>
              </c:strCache>
            </c:strRef>
          </c:tx>
          <c:cat>
            <c:strRef>
              <c:f>'MATERIAL DE CONSUMO'!$A$2:$A$6</c:f>
              <c:strCache>
                <c:ptCount val="5"/>
                <c:pt idx="0">
                  <c:v>Gêneros  de Alimentação</c:v>
                </c:pt>
                <c:pt idx="1">
                  <c:v>Material de Expediente</c:v>
                </c:pt>
                <c:pt idx="2">
                  <c:v>Material Eletro Eletronico</c:v>
                </c:pt>
                <c:pt idx="3">
                  <c:v>Material de Consumo Pagamento Antec</c:v>
                </c:pt>
                <c:pt idx="4">
                  <c:v>Material de Proc de Dados</c:v>
                </c:pt>
              </c:strCache>
            </c:strRef>
          </c:cat>
          <c:val>
            <c:numRef>
              <c:f>'MATERIAL DE CONSUMO'!$B$2:$B$6</c:f>
              <c:numCache>
                <c:formatCode>General</c:formatCode>
                <c:ptCount val="5"/>
                <c:pt idx="0" formatCode="#,##0.00">
                  <c:v>10170.450000000001</c:v>
                </c:pt>
                <c:pt idx="1">
                  <c:v>0</c:v>
                </c:pt>
                <c:pt idx="2" formatCode="#,##0.00">
                  <c:v>15411.17</c:v>
                </c:pt>
                <c:pt idx="3" formatCode="#,##0.00">
                  <c:v>59135.42</c:v>
                </c:pt>
                <c:pt idx="4" formatCode="#,##0.00">
                  <c:v>8383</c:v>
                </c:pt>
              </c:numCache>
            </c:numRef>
          </c:val>
        </c:ser>
        <c:ser>
          <c:idx val="1"/>
          <c:order val="1"/>
          <c:tx>
            <c:strRef>
              <c:f>'MATERIAL DE CONSUMO'!$C$1</c:f>
              <c:strCache>
                <c:ptCount val="1"/>
                <c:pt idx="0">
                  <c:v>2015</c:v>
                </c:pt>
              </c:strCache>
            </c:strRef>
          </c:tx>
          <c:cat>
            <c:strRef>
              <c:f>'MATERIAL DE CONSUMO'!$A$2:$A$6</c:f>
              <c:strCache>
                <c:ptCount val="5"/>
                <c:pt idx="0">
                  <c:v>Gêneros  de Alimentação</c:v>
                </c:pt>
                <c:pt idx="1">
                  <c:v>Material de Expediente</c:v>
                </c:pt>
                <c:pt idx="2">
                  <c:v>Material Eletro Eletronico</c:v>
                </c:pt>
                <c:pt idx="3">
                  <c:v>Material de Consumo Pagamento Antec</c:v>
                </c:pt>
                <c:pt idx="4">
                  <c:v>Material de Proc de Dados</c:v>
                </c:pt>
              </c:strCache>
            </c:strRef>
          </c:cat>
          <c:val>
            <c:numRef>
              <c:f>'MATERIAL DE CONSUMO'!$C$2:$C$6</c:f>
              <c:numCache>
                <c:formatCode>_-* #,##0.00_-;\-* #,##0.00_-;_-* "-"??_-;_-@_-</c:formatCode>
                <c:ptCount val="5"/>
                <c:pt idx="0">
                  <c:v>3400</c:v>
                </c:pt>
                <c:pt idx="1">
                  <c:v>350</c:v>
                </c:pt>
                <c:pt idx="2">
                  <c:v>0</c:v>
                </c:pt>
                <c:pt idx="3">
                  <c:v>7000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'MATERIAL DE CONSUMO'!$D$1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'MATERIAL DE CONSUMO'!$A$2:$A$6</c:f>
              <c:strCache>
                <c:ptCount val="5"/>
                <c:pt idx="0">
                  <c:v>Gêneros  de Alimentação</c:v>
                </c:pt>
                <c:pt idx="1">
                  <c:v>Material de Expediente</c:v>
                </c:pt>
                <c:pt idx="2">
                  <c:v>Material Eletro Eletronico</c:v>
                </c:pt>
                <c:pt idx="3">
                  <c:v>Material de Consumo Pagamento Antec</c:v>
                </c:pt>
                <c:pt idx="4">
                  <c:v>Material de Proc de Dados</c:v>
                </c:pt>
              </c:strCache>
            </c:strRef>
          </c:cat>
          <c:val>
            <c:numRef>
              <c:f>'MATERIAL DE CONSUMO'!$D$2:$D$6</c:f>
              <c:numCache>
                <c:formatCode>_-* #,##0.00_-;\-* #,##0.00_-;_-* "-"??_-;_-@_-</c:formatCode>
                <c:ptCount val="5"/>
                <c:pt idx="0">
                  <c:v>2998.48</c:v>
                </c:pt>
                <c:pt idx="1">
                  <c:v>15498.5</c:v>
                </c:pt>
                <c:pt idx="2">
                  <c:v>0</c:v>
                </c:pt>
                <c:pt idx="3">
                  <c:v>1000</c:v>
                </c:pt>
                <c:pt idx="4">
                  <c:v>0</c:v>
                </c:pt>
              </c:numCache>
            </c:numRef>
          </c:val>
        </c:ser>
        <c:axId val="58673024"/>
        <c:axId val="58674560"/>
      </c:barChart>
      <c:catAx>
        <c:axId val="58673024"/>
        <c:scaling>
          <c:orientation val="minMax"/>
        </c:scaling>
        <c:axPos val="l"/>
        <c:majorTickMark val="none"/>
        <c:tickLblPos val="nextTo"/>
        <c:crossAx val="58674560"/>
        <c:crosses val="autoZero"/>
        <c:auto val="1"/>
        <c:lblAlgn val="ctr"/>
        <c:lblOffset val="100"/>
      </c:catAx>
      <c:valAx>
        <c:axId val="58674560"/>
        <c:scaling>
          <c:orientation val="minMax"/>
        </c:scaling>
        <c:axPos val="b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700">
                <a:latin typeface="Candara" pitchFamily="34" charset="0"/>
              </a:defRPr>
            </a:pPr>
            <a:endParaRPr lang="pt-BR"/>
          </a:p>
        </c:txPr>
        <c:crossAx val="5867302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'SERV TERC - PJ'!$B$1</c:f>
              <c:strCache>
                <c:ptCount val="1"/>
                <c:pt idx="0">
                  <c:v>2014</c:v>
                </c:pt>
              </c:strCache>
            </c:strRef>
          </c:tx>
          <c:cat>
            <c:strRef>
              <c:f>'SERV TERC - PJ'!$A$2:$A$7</c:f>
              <c:strCache>
                <c:ptCount val="6"/>
                <c:pt idx="0">
                  <c:v>Serviço de Publicidade Institucional</c:v>
                </c:pt>
                <c:pt idx="1">
                  <c:v>Vigilancia Ostensiva Monitorada</c:v>
                </c:pt>
                <c:pt idx="2">
                  <c:v>Limpeza e Conservação</c:v>
                </c:pt>
                <c:pt idx="3">
                  <c:v>Manut. E Cons. De Maq. E Equipam.</c:v>
                </c:pt>
                <c:pt idx="4">
                  <c:v>Fornecimento de Alimentação</c:v>
                </c:pt>
                <c:pt idx="5">
                  <c:v>Serviços de Energia Eletrica</c:v>
                </c:pt>
              </c:strCache>
            </c:strRef>
          </c:cat>
          <c:val>
            <c:numRef>
              <c:f>'SERV TERC - PJ'!$B$2:$B$7</c:f>
              <c:numCache>
                <c:formatCode>#,##0.00</c:formatCode>
                <c:ptCount val="6"/>
                <c:pt idx="0">
                  <c:v>12471.76</c:v>
                </c:pt>
                <c:pt idx="1">
                  <c:v>188394.26</c:v>
                </c:pt>
                <c:pt idx="2">
                  <c:v>138215.76</c:v>
                </c:pt>
                <c:pt idx="3" formatCode="_-* #,##0.00_-;\-* #,##0.00_-;_-* &quot;-&quot;??_-;_-@_-">
                  <c:v>17839</c:v>
                </c:pt>
                <c:pt idx="4">
                  <c:v>37396</c:v>
                </c:pt>
                <c:pt idx="5">
                  <c:v>93771.73</c:v>
                </c:pt>
              </c:numCache>
            </c:numRef>
          </c:val>
        </c:ser>
        <c:ser>
          <c:idx val="1"/>
          <c:order val="1"/>
          <c:tx>
            <c:strRef>
              <c:f>'SERV TERC - PJ'!$C$1</c:f>
              <c:strCache>
                <c:ptCount val="1"/>
                <c:pt idx="0">
                  <c:v>2015</c:v>
                </c:pt>
              </c:strCache>
            </c:strRef>
          </c:tx>
          <c:cat>
            <c:strRef>
              <c:f>'SERV TERC - PJ'!$A$2:$A$7</c:f>
              <c:strCache>
                <c:ptCount val="6"/>
                <c:pt idx="0">
                  <c:v>Serviço de Publicidade Institucional</c:v>
                </c:pt>
                <c:pt idx="1">
                  <c:v>Vigilancia Ostensiva Monitorada</c:v>
                </c:pt>
                <c:pt idx="2">
                  <c:v>Limpeza e Conservação</c:v>
                </c:pt>
                <c:pt idx="3">
                  <c:v>Manut. E Cons. De Maq. E Equipam.</c:v>
                </c:pt>
                <c:pt idx="4">
                  <c:v>Fornecimento de Alimentação</c:v>
                </c:pt>
                <c:pt idx="5">
                  <c:v>Serviços de Energia Eletrica</c:v>
                </c:pt>
              </c:strCache>
            </c:strRef>
          </c:cat>
          <c:val>
            <c:numRef>
              <c:f>'SERV TERC - PJ'!$C$2:$C$7</c:f>
              <c:numCache>
                <c:formatCode>_-* #,##0.00_-;\-* #,##0.00_-;_-* "-"??_-;_-@_-</c:formatCode>
                <c:ptCount val="6"/>
                <c:pt idx="0">
                  <c:v>0</c:v>
                </c:pt>
                <c:pt idx="1">
                  <c:v>169071.11</c:v>
                </c:pt>
                <c:pt idx="2">
                  <c:v>226594.73</c:v>
                </c:pt>
                <c:pt idx="3">
                  <c:v>27396</c:v>
                </c:pt>
                <c:pt idx="4">
                  <c:v>77800</c:v>
                </c:pt>
                <c:pt idx="5">
                  <c:v>85043.55</c:v>
                </c:pt>
              </c:numCache>
            </c:numRef>
          </c:val>
        </c:ser>
        <c:ser>
          <c:idx val="2"/>
          <c:order val="2"/>
          <c:tx>
            <c:strRef>
              <c:f>'SERV TERC - PJ'!$D$1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'SERV TERC - PJ'!$A$2:$A$7</c:f>
              <c:strCache>
                <c:ptCount val="6"/>
                <c:pt idx="0">
                  <c:v>Serviço de Publicidade Institucional</c:v>
                </c:pt>
                <c:pt idx="1">
                  <c:v>Vigilancia Ostensiva Monitorada</c:v>
                </c:pt>
                <c:pt idx="2">
                  <c:v>Limpeza e Conservação</c:v>
                </c:pt>
                <c:pt idx="3">
                  <c:v>Manut. E Cons. De Maq. E Equipam.</c:v>
                </c:pt>
                <c:pt idx="4">
                  <c:v>Fornecimento de Alimentação</c:v>
                </c:pt>
                <c:pt idx="5">
                  <c:v>Serviços de Energia Eletrica</c:v>
                </c:pt>
              </c:strCache>
            </c:strRef>
          </c:cat>
          <c:val>
            <c:numRef>
              <c:f>'SERV TERC - PJ'!$D$2:$D$7</c:f>
              <c:numCache>
                <c:formatCode>_-* #,##0.00_-;\-* #,##0.00_-;_-* "-"??_-;_-@_-</c:formatCode>
                <c:ptCount val="6"/>
                <c:pt idx="0">
                  <c:v>756475.99</c:v>
                </c:pt>
                <c:pt idx="1">
                  <c:v>299327.58</c:v>
                </c:pt>
                <c:pt idx="2">
                  <c:v>169975.02</c:v>
                </c:pt>
                <c:pt idx="3">
                  <c:v>71775.94</c:v>
                </c:pt>
                <c:pt idx="4">
                  <c:v>193719.33</c:v>
                </c:pt>
                <c:pt idx="5">
                  <c:v>76437.17</c:v>
                </c:pt>
              </c:numCache>
            </c:numRef>
          </c:val>
        </c:ser>
        <c:axId val="53978240"/>
        <c:axId val="53912320"/>
      </c:barChart>
      <c:valAx>
        <c:axId val="5391232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3978240"/>
        <c:crosses val="autoZero"/>
        <c:crossBetween val="between"/>
      </c:valAx>
      <c:catAx>
        <c:axId val="53978240"/>
        <c:scaling>
          <c:orientation val="minMax"/>
        </c:scaling>
        <c:axPos val="b"/>
        <c:majorTickMark val="none"/>
        <c:tickLblPos val="nextTo"/>
        <c:crossAx val="53912320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2728636479495184"/>
          <c:y val="4.4784809999081909E-2"/>
          <c:w val="0.68864116394899511"/>
          <c:h val="0.66632252175957873"/>
        </c:manualLayout>
      </c:layout>
      <c:barChart>
        <c:barDir val="col"/>
        <c:grouping val="clustered"/>
        <c:ser>
          <c:idx val="0"/>
          <c:order val="0"/>
          <c:tx>
            <c:strRef>
              <c:f>'INDENIZAÇÕES E RESTITUIC'!$B$1</c:f>
              <c:strCache>
                <c:ptCount val="1"/>
                <c:pt idx="0">
                  <c:v>2014</c:v>
                </c:pt>
              </c:strCache>
            </c:strRef>
          </c:tx>
          <c:cat>
            <c:strRef>
              <c:f>'INDENIZAÇÕES E RESTITUIC'!$A$2:$A$3</c:f>
              <c:strCache>
                <c:ptCount val="2"/>
                <c:pt idx="0">
                  <c:v>Restituição de Recurso de Convênio</c:v>
                </c:pt>
                <c:pt idx="1">
                  <c:v>Indenizações</c:v>
                </c:pt>
              </c:strCache>
            </c:strRef>
          </c:cat>
          <c:val>
            <c:numRef>
              <c:f>'INDENIZAÇÕES E RESTITUIC'!$B$2:$B$3</c:f>
              <c:numCache>
                <c:formatCode>_-* #,##0.00_-;\-* #,##0.00_-;_-* "-"??_-;_-@_-</c:formatCode>
                <c:ptCount val="2"/>
                <c:pt idx="0">
                  <c:v>2645176.2599999998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'INDENIZAÇÕES E RESTITUIC'!$C$1</c:f>
              <c:strCache>
                <c:ptCount val="1"/>
                <c:pt idx="0">
                  <c:v>2015</c:v>
                </c:pt>
              </c:strCache>
            </c:strRef>
          </c:tx>
          <c:cat>
            <c:strRef>
              <c:f>'INDENIZAÇÕES E RESTITUIC'!$A$2:$A$3</c:f>
              <c:strCache>
                <c:ptCount val="2"/>
                <c:pt idx="0">
                  <c:v>Restituição de Recurso de Convênio</c:v>
                </c:pt>
                <c:pt idx="1">
                  <c:v>Indenizações</c:v>
                </c:pt>
              </c:strCache>
            </c:strRef>
          </c:cat>
          <c:val>
            <c:numRef>
              <c:f>'INDENIZAÇÕES E RESTITUIC'!$C$2:$C$3</c:f>
              <c:numCache>
                <c:formatCode>_-* #,##0.00_-;\-* #,##0.00_-;_-* "-"??_-;_-@_-</c:formatCode>
                <c:ptCount val="2"/>
                <c:pt idx="0">
                  <c:v>0</c:v>
                </c:pt>
                <c:pt idx="1">
                  <c:v>361583.98</c:v>
                </c:pt>
              </c:numCache>
            </c:numRef>
          </c:val>
        </c:ser>
        <c:ser>
          <c:idx val="2"/>
          <c:order val="2"/>
          <c:tx>
            <c:strRef>
              <c:f>'INDENIZAÇÕES E RESTITUIC'!$D$1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'INDENIZAÇÕES E RESTITUIC'!$A$2:$A$3</c:f>
              <c:strCache>
                <c:ptCount val="2"/>
                <c:pt idx="0">
                  <c:v>Restituição de Recurso de Convênio</c:v>
                </c:pt>
                <c:pt idx="1">
                  <c:v>Indenizações</c:v>
                </c:pt>
              </c:strCache>
            </c:strRef>
          </c:cat>
          <c:val>
            <c:numRef>
              <c:f>'INDENIZAÇÕES E RESTITUIC'!$D$2:$D$3</c:f>
              <c:numCache>
                <c:formatCode>_-* #,##0.00_-;\-* #,##0.00_-;_-* "-"??_-;_-@_-</c:formatCode>
                <c:ptCount val="2"/>
                <c:pt idx="0">
                  <c:v>3934715.14</c:v>
                </c:pt>
                <c:pt idx="1">
                  <c:v>0</c:v>
                </c:pt>
              </c:numCache>
            </c:numRef>
          </c:val>
        </c:ser>
        <c:axId val="66684800"/>
        <c:axId val="74332800"/>
      </c:barChart>
      <c:catAx>
        <c:axId val="66684800"/>
        <c:scaling>
          <c:orientation val="minMax"/>
        </c:scaling>
        <c:axPos val="b"/>
        <c:numFmt formatCode="General" sourceLinked="1"/>
        <c:majorTickMark val="none"/>
        <c:tickLblPos val="nextTo"/>
        <c:crossAx val="74332800"/>
        <c:crosses val="autoZero"/>
        <c:auto val="1"/>
        <c:lblAlgn val="ctr"/>
        <c:lblOffset val="100"/>
      </c:catAx>
      <c:valAx>
        <c:axId val="7433280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668480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'SERV TER - PF'!$B$1</c:f>
              <c:strCache>
                <c:ptCount val="1"/>
                <c:pt idx="0">
                  <c:v>2014</c:v>
                </c:pt>
              </c:strCache>
            </c:strRef>
          </c:tx>
          <c:cat>
            <c:strRef>
              <c:f>'SERV TER - PF'!$A$2:$A$7</c:f>
              <c:strCache>
                <c:ptCount val="6"/>
                <c:pt idx="0">
                  <c:v>Serviço de Apoio Admin. Tecn e Operacional</c:v>
                </c:pt>
                <c:pt idx="1">
                  <c:v>Locação de Imovéis</c:v>
                </c:pt>
                <c:pt idx="2">
                  <c:v>Estagiários</c:v>
                </c:pt>
                <c:pt idx="3">
                  <c:v>Outros Serv.Terc. PF - Pgto Antec.</c:v>
                </c:pt>
                <c:pt idx="4">
                  <c:v>Diárias a Conselheiros</c:v>
                </c:pt>
                <c:pt idx="5">
                  <c:v>Serviços de Interinos em Penitenciarias</c:v>
                </c:pt>
              </c:strCache>
            </c:strRef>
          </c:cat>
          <c:val>
            <c:numRef>
              <c:f>'SERV TER - PF'!$B$2:$B$7</c:f>
              <c:numCache>
                <c:formatCode>_-* #,##0.00_-;\-* #,##0.00_-;_-* "-"??_-;_-@_-</c:formatCode>
                <c:ptCount val="6"/>
                <c:pt idx="0">
                  <c:v>455323.39</c:v>
                </c:pt>
                <c:pt idx="1">
                  <c:v>41500</c:v>
                </c:pt>
                <c:pt idx="2">
                  <c:v>4344</c:v>
                </c:pt>
                <c:pt idx="3">
                  <c:v>57970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'SERV TER - PF'!$C$1</c:f>
              <c:strCache>
                <c:ptCount val="1"/>
                <c:pt idx="0">
                  <c:v>2015</c:v>
                </c:pt>
              </c:strCache>
            </c:strRef>
          </c:tx>
          <c:cat>
            <c:strRef>
              <c:f>'SERV TER - PF'!$A$2:$A$7</c:f>
              <c:strCache>
                <c:ptCount val="6"/>
                <c:pt idx="0">
                  <c:v>Serviço de Apoio Admin. Tecn e Operacional</c:v>
                </c:pt>
                <c:pt idx="1">
                  <c:v>Locação de Imovéis</c:v>
                </c:pt>
                <c:pt idx="2">
                  <c:v>Estagiários</c:v>
                </c:pt>
                <c:pt idx="3">
                  <c:v>Outros Serv.Terc. PF - Pgto Antec.</c:v>
                </c:pt>
                <c:pt idx="4">
                  <c:v>Diárias a Conselheiros</c:v>
                </c:pt>
                <c:pt idx="5">
                  <c:v>Serviços de Interinos em Penitenciarias</c:v>
                </c:pt>
              </c:strCache>
            </c:strRef>
          </c:cat>
          <c:val>
            <c:numRef>
              <c:f>'SERV TER - PF'!$C$2:$C$7</c:f>
              <c:numCache>
                <c:formatCode>_-* #,##0.00_-;\-* #,##0.00_-;_-* "-"??_-;_-@_-</c:formatCode>
                <c:ptCount val="6"/>
                <c:pt idx="0">
                  <c:v>511915.8</c:v>
                </c:pt>
                <c:pt idx="1">
                  <c:v>57507.6</c:v>
                </c:pt>
                <c:pt idx="2">
                  <c:v>0</c:v>
                </c:pt>
                <c:pt idx="3">
                  <c:v>12600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'SERV TER - PF'!$D$1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'SERV TER - PF'!$A$2:$A$7</c:f>
              <c:strCache>
                <c:ptCount val="6"/>
                <c:pt idx="0">
                  <c:v>Serviço de Apoio Admin. Tecn e Operacional</c:v>
                </c:pt>
                <c:pt idx="1">
                  <c:v>Locação de Imovéis</c:v>
                </c:pt>
                <c:pt idx="2">
                  <c:v>Estagiários</c:v>
                </c:pt>
                <c:pt idx="3">
                  <c:v>Outros Serv.Terc. PF - Pgto Antec.</c:v>
                </c:pt>
                <c:pt idx="4">
                  <c:v>Diárias a Conselheiros</c:v>
                </c:pt>
                <c:pt idx="5">
                  <c:v>Serviços de Interinos em Penitenciarias</c:v>
                </c:pt>
              </c:strCache>
            </c:strRef>
          </c:cat>
          <c:val>
            <c:numRef>
              <c:f>'SERV TER - PF'!$D$2:$D$7</c:f>
              <c:numCache>
                <c:formatCode>_-* #,##0.00_-;\-* #,##0.00_-;_-* "-"??_-;_-@_-</c:formatCode>
                <c:ptCount val="6"/>
                <c:pt idx="0">
                  <c:v>10132</c:v>
                </c:pt>
                <c:pt idx="1">
                  <c:v>94293.2</c:v>
                </c:pt>
                <c:pt idx="2">
                  <c:v>168352.91</c:v>
                </c:pt>
                <c:pt idx="3">
                  <c:v>15000</c:v>
                </c:pt>
                <c:pt idx="4">
                  <c:v>14085</c:v>
                </c:pt>
                <c:pt idx="5">
                  <c:v>82003.62</c:v>
                </c:pt>
              </c:numCache>
            </c:numRef>
          </c:val>
        </c:ser>
        <c:axId val="90327680"/>
        <c:axId val="91432832"/>
      </c:barChart>
      <c:catAx>
        <c:axId val="90327680"/>
        <c:scaling>
          <c:orientation val="minMax"/>
        </c:scaling>
        <c:axPos val="b"/>
        <c:majorTickMark val="none"/>
        <c:tickLblPos val="nextTo"/>
        <c:crossAx val="91432832"/>
        <c:crosses val="autoZero"/>
        <c:auto val="1"/>
        <c:lblAlgn val="ctr"/>
        <c:lblOffset val="100"/>
      </c:catAx>
      <c:valAx>
        <c:axId val="9143283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9032768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txPr>
    <a:bodyPr/>
    <a:lstStyle/>
    <a:p>
      <a:pPr>
        <a:defRPr sz="900"/>
      </a:pPr>
      <a:endParaRPr lang="pt-BR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tângulo 1"/>
        <cdr:cNvSpPr/>
      </cdr:nvSpPr>
      <cdr:spPr>
        <a:xfrm xmlns:a="http://schemas.openxmlformats.org/drawingml/2006/main">
          <a:off x="-1412776" y="0"/>
          <a:ext cx="4730867" cy="2302525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744538"/>
            <a:ext cx="27892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476672" y="2627784"/>
            <a:ext cx="60486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b="1" dirty="0" smtClean="0">
                <a:latin typeface="Candara" panose="020E0502030303020204" pitchFamily="34" charset="0"/>
              </a:rPr>
              <a:t>APRESENTAÇÃO</a:t>
            </a:r>
          </a:p>
          <a:p>
            <a:pPr algn="just"/>
            <a:endParaRPr lang="pt-BR" sz="1100" dirty="0" smtClean="0">
              <a:latin typeface="Candara" panose="020E0502030303020204" pitchFamily="34" charset="0"/>
            </a:endParaRPr>
          </a:p>
          <a:p>
            <a:pPr algn="just"/>
            <a:r>
              <a:rPr lang="pt-BR" sz="1100" dirty="0" smtClean="0">
                <a:latin typeface="Candara" panose="020E0502030303020204" pitchFamily="34" charset="0"/>
              </a:rPr>
              <a:t>Os dados a seguir contemplam uma visão geral das despesas da Secretaria de Estado da Mulher e dos Direitos Humanos nos Exercícios de  2014, 2015 e 2016, realizada através do Sistema Integrado de Administração Financeira – SIAFEM, Portal da Transparência Graciliano Ramos, Extrator/SIFAL,  Portal do Servidor – SEPLAG, Planilha de Monitoramento da Transparência, Banco de Dados da Junta Comercial, E-SIC Alagoas, Diário Oficial do Estado de Alagoas, entre outros.</a:t>
            </a:r>
            <a:endParaRPr lang="pt-BR" sz="1100" dirty="0">
              <a:latin typeface="Candara" panose="020E0502030303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28604" y="4071934"/>
            <a:ext cx="6264696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QUADRO DE FUNCIONÁRIOS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000250" y="214313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200" b="1" dirty="0">
                <a:solidFill>
                  <a:srgbClr val="FFFFFF"/>
                </a:solidFill>
                <a:latin typeface="Myriad Pro"/>
              </a:rPr>
              <a:t>Relatório de </a:t>
            </a:r>
            <a:r>
              <a:rPr lang="pt-BR" sz="2200" b="1" dirty="0" smtClean="0">
                <a:solidFill>
                  <a:srgbClr val="FFFFFF"/>
                </a:solidFill>
                <a:latin typeface="Myriad Pro"/>
              </a:rPr>
              <a:t>Monitoramento</a:t>
            </a:r>
            <a:endParaRPr lang="pt-BR" sz="2200" b="1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6513"/>
            <a:ext cx="6884988" cy="130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 dirty="0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211888" y="1019175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8920" y="1331640"/>
            <a:ext cx="16447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tângulo 25"/>
          <p:cNvSpPr/>
          <p:nvPr/>
        </p:nvSpPr>
        <p:spPr>
          <a:xfrm>
            <a:off x="285728" y="2195736"/>
            <a:ext cx="6311624" cy="3116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Secretaria de Estado da Mulher e dos Direitos Humanos | Exercícios 2014, 2015 e 2016</a:t>
            </a:r>
            <a:endParaRPr lang="pt-BR" sz="14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714356" y="4503982"/>
          <a:ext cx="5643602" cy="978854"/>
        </p:xfrm>
        <a:graphic>
          <a:graphicData uri="http://schemas.openxmlformats.org/drawingml/2006/table">
            <a:tbl>
              <a:tblPr/>
              <a:tblGrid>
                <a:gridCol w="2483859"/>
                <a:gridCol w="1075712"/>
                <a:gridCol w="1075712"/>
                <a:gridCol w="1008319"/>
              </a:tblGrid>
              <a:tr h="282332">
                <a:tc>
                  <a:txBody>
                    <a:bodyPr/>
                    <a:lstStyle/>
                    <a:p>
                      <a:pPr marL="187960" marR="18732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SITUAÇÃO</a:t>
                      </a:r>
                      <a:endParaRPr lang="pt-BR" sz="9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58140" marR="35687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2014</a:t>
                      </a:r>
                      <a:endParaRPr lang="pt-BR" sz="9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58140" marR="35687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2015</a:t>
                      </a:r>
                      <a:endParaRPr lang="pt-BR" sz="9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20040" marR="31877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2016</a:t>
                      </a:r>
                      <a:endParaRPr lang="pt-BR" sz="9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32174">
                <a:tc>
                  <a:txBody>
                    <a:bodyPr/>
                    <a:lstStyle/>
                    <a:p>
                      <a:pPr marL="187960" marR="18796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Cargo em Comissão</a:t>
                      </a:r>
                      <a:endParaRPr lang="pt-BR" sz="9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104</a:t>
                      </a:r>
                      <a:endParaRPr lang="pt-B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78</a:t>
                      </a:r>
                      <a:endParaRPr lang="pt-B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43</a:t>
                      </a:r>
                      <a:endParaRPr lang="pt-B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2174">
                <a:tc>
                  <a:txBody>
                    <a:bodyPr/>
                    <a:lstStyle/>
                    <a:p>
                      <a:pPr marL="187960" marR="18669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Estatutário</a:t>
                      </a:r>
                      <a:endParaRPr lang="pt-BR" sz="9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37</a:t>
                      </a:r>
                      <a:endParaRPr lang="pt-B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34</a:t>
                      </a:r>
                      <a:endParaRPr lang="pt-BR" sz="9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33</a:t>
                      </a:r>
                      <a:endParaRPr lang="pt-BR" sz="9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232174">
                <a:tc>
                  <a:txBody>
                    <a:bodyPr/>
                    <a:lstStyle/>
                    <a:p>
                      <a:pPr marL="187960" marR="18859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</a:t>
                      </a:r>
                      <a:endParaRPr lang="pt-BR" sz="9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141</a:t>
                      </a:r>
                      <a:endParaRPr lang="pt-B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112</a:t>
                      </a:r>
                      <a:endParaRPr lang="pt-BR" sz="9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76</a:t>
                      </a:r>
                      <a:endParaRPr lang="pt-BR" sz="9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5" name="Retângulo 14"/>
          <p:cNvSpPr/>
          <p:nvPr/>
        </p:nvSpPr>
        <p:spPr>
          <a:xfrm>
            <a:off x="428604" y="5643570"/>
            <a:ext cx="6264696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QUADRO DE FUNCIONÁRIOS – REPRESENTAÇÃO GRÁFICA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Gráfico 16"/>
          <p:cNvGraphicFramePr/>
          <p:nvPr/>
        </p:nvGraphicFramePr>
        <p:xfrm>
          <a:off x="714356" y="6072198"/>
          <a:ext cx="5786478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18408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6672" y="611560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SERVIÇO DE TELEFONIA FIXA E MÓVEL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836712" y="1043608"/>
          <a:ext cx="5256584" cy="876556"/>
        </p:xfrm>
        <a:graphic>
          <a:graphicData uri="http://schemas.openxmlformats.org/drawingml/2006/table">
            <a:tbl>
              <a:tblPr/>
              <a:tblGrid>
                <a:gridCol w="2789709"/>
                <a:gridCol w="1432402"/>
                <a:gridCol w="1034473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Itens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R$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Variação %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2014</a:t>
                      </a:r>
                      <a:endParaRPr lang="pt-BR" sz="1050" dirty="0" smtClean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132.209,12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2015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              72.918,60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-44,85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Executado em 2016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               65.215,32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-10,56</a:t>
                      </a:r>
                      <a:endParaRPr lang="pt-B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642918" y="2143108"/>
            <a:ext cx="564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/>
              <a:t>Despesas com Telefonia Fixa e Móvel em 2014, 2015 e 2016</a:t>
            </a:r>
            <a:endParaRPr lang="pt-BR" dirty="0"/>
          </a:p>
        </p:txBody>
      </p:sp>
      <p:graphicFrame>
        <p:nvGraphicFramePr>
          <p:cNvPr id="8" name="Gráfico 7"/>
          <p:cNvGraphicFramePr/>
          <p:nvPr/>
        </p:nvGraphicFramePr>
        <p:xfrm>
          <a:off x="1000108" y="2928926"/>
          <a:ext cx="492922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6672" y="467544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OBRAS E INSTALAÇÕES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36712" y="899592"/>
          <a:ext cx="5256584" cy="921116"/>
        </p:xfrm>
        <a:graphic>
          <a:graphicData uri="http://schemas.openxmlformats.org/drawingml/2006/table">
            <a:tbl>
              <a:tblPr/>
              <a:tblGrid>
                <a:gridCol w="2789709"/>
                <a:gridCol w="1432402"/>
                <a:gridCol w="1034473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Itens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R$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Variação %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2014</a:t>
                      </a:r>
                      <a:endParaRPr lang="pt-BR" sz="1050" dirty="0" smtClean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   </a:t>
                      </a: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ndara"/>
                        </a:rPr>
                        <a:t>  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- 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2015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    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6369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2016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         8.144,71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571480" y="2071670"/>
            <a:ext cx="578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Fornecedor </a:t>
            </a:r>
            <a:r>
              <a:rPr lang="pt-BR" dirty="0" smtClean="0"/>
              <a:t>com Obras e Instalações em 2014, 2015 e 2016</a:t>
            </a:r>
            <a:endParaRPr lang="pt-BR" dirty="0"/>
          </a:p>
        </p:txBody>
      </p:sp>
      <p:graphicFrame>
        <p:nvGraphicFramePr>
          <p:cNvPr id="8" name="Gráfico 7"/>
          <p:cNvGraphicFramePr/>
          <p:nvPr/>
        </p:nvGraphicFramePr>
        <p:xfrm>
          <a:off x="1143000" y="2786050"/>
          <a:ext cx="4857768" cy="285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6672" y="467544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PRINCIPAIS </a:t>
            </a:r>
            <a:r>
              <a:rPr lang="pt-BR" sz="1400" b="1" dirty="0" smtClean="0">
                <a:solidFill>
                  <a:schemeClr val="bg1"/>
                </a:solidFill>
              </a:rPr>
              <a:t>DESPESAS </a:t>
            </a:r>
            <a:r>
              <a:rPr lang="pt-BR" sz="1400" b="1" dirty="0" smtClean="0">
                <a:solidFill>
                  <a:schemeClr val="bg1"/>
                </a:solidFill>
              </a:rPr>
              <a:t>EM 2014, 2015 E 2016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928669" y="1000105"/>
          <a:ext cx="5143536" cy="7286667"/>
        </p:xfrm>
        <a:graphic>
          <a:graphicData uri="http://schemas.openxmlformats.org/drawingml/2006/table">
            <a:tbl>
              <a:tblPr/>
              <a:tblGrid>
                <a:gridCol w="1306888"/>
                <a:gridCol w="597433"/>
                <a:gridCol w="983278"/>
                <a:gridCol w="697006"/>
                <a:gridCol w="849477"/>
                <a:gridCol w="709454"/>
              </a:tblGrid>
              <a:tr h="16900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PRINCIPAIS DESPESAS DE 2014</a:t>
                      </a:r>
                    </a:p>
                  </a:txBody>
                  <a:tcPr marL="3735" marR="3735" marT="373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PRINCIPAIS DESPESAS DE 2015</a:t>
                      </a:r>
                    </a:p>
                  </a:txBody>
                  <a:tcPr marL="3735" marR="3735" marT="373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PRINCIPAIS DESPESAS DE 2016</a:t>
                      </a:r>
                    </a:p>
                  </a:txBody>
                  <a:tcPr marL="3735" marR="3735" marT="373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3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DESPESAS</a:t>
                      </a:r>
                    </a:p>
                  </a:txBody>
                  <a:tcPr marL="3735" marR="3735" marT="373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(R$)</a:t>
                      </a:r>
                    </a:p>
                  </a:txBody>
                  <a:tcPr marL="3735" marR="3735" marT="373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DESPESAS</a:t>
                      </a:r>
                    </a:p>
                  </a:txBody>
                  <a:tcPr marL="3735" marR="3735" marT="373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(R$)</a:t>
                      </a:r>
                    </a:p>
                  </a:txBody>
                  <a:tcPr marL="3735" marR="3735" marT="373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DESPESAS</a:t>
                      </a:r>
                    </a:p>
                  </a:txBody>
                  <a:tcPr marL="3735" marR="3735" marT="373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(R$)</a:t>
                      </a:r>
                    </a:p>
                  </a:txBody>
                  <a:tcPr marL="3735" marR="3735" marT="373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387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Newsupri-Supriserv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latin typeface="Candara"/>
                        </a:rPr>
                        <a:t>Com. Rep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. Serv.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357.792,27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Fundo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Perm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. Contra Violência em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Alorfp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latin typeface="Candara"/>
                      </a:endParaRP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754.086,70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Sec. Esp. De Pol. P/M Pres. Rep.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2.074.864,60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3876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Abrantes Martins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Ltda-EPP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latin typeface="Candara"/>
                      </a:endParaRP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332.800,00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Centro de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Def.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dos Dir. da Criança/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Adoles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latin typeface="Candara"/>
                      </a:endParaRP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350.000,00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Banco do Brasil S.A.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1.533.490,80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3876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Pareceria Eventos e Serviços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Ltda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latin typeface="Candara"/>
                      </a:endParaRP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246.944,46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Paz Publicidade e Marketing Ltda.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317.054,56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Paz Publicidade e Marketing Ltda.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756.475,99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2597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Sotaque Brasil Publicidade e Propaganda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191.369,15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Parceria Eventos e Serv.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Ltda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latin typeface="Candara"/>
                      </a:endParaRP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282.222,24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Propag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Turismo Ltda.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296.078,29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3876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Estel-Empresa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de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Serv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Terceirizados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181.802,26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Estel - Empresa de Serv.Terceirizado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274.039,61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Estel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- Empresa de Serv. Terceirizado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199.839,58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3876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Conserg/Empr Prom. De Serv. Terc. e Obras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130.415,76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Conserg/Emp. Prom. De Serv.Terc.e Obras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217.644,73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Ministério da Justiça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174.718,18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3876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Ação Informatica Brasil Ltda.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119.823,27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Pagto. De Conv.do Centro de Refer.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176,434,00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PF destinado a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pgto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.de Estagiários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168.352,91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3876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Companhia Energetica de Alagoas - CEAL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95.639,83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Propag Turismo Ltda.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130.726,96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Para atender a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pgto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da Contr. P.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158.967,22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3876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Ok Locadora de Veiculos Ltda-EPP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93.666,33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AL Previdência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118.252,92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Sec. Esp. De Dir.Hum. Da Pres.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118.840,96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3876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Oi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movél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S.A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73.866,38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New Supri - Supri Serv. Com. E Rep.Serv.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108.599,60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Rosan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Vig. E Seg. Ltda.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107.246,56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3876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Pedra do Mar Produções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Artisticas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Ltda-ME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latin typeface="Candara"/>
                      </a:endParaRP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63.700,00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Companhia Energ. De AL - CEAL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85.043,55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Ativa System Brasil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Serv.Monit.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latin typeface="Candara"/>
                      </a:endParaRP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99.488,00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597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CIEE- Centro de Integração Empresa Esco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63.216,65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VCE Sat. Ltda. ME - Buffet Seville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60.000,00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VCE Sat Ltda. ME - Buffet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Seville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latin typeface="Candara"/>
                      </a:endParaRP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97.100,58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3876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Propag. Turismo Ltda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45.274,00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CAIXA ECONOMICA FEDERAL 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49.634,95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PF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destin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. A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pgto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de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Reeducandos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latin typeface="Candara"/>
                      </a:endParaRP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82.003,62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3876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Telemar Norte leste S/A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44.111,40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Oi Movel S.A.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37.286,86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Companhia Energ. De Alagoas - CEAL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76.595,17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2597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Soprobem Serv.Prom e Bem Estar Comunitario 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37.507,40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Telemar Norte Leste S.A.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35.631,74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AL Ser.de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Man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. E Instalação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71.275,94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597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Andrade e Lucena Ltda.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36.424,61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NILTON LINS BUARQUE 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35.000,00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Conserg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Emp.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e Serv. Ambientais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62.728,46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3876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Amorim e Amorim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Ltda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latin typeface="Candara"/>
                      </a:endParaRP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29.322,00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Amorim e Amorim Ltda.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342.888,00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Sirlene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Maria Ferreira do Nascimento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60.500,00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597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Abreu e Anjos Comercio e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Serv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Ltda. ME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28.858,50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Carlos André Almeida da Silva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33.115,60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Buffet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Garry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Kasparov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Ltda.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59.728,75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2597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Acioly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Locadora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Ltda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latin typeface="Candara"/>
                      </a:endParaRP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28.686,00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Maria Adriana de Oliveira Yoshikawa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32.746,68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Telemar Norte Leste S.A.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42.667,47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3876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Paz Publicidade e Marketing Ltda.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28.156,74</a:t>
                      </a:r>
                    </a:p>
                  </a:txBody>
                  <a:tcPr marL="3735" marR="3735" marT="3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EDJANE PEREIRA RIBEIRO 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31.005,00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Sec. Nac. da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Juvent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. Da Sec. Geral da Pres.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32.800,60</a:t>
                      </a:r>
                    </a:p>
                  </a:txBody>
                  <a:tcPr marL="3735" marR="3735" marT="37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404664" y="467544"/>
            <a:ext cx="6120680" cy="311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Transparência – Serviço de Informação ao Cidadão</a:t>
            </a:r>
            <a:endParaRPr lang="pt-BR" sz="1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404664" y="1547664"/>
            <a:ext cx="6120680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200" dirty="0" smtClean="0">
                <a:latin typeface="Candara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ano de 2016 foram registrados 81 (oitenta e um) pedidos iniciais de acesso à informação através do sistema eletrônico do Serviço de Informação ao Cidadão da SEDUC</a:t>
            </a:r>
            <a:r>
              <a:rPr lang="pt-BR" sz="1200" b="1" dirty="0" smtClean="0">
                <a:latin typeface="Candara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ndara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4664" y="971600"/>
            <a:ext cx="6120680" cy="340093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b="1" dirty="0" smtClean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 DE PEDIDOS REGISTRADOS NO SISTEMA E-SIC DA SECOM</a:t>
            </a:r>
            <a:endParaRPr lang="pt-BR" sz="1400" b="1" dirty="0">
              <a:solidFill>
                <a:schemeClr val="bg1">
                  <a:lumMod val="95000"/>
                </a:schemeClr>
              </a:solidFill>
              <a:effectLst/>
              <a:latin typeface="Candara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72360757"/>
              </p:ext>
            </p:extLst>
          </p:nvPr>
        </p:nvGraphicFramePr>
        <p:xfrm>
          <a:off x="404664" y="2123728"/>
          <a:ext cx="3052350" cy="4559111"/>
        </p:xfrm>
        <a:graphic>
          <a:graphicData uri="http://schemas.openxmlformats.org/drawingml/2006/table">
            <a:tbl>
              <a:tblPr/>
              <a:tblGrid>
                <a:gridCol w="1017450"/>
                <a:gridCol w="1017450"/>
                <a:gridCol w="1017450"/>
              </a:tblGrid>
              <a:tr h="504866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Número de Solicitações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Número de Recursos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andara" pitchFamily="34" charset="0"/>
                        </a:rPr>
                        <a:t>TOTAL</a:t>
                      </a:r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014" y="3218865"/>
            <a:ext cx="3192439" cy="2660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404664" y="467544"/>
            <a:ext cx="6120680" cy="3116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ASSUNTOS MAIS SOLICITADOS PELO SISTEMA E-SIC DA SECOM</a:t>
            </a:r>
            <a:endParaRPr lang="pt-BR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graphicFrame>
        <p:nvGraphicFramePr>
          <p:cNvPr id="8" name="Gráfico 7"/>
          <p:cNvGraphicFramePr/>
          <p:nvPr/>
        </p:nvGraphicFramePr>
        <p:xfrm>
          <a:off x="692696" y="1115616"/>
          <a:ext cx="5405377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764704" y="637220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Candara" pitchFamily="34" charset="0"/>
              </a:rPr>
              <a:t>Fonte: </a:t>
            </a:r>
            <a:r>
              <a:rPr lang="pt-BR" sz="1000" b="1" dirty="0" err="1" smtClean="0">
                <a:latin typeface="Candara" pitchFamily="34" charset="0"/>
              </a:rPr>
              <a:t>e-SIC</a:t>
            </a:r>
            <a:r>
              <a:rPr lang="pt-BR" sz="1000" b="1" dirty="0" smtClean="0">
                <a:latin typeface="Candara" pitchFamily="34" charset="0"/>
              </a:rPr>
              <a:t> Alagoas</a:t>
            </a:r>
            <a:endParaRPr lang="pt-BR" sz="10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04664" y="611560"/>
            <a:ext cx="6120680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STATUS DOS PEDIDOS INICIAIS RESPONDIDOS PELO SERVIÇO DE INFORMAÇÃO AO CIDADÃO DA SECOM</a:t>
            </a:r>
            <a:endParaRPr lang="pt-BR" sz="1400" b="1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87344828"/>
              </p:ext>
            </p:extLst>
          </p:nvPr>
        </p:nvGraphicFramePr>
        <p:xfrm>
          <a:off x="404664" y="1259632"/>
          <a:ext cx="6172200" cy="3566160"/>
        </p:xfrm>
        <a:graphic>
          <a:graphicData uri="http://schemas.openxmlformats.org/drawingml/2006/table">
            <a:tbl>
              <a:tblPr/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Em Aberto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latin typeface="Candara" pitchFamily="34" charset="0"/>
                        </a:rPr>
                        <a:t>Respondidas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latin typeface="Candara" pitchFamily="34" charset="0"/>
                        </a:rPr>
                        <a:t>Negadas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Em Tramitação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ndara" pitchFamily="34" charset="0"/>
                        </a:rPr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404664" y="5076056"/>
            <a:ext cx="6192688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STATUS DE PEDIDOS DE RECURSOS INTERPOSTOS PERANTE A CGE ANTE AS RESPOSTAS ENVIADAS PELO SIC/SEMUDH</a:t>
            </a:r>
            <a:endParaRPr lang="pt-BR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="" xmlns:p14="http://schemas.microsoft.com/office/powerpoint/2010/main" val="518442198"/>
              </p:ext>
            </p:extLst>
          </p:nvPr>
        </p:nvGraphicFramePr>
        <p:xfrm>
          <a:off x="836712" y="5868144"/>
          <a:ext cx="52864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32656" y="539552"/>
            <a:ext cx="6264696" cy="311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CORREIÇÃO ADMINISTRATIVA</a:t>
            </a:r>
            <a:endParaRPr lang="pt-BR" sz="1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32656" y="1115616"/>
            <a:ext cx="6264696" cy="73866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pt-BR" sz="1400" b="1" dirty="0" smtClean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ea typeface="Calibri" panose="020F0502020204030204" pitchFamily="34" charset="0"/>
              </a:rPr>
              <a:t>QUANTIDADE DE PORTARIAS DE INSTAURAÇÃO DE SINDICÂNCIA ADMINISTRATIVA OU PROCESSO DISCIPLINAR PUBLICADAS NO DOE/AL REFERENTES À SEMUDH</a:t>
            </a:r>
            <a:endParaRPr lang="pt-BR" sz="1400" b="1" dirty="0">
              <a:solidFill>
                <a:schemeClr val="bg1">
                  <a:lumMod val="95000"/>
                </a:schemeClr>
              </a:solidFill>
              <a:latin typeface="Candara" pitchFamily="34" charset="0"/>
            </a:endParaRP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2312628"/>
              </p:ext>
            </p:extLst>
          </p:nvPr>
        </p:nvGraphicFramePr>
        <p:xfrm>
          <a:off x="332656" y="1979712"/>
          <a:ext cx="6264692" cy="1156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7784"/>
                <a:gridCol w="950132"/>
                <a:gridCol w="365435"/>
                <a:gridCol w="365435"/>
                <a:gridCol w="365435"/>
                <a:gridCol w="365435"/>
                <a:gridCol w="365435"/>
                <a:gridCol w="292348"/>
                <a:gridCol w="292348"/>
                <a:gridCol w="365435"/>
                <a:gridCol w="292348"/>
                <a:gridCol w="292348"/>
                <a:gridCol w="365435"/>
                <a:gridCol w="348529"/>
                <a:gridCol w="284545"/>
                <a:gridCol w="296265"/>
              </a:tblGrid>
              <a:tr h="3210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Órgão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Procedimento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Jan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Fev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Mar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err="1">
                          <a:latin typeface="Calibri"/>
                          <a:ea typeface="Times New Roman"/>
                          <a:cs typeface="Calibri"/>
                        </a:rPr>
                        <a:t>Abr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Mai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Jun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Jul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Ago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Set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Out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err="1">
                          <a:latin typeface="Calibri"/>
                          <a:ea typeface="Times New Roman"/>
                          <a:cs typeface="Calibri"/>
                        </a:rPr>
                        <a:t>Nov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Dez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Geral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</a:tr>
              <a:tr h="321062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SEDUC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Times New Roman"/>
                          <a:cs typeface="Calibri"/>
                        </a:rPr>
                        <a:t>Sindicância Administrativa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ctr"/>
                </a:tc>
              </a:tr>
              <a:tr h="16053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Times New Roman"/>
                          <a:cs typeface="Calibri"/>
                        </a:rPr>
                        <a:t>Processo Disciplinar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Gráfico 12"/>
          <p:cNvGraphicFramePr/>
          <p:nvPr>
            <p:extLst>
              <p:ext uri="{D42A27DB-BD31-4B8C-83A1-F6EECF244321}">
                <p14:modId xmlns="" xmlns:p14="http://schemas.microsoft.com/office/powerpoint/2010/main" val="2893076359"/>
              </p:ext>
            </p:extLst>
          </p:nvPr>
        </p:nvGraphicFramePr>
        <p:xfrm>
          <a:off x="692696" y="3275856"/>
          <a:ext cx="5400040" cy="3150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404664" y="467544"/>
            <a:ext cx="6120680" cy="311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CORREIÇÃO ADMINISTRATIVA</a:t>
            </a:r>
            <a:endParaRPr lang="pt-BR" sz="1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4664" y="971600"/>
            <a:ext cx="612068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  <a:ea typeface="Calibri" panose="020F0502020204030204" pitchFamily="34" charset="0"/>
              </a:rPr>
              <a:t>DECRETOS DE APLICAÇÃO DE PENALIDADES DISCIPLINARES PUBLICADOS NO DOE/AL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35399553"/>
              </p:ext>
            </p:extLst>
          </p:nvPr>
        </p:nvGraphicFramePr>
        <p:xfrm>
          <a:off x="404664" y="1475656"/>
          <a:ext cx="6120679" cy="5240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7866"/>
                <a:gridCol w="772914"/>
                <a:gridCol w="1225884"/>
                <a:gridCol w="1131131"/>
                <a:gridCol w="702884"/>
              </a:tblGrid>
              <a:tr h="2557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Candara" pitchFamily="34" charset="0"/>
                        </a:rPr>
                        <a:t/>
                      </a:r>
                      <a:br>
                        <a:rPr lang="pt-BR" sz="900" dirty="0">
                          <a:effectLst/>
                          <a:latin typeface="Candara" pitchFamily="34" charset="0"/>
                        </a:rPr>
                      </a:br>
                      <a:r>
                        <a:rPr lang="pt-BR" sz="900" dirty="0">
                          <a:effectLst/>
                          <a:latin typeface="Candara" pitchFamily="34" charset="0"/>
                        </a:rPr>
                        <a:t>Servidor</a:t>
                      </a:r>
                      <a:endParaRPr lang="pt-BR" sz="900" dirty="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Candara" pitchFamily="34" charset="0"/>
                        </a:rPr>
                        <a:t>Matrícula</a:t>
                      </a: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Candara" pitchFamily="34" charset="0"/>
                        </a:rPr>
                        <a:t>Cargo</a:t>
                      </a: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Candara" pitchFamily="34" charset="0"/>
                        </a:rPr>
                        <a:t>Decreto nº</a:t>
                      </a: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Candara" pitchFamily="34" charset="0"/>
                        </a:rPr>
                        <a:t>Publicação DOE/AL</a:t>
                      </a: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</a:tr>
              <a:tr h="132246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latin typeface="Candara" pitchFamily="34" charset="0"/>
                          <a:ea typeface="Calibri"/>
                          <a:cs typeface="Calibri"/>
                        </a:rPr>
                        <a:t>SECOM (PENALIDADE DISCIPLINAR: DEMISSÃO)</a:t>
                      </a:r>
                      <a:endParaRPr lang="pt-BR" sz="1100" dirty="0" smtClean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solidFill>
                          <a:schemeClr val="bg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357166" y="7358082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Candara" pitchFamily="34" charset="0"/>
              </a:rPr>
              <a:t>Fonte: DOE/AL</a:t>
            </a:r>
            <a:endParaRPr lang="pt-BR" sz="10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404664" y="467544"/>
            <a:ext cx="6120680" cy="311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CORREIÇÃO ADMINISTRATIVA</a:t>
            </a:r>
            <a:endParaRPr lang="pt-BR" sz="1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4664" y="971600"/>
            <a:ext cx="612068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  <a:ea typeface="Calibri" panose="020F0502020204030204" pitchFamily="34" charset="0"/>
              </a:rPr>
              <a:t>REPRESENTAÇÃO GRÁFICA DE APLICAÇÃO DE PENALIDADES DISCIPLINARES PUBLICADOS NO DOE/AL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92696" y="5724128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Candara" pitchFamily="34" charset="0"/>
              </a:rPr>
              <a:t>Fonte: DOE/AL</a:t>
            </a:r>
            <a:endParaRPr lang="pt-BR" sz="1000" b="1" dirty="0">
              <a:latin typeface="Candara" pitchFamily="34" charset="0"/>
            </a:endParaRPr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="" xmlns:p14="http://schemas.microsoft.com/office/powerpoint/2010/main" val="4136569570"/>
              </p:ext>
            </p:extLst>
          </p:nvPr>
        </p:nvGraphicFramePr>
        <p:xfrm>
          <a:off x="692696" y="1835696"/>
          <a:ext cx="568863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6672" y="467544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EXECUÇÃO ORÇAMENTÁRIA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6672" y="3347864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EXECUÇÃO 2014 X 2015 X 2016 – REPRESENTAÇÃO GRÁFICA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714356" y="1071538"/>
          <a:ext cx="5286412" cy="1928825"/>
        </p:xfrm>
        <a:graphic>
          <a:graphicData uri="http://schemas.openxmlformats.org/drawingml/2006/table">
            <a:tbl>
              <a:tblPr/>
              <a:tblGrid>
                <a:gridCol w="1431803"/>
                <a:gridCol w="1254724"/>
                <a:gridCol w="1255357"/>
                <a:gridCol w="1344528"/>
              </a:tblGrid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ITENS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2014 (R$)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2015 (R$)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  <a:tabLst>
                          <a:tab pos="1350010" algn="l"/>
                        </a:tabLs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2016 (R$)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9545" marR="1695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Dotação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Inicial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20.261.944,00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250"/>
                        </a:lnSpc>
                      </a:pP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9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.</a:t>
                      </a:r>
                      <a:r>
                        <a:rPr sz="1100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5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03.</a:t>
                      </a:r>
                      <a:r>
                        <a:rPr sz="1100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1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63</a:t>
                      </a:r>
                      <a:r>
                        <a:rPr sz="1100" spc="-1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,</a:t>
                      </a: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0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0</a:t>
                      </a:r>
                      <a:endParaRPr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250"/>
                        </a:lnSpc>
                      </a:pP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6.649</a:t>
                      </a: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.7</a:t>
                      </a:r>
                      <a:r>
                        <a:rPr sz="1100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44,</a:t>
                      </a: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0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0</a:t>
                      </a:r>
                      <a:endParaRPr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Suplementação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18.225.957,78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300"/>
                        </a:lnSpc>
                      </a:pP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18.</a:t>
                      </a: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9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13.4</a:t>
                      </a:r>
                      <a:r>
                        <a:rPr sz="1100" spc="-1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8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3,21</a:t>
                      </a:r>
                      <a:endParaRPr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1300"/>
                        </a:lnSpc>
                      </a:pP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1</a:t>
                      </a:r>
                      <a:r>
                        <a:rPr sz="1100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1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.</a:t>
                      </a:r>
                      <a:r>
                        <a:rPr sz="1100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5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2</a:t>
                      </a: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7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.3</a:t>
                      </a:r>
                      <a:r>
                        <a:rPr sz="1100" spc="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2</a:t>
                      </a: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7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,</a:t>
                      </a: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7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5</a:t>
                      </a:r>
                      <a:endParaRPr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Reduções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-16.215.779,00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300"/>
                        </a:lnSpc>
                      </a:pPr>
                      <a:r>
                        <a:rPr sz="1100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-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13.8</a:t>
                      </a:r>
                      <a:r>
                        <a:rPr sz="1100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5</a:t>
                      </a: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9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.2</a:t>
                      </a: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6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6,58</a:t>
                      </a:r>
                      <a:endParaRPr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300"/>
                        </a:lnSpc>
                      </a:pPr>
                      <a:r>
                        <a:rPr sz="1100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-</a:t>
                      </a: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7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.8</a:t>
                      </a:r>
                      <a:r>
                        <a:rPr sz="1100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7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2.6</a:t>
                      </a: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6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0,</a:t>
                      </a:r>
                      <a:r>
                        <a:rPr sz="1100" spc="-1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3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6</a:t>
                      </a:r>
                      <a:endParaRPr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Atualizado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22.272.122,78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14</a:t>
                      </a: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.</a:t>
                      </a:r>
                      <a:r>
                        <a:rPr sz="1100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55</a:t>
                      </a: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7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.3</a:t>
                      </a:r>
                      <a:r>
                        <a:rPr sz="1100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7</a:t>
                      </a: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9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,63</a:t>
                      </a:r>
                      <a:endParaRPr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10.</a:t>
                      </a:r>
                      <a:r>
                        <a:rPr sz="1100" spc="-1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3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0</a:t>
                      </a:r>
                      <a:r>
                        <a:rPr sz="1100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4.41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1</a:t>
                      </a:r>
                      <a:r>
                        <a:rPr sz="1100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,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39</a:t>
                      </a:r>
                      <a:endParaRPr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Empenhado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13.337.510,84</a:t>
                      </a:r>
                      <a:endParaRPr lang="pt-BR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7.00</a:t>
                      </a:r>
                      <a:r>
                        <a:rPr sz="1100" b="1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3</a:t>
                      </a:r>
                      <a:r>
                        <a:rPr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.6</a:t>
                      </a:r>
                      <a:r>
                        <a:rPr sz="1100" b="1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6</a:t>
                      </a:r>
                      <a:r>
                        <a:rPr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5,63</a:t>
                      </a:r>
                      <a:endParaRPr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9,</a:t>
                      </a:r>
                      <a:r>
                        <a:rPr sz="1100" b="1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4</a:t>
                      </a:r>
                      <a:r>
                        <a:rPr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9</a:t>
                      </a:r>
                      <a:r>
                        <a:rPr sz="1100" b="1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3</a:t>
                      </a:r>
                      <a:r>
                        <a:rPr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.</a:t>
                      </a:r>
                      <a:r>
                        <a:rPr sz="1100" b="1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4</a:t>
                      </a:r>
                      <a:r>
                        <a:rPr sz="1100" b="1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88</a:t>
                      </a:r>
                      <a:r>
                        <a:rPr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,51</a:t>
                      </a:r>
                      <a:endParaRPr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Liquidado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13.337.510,84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7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.003</a:t>
                      </a:r>
                      <a:r>
                        <a:rPr sz="1100" spc="-1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.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66</a:t>
                      </a:r>
                      <a:r>
                        <a:rPr sz="1100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5,</a:t>
                      </a: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6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3</a:t>
                      </a:r>
                      <a:endParaRPr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9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.48</a:t>
                      </a:r>
                      <a:r>
                        <a:rPr sz="1100" spc="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2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.8</a:t>
                      </a:r>
                      <a:r>
                        <a:rPr sz="1100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75</a:t>
                      </a:r>
                      <a:r>
                        <a:rPr sz="1100" spc="-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,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02</a:t>
                      </a:r>
                      <a:endParaRPr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Pago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13.067.712,53</a:t>
                      </a:r>
                      <a:endParaRPr lang="pt-BR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6.</a:t>
                      </a:r>
                      <a:r>
                        <a:rPr sz="1100" b="1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3</a:t>
                      </a:r>
                      <a:r>
                        <a:rPr sz="1100" b="1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4</a:t>
                      </a:r>
                      <a:r>
                        <a:rPr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5.</a:t>
                      </a:r>
                      <a:r>
                        <a:rPr sz="1100" b="1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3</a:t>
                      </a:r>
                      <a:r>
                        <a:rPr sz="1100" b="1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40,</a:t>
                      </a:r>
                      <a:r>
                        <a:rPr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79</a:t>
                      </a:r>
                      <a:endParaRPr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9.</a:t>
                      </a:r>
                      <a:r>
                        <a:rPr sz="1100" b="1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3</a:t>
                      </a:r>
                      <a:r>
                        <a:rPr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6</a:t>
                      </a:r>
                      <a:r>
                        <a:rPr sz="1100" b="1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8</a:t>
                      </a:r>
                      <a:r>
                        <a:rPr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.7</a:t>
                      </a:r>
                      <a:r>
                        <a:rPr sz="1100" b="1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34</a:t>
                      </a:r>
                      <a:r>
                        <a:rPr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,61</a:t>
                      </a:r>
                      <a:endParaRPr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Disponível a Emp.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8.929.611,94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7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.</a:t>
                      </a:r>
                      <a:r>
                        <a:rPr sz="1100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553.</a:t>
                      </a: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7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14</a:t>
                      </a: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,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00</a:t>
                      </a:r>
                      <a:endParaRPr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810.</a:t>
                      </a:r>
                      <a:r>
                        <a:rPr sz="1100" spc="-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92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2</a:t>
                      </a:r>
                      <a:r>
                        <a:rPr sz="1100" spc="-1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,</a:t>
                      </a:r>
                      <a:r>
                        <a:rPr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88</a:t>
                      </a:r>
                      <a:endParaRPr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Execução (%)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59,9%</a:t>
                      </a:r>
                      <a:endParaRPr lang="pt-BR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300"/>
                        </a:lnSpc>
                      </a:pPr>
                      <a:r>
                        <a:rPr sz="1100" b="1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48,</a:t>
                      </a:r>
                      <a:r>
                        <a:rPr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1</a:t>
                      </a:r>
                      <a:r>
                        <a:rPr sz="1100" b="1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0%</a:t>
                      </a:r>
                      <a:endParaRPr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300"/>
                        </a:lnSpc>
                      </a:pPr>
                      <a:r>
                        <a:rPr sz="1100" b="1" spc="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9</a:t>
                      </a:r>
                      <a:r>
                        <a:rPr sz="1100" b="1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2,00</a:t>
                      </a:r>
                      <a:r>
                        <a:rPr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%</a:t>
                      </a:r>
                      <a:endParaRPr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990600" y="3857620"/>
          <a:ext cx="5367358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20688" y="467544"/>
            <a:ext cx="5832648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EXECUÇÃO ORÇAMENTÁRIA – DETALHAMENTO DAS DESPESAS PAGAS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714356" y="899592"/>
          <a:ext cx="5643602" cy="3723602"/>
        </p:xfrm>
        <a:graphic>
          <a:graphicData uri="http://schemas.openxmlformats.org/drawingml/2006/table">
            <a:tbl>
              <a:tblPr/>
              <a:tblGrid>
                <a:gridCol w="2588954"/>
                <a:gridCol w="1065504"/>
                <a:gridCol w="1054171"/>
                <a:gridCol w="934973"/>
              </a:tblGrid>
              <a:tr h="238366">
                <a:tc>
                  <a:txBody>
                    <a:bodyPr/>
                    <a:lstStyle/>
                    <a:p>
                      <a:pPr marL="805815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Descrição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da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Natureza</a:t>
                      </a:r>
                      <a:endParaRPr lang="pt-BR" sz="1200" dirty="0"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8641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2014 (R$)</a:t>
                      </a:r>
                      <a:endParaRPr lang="pt-BR" sz="1200" dirty="0">
                        <a:solidFill>
                          <a:schemeClr val="bg1"/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8641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2015 (R$)</a:t>
                      </a:r>
                      <a:endParaRPr lang="pt-BR" sz="1200" dirty="0">
                        <a:solidFill>
                          <a:schemeClr val="bg1"/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108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2016 (R$)</a:t>
                      </a:r>
                      <a:endParaRPr lang="pt-BR" sz="1200" dirty="0"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383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Despesas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 De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Exercicios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Anteriores</a:t>
                      </a:r>
                      <a:endParaRPr lang="pt-BR" sz="1200" dirty="0"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22.074,05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3.107,34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26.912,00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83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Diarias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 -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Pessoal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 Civil</a:t>
                      </a:r>
                      <a:endParaRPr lang="pt-BR" sz="1200" dirty="0"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82.270,00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56.675,00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58.580,00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83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Equipamentos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 E Material Permanente</a:t>
                      </a:r>
                      <a:endParaRPr lang="pt-BR" sz="1200" dirty="0"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881.990,53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0,00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0,00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83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Material De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Consumo</a:t>
                      </a:r>
                      <a:endParaRPr lang="pt-BR" sz="1200" dirty="0"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149.335,08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25.295,46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19.496,98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83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Obrig</a:t>
                      </a:r>
                      <a:r>
                        <a:rPr lang="pt-BR" sz="1200" b="1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.</a:t>
                      </a:r>
                      <a:r>
                        <a:rPr lang="pt-BR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Tribut</a:t>
                      </a:r>
                      <a:r>
                        <a:rPr lang="pt-BR" sz="1200" b="1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.E Cont.-Op. </a:t>
                      </a:r>
                      <a:r>
                        <a:rPr lang="pt-BR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Intra-orcamentarias</a:t>
                      </a:r>
                      <a:endParaRPr lang="pt-BR" sz="1200" dirty="0"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1.494,67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3.680,86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88,18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83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Obrigacoes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Patronais</a:t>
                      </a:r>
                      <a:endParaRPr lang="pt-BR" sz="1200" dirty="0"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155.429,16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118.252,92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0,00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83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Obrigacoes</a:t>
                      </a:r>
                      <a:r>
                        <a:rPr lang="pt-BR" sz="1200" b="1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 </a:t>
                      </a:r>
                      <a:r>
                        <a:rPr lang="pt-BR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Patronais-op</a:t>
                      </a:r>
                      <a:r>
                        <a:rPr lang="pt-BR" sz="1200" b="1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. Intra </a:t>
                      </a:r>
                      <a:r>
                        <a:rPr lang="pt-BR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Orcamentaria</a:t>
                      </a:r>
                      <a:endParaRPr lang="pt-BR" sz="1200" dirty="0"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0,00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20.705,54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158.967,22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83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Outros </a:t>
                      </a:r>
                      <a:r>
                        <a:rPr lang="pt-BR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Servicos</a:t>
                      </a:r>
                      <a:r>
                        <a:rPr lang="pt-BR" sz="1200" b="1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 De Terceiros - Pessoa </a:t>
                      </a:r>
                      <a:r>
                        <a:rPr lang="pt-BR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Fisica</a:t>
                      </a:r>
                      <a:endParaRPr lang="pt-BR" sz="1200" dirty="0"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688.067,03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613.031,40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412.066,67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83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Outros </a:t>
                      </a:r>
                      <a:r>
                        <a:rPr lang="pt-BR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Servicos</a:t>
                      </a:r>
                      <a:r>
                        <a:rPr lang="pt-BR" sz="1200" b="1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 De </a:t>
                      </a:r>
                      <a:r>
                        <a:rPr lang="pt-BR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Terceiros-pessoa</a:t>
                      </a:r>
                      <a:r>
                        <a:rPr lang="pt-BR" sz="1200" b="1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 </a:t>
                      </a:r>
                      <a:r>
                        <a:rPr lang="pt-BR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Juridica</a:t>
                      </a:r>
                      <a:endParaRPr lang="pt-BR" sz="1200" dirty="0"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2.111.712,75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1.275.550,58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1.914.255,75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83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Passagens E Despesas Com </a:t>
                      </a:r>
                      <a:r>
                        <a:rPr lang="pt-BR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Locomocao</a:t>
                      </a:r>
                      <a:endParaRPr lang="pt-BR" sz="1200" dirty="0"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125.979,27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95.655,28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182.452,45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83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 err="1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Venc</a:t>
                      </a:r>
                      <a:r>
                        <a:rPr lang="pt-BR" sz="1200" b="1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.E Vantagens Fixas - Pessoal Civil</a:t>
                      </a:r>
                      <a:endParaRPr lang="pt-BR" sz="1200" dirty="0"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3.055.265,83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2.502.643,39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2.625.800,35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26240">
                <a:tc>
                  <a:txBody>
                    <a:bodyPr/>
                    <a:lstStyle/>
                    <a:p>
                      <a:pPr marL="62230" algn="l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TOTAL</a:t>
                      </a:r>
                      <a:endParaRPr lang="pt-BR" sz="1200"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13.067.712,53</a:t>
                      </a:r>
                      <a:endParaRPr lang="pt-BR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6.345.340,79</a:t>
                      </a:r>
                      <a:endParaRPr lang="pt-BR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9.368.734,61</a:t>
                      </a:r>
                      <a:endParaRPr lang="pt-BR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6672" y="467544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PESSOAL CIVIL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285860" y="928662"/>
          <a:ext cx="4572000" cy="876556"/>
        </p:xfrm>
        <a:graphic>
          <a:graphicData uri="http://schemas.openxmlformats.org/drawingml/2006/table">
            <a:tbl>
              <a:tblPr/>
              <a:tblGrid>
                <a:gridCol w="2426395"/>
                <a:gridCol w="1245855"/>
                <a:gridCol w="899750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Itens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R$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Variação %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2014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159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3.055.265,83</a:t>
                      </a:r>
                      <a:endParaRPr lang="pt-BR" sz="13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Executado em 2015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555"/>
                        </a:lnSpc>
                      </a:pPr>
                      <a:r>
                        <a:rPr sz="1300" dirty="0">
                          <a:solidFill>
                            <a:srgbClr val="365F91"/>
                          </a:solidFill>
                          <a:latin typeface="Candara" pitchFamily="34" charset="0"/>
                          <a:cs typeface="Candara"/>
                        </a:rPr>
                        <a:t>2.5</a:t>
                      </a:r>
                      <a:r>
                        <a:rPr sz="1300" spc="-10" dirty="0">
                          <a:solidFill>
                            <a:srgbClr val="365F91"/>
                          </a:solidFill>
                          <a:latin typeface="Candara" pitchFamily="34" charset="0"/>
                          <a:cs typeface="Candara"/>
                        </a:rPr>
                        <a:t>0</a:t>
                      </a:r>
                      <a:r>
                        <a:rPr sz="1300" dirty="0">
                          <a:solidFill>
                            <a:srgbClr val="365F91"/>
                          </a:solidFill>
                          <a:latin typeface="Candara" pitchFamily="34" charset="0"/>
                          <a:cs typeface="Candara"/>
                        </a:rPr>
                        <a:t>2.6</a:t>
                      </a:r>
                      <a:r>
                        <a:rPr sz="1300" spc="15" dirty="0">
                          <a:solidFill>
                            <a:srgbClr val="365F91"/>
                          </a:solidFill>
                          <a:latin typeface="Candara" pitchFamily="34" charset="0"/>
                          <a:cs typeface="Candara"/>
                        </a:rPr>
                        <a:t>4</a:t>
                      </a:r>
                      <a:r>
                        <a:rPr sz="1300" spc="-10" dirty="0">
                          <a:solidFill>
                            <a:srgbClr val="365F91"/>
                          </a:solidFill>
                          <a:latin typeface="Candara" pitchFamily="34" charset="0"/>
                          <a:cs typeface="Candara"/>
                        </a:rPr>
                        <a:t>3</a:t>
                      </a:r>
                      <a:r>
                        <a:rPr sz="1300" spc="5" dirty="0">
                          <a:solidFill>
                            <a:srgbClr val="365F91"/>
                          </a:solidFill>
                          <a:latin typeface="Candara" pitchFamily="34" charset="0"/>
                          <a:cs typeface="Candara"/>
                        </a:rPr>
                        <a:t>,</a:t>
                      </a:r>
                      <a:r>
                        <a:rPr sz="1300" spc="-10" dirty="0">
                          <a:solidFill>
                            <a:srgbClr val="365F91"/>
                          </a:solidFill>
                          <a:latin typeface="Candara" pitchFamily="34" charset="0"/>
                          <a:cs typeface="Candara"/>
                        </a:rPr>
                        <a:t>3</a:t>
                      </a:r>
                      <a:r>
                        <a:rPr sz="1300" dirty="0">
                          <a:solidFill>
                            <a:srgbClr val="365F91"/>
                          </a:solidFill>
                          <a:latin typeface="Candara" pitchFamily="34" charset="0"/>
                          <a:cs typeface="Candara"/>
                        </a:rPr>
                        <a:t>9</a:t>
                      </a:r>
                      <a:endParaRPr sz="1300">
                        <a:latin typeface="Candara" pitchFamily="34" charset="0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3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cs typeface="Candara"/>
                        </a:rPr>
                        <a:t>-18,09</a:t>
                      </a:r>
                      <a:endParaRPr sz="130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Executado em 2016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550"/>
                        </a:lnSpc>
                      </a:pPr>
                      <a:r>
                        <a:rPr sz="1300" dirty="0">
                          <a:solidFill>
                            <a:srgbClr val="365F91"/>
                          </a:solidFill>
                          <a:latin typeface="Candara" pitchFamily="34" charset="0"/>
                          <a:cs typeface="Candara"/>
                        </a:rPr>
                        <a:t>2.62</a:t>
                      </a:r>
                      <a:r>
                        <a:rPr sz="1300" spc="-5" dirty="0">
                          <a:solidFill>
                            <a:srgbClr val="365F91"/>
                          </a:solidFill>
                          <a:latin typeface="Candara" pitchFamily="34" charset="0"/>
                          <a:cs typeface="Candara"/>
                        </a:rPr>
                        <a:t>5.</a:t>
                      </a:r>
                      <a:r>
                        <a:rPr sz="1300" dirty="0">
                          <a:solidFill>
                            <a:srgbClr val="365F91"/>
                          </a:solidFill>
                          <a:latin typeface="Candara" pitchFamily="34" charset="0"/>
                          <a:cs typeface="Candara"/>
                        </a:rPr>
                        <a:t>8</a:t>
                      </a:r>
                      <a:r>
                        <a:rPr sz="1300" spc="-5" dirty="0">
                          <a:solidFill>
                            <a:srgbClr val="365F91"/>
                          </a:solidFill>
                          <a:latin typeface="Candara" pitchFamily="34" charset="0"/>
                          <a:cs typeface="Candara"/>
                        </a:rPr>
                        <a:t>0</a:t>
                      </a:r>
                      <a:r>
                        <a:rPr sz="1300" dirty="0">
                          <a:solidFill>
                            <a:srgbClr val="365F91"/>
                          </a:solidFill>
                          <a:latin typeface="Candara" pitchFamily="34" charset="0"/>
                          <a:cs typeface="Candara"/>
                        </a:rPr>
                        <a:t>0,</a:t>
                      </a:r>
                      <a:r>
                        <a:rPr sz="1300" spc="-10" dirty="0">
                          <a:solidFill>
                            <a:srgbClr val="365F91"/>
                          </a:solidFill>
                          <a:latin typeface="Candara" pitchFamily="34" charset="0"/>
                          <a:cs typeface="Candara"/>
                        </a:rPr>
                        <a:t>3</a:t>
                      </a:r>
                      <a:r>
                        <a:rPr sz="1300" dirty="0">
                          <a:solidFill>
                            <a:srgbClr val="365F91"/>
                          </a:solidFill>
                          <a:latin typeface="Candara" pitchFamily="34" charset="0"/>
                          <a:cs typeface="Candara"/>
                        </a:rPr>
                        <a:t>5</a:t>
                      </a:r>
                      <a:endParaRPr sz="1300">
                        <a:latin typeface="Candara" pitchFamily="34" charset="0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spc="-5" smtClean="0">
                          <a:solidFill>
                            <a:srgbClr val="365F91"/>
                          </a:solidFill>
                          <a:latin typeface="Candara"/>
                          <a:cs typeface="Candara"/>
                        </a:rPr>
                        <a:t>4,92</a:t>
                      </a:r>
                      <a:endParaRPr sz="13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476672" y="2123728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PESSOAL CIVIL – </a:t>
            </a:r>
            <a:r>
              <a:rPr lang="pt-BR" sz="1400" b="1" dirty="0" smtClean="0">
                <a:solidFill>
                  <a:schemeClr val="bg1"/>
                </a:solidFill>
              </a:rPr>
              <a:t>DETALHAMENTO DAS VERBAS PAGAS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28604" y="4071934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PESSOAL CIVIL – REPRESENTAÇÃO GRÁFICA DAS </a:t>
            </a:r>
            <a:r>
              <a:rPr lang="pt-BR" sz="1400" b="1" dirty="0" smtClean="0">
                <a:solidFill>
                  <a:schemeClr val="bg1"/>
                </a:solidFill>
              </a:rPr>
              <a:t>MAIORES VERBAS </a:t>
            </a:r>
            <a:r>
              <a:rPr lang="pt-BR" sz="1400" b="1" dirty="0" smtClean="0">
                <a:solidFill>
                  <a:schemeClr val="bg1"/>
                </a:solidFill>
              </a:rPr>
              <a:t>PAGAS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Gráfico 11"/>
          <p:cNvGraphicFramePr/>
          <p:nvPr/>
        </p:nvGraphicFramePr>
        <p:xfrm>
          <a:off x="500042" y="4572000"/>
          <a:ext cx="6143668" cy="2319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1000108" y="2571735"/>
          <a:ext cx="5143537" cy="1092648"/>
        </p:xfrm>
        <a:graphic>
          <a:graphicData uri="http://schemas.openxmlformats.org/drawingml/2006/table">
            <a:tbl>
              <a:tblPr/>
              <a:tblGrid>
                <a:gridCol w="1907763"/>
                <a:gridCol w="1019568"/>
                <a:gridCol w="1108103"/>
                <a:gridCol w="1108103"/>
              </a:tblGrid>
              <a:tr h="18934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2014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2015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2016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latin typeface="Candara"/>
                        </a:rPr>
                        <a:t>Grat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.p/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latin typeface="Candara"/>
                        </a:rPr>
                        <a:t>Exerc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. De Cargo em Comissão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0" i="0" u="none" strike="noStrike" dirty="0" smtClean="0">
                          <a:solidFill>
                            <a:srgbClr val="376092"/>
                          </a:solidFill>
                          <a:latin typeface="Calibri"/>
                        </a:rPr>
                        <a:t>-</a:t>
                      </a:r>
                      <a:endParaRPr lang="pt-BR" sz="1100" b="0" i="0" u="none" strike="noStrike" dirty="0">
                        <a:solidFill>
                          <a:srgbClr val="376092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0" i="0" u="none" strike="noStrike" dirty="0">
                          <a:solidFill>
                            <a:srgbClr val="376092"/>
                          </a:solidFill>
                          <a:latin typeface="Candara"/>
                        </a:rPr>
                        <a:t>1.554.534,64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376092"/>
                          </a:solidFill>
                          <a:latin typeface="Candara"/>
                        </a:rPr>
                        <a:t>1.588.426,17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18934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Subsídios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0" i="0" u="none" strike="noStrike">
                          <a:solidFill>
                            <a:srgbClr val="376092"/>
                          </a:solidFill>
                          <a:latin typeface="Candara"/>
                        </a:rPr>
                        <a:t>2.029.144,36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0" i="0" u="none" strike="noStrike" dirty="0">
                          <a:solidFill>
                            <a:srgbClr val="376092"/>
                          </a:solidFill>
                          <a:latin typeface="Candara"/>
                        </a:rPr>
                        <a:t>550.158,64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0" i="0" u="none" strike="noStrike">
                          <a:solidFill>
                            <a:srgbClr val="376092"/>
                          </a:solidFill>
                          <a:latin typeface="Candara"/>
                        </a:rPr>
                        <a:t>634.626,45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18934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Férias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675.163,54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37.039,40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48.169,18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18934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13º Salário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0" i="0" u="none" strike="noStrike">
                          <a:solidFill>
                            <a:srgbClr val="376092"/>
                          </a:solidFill>
                          <a:latin typeface="Candara"/>
                        </a:rPr>
                        <a:t>230.129,90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0" i="0" u="none" strike="noStrike" dirty="0">
                          <a:solidFill>
                            <a:srgbClr val="376092"/>
                          </a:solidFill>
                          <a:latin typeface="Candara"/>
                        </a:rPr>
                        <a:t>182.413,77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0" i="0" u="none" strike="noStrike" dirty="0">
                          <a:solidFill>
                            <a:srgbClr val="376092"/>
                          </a:solidFill>
                          <a:latin typeface="Candara"/>
                        </a:rPr>
                        <a:t>193.088,26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00042" y="500034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DIÁRIAS – PESSOAL CIVIL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00042" y="2643174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DIÁRIAS – PESSOAL CIVIL </a:t>
            </a:r>
            <a:r>
              <a:rPr lang="pt-BR" sz="1400" b="1" dirty="0" smtClean="0">
                <a:solidFill>
                  <a:schemeClr val="bg1"/>
                </a:solidFill>
              </a:rPr>
              <a:t>(GRÁFICO - DETALHAMENTO</a:t>
            </a:r>
            <a:r>
              <a:rPr lang="pt-BR" sz="1400" b="1" dirty="0" smtClean="0">
                <a:solidFill>
                  <a:schemeClr val="bg1"/>
                </a:solidFill>
              </a:rPr>
              <a:t>)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object 3"/>
          <p:cNvGraphicFramePr>
            <a:graphicFrameLocks noGrp="1"/>
          </p:cNvGraphicFramePr>
          <p:nvPr/>
        </p:nvGraphicFramePr>
        <p:xfrm>
          <a:off x="785794" y="1142976"/>
          <a:ext cx="5572165" cy="1071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452"/>
                <a:gridCol w="1524226"/>
                <a:gridCol w="1092487"/>
              </a:tblGrid>
              <a:tr h="263371">
                <a:tc>
                  <a:txBody>
                    <a:bodyPr/>
                    <a:lstStyle/>
                    <a:p>
                      <a:pPr algn="ctr">
                        <a:lnSpc>
                          <a:spcPts val="1545"/>
                        </a:lnSpc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Itens</a:t>
                      </a:r>
                      <a:endParaRPr sz="13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5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R$</a:t>
                      </a:r>
                      <a:endParaRPr sz="13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545"/>
                        </a:lnSpc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Variação</a:t>
                      </a:r>
                      <a:r>
                        <a:rPr sz="1300" b="1" spc="-75" dirty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%</a:t>
                      </a:r>
                      <a:endParaRPr sz="13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rgbClr val="4F81BB"/>
                    </a:solidFill>
                  </a:tcPr>
                </a:tc>
              </a:tr>
              <a:tr h="273906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ts val="1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b="1" spc="-5" dirty="0" smtClean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Total Executado </a:t>
                      </a:r>
                      <a:r>
                        <a:rPr lang="pt-BR" sz="1300" b="1" spc="-10" dirty="0" smtClean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em</a:t>
                      </a:r>
                      <a:r>
                        <a:rPr lang="pt-BR" sz="1300" b="1" spc="-45" dirty="0" smtClean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lang="pt-BR" sz="1300" b="1" spc="-5" dirty="0" smtClean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2014</a:t>
                      </a:r>
                      <a:endParaRPr lang="pt-BR" sz="1300" dirty="0" smtClean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300" b="0" i="0" u="none" strike="noStrike" dirty="0">
                          <a:solidFill>
                            <a:srgbClr val="376092"/>
                          </a:solidFill>
                          <a:latin typeface="Candara"/>
                        </a:rPr>
                        <a:t>82.270,00</a:t>
                      </a:r>
                    </a:p>
                  </a:txBody>
                  <a:tcPr marL="9525" marR="9525" marT="9525" marB="0"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rgbClr val="E9EBF4"/>
                    </a:solidFill>
                  </a:tcPr>
                </a:tc>
              </a:tr>
              <a:tr h="270921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Total Executado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em</a:t>
                      </a:r>
                      <a:r>
                        <a:rPr sz="1300" b="1" spc="-45" dirty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2015</a:t>
                      </a:r>
                      <a:endParaRPr sz="13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3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56.675,00</a:t>
                      </a:r>
                    </a:p>
                  </a:txBody>
                  <a:tcPr marL="9525" marR="9525" marT="9525" marB="0"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                    31,11 </a:t>
                      </a:r>
                    </a:p>
                  </a:txBody>
                  <a:tcPr marL="9525" marR="9525" marT="9525" marB="0" anchor="b">
                    <a:solidFill>
                      <a:srgbClr val="E9EBF4"/>
                    </a:solidFill>
                  </a:tcPr>
                </a:tc>
              </a:tr>
              <a:tr h="263371">
                <a:tc>
                  <a:txBody>
                    <a:bodyPr/>
                    <a:lstStyle/>
                    <a:p>
                      <a:pPr algn="ctr">
                        <a:lnSpc>
                          <a:spcPts val="1545"/>
                        </a:lnSpc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Total Executado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em</a:t>
                      </a:r>
                      <a:r>
                        <a:rPr sz="1300" b="1" spc="-45" dirty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2016</a:t>
                      </a:r>
                      <a:endParaRPr sz="13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3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58.580,00</a:t>
                      </a:r>
                    </a:p>
                  </a:txBody>
                  <a:tcPr marL="9525" marR="9525" marT="9525" marB="0"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                     3,36 </a:t>
                      </a:r>
                    </a:p>
                  </a:txBody>
                  <a:tcPr marL="9525" marR="9525" marT="9525" marB="0" anchor="b">
                    <a:solidFill>
                      <a:srgbClr val="D0D6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571480" y="3143240"/>
          <a:ext cx="57721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6672" y="467544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PASSAGENS E DESPESAS COM LOCOMOÇÃO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980728" y="899592"/>
          <a:ext cx="5112568" cy="876556"/>
        </p:xfrm>
        <a:graphic>
          <a:graphicData uri="http://schemas.openxmlformats.org/drawingml/2006/table">
            <a:tbl>
              <a:tblPr/>
              <a:tblGrid>
                <a:gridCol w="2713279"/>
                <a:gridCol w="1393158"/>
                <a:gridCol w="1006131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Itens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R$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Variação %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2014</a:t>
                      </a:r>
                      <a:endParaRPr lang="pt-BR" sz="1050" dirty="0" smtClean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125.979,27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2015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              95.655,28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                 24,07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2016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            182.452,45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                  90,74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785794" y="1928794"/>
            <a:ext cx="5500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Despesas com Passagens Aéreas em 2014, 2015 e 2016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04664" y="4286248"/>
            <a:ext cx="6120680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MATERIAL DE CONSUMO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836712" y="4629156"/>
          <a:ext cx="5112568" cy="876556"/>
        </p:xfrm>
        <a:graphic>
          <a:graphicData uri="http://schemas.openxmlformats.org/drawingml/2006/table">
            <a:tbl>
              <a:tblPr/>
              <a:tblGrid>
                <a:gridCol w="2713279"/>
                <a:gridCol w="1393158"/>
                <a:gridCol w="1006131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Itens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R$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Variação %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2014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149.335,08</a:t>
                      </a:r>
                      <a:endParaRPr lang="pt-B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2015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25.295,46</a:t>
                      </a:r>
                      <a:endParaRPr lang="pt-B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-83,06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Executado em 2016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19.496,98</a:t>
                      </a:r>
                      <a:endParaRPr lang="pt-B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-22,92</a:t>
                      </a:r>
                      <a:endParaRPr lang="pt-B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8" name="Retângulo 17"/>
          <p:cNvSpPr/>
          <p:nvPr/>
        </p:nvSpPr>
        <p:spPr>
          <a:xfrm>
            <a:off x="836712" y="5508104"/>
            <a:ext cx="5572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/>
              <a:t>Maiores Despesas com Material de Consumo em 2014, 2015 e 2016</a:t>
            </a:r>
            <a:endParaRPr lang="pt-BR" dirty="0"/>
          </a:p>
        </p:txBody>
      </p:sp>
      <p:graphicFrame>
        <p:nvGraphicFramePr>
          <p:cNvPr id="14" name="Gráfico 13"/>
          <p:cNvGraphicFramePr/>
          <p:nvPr/>
        </p:nvGraphicFramePr>
        <p:xfrm>
          <a:off x="1000108" y="2285984"/>
          <a:ext cx="5072098" cy="1857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Gráfico 18"/>
          <p:cNvGraphicFramePr/>
          <p:nvPr/>
        </p:nvGraphicFramePr>
        <p:xfrm>
          <a:off x="781050" y="6072198"/>
          <a:ext cx="5295900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6672" y="467544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SERVIÇOS DE TERCEIROS – PESSOA JURÍDICA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36712" y="971600"/>
          <a:ext cx="5256584" cy="742880"/>
        </p:xfrm>
        <a:graphic>
          <a:graphicData uri="http://schemas.openxmlformats.org/drawingml/2006/table">
            <a:tbl>
              <a:tblPr/>
              <a:tblGrid>
                <a:gridCol w="2789709"/>
                <a:gridCol w="1432402"/>
                <a:gridCol w="1034473"/>
              </a:tblGrid>
              <a:tr h="172631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Itens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R$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Variação %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72631">
                <a:tc>
                  <a:txBody>
                    <a:bodyPr/>
                    <a:lstStyle/>
                    <a:p>
                      <a:pPr marL="367665" marR="36830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2014</a:t>
                      </a:r>
                      <a:endParaRPr lang="pt-BR" sz="1050" dirty="0" smtClean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 smtClean="0">
                          <a:solidFill>
                            <a:schemeClr val="accent1"/>
                          </a:solidFill>
                          <a:latin typeface="Candara"/>
                        </a:rPr>
                        <a:t>2.850.915,95</a:t>
                      </a:r>
                      <a:endParaRPr lang="pt-BR" sz="1100" b="0" i="0" u="none" strike="noStrike" dirty="0">
                        <a:solidFill>
                          <a:schemeClr val="accent1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100" b="1" i="0" u="none" strike="noStrike" dirty="0">
                        <a:solidFill>
                          <a:schemeClr val="accent1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73055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2015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 smtClean="0">
                          <a:solidFill>
                            <a:schemeClr val="accent1"/>
                          </a:solidFill>
                          <a:latin typeface="Candara"/>
                        </a:rPr>
                        <a:t>1.384.150,18</a:t>
                      </a:r>
                      <a:endParaRPr lang="pt-BR" sz="1100" b="0" i="0" u="none" strike="noStrike" dirty="0">
                        <a:solidFill>
                          <a:schemeClr val="accent1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/>
                          </a:solidFill>
                          <a:latin typeface="Candara"/>
                        </a:rPr>
                        <a:t>-51,45</a:t>
                      </a:r>
                      <a:endParaRPr lang="pt-BR" sz="1100" b="0" i="0" u="none" strike="noStrike" dirty="0">
                        <a:solidFill>
                          <a:schemeClr val="accent1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448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2016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 smtClean="0">
                          <a:solidFill>
                            <a:schemeClr val="accent1"/>
                          </a:solidFill>
                          <a:latin typeface="Candara"/>
                        </a:rPr>
                        <a:t>1.914.255,75</a:t>
                      </a:r>
                      <a:endParaRPr lang="pt-BR" sz="1100" b="0" i="0" u="none" strike="noStrike" dirty="0">
                        <a:solidFill>
                          <a:schemeClr val="accent1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/>
                          </a:solidFill>
                          <a:latin typeface="Candara"/>
                        </a:rPr>
                        <a:t>38,30                        </a:t>
                      </a:r>
                      <a:endParaRPr lang="pt-BR" sz="1100" b="0" i="0" u="none" strike="noStrike" dirty="0">
                        <a:solidFill>
                          <a:schemeClr val="accent1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642918" y="2000232"/>
            <a:ext cx="550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/>
              <a:t>Despesas com Serviços de Terceiros Pessoa Jurídica em 2014, 2015 e 2016</a:t>
            </a:r>
            <a:endParaRPr lang="pt-BR" dirty="0"/>
          </a:p>
        </p:txBody>
      </p:sp>
      <p:graphicFrame>
        <p:nvGraphicFramePr>
          <p:cNvPr id="8" name="Gráfico 7"/>
          <p:cNvGraphicFramePr/>
          <p:nvPr/>
        </p:nvGraphicFramePr>
        <p:xfrm>
          <a:off x="376237" y="3052763"/>
          <a:ext cx="6105525" cy="3038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6672" y="467544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SERVIÇOS DE TERCEIROS – PESSOA FÍSICA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32656" y="4860032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INDENIZAÇÕES E RESTITUIÇÕES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764704" y="899592"/>
          <a:ext cx="5328592" cy="876556"/>
        </p:xfrm>
        <a:graphic>
          <a:graphicData uri="http://schemas.openxmlformats.org/drawingml/2006/table">
            <a:tbl>
              <a:tblPr/>
              <a:tblGrid>
                <a:gridCol w="2827924"/>
                <a:gridCol w="1452024"/>
                <a:gridCol w="1048644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Itens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R$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Variação %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2014</a:t>
                      </a:r>
                      <a:endParaRPr lang="pt-BR" sz="1050" dirty="0" smtClean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692.346,03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2015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613.031,40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-11,46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Executado em 2016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412.066,67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-32,78                         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908720" y="5292080"/>
          <a:ext cx="5040560" cy="876556"/>
        </p:xfrm>
        <a:graphic>
          <a:graphicData uri="http://schemas.openxmlformats.org/drawingml/2006/table">
            <a:tbl>
              <a:tblPr/>
              <a:tblGrid>
                <a:gridCol w="2675063"/>
                <a:gridCol w="1373536"/>
                <a:gridCol w="991961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Itens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R$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Variação %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2014</a:t>
                      </a:r>
                      <a:endParaRPr lang="pt-BR" sz="1050" dirty="0" smtClean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2.645.176,26</a:t>
                      </a:r>
                      <a:endParaRPr lang="pt-B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2015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361.583,98</a:t>
                      </a:r>
                      <a:endParaRPr lang="pt-B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-86,33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Executado em 2016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3.934.715,14</a:t>
                      </a:r>
                      <a:endParaRPr lang="pt-B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988,19</a:t>
                      </a:r>
                      <a:endParaRPr lang="pt-B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214290" y="2071671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/>
              <a:t>06 </a:t>
            </a:r>
            <a:r>
              <a:rPr lang="pt-BR" dirty="0" smtClean="0"/>
              <a:t>Maiores Despesas com Serviços de Terceiros – Pessoa Física em 2014, 2015 e 2016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571480" y="6215074"/>
            <a:ext cx="578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/>
              <a:t>Despesas com Indenizações e Restituições em 2014, 2015 e 2016 </a:t>
            </a:r>
            <a:endParaRPr lang="pt-BR" dirty="0"/>
          </a:p>
        </p:txBody>
      </p:sp>
      <p:graphicFrame>
        <p:nvGraphicFramePr>
          <p:cNvPr id="12" name="Gráfico 11"/>
          <p:cNvGraphicFramePr/>
          <p:nvPr/>
        </p:nvGraphicFramePr>
        <p:xfrm>
          <a:off x="1000108" y="6786578"/>
          <a:ext cx="5143536" cy="2000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Gráfico 15"/>
          <p:cNvGraphicFramePr/>
          <p:nvPr/>
        </p:nvGraphicFramePr>
        <p:xfrm>
          <a:off x="595312" y="2643175"/>
          <a:ext cx="5667375" cy="207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4664" y="539552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INDENIZAÇÕES E RESTITUIÇÕES – </a:t>
            </a:r>
            <a:r>
              <a:rPr lang="pt-BR" sz="1400" b="1" dirty="0" smtClean="0">
                <a:solidFill>
                  <a:schemeClr val="bg1"/>
                </a:solidFill>
              </a:rPr>
              <a:t>FAVORECIDOS </a:t>
            </a:r>
            <a:r>
              <a:rPr lang="pt-BR" sz="1400" b="1" dirty="0" smtClean="0">
                <a:solidFill>
                  <a:schemeClr val="bg1"/>
                </a:solidFill>
              </a:rPr>
              <a:t>/ ANO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980728" y="971600"/>
          <a:ext cx="5040560" cy="2257168"/>
        </p:xfrm>
        <a:graphic>
          <a:graphicData uri="http://schemas.openxmlformats.org/drawingml/2006/table">
            <a:tbl>
              <a:tblPr/>
              <a:tblGrid>
                <a:gridCol w="2235188"/>
                <a:gridCol w="1147678"/>
                <a:gridCol w="828847"/>
                <a:gridCol w="828847"/>
              </a:tblGrid>
              <a:tr h="2191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chemeClr val="bg1"/>
                          </a:solidFill>
                          <a:latin typeface="Candara"/>
                        </a:rPr>
                        <a:t>FAVORECIDO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chemeClr val="bg1"/>
                          </a:solidFill>
                          <a:latin typeface="Candara"/>
                        </a:rPr>
                        <a:t>2014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chemeClr val="bg1"/>
                          </a:solidFill>
                          <a:latin typeface="Candara"/>
                        </a:rPr>
                        <a:t>2015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chemeClr val="bg1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8491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chemeClr val="bg1"/>
                          </a:solidFill>
                          <a:latin typeface="Candara"/>
                        </a:rPr>
                        <a:t>Sec. </a:t>
                      </a:r>
                      <a:r>
                        <a:rPr lang="pt-BR" sz="1100" b="0" i="0" u="none" strike="noStrike" dirty="0" err="1" smtClean="0">
                          <a:solidFill>
                            <a:schemeClr val="bg1"/>
                          </a:solidFill>
                          <a:latin typeface="Candara"/>
                        </a:rPr>
                        <a:t>Esp.</a:t>
                      </a:r>
                      <a:r>
                        <a:rPr lang="pt-BR" sz="1100" b="0" i="0" u="none" strike="noStrike" dirty="0" smtClean="0">
                          <a:solidFill>
                            <a:schemeClr val="bg1"/>
                          </a:solidFill>
                          <a:latin typeface="Candara"/>
                        </a:rPr>
                        <a:t>dos Dir. Humanos da Presid.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2.519.517,04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chemeClr val="bg1"/>
                          </a:solidFill>
                          <a:latin typeface="Candara"/>
                        </a:rPr>
                        <a:t>Sec. Nac. de </a:t>
                      </a:r>
                      <a:r>
                        <a:rPr lang="pt-BR" sz="1100" b="0" i="0" u="none" strike="noStrike" dirty="0" err="1" smtClean="0">
                          <a:solidFill>
                            <a:schemeClr val="bg1"/>
                          </a:solidFill>
                          <a:latin typeface="Candara"/>
                        </a:rPr>
                        <a:t>Juvent</a:t>
                      </a:r>
                      <a:r>
                        <a:rPr lang="pt-BR" sz="1100" b="0" i="0" u="none" strike="noStrike" dirty="0" smtClean="0">
                          <a:solidFill>
                            <a:schemeClr val="bg1"/>
                          </a:solidFill>
                          <a:latin typeface="Candara"/>
                        </a:rPr>
                        <a:t>. Da Sec.</a:t>
                      </a:r>
                      <a:r>
                        <a:rPr lang="pt-BR" sz="1100" b="0" i="0" u="none" strike="noStrike" baseline="0" dirty="0" smtClean="0">
                          <a:solidFill>
                            <a:schemeClr val="bg1"/>
                          </a:solidFill>
                          <a:latin typeface="Candara"/>
                        </a:rPr>
                        <a:t> Ger.Pres.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125.659,22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err="1" smtClean="0">
                          <a:solidFill>
                            <a:schemeClr val="bg1"/>
                          </a:solidFill>
                          <a:latin typeface="Candara"/>
                        </a:rPr>
                        <a:t>Estel</a:t>
                      </a:r>
                      <a:r>
                        <a:rPr lang="pt-BR" sz="1100" b="0" i="0" u="none" strike="noStrike" baseline="0" dirty="0" smtClean="0">
                          <a:solidFill>
                            <a:schemeClr val="bg1"/>
                          </a:solidFill>
                          <a:latin typeface="Candara"/>
                        </a:rPr>
                        <a:t> – Emp. Serv. Terceirizado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114.917,30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chemeClr val="bg1"/>
                          </a:solidFill>
                          <a:latin typeface="Candara"/>
                        </a:rPr>
                        <a:t>Nilton Lins Buarque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35.000,00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chemeClr val="bg1"/>
                          </a:solidFill>
                          <a:latin typeface="Candara"/>
                        </a:rPr>
                        <a:t>Parceria Eventos e </a:t>
                      </a:r>
                      <a:r>
                        <a:rPr lang="pt-BR" sz="1100" b="0" i="0" u="none" strike="noStrike" dirty="0" err="1" smtClean="0">
                          <a:solidFill>
                            <a:schemeClr val="bg1"/>
                          </a:solidFill>
                          <a:latin typeface="Candara"/>
                        </a:rPr>
                        <a:t>Serv.Ltda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211.666,68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chemeClr val="bg1"/>
                          </a:solidFill>
                          <a:latin typeface="Candara"/>
                        </a:rPr>
                        <a:t>Banco do Brasil S.A.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1.533.490,80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chemeClr val="bg1"/>
                          </a:solidFill>
                          <a:latin typeface="Candara"/>
                        </a:rPr>
                        <a:t>Ministério da Justiça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174.718,18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chemeClr val="bg1"/>
                          </a:solidFill>
                          <a:latin typeface="Candara"/>
                        </a:rPr>
                        <a:t>Sec. Esp.De Políticas P/M Pres. Rep.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2.232.505,56</a:t>
                      </a:r>
                      <a:endParaRPr lang="pt-B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chemeClr val="bg1"/>
                          </a:solidFill>
                          <a:latin typeface="Candara"/>
                        </a:rPr>
                        <a:t>Total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2.645.176,26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361.583,98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</a:rPr>
                        <a:t>3.934.715,14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9116</TotalTime>
  <Words>1488</Words>
  <Application>Microsoft Office PowerPoint</Application>
  <PresentationFormat>Apresentação na tela (4:3)</PresentationFormat>
  <Paragraphs>510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TecDICON1</cp:lastModifiedBy>
  <cp:revision>597</cp:revision>
  <dcterms:created xsi:type="dcterms:W3CDTF">2016-10-22T19:16:28Z</dcterms:created>
  <dcterms:modified xsi:type="dcterms:W3CDTF">2017-03-11T15:04:18Z</dcterms:modified>
</cp:coreProperties>
</file>