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18"/>
  </p:notesMasterIdLst>
  <p:sldIdLst>
    <p:sldId id="325" r:id="rId3"/>
    <p:sldId id="257" r:id="rId4"/>
    <p:sldId id="320" r:id="rId5"/>
    <p:sldId id="286" r:id="rId6"/>
    <p:sldId id="303" r:id="rId7"/>
    <p:sldId id="314" r:id="rId8"/>
    <p:sldId id="319" r:id="rId9"/>
    <p:sldId id="323" r:id="rId10"/>
    <p:sldId id="293" r:id="rId11"/>
    <p:sldId id="326" r:id="rId12"/>
    <p:sldId id="295" r:id="rId13"/>
    <p:sldId id="321" r:id="rId14"/>
    <p:sldId id="322" r:id="rId15"/>
    <p:sldId id="297" r:id="rId16"/>
    <p:sldId id="302" r:id="rId17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91" d="100"/>
          <a:sy n="91" d="100"/>
        </p:scale>
        <p:origin x="-1428" y="-7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EPREV\MONITORAMENTO_1&#186;%20QUADRIMESTRE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EPREV\MONITORAMENTO_1&#186;%20QUADRIMEST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PREV\MONITORAMENTO_1&#186;%20QUADRIMESTR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\1&#186;%20QUADRIMESTRE%202016_2017\SEPREV\MONITORAMENTO_1&#186;%20QUADRIMESTRE_SEPREV_2016_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PREV_OK\DESPESAS%20-%20CONSULTA%20AVAN&#199;ADA_MTC_MF_2016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NITORAMENTO_1&#186;%20QUADRIMESTRE%202016%20E%202017\SEPREV_OK\DESPESAS%20-%20CONSULTA%20AVAN&#199;ADA_MTC_MF_2016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FUNCIONÁRIOS_SEPREV!$A$2:$A$4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FUNCIONÁRIOS_SEPREV!$B$2:$B$4</c:f>
              <c:numCache>
                <c:formatCode>_-* #,##0_-;\-* #,##0_-;_-* "-"??_-;_-@_-</c:formatCode>
                <c:ptCount val="3"/>
                <c:pt idx="0">
                  <c:v>16</c:v>
                </c:pt>
                <c:pt idx="1">
                  <c:v>39</c:v>
                </c:pt>
                <c:pt idx="2">
                  <c:v>3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FUNCIONÁRIOS_SEPREV!$A$2:$A$4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</c:strCache>
            </c:strRef>
          </c:cat>
          <c:val>
            <c:numRef>
              <c:f>FUNCIONÁRIOS_SEPREV!$C$2:$C$4</c:f>
              <c:numCache>
                <c:formatCode>_-* #,##0_-;\-* #,##0_-;_-* "-"??_-;_-@_-</c:formatCode>
                <c:ptCount val="3"/>
                <c:pt idx="0">
                  <c:v>14</c:v>
                </c:pt>
                <c:pt idx="1">
                  <c:v>51</c:v>
                </c:pt>
                <c:pt idx="2">
                  <c:v>3</c:v>
                </c:pt>
              </c:numCache>
            </c:numRef>
          </c:val>
        </c:ser>
        <c:axId val="64591744"/>
        <c:axId val="64593280"/>
      </c:barChart>
      <c:catAx>
        <c:axId val="64591744"/>
        <c:scaling>
          <c:orientation val="minMax"/>
        </c:scaling>
        <c:axPos val="b"/>
        <c:majorTickMark val="none"/>
        <c:tickLblPos val="nextTo"/>
        <c:crossAx val="64593280"/>
        <c:crosses val="autoZero"/>
        <c:auto val="1"/>
        <c:lblAlgn val="ctr"/>
        <c:lblOffset val="100"/>
      </c:catAx>
      <c:valAx>
        <c:axId val="64593280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645917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txPr>
    <a:bodyPr/>
    <a:lstStyle/>
    <a:p>
      <a:pPr>
        <a:defRPr sz="1400"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688143771132381"/>
          <c:y val="2.3248597851750236E-2"/>
          <c:w val="0.82931979296980463"/>
          <c:h val="0.68077480439248794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PJ'!$A$2:$A$7</c:f>
              <c:strCache>
                <c:ptCount val="6"/>
                <c:pt idx="0">
                  <c:v>Fornecimento de Alimentação</c:v>
                </c:pt>
                <c:pt idx="1">
                  <c:v>Locação de Veículos</c:v>
                </c:pt>
                <c:pt idx="2">
                  <c:v>Seguros em Geral</c:v>
                </c:pt>
                <c:pt idx="3">
                  <c:v>Locação de Imóveis</c:v>
                </c:pt>
                <c:pt idx="4">
                  <c:v>Serviço de Energia Elétrica</c:v>
                </c:pt>
                <c:pt idx="5">
                  <c:v>Seguros Gráficos</c:v>
                </c:pt>
              </c:strCache>
            </c:strRef>
          </c:cat>
          <c:val>
            <c:numRef>
              <c:f>'SERV TERC - PJ'!$B$2:$B$7</c:f>
              <c:numCache>
                <c:formatCode>#,##0.00</c:formatCode>
                <c:ptCount val="6"/>
                <c:pt idx="0">
                  <c:v>722123.58</c:v>
                </c:pt>
                <c:pt idx="1">
                  <c:v>83635</c:v>
                </c:pt>
                <c:pt idx="2">
                  <c:v>59895.26</c:v>
                </c:pt>
                <c:pt idx="3">
                  <c:v>59394.3</c:v>
                </c:pt>
                <c:pt idx="4">
                  <c:v>50752.9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PJ'!$A$2:$A$7</c:f>
              <c:strCache>
                <c:ptCount val="6"/>
                <c:pt idx="0">
                  <c:v>Fornecimento de Alimentação</c:v>
                </c:pt>
                <c:pt idx="1">
                  <c:v>Locação de Veículos</c:v>
                </c:pt>
                <c:pt idx="2">
                  <c:v>Seguros em Geral</c:v>
                </c:pt>
                <c:pt idx="3">
                  <c:v>Locação de Imóveis</c:v>
                </c:pt>
                <c:pt idx="4">
                  <c:v>Serviço de Energia Elétrica</c:v>
                </c:pt>
                <c:pt idx="5">
                  <c:v>Seguros Gráficos</c:v>
                </c:pt>
              </c:strCache>
            </c:strRef>
          </c:cat>
          <c:val>
            <c:numRef>
              <c:f>'SERV TERC - PJ'!$C$2:$C$7</c:f>
              <c:numCache>
                <c:formatCode>#,##0.00</c:formatCode>
                <c:ptCount val="6"/>
                <c:pt idx="0">
                  <c:v>1730677.9</c:v>
                </c:pt>
                <c:pt idx="1">
                  <c:v>92591.88</c:v>
                </c:pt>
                <c:pt idx="2">
                  <c:v>54479.810000000012</c:v>
                </c:pt>
                <c:pt idx="3">
                  <c:v>62488.62</c:v>
                </c:pt>
                <c:pt idx="4">
                  <c:v>71102.45</c:v>
                </c:pt>
                <c:pt idx="5">
                  <c:v>36316.5</c:v>
                </c:pt>
              </c:numCache>
            </c:numRef>
          </c:val>
        </c:ser>
        <c:axId val="70393216"/>
        <c:axId val="70391680"/>
      </c:barChart>
      <c:valAx>
        <c:axId val="7039168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70393216"/>
        <c:crosses val="autoZero"/>
        <c:crossBetween val="between"/>
      </c:valAx>
      <c:catAx>
        <c:axId val="70393216"/>
        <c:scaling>
          <c:orientation val="minMax"/>
        </c:scaling>
        <c:axPos val="b"/>
        <c:majorTickMark val="none"/>
        <c:tickLblPos val="nextTo"/>
        <c:crossAx val="7039168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chemeClr val="tx1"/>
          </a:solidFill>
        </a:ln>
      </c:spPr>
    </c:plotArea>
    <c:plotVisOnly val="1"/>
    <c:dispBlanksAs val="gap"/>
  </c:chart>
  <c:txPr>
    <a:bodyPr/>
    <a:lstStyle/>
    <a:p>
      <a:pPr>
        <a:defRPr sz="1100">
          <a:latin typeface="+mn-lt"/>
        </a:defRPr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'FORNECIMENTO DE ALIMENTAÇÃO'!$A$2:$A$3</c:f>
              <c:strCache>
                <c:ptCount val="2"/>
                <c:pt idx="0">
                  <c:v>Melo e Leite Com. e Rep. Ltda</c:v>
                </c:pt>
                <c:pt idx="1">
                  <c:v>Rosana Santana Brandão ME</c:v>
                </c:pt>
              </c:strCache>
            </c:strRef>
          </c:cat>
          <c:val>
            <c:numRef>
              <c:f>'FORNECIMENTO DE ALIMENTAÇÃO'!$B$2:$B$3</c:f>
              <c:numCache>
                <c:formatCode>_-* #,##0.00_-;\-* #,##0.00_-;_-* "-"??_-;_-@_-</c:formatCode>
                <c:ptCount val="2"/>
                <c:pt idx="0">
                  <c:v>714275.58</c:v>
                </c:pt>
                <c:pt idx="1">
                  <c:v>7848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'FORNECIMENTO DE ALIMENTAÇÃO'!$A$2:$A$3</c:f>
              <c:strCache>
                <c:ptCount val="2"/>
                <c:pt idx="0">
                  <c:v>Melo e Leite Com. e Rep. Ltda</c:v>
                </c:pt>
                <c:pt idx="1">
                  <c:v>Rosana Santana Brandão ME</c:v>
                </c:pt>
              </c:strCache>
            </c:strRef>
          </c:cat>
          <c:val>
            <c:numRef>
              <c:f>'FORNECIMENTO DE ALIMENTAÇÃO'!$C$2:$C$3</c:f>
              <c:numCache>
                <c:formatCode>_-* #,##0.00_-;\-* #,##0.00_-;_-* "-"??_-;_-@_-</c:formatCode>
                <c:ptCount val="2"/>
                <c:pt idx="0">
                  <c:v>1730677.9</c:v>
                </c:pt>
                <c:pt idx="1">
                  <c:v>0</c:v>
                </c:pt>
              </c:numCache>
            </c:numRef>
          </c:val>
        </c:ser>
        <c:axId val="70514176"/>
        <c:axId val="70515712"/>
      </c:barChart>
      <c:catAx>
        <c:axId val="70514176"/>
        <c:scaling>
          <c:orientation val="minMax"/>
        </c:scaling>
        <c:axPos val="b"/>
        <c:majorTickMark val="none"/>
        <c:tickLblPos val="nextTo"/>
        <c:crossAx val="70515712"/>
        <c:crosses val="autoZero"/>
        <c:auto val="1"/>
        <c:lblAlgn val="ctr"/>
        <c:lblOffset val="100"/>
      </c:catAx>
      <c:valAx>
        <c:axId val="705157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05141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VEÍCULOS'!$A$2:$A$10</c:f>
              <c:strCache>
                <c:ptCount val="9"/>
                <c:pt idx="0">
                  <c:v>Costa Dourada Veículos Ltda.</c:v>
                </c:pt>
                <c:pt idx="1">
                  <c:v>Equilíbrio Serv. Ltda. - Rotacar</c:v>
                </c:pt>
                <c:pt idx="2">
                  <c:v>Amorim e Amorim Ltda.</c:v>
                </c:pt>
                <c:pt idx="3">
                  <c:v>Ok Locadora de Veículos Ltda</c:v>
                </c:pt>
                <c:pt idx="4">
                  <c:v>Locadora de Veículos São Sebastião.</c:v>
                </c:pt>
                <c:pt idx="5">
                  <c:v>PB Serviços Ltda</c:v>
                </c:pt>
                <c:pt idx="6">
                  <c:v>SR Locação e Serviços Ltda</c:v>
                </c:pt>
                <c:pt idx="7">
                  <c:v>RVM Locação e Serviços Ltda</c:v>
                </c:pt>
                <c:pt idx="8">
                  <c:v>Acyoli Locadora Ltda</c:v>
                </c:pt>
              </c:strCache>
            </c:strRef>
          </c:cat>
          <c:val>
            <c:numRef>
              <c:f>'LOCACAÇÃO VEÍCULOS'!$B$2:$B$10</c:f>
              <c:numCache>
                <c:formatCode>_-* #,##0.00_-;\-* #,##0.00_-;_-* "-"??_-;_-@_-</c:formatCode>
                <c:ptCount val="9"/>
                <c:pt idx="0">
                  <c:v>20415</c:v>
                </c:pt>
                <c:pt idx="1">
                  <c:v>15775</c:v>
                </c:pt>
                <c:pt idx="2">
                  <c:v>20340</c:v>
                </c:pt>
                <c:pt idx="3">
                  <c:v>15315</c:v>
                </c:pt>
                <c:pt idx="4">
                  <c:v>3930</c:v>
                </c:pt>
                <c:pt idx="5">
                  <c:v>3930</c:v>
                </c:pt>
                <c:pt idx="6">
                  <c:v>0</c:v>
                </c:pt>
                <c:pt idx="7">
                  <c:v>0</c:v>
                </c:pt>
                <c:pt idx="8">
                  <c:v>3930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VEÍCULOS'!$A$2:$A$10</c:f>
              <c:strCache>
                <c:ptCount val="9"/>
                <c:pt idx="0">
                  <c:v>Costa Dourada Veículos Ltda.</c:v>
                </c:pt>
                <c:pt idx="1">
                  <c:v>Equilíbrio Serv. Ltda. - Rotacar</c:v>
                </c:pt>
                <c:pt idx="2">
                  <c:v>Amorim e Amorim Ltda.</c:v>
                </c:pt>
                <c:pt idx="3">
                  <c:v>Ok Locadora de Veículos Ltda</c:v>
                </c:pt>
                <c:pt idx="4">
                  <c:v>Locadora de Veículos São Sebastião.</c:v>
                </c:pt>
                <c:pt idx="5">
                  <c:v>PB Serviços Ltda</c:v>
                </c:pt>
                <c:pt idx="6">
                  <c:v>SR Locação e Serviços Ltda</c:v>
                </c:pt>
                <c:pt idx="7">
                  <c:v>RVM Locação e Serviços Ltda</c:v>
                </c:pt>
                <c:pt idx="8">
                  <c:v>Acyoli Locadora Ltda</c:v>
                </c:pt>
              </c:strCache>
            </c:strRef>
          </c:cat>
          <c:val>
            <c:numRef>
              <c:f>'LOCACAÇÃO VEÍCULOS'!$C$2:$C$10</c:f>
              <c:numCache>
                <c:formatCode>_-* #,##0.00_-;\-* #,##0.00_-;_-* "-"??_-;_-@_-</c:formatCode>
                <c:ptCount val="9"/>
                <c:pt idx="0">
                  <c:v>22230.560000000001</c:v>
                </c:pt>
                <c:pt idx="1">
                  <c:v>23883.54</c:v>
                </c:pt>
                <c:pt idx="2">
                  <c:v>10412.18</c:v>
                </c:pt>
                <c:pt idx="3">
                  <c:v>13983.220000000008</c:v>
                </c:pt>
                <c:pt idx="4">
                  <c:v>5165.26</c:v>
                </c:pt>
                <c:pt idx="5">
                  <c:v>3588.22</c:v>
                </c:pt>
                <c:pt idx="6">
                  <c:v>7178.5</c:v>
                </c:pt>
                <c:pt idx="7">
                  <c:v>6150.4</c:v>
                </c:pt>
                <c:pt idx="8">
                  <c:v>0</c:v>
                </c:pt>
              </c:numCache>
            </c:numRef>
          </c:val>
        </c:ser>
        <c:axId val="70058752"/>
        <c:axId val="70060288"/>
      </c:barChart>
      <c:catAx>
        <c:axId val="70058752"/>
        <c:scaling>
          <c:orientation val="minMax"/>
        </c:scaling>
        <c:axPos val="b"/>
        <c:majorTickMark val="none"/>
        <c:tickLblPos val="nextTo"/>
        <c:crossAx val="70060288"/>
        <c:crosses val="autoZero"/>
        <c:auto val="1"/>
        <c:lblAlgn val="ctr"/>
        <c:lblOffset val="100"/>
      </c:catAx>
      <c:valAx>
        <c:axId val="700602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005875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/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6012190709171037"/>
          <c:y val="9.7159389167263521E-2"/>
          <c:w val="0.78084366638636193"/>
          <c:h val="0.4966877435775080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PF'!$A$2:$A$3</c:f>
              <c:strCache>
                <c:ptCount val="2"/>
                <c:pt idx="0">
                  <c:v>Serv de Apoio Adm, Tec e Operacional</c:v>
                </c:pt>
                <c:pt idx="1">
                  <c:v>Locação de Imóveis</c:v>
                </c:pt>
              </c:strCache>
            </c:strRef>
          </c:cat>
          <c:val>
            <c:numRef>
              <c:f>'SERV TER - PF'!$B$2:$B$3</c:f>
              <c:numCache>
                <c:formatCode>_-* #,##0.00_-;\-* #,##0.00_-;_-* "-"??_-;_-@_-</c:formatCode>
                <c:ptCount val="2"/>
                <c:pt idx="0">
                  <c:v>3921272.11</c:v>
                </c:pt>
                <c:pt idx="1">
                  <c:v>58213.8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PF'!$A$2:$A$3</c:f>
              <c:strCache>
                <c:ptCount val="2"/>
                <c:pt idx="0">
                  <c:v>Serv de Apoio Adm, Tec e Operacional</c:v>
                </c:pt>
                <c:pt idx="1">
                  <c:v>Locação de Imóveis</c:v>
                </c:pt>
              </c:strCache>
            </c:strRef>
          </c:cat>
          <c:val>
            <c:numRef>
              <c:f>'SERV TER - PF'!$C$2:$C$3</c:f>
              <c:numCache>
                <c:formatCode>#,##0.00</c:formatCode>
                <c:ptCount val="2"/>
                <c:pt idx="0">
                  <c:v>4998443.21</c:v>
                </c:pt>
                <c:pt idx="1">
                  <c:v>58619.229999999996</c:v>
                </c:pt>
              </c:numCache>
            </c:numRef>
          </c:val>
        </c:ser>
        <c:axId val="70713728"/>
        <c:axId val="70715264"/>
      </c:barChart>
      <c:catAx>
        <c:axId val="70713728"/>
        <c:scaling>
          <c:orientation val="minMax"/>
        </c:scaling>
        <c:axPos val="b"/>
        <c:majorTickMark val="none"/>
        <c:tickLblPos val="nextTo"/>
        <c:crossAx val="70715264"/>
        <c:crosses val="autoZero"/>
        <c:auto val="1"/>
        <c:lblAlgn val="ctr"/>
        <c:lblOffset val="100"/>
      </c:catAx>
      <c:valAx>
        <c:axId val="7071526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07137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3987763253804714"/>
          <c:y val="2.4108551004600697E-2"/>
          <c:w val="0.83656162205865969"/>
          <c:h val="0.75182395923738143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dPt>
            <c:idx val="0"/>
            <c:spPr>
              <a:solidFill>
                <a:srgbClr val="92D050"/>
              </a:solidFill>
            </c:spPr>
          </c:dPt>
          <c:cat>
            <c:strRef>
              <c:f>'LOCAÇÃO DE MÃO-DE-OBRA'!$A$2</c:f>
              <c:strCache>
                <c:ptCount val="1"/>
                <c:pt idx="0">
                  <c:v>Locação de Mão-de-Obra</c:v>
                </c:pt>
              </c:strCache>
            </c:strRef>
          </c:cat>
          <c:val>
            <c:numRef>
              <c:f>'LOCAÇÃO DE MÃO-DE-OBRA'!$B$2</c:f>
              <c:numCache>
                <c:formatCode>_-* #,##0.00_-;\-* #,##0.00_-;_-* "-"??_-;_-@_-</c:formatCode>
                <c:ptCount val="1"/>
                <c:pt idx="0">
                  <c:v>43392.42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'LOCAÇÃO DE MÃO-DE-OBRA'!$A$2</c:f>
              <c:strCache>
                <c:ptCount val="1"/>
                <c:pt idx="0">
                  <c:v>Locação de Mão-de-Obra</c:v>
                </c:pt>
              </c:strCache>
            </c:strRef>
          </c:cat>
          <c:val>
            <c:numRef>
              <c:f>'LOCAÇÃO DE MÃO-DE-OBRA'!$C$2</c:f>
              <c:numCache>
                <c:formatCode>_-* #,##0.00_-;\-* #,##0.00_-;_-* "-"??_-;_-@_-</c:formatCode>
                <c:ptCount val="1"/>
                <c:pt idx="0">
                  <c:v>48822.26</c:v>
                </c:pt>
              </c:numCache>
            </c:numRef>
          </c:val>
        </c:ser>
        <c:axId val="70791168"/>
        <c:axId val="70792704"/>
      </c:barChart>
      <c:catAx>
        <c:axId val="70791168"/>
        <c:scaling>
          <c:orientation val="minMax"/>
        </c:scaling>
        <c:axPos val="b"/>
        <c:numFmt formatCode="General" sourceLinked="1"/>
        <c:majorTickMark val="none"/>
        <c:tickLblPos val="nextTo"/>
        <c:crossAx val="70792704"/>
        <c:crosses val="autoZero"/>
        <c:auto val="1"/>
        <c:lblAlgn val="ctr"/>
        <c:lblOffset val="100"/>
      </c:catAx>
      <c:valAx>
        <c:axId val="707927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spPr>
          <a:ln>
            <a:solidFill>
              <a:schemeClr val="tx1"/>
            </a:solidFill>
          </a:ln>
        </c:spPr>
        <c:crossAx val="707911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200"/>
      </a:pPr>
      <a:endParaRPr lang="pt-B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7055.52</c:v>
                </c:pt>
                <c:pt idx="1">
                  <c:v>8163.8200000000024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5863.6500000000024</c:v>
                </c:pt>
                <c:pt idx="1">
                  <c:v>11570.89</c:v>
                </c:pt>
              </c:numCache>
            </c:numRef>
          </c:val>
        </c:ser>
        <c:axId val="70901120"/>
        <c:axId val="70902912"/>
      </c:barChart>
      <c:catAx>
        <c:axId val="70901120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70902912"/>
        <c:crosses val="autoZero"/>
        <c:auto val="1"/>
        <c:lblAlgn val="ctr"/>
        <c:lblOffset val="100"/>
      </c:catAx>
      <c:valAx>
        <c:axId val="709029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09011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4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EXECUCAO_ORCAM_2014_2015_2016!$A$2:$A$3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EXECUCAO_ORCAM_2014_2015_2016!$B$2:$B$3</c:f>
              <c:numCache>
                <c:formatCode>#,##0.00</c:formatCode>
                <c:ptCount val="2"/>
                <c:pt idx="0">
                  <c:v>6904713.4800000004</c:v>
                </c:pt>
                <c:pt idx="1">
                  <c:v>11396244.350000016</c:v>
                </c:pt>
              </c:numCache>
            </c:numRef>
          </c:val>
        </c:ser>
        <c:axId val="69476736"/>
        <c:axId val="69478272"/>
      </c:barChart>
      <c:catAx>
        <c:axId val="69476736"/>
        <c:scaling>
          <c:orientation val="minMax"/>
        </c:scaling>
        <c:axPos val="b"/>
        <c:majorTickMark val="none"/>
        <c:tickLblPos val="nextTo"/>
        <c:crossAx val="69478272"/>
        <c:crosses val="autoZero"/>
        <c:auto val="1"/>
        <c:lblAlgn val="ctr"/>
        <c:lblOffset val="100"/>
      </c:catAx>
      <c:valAx>
        <c:axId val="6947827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94767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400"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CIVIL'!$A$7:$A$13</c:f>
              <c:strCache>
                <c:ptCount val="7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REMUN. PARTIC. DE ORGAO DE DELIBER. COLETIVA</c:v>
                </c:pt>
                <c:pt idx="3">
                  <c:v>REMUN PARTICIP ORGAOS DELIBER.COLETIVA (RPPS)</c:v>
                </c:pt>
                <c:pt idx="4">
                  <c:v>13 SALARIO  (RGPS)</c:v>
                </c:pt>
                <c:pt idx="5">
                  <c:v>FERIAS - ABONO CONSTITUCIONAL  (RGPS)</c:v>
                </c:pt>
                <c:pt idx="6">
                  <c:v>ADICIONAL DE PERICULOSIDADE  (RPPS)</c:v>
                </c:pt>
              </c:strCache>
            </c:strRef>
          </c:cat>
          <c:val>
            <c:numRef>
              <c:f>'PESSOAL CIVIL'!$B$7:$B$13</c:f>
              <c:numCache>
                <c:formatCode>_-* #,##0.00_-;\-* #,##0.00_-;_-* "-"??_-;_-@_-</c:formatCode>
                <c:ptCount val="7"/>
                <c:pt idx="0">
                  <c:v>558873.16999999899</c:v>
                </c:pt>
                <c:pt idx="1">
                  <c:v>120609.52</c:v>
                </c:pt>
                <c:pt idx="2">
                  <c:v>45075.48</c:v>
                </c:pt>
                <c:pt idx="3">
                  <c:v>42958.2</c:v>
                </c:pt>
                <c:pt idx="4">
                  <c:v>6736.6600000000044</c:v>
                </c:pt>
                <c:pt idx="5">
                  <c:v>10205.509999999975</c:v>
                </c:pt>
                <c:pt idx="6">
                  <c:v>21130.84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CIVIL'!$A$7:$A$13</c:f>
              <c:strCache>
                <c:ptCount val="7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REMUN. PARTIC. DE ORGAO DE DELIBER. COLETIVA</c:v>
                </c:pt>
                <c:pt idx="3">
                  <c:v>REMUN PARTICIP ORGAOS DELIBER.COLETIVA (RPPS)</c:v>
                </c:pt>
                <c:pt idx="4">
                  <c:v>13 SALARIO  (RGPS)</c:v>
                </c:pt>
                <c:pt idx="5">
                  <c:v>FERIAS - ABONO CONSTITUCIONAL  (RGPS)</c:v>
                </c:pt>
                <c:pt idx="6">
                  <c:v>ADICIONAL DE PERICULOSIDADE  (RPPS)</c:v>
                </c:pt>
              </c:strCache>
            </c:strRef>
          </c:cat>
          <c:val>
            <c:numRef>
              <c:f>'PESSOAL CIVIL'!$C$7:$C$13</c:f>
              <c:numCache>
                <c:formatCode>_-* #,##0.00_-;\-* #,##0.00_-;_-* "-"??_-;_-@_-</c:formatCode>
                <c:ptCount val="7"/>
                <c:pt idx="0">
                  <c:v>616921.12</c:v>
                </c:pt>
                <c:pt idx="1">
                  <c:v>97696.739999999991</c:v>
                </c:pt>
                <c:pt idx="2">
                  <c:v>35793.480000000003</c:v>
                </c:pt>
                <c:pt idx="3">
                  <c:v>34703.219999999994</c:v>
                </c:pt>
                <c:pt idx="4">
                  <c:v>67356.459999999992</c:v>
                </c:pt>
                <c:pt idx="5">
                  <c:v>48278.83</c:v>
                </c:pt>
                <c:pt idx="6">
                  <c:v>14169</c:v>
                </c:pt>
              </c:numCache>
            </c:numRef>
          </c:val>
        </c:ser>
        <c:axId val="69840896"/>
        <c:axId val="69842432"/>
      </c:barChart>
      <c:catAx>
        <c:axId val="69840896"/>
        <c:scaling>
          <c:orientation val="minMax"/>
        </c:scaling>
        <c:axPos val="b"/>
        <c:majorTickMark val="none"/>
        <c:tickLblPos val="nextTo"/>
        <c:crossAx val="69842432"/>
        <c:crosses val="autoZero"/>
        <c:auto val="1"/>
        <c:lblAlgn val="ctr"/>
        <c:lblOffset val="100"/>
      </c:catAx>
      <c:valAx>
        <c:axId val="6984243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984089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000">
          <a:latin typeface="Calibri" pitchFamily="34" charset="0"/>
          <a:cs typeface="Calibri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_-* #,##0.00_-;\-* #,##0.00_-;_-* "-"??_-;_-@_-</c:formatCode>
                <c:ptCount val="2"/>
                <c:pt idx="0">
                  <c:v>600</c:v>
                </c:pt>
                <c:pt idx="1">
                  <c:v>6195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5470</c:v>
                </c:pt>
                <c:pt idx="1">
                  <c:v>5610</c:v>
                </c:pt>
              </c:numCache>
            </c:numRef>
          </c:val>
        </c:ser>
        <c:axId val="69883392"/>
        <c:axId val="69884928"/>
      </c:barChart>
      <c:catAx>
        <c:axId val="69883392"/>
        <c:scaling>
          <c:orientation val="minMax"/>
        </c:scaling>
        <c:axPos val="b"/>
        <c:majorTickMark val="none"/>
        <c:tickLblPos val="nextTo"/>
        <c:crossAx val="69884928"/>
        <c:crosses val="autoZero"/>
        <c:auto val="1"/>
        <c:lblAlgn val="ctr"/>
        <c:lblOffset val="100"/>
      </c:catAx>
      <c:valAx>
        <c:axId val="698849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98833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MILITAR'!$A$8:$A$10</c:f>
              <c:strCache>
                <c:ptCount val="3"/>
                <c:pt idx="0">
                  <c:v>SOLDO</c:v>
                </c:pt>
                <c:pt idx="1">
                  <c:v>ADICIONAL NATALINO - (13º SALÁRIO MILITAR)</c:v>
                </c:pt>
                <c:pt idx="2">
                  <c:v>FERIAS - ABONO CONSTITUCIONAL </c:v>
                </c:pt>
              </c:strCache>
            </c:strRef>
          </c:cat>
          <c:val>
            <c:numRef>
              <c:f>'PESSOAL MILITAR'!$B$8:$B$10</c:f>
              <c:numCache>
                <c:formatCode>_-* #,##0.00_-;\-* #,##0.00_-;_-* "-"??_-;_-@_-</c:formatCode>
                <c:ptCount val="3"/>
                <c:pt idx="0">
                  <c:v>112712.66</c:v>
                </c:pt>
                <c:pt idx="1">
                  <c:v>2783.3900000000012</c:v>
                </c:pt>
                <c:pt idx="2">
                  <c:v>4772.7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MILITAR'!$A$8:$A$10</c:f>
              <c:strCache>
                <c:ptCount val="3"/>
                <c:pt idx="0">
                  <c:v>SOLDO</c:v>
                </c:pt>
                <c:pt idx="1">
                  <c:v>ADICIONAL NATALINO - (13º SALÁRIO MILITAR)</c:v>
                </c:pt>
                <c:pt idx="2">
                  <c:v>FERIAS - ABONO CONSTITUCIONAL </c:v>
                </c:pt>
              </c:strCache>
            </c:strRef>
          </c:cat>
          <c:val>
            <c:numRef>
              <c:f>'PESSOAL MILITAR'!$C$8:$C$10</c:f>
              <c:numCache>
                <c:formatCode>_-* #,##0.00_-;\-* #,##0.00_-;_-* "-"??_-;_-@_-</c:formatCode>
                <c:ptCount val="3"/>
                <c:pt idx="0">
                  <c:v>81913.69</c:v>
                </c:pt>
                <c:pt idx="1">
                  <c:v>13940.359999999979</c:v>
                </c:pt>
                <c:pt idx="2">
                  <c:v>1594.1299999999999</c:v>
                </c:pt>
              </c:numCache>
            </c:numRef>
          </c:val>
        </c:ser>
        <c:axId val="69953792"/>
        <c:axId val="69967872"/>
      </c:barChart>
      <c:catAx>
        <c:axId val="69953792"/>
        <c:scaling>
          <c:orientation val="minMax"/>
        </c:scaling>
        <c:axPos val="b"/>
        <c:majorTickMark val="none"/>
        <c:tickLblPos val="nextTo"/>
        <c:crossAx val="69967872"/>
        <c:crosses val="autoZero"/>
        <c:auto val="1"/>
        <c:lblAlgn val="ctr"/>
        <c:lblOffset val="100"/>
      </c:catAx>
      <c:valAx>
        <c:axId val="699678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99537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4158345732509672"/>
          <c:y val="2.3584452069718077E-2"/>
          <c:w val="0.83456847110815524"/>
          <c:h val="0.7572190905583081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PASSAGENS!$A$2:$A$3</c:f>
              <c:strCache>
                <c:ptCount val="2"/>
                <c:pt idx="0">
                  <c:v>Propag Turismo Ltda</c:v>
                </c:pt>
                <c:pt idx="1">
                  <c:v>Aeroturismo Agência de Viagens Ltda</c:v>
                </c:pt>
              </c:strCache>
            </c:strRef>
          </c:cat>
          <c:val>
            <c:numRef>
              <c:f>PASSAGENS!$B$2:$B$3</c:f>
              <c:numCache>
                <c:formatCode>_-* #,##0.00_-;\-* #,##0.00_-;_-* "-"??_-;_-@_-</c:formatCode>
                <c:ptCount val="2"/>
                <c:pt idx="0">
                  <c:v>6726.34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PASSAGENS!$A$2:$A$3</c:f>
              <c:strCache>
                <c:ptCount val="2"/>
                <c:pt idx="0">
                  <c:v>Propag Turismo Ltda</c:v>
                </c:pt>
                <c:pt idx="1">
                  <c:v>Aeroturismo Agência de Viagens Ltda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0">
                  <c:v>24448.23</c:v>
                </c:pt>
                <c:pt idx="1">
                  <c:v>4124.4000000000005</c:v>
                </c:pt>
              </c:numCache>
            </c:numRef>
          </c:val>
        </c:ser>
        <c:axId val="69734784"/>
        <c:axId val="69736320"/>
      </c:barChart>
      <c:catAx>
        <c:axId val="69734784"/>
        <c:scaling>
          <c:orientation val="minMax"/>
        </c:scaling>
        <c:axPos val="b"/>
        <c:majorTickMark val="none"/>
        <c:tickLblPos val="nextTo"/>
        <c:crossAx val="69736320"/>
        <c:crosses val="autoZero"/>
        <c:auto val="1"/>
        <c:lblAlgn val="ctr"/>
        <c:lblOffset val="100"/>
      </c:catAx>
      <c:valAx>
        <c:axId val="69736320"/>
        <c:scaling>
          <c:orientation val="minMax"/>
          <c:max val="30000"/>
          <c:min val="1000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973478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CONSUMO'!$A$2:$A$8</c:f>
              <c:strCache>
                <c:ptCount val="7"/>
                <c:pt idx="0">
                  <c:v>Material de Consumo - Pagto Antecipado</c:v>
                </c:pt>
                <c:pt idx="1">
                  <c:v>Material para Manutenção de Veículos</c:v>
                </c:pt>
                <c:pt idx="2">
                  <c:v>Mat. para Manutenção de Bens Imóveis</c:v>
                </c:pt>
                <c:pt idx="3">
                  <c:v>Material de Copa e Cozinha</c:v>
                </c:pt>
                <c:pt idx="4">
                  <c:v>Material de Expediente</c:v>
                </c:pt>
                <c:pt idx="5">
                  <c:v>Ferramentas</c:v>
                </c:pt>
                <c:pt idx="6">
                  <c:v>Genêro de Alimentação</c:v>
                </c:pt>
              </c:strCache>
            </c:strRef>
          </c:cat>
          <c:val>
            <c:numRef>
              <c:f>'MATERIAL DE CONSUMO'!$B$2:$B$8</c:f>
              <c:numCache>
                <c:formatCode>#,##0.00</c:formatCode>
                <c:ptCount val="7"/>
                <c:pt idx="0">
                  <c:v>7000</c:v>
                </c:pt>
                <c:pt idx="1">
                  <c:v>0</c:v>
                </c:pt>
                <c:pt idx="2">
                  <c:v>7956.2</c:v>
                </c:pt>
                <c:pt idx="3">
                  <c:v>6796.4</c:v>
                </c:pt>
                <c:pt idx="4">
                  <c:v>0</c:v>
                </c:pt>
                <c:pt idx="5">
                  <c:v>5544.52</c:v>
                </c:pt>
                <c:pt idx="6">
                  <c:v>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'MATERIAL DE CONSUMO'!$A$2:$A$8</c:f>
              <c:strCache>
                <c:ptCount val="7"/>
                <c:pt idx="0">
                  <c:v>Material de Consumo - Pagto Antecipado</c:v>
                </c:pt>
                <c:pt idx="1">
                  <c:v>Material para Manutenção de Veículos</c:v>
                </c:pt>
                <c:pt idx="2">
                  <c:v>Mat. para Manutenção de Bens Imóveis</c:v>
                </c:pt>
                <c:pt idx="3">
                  <c:v>Material de Copa e Cozinha</c:v>
                </c:pt>
                <c:pt idx="4">
                  <c:v>Material de Expediente</c:v>
                </c:pt>
                <c:pt idx="5">
                  <c:v>Ferramentas</c:v>
                </c:pt>
                <c:pt idx="6">
                  <c:v>Genêro de Alimentação</c:v>
                </c:pt>
              </c:strCache>
            </c:strRef>
          </c:cat>
          <c:val>
            <c:numRef>
              <c:f>'MATERIAL DE CONSUMO'!$C$2:$C$8</c:f>
              <c:numCache>
                <c:formatCode>_-* #,##0.00_-;\-* #,##0.00_-;_-* "-"??_-;_-@_-</c:formatCode>
                <c:ptCount val="7"/>
                <c:pt idx="0">
                  <c:v>18500</c:v>
                </c:pt>
                <c:pt idx="1">
                  <c:v>24057</c:v>
                </c:pt>
                <c:pt idx="2">
                  <c:v>0</c:v>
                </c:pt>
                <c:pt idx="3">
                  <c:v>0</c:v>
                </c:pt>
                <c:pt idx="4">
                  <c:v>5728.08</c:v>
                </c:pt>
                <c:pt idx="5">
                  <c:v>0</c:v>
                </c:pt>
                <c:pt idx="6">
                  <c:v>1302.5999999999999</c:v>
                </c:pt>
              </c:numCache>
            </c:numRef>
          </c:val>
        </c:ser>
        <c:axId val="70219264"/>
        <c:axId val="70220800"/>
      </c:barChart>
      <c:catAx>
        <c:axId val="70219264"/>
        <c:scaling>
          <c:orientation val="minMax"/>
        </c:scaling>
        <c:axPos val="b"/>
        <c:majorTickMark val="none"/>
        <c:tickLblPos val="nextTo"/>
        <c:crossAx val="70220800"/>
        <c:crosses val="autoZero"/>
        <c:auto val="1"/>
        <c:lblAlgn val="ctr"/>
        <c:lblOffset val="100"/>
      </c:catAx>
      <c:valAx>
        <c:axId val="7022080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702192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VALOR PAGO_1º QUAD._2016</a:t>
            </a:r>
          </a:p>
        </c:rich>
      </c:tx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8.4141938718634596E-2"/>
          <c:y val="0.23221023286464654"/>
          <c:w val="0.49516681979796873"/>
          <c:h val="0.67899733389038841"/>
        </c:manualLayout>
      </c:layout>
      <c:pie3DChart>
        <c:varyColors val="1"/>
        <c:ser>
          <c:idx val="0"/>
          <c:order val="0"/>
          <c:tx>
            <c:strRef>
              <c:f>'2016'!$D$14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 sz="900"/>
                </a:pPr>
                <a:endParaRPr lang="pt-BR"/>
              </a:p>
            </c:txPr>
            <c:showVal val="1"/>
            <c:showLeaderLines val="1"/>
          </c:dLbls>
          <c:cat>
            <c:strRef>
              <c:f>'2016'!$C$15:$C$19</c:f>
              <c:strCache>
                <c:ptCount val="5"/>
                <c:pt idx="0">
                  <c:v>J. A. CONSTRUCAO LTDA</c:v>
                </c:pt>
                <c:pt idx="1">
                  <c:v>MARIA SALETE DA SILVA</c:v>
                </c:pt>
                <c:pt idx="2">
                  <c:v>INCOREL  COMERCIO LTDA</c:v>
                </c:pt>
                <c:pt idx="3">
                  <c:v>DILSON SANTOS DA SILVA</c:v>
                </c:pt>
                <c:pt idx="4">
                  <c:v>DENISE MARIA ALCIDES PARANHOS</c:v>
                </c:pt>
              </c:strCache>
            </c:strRef>
          </c:cat>
          <c:val>
            <c:numRef>
              <c:f>'2016'!$D$15:$D$19</c:f>
              <c:numCache>
                <c:formatCode>_-* #,##0.00_-;\-* #,##0.00_-;_-* "-"??_-;_-@_-</c:formatCode>
                <c:ptCount val="5"/>
                <c:pt idx="0">
                  <c:v>7956.2</c:v>
                </c:pt>
                <c:pt idx="1">
                  <c:v>6796.4</c:v>
                </c:pt>
                <c:pt idx="2">
                  <c:v>5544.52</c:v>
                </c:pt>
                <c:pt idx="3">
                  <c:v>4000</c:v>
                </c:pt>
                <c:pt idx="4">
                  <c:v>3000</c:v>
                </c:pt>
              </c:numCache>
            </c:numRef>
          </c:val>
        </c:ser>
      </c:pie3DChart>
    </c:plotArea>
    <c:legend>
      <c:legendPos val="r"/>
      <c:txPr>
        <a:bodyPr/>
        <a:lstStyle/>
        <a:p>
          <a:pPr>
            <a:defRPr sz="900"/>
          </a:pPr>
          <a:endParaRPr lang="pt-BR"/>
        </a:p>
      </c:txPr>
    </c:legend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  <a:ln>
      <a:solidFill>
        <a:schemeClr val="tx1"/>
      </a:solidFill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VALOR PAGO_1º QUAD._2017</a:t>
            </a:r>
          </a:p>
        </c:rich>
      </c:tx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8.6923745577778863E-2"/>
          <c:y val="0.17067220203856168"/>
          <c:w val="0.52317138040217714"/>
          <c:h val="0.74053536471647263"/>
        </c:manualLayout>
      </c:layout>
      <c:pie3DChart>
        <c:varyColors val="1"/>
        <c:ser>
          <c:idx val="0"/>
          <c:order val="0"/>
          <c:tx>
            <c:strRef>
              <c:f>'2017'!$D$14</c:f>
              <c:strCache>
                <c:ptCount val="1"/>
                <c:pt idx="0">
                  <c:v>VALOR PAGO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-0.14826808714908177"/>
                  <c:y val="-1.3391655378413133E-2"/>
                </c:manualLayout>
              </c:layout>
              <c:showVal val="1"/>
            </c:dLbl>
            <c:txPr>
              <a:bodyPr/>
              <a:lstStyle/>
              <a:p>
                <a:pPr>
                  <a:defRPr sz="900"/>
                </a:pPr>
                <a:endParaRPr lang="pt-BR"/>
              </a:p>
            </c:txPr>
            <c:showVal val="1"/>
            <c:showLeaderLines val="1"/>
          </c:dLbls>
          <c:cat>
            <c:strRef>
              <c:f>'2017'!$C$15:$C$19</c:f>
              <c:strCache>
                <c:ptCount val="5"/>
                <c:pt idx="0">
                  <c:v>LASER PECAS E AUTOMOTIVA LTDA</c:v>
                </c:pt>
                <c:pt idx="1">
                  <c:v>W A CENTRO AUTOMOTIVO LTDA EPP</c:v>
                </c:pt>
                <c:pt idx="2">
                  <c:v>ANA PAULA CALHEIROS COSTA   ME</c:v>
                </c:pt>
                <c:pt idx="3">
                  <c:v>BERNARDO COSTA CANSANCAO</c:v>
                </c:pt>
                <c:pt idx="4">
                  <c:v>JOSE LUIZ DE ALMEIDA NETO</c:v>
                </c:pt>
              </c:strCache>
            </c:strRef>
          </c:cat>
          <c:val>
            <c:numRef>
              <c:f>'2017'!$D$15:$D$19</c:f>
              <c:numCache>
                <c:formatCode>_-* #,##0.00_-;\-* #,##0.00_-;_-* "-"??_-;_-@_-</c:formatCode>
                <c:ptCount val="5"/>
                <c:pt idx="0">
                  <c:v>16652.5</c:v>
                </c:pt>
                <c:pt idx="1">
                  <c:v>7404.5</c:v>
                </c:pt>
                <c:pt idx="2">
                  <c:v>4148.08</c:v>
                </c:pt>
                <c:pt idx="3">
                  <c:v>4000</c:v>
                </c:pt>
                <c:pt idx="4">
                  <c:v>4000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5799475444851097"/>
          <c:y val="0.28793337740956665"/>
          <c:w val="0.31598916747867356"/>
          <c:h val="0.6017388397039285"/>
        </c:manualLayout>
      </c:layout>
      <c:txPr>
        <a:bodyPr/>
        <a:lstStyle/>
        <a:p>
          <a:pPr>
            <a:defRPr sz="800"/>
          </a:pPr>
          <a:endParaRPr lang="pt-BR"/>
        </a:p>
      </c:txPr>
    </c:legend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  <a:ln>
      <a:solidFill>
        <a:schemeClr val="tx1"/>
      </a:solidFill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25/08/2017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41937" y="128867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674244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1.044.731,84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2.126.482,87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103,54%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779441" y="2488386"/>
          <a:ext cx="6000792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FORCIMENTOS DE ALIMENTAÇÃO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722.123,58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1.730.677,90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139,67%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993755" y="2131196"/>
          <a:ext cx="5643602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49887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83.635,00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92.591,88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10,71%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779441" y="5703096"/>
          <a:ext cx="6215106" cy="363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3.979.485,91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5.057.062,44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27,08%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Gráfico 15"/>
          <p:cNvGraphicFramePr/>
          <p:nvPr/>
        </p:nvGraphicFramePr>
        <p:xfrm>
          <a:off x="1065193" y="2131196"/>
          <a:ext cx="5643602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471769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MAO-DE-OBRA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22317" y="5060154"/>
          <a:ext cx="5964258" cy="696084"/>
        </p:xfrm>
        <a:graphic>
          <a:graphicData uri="http://schemas.openxmlformats.org/drawingml/2006/table">
            <a:tbl>
              <a:tblPr/>
              <a:tblGrid>
                <a:gridCol w="3610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87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4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43.392,42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48.822,26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12,51%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922317" y="5845972"/>
          <a:ext cx="5929354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416817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15.219,34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17.434,54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14,56%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922317" y="2416948"/>
          <a:ext cx="5929354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41937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CONTRIBUIÇÕES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50880" y="1916881"/>
          <a:ext cx="5857916" cy="7358112"/>
        </p:xfrm>
        <a:graphic>
          <a:graphicData uri="http://schemas.openxmlformats.org/drawingml/2006/table">
            <a:tbl>
              <a:tblPr/>
              <a:tblGrid>
                <a:gridCol w="4044750"/>
                <a:gridCol w="836846"/>
                <a:gridCol w="976320"/>
              </a:tblGrid>
              <a:tr h="2043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FAVORECIDO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CASA DE RESTITUICAO SHALOM CARES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119.513,00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CENTRO DE ASSIST SOCIAL BETESDA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97.581,00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FAZENDA VIDA NOVA - COMUNIDADE KERYGMA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97.385,00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ASSOCIACAO VITIMAS DAS DROGAS SANTO ONES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90.750,00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 PARA ACOLH. DE DEP. QUIM. SAO PAULO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89.397,00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ASSOC. DE ACOLH. PARA DEP. QUIM. DIV. PA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88.572,00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ASSOCIACAO PAZ EM CRISTO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87.800,00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COMUNIDADE CASA DONA PAULA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85.404,00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SECRETARIADO DE ASS SOC JUVENOPOLIS CASA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84.550,00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COMUNIDADE TERAPEUTICA NOVA VIDA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83.292,00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 PASTOR LINDONJONSON DE ALMEIDA SARAR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79.250,00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FAZ. ACOLH. DEP. QUIMICOS DIVINA MISERIC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77.022,00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ASSOCIACAO CIVIL LAR SEMEAR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72.435,00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ALIANCA DA RESTAURACAO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71.350,00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SECRETARIADO DE ASS SOC JUVENOPOLIS/FAB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71.214,00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INOV - INSTITUTO NOVA VIDA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69.234,00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ONG - COMUNIDADE GENESIS -COMUGE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58.971,00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ASSOCIACAO DIVINA MISERICORDIA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58.707,00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ASSOCIACAO SAO FRANCISCO DE ASSIS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50.292,00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 CATOLICA DOS EMISSARIOS DE JESUS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46.464,00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ASSOCIACAO SAGRADA FAMILIA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45.903,00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CENTRO EVANGELICO DE RECUP. SOCIAL DE AL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43.461,00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CENTRO DE ACOLHIMENTO MAE DA GRACA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41.580,00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OBRA SOCIAL N S DA GLORIA - FAZ ESP STA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38.709,00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ASSOCIACAO CULTURAL E SOCIAL MAOS DE ALA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37.587,00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ASSOCIACAO JESUS TE AMA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37.158,00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FUNDACAO ROSA MISTICA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29.997,00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INSTITUTO SANTANA CANTE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29.502,00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ONG DOM VALERIO BREDA - CASA BOM SAMARIT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27.456,00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ASSOC. DIVINA MISERICORDIA-RANCHO S. J.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26.850,00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ENT.DE ASS E PROM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. SOC. LINDONJONSON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 AL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25.080,00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INSTITUTO MAE RAINHA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21.219,00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OBRA SOCIAL N S DA GLORIA - FAZ DA ESP N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20.856,00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ASSOC. DIVINA MISERICORDIA RANCHO SAO FR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               -   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19.239,00</a:t>
                      </a: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4392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lang="it-IT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2.023.780,00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647" marR="5647" marT="564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50879" y="1202503"/>
          <a:ext cx="5865833" cy="645728"/>
        </p:xfrm>
        <a:graphic>
          <a:graphicData uri="http://schemas.openxmlformats.org/drawingml/2006/table">
            <a:tbl>
              <a:tblPr/>
              <a:tblGrid>
                <a:gridCol w="31806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0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196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0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196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2.023,780,00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36565" y="1345375"/>
          <a:ext cx="6500859" cy="7634553"/>
        </p:xfrm>
        <a:graphic>
          <a:graphicData uri="http://schemas.openxmlformats.org/drawingml/2006/table">
            <a:tbl>
              <a:tblPr/>
              <a:tblGrid>
                <a:gridCol w="2411403"/>
                <a:gridCol w="781384"/>
                <a:gridCol w="2411403"/>
                <a:gridCol w="896669"/>
              </a:tblGrid>
              <a:tr h="207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2016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2017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MELO E LEITE COMERCIO REPR.E SERV.GERAIS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714.275,58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MELO E LEITE COMERCIO REPR.E SERV.GERAIS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1.730.677,90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50.752,90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CASA DE RESTITUICAO SHALOM CARES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119.513,00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FORTEX ENGENHARIA LTDA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49.625,00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CENTRO DE ASSIST SOCIAL BETESDA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97.581,00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155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 E ADMINISTRADORA DE SERVICOS LTDA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37.645,14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FAZENDA VIDA NOVA - COMUNIDADE KERYGMA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97.385,00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155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LELIA MARIA DE BULHOES BARBOSA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27.000,00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ASSOCIACAO VITIMAS DAS DROGAS SANTO ONES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90.750,00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JOSE DOS SANTOS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24.313,80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 PARA ACOLH. DE DEP. QUIM. SAO PAULO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89.397,00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COSTA DOURADA VEICULOS LTDA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20.415,00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ASSOC. DE ACOLH. PARA DEP. QUIM. DIV. PA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88.572,00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20.340,00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ASSOCIACAO PAZ EM CRISTO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87.800,00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15.775,00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COMUNIDADE CASA DONA PAULA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85.404,00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155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 LOCADORA DE VEICULOS LTDA - EPP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15.315,00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SECRETARIADO DE ASS SOC JUVENOPOLIS CASA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84.550,00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MARIZ IMOVEIS LTDA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9.769,30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COMUNIDADE TERAPEUTICA NOVA VIDA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83.292,00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155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8.163,82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 PASTOR LINDONJONSON DE ALMEIDA SARAR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79.250,00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SANDRA B TORRES - EPP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7.975,00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FAZ. ACOLH. DEP. QUIMICOS DIVINA MISERIC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77.022,00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J. A. CONSTRUCAO LTDA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7.956,20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ASSOCIACAO CIVIL LAR SEMEAR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72.435,00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ROSANA SANTANA BRANDAO - ME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7.848,00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ALIANCA DA RESTAURACAO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71.350,00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PRINTPAGE COM.E SERVICOS LTDA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7.679,85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SECRETARIADO DE ASS SOC JUVENOPOLIS/FAB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71.214,00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CV SERVICOS AUTOMOTIVOS LTDA. - EPP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7.678,00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71.102,45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41558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ALSERV SERV.DE MANUTENCAO E INSTALACAO L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7.393,64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INOV - INSTITUTO NOVA VIDA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69.234,00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ARISTIDES QUIRINO DO NASCIMENTO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6.900,00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ONG - COMUNIDADE GENESIS -COMUGE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58.971,00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07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SALETE DA SILVA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6.796,40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ASSOCIACAO DIVINA MISERICORDIA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58.707,00 </a:t>
                      </a:r>
                    </a:p>
                  </a:txBody>
                  <a:tcPr marL="7455" marR="7455" marT="74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1065193" y="3274204"/>
            <a:ext cx="56880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Secretaria de Estado de Prevenção à Violência - SEPREV, </a:t>
            </a:r>
            <a:r>
              <a:rPr lang="pt-BR" sz="1400" dirty="0" smtClean="0">
                <a:latin typeface="+mn-lt"/>
                <a:cs typeface="Arial" pitchFamily="34" charset="0"/>
              </a:rPr>
              <a:t>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 Salienta-se que para as Unidades Gestoras dos Fundos supracitados, não houve execução de despesas.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648663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2201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Secretaria de Estado de Prevenção à </a:t>
            </a: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Violência, Fundo Estadual de Política Sobre Álcool e Outras Drogas, e Fundo Para a Infância Criança e </a:t>
            </a: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Adolescência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</a:t>
            </a: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779573" y="5560220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6846112"/>
          <a:ext cx="5665262" cy="11430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:a16="http://schemas.microsoft.com/office/drawing/2014/main" xmlns="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:a16="http://schemas.microsoft.com/office/drawing/2014/main" xmlns="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:a16="http://schemas.microsoft.com/office/drawing/2014/main" xmlns="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Estatutário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14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711033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39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51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03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03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7123508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58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68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993755" y="1988320"/>
          <a:ext cx="5429288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50900" y="1817688"/>
          <a:ext cx="5715018" cy="2663830"/>
        </p:xfrm>
        <a:graphic>
          <a:graphicData uri="http://schemas.openxmlformats.org/drawingml/2006/table">
            <a:tbl>
              <a:tblPr/>
              <a:tblGrid>
                <a:gridCol w="19050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50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 err="1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DotaçãoInicial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35.201.523,00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43.309.477,00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2.552.816,86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3.276.376,00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-2.356.186,50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3.276.376,00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35.398.153,36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43.309.477,00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6.931.334,73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11.633.644,04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6.905.088,48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11.456.815,41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6.904.713,48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11.396.244,35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28.466.818,63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31.675.832,96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19,51%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26,50%</a:t>
                      </a:r>
                      <a:endParaRPr lang="pt-BR" sz="14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993755" y="5274468"/>
          <a:ext cx="5500726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1525" y="116944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93755" y="1631130"/>
          <a:ext cx="5643601" cy="6634722"/>
        </p:xfrm>
        <a:graphic>
          <a:graphicData uri="http://schemas.openxmlformats.org/drawingml/2006/table">
            <a:tbl>
              <a:tblPr/>
              <a:tblGrid>
                <a:gridCol w="3252245"/>
                <a:gridCol w="1195678"/>
                <a:gridCol w="1195678"/>
              </a:tblGrid>
              <a:tr h="278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Descrição da Natureza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55786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 - PESSOA FISICA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3.979.485,91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5.057.062,44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5786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TERCEIROS-PESSOA JURIDICA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1.044.731,84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2.126.482,87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CONTRIBUICOES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-  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2.023.780,00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5786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VENC.E VANTAGENS FIXAS - PESSOAL CIVIL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815.705,16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933.886,65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5786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OBRIGACOES TRIBUTARIAS E CONTRIBUTIVAS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805.677,86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979.596,56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5786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VENCIMENTOS E VANTAGENS FIXAS - PES MILITAR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120.268,75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97.448,18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5786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OBRIGACOES PATRONAIS-OP. INTRA ORCAMENTARIA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53.615,74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39.925,08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LOCACAO DE MAO-DE-OBRA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43.392,42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48.822,26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MATERIAL DE CONSUMO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27.297,12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49.587,68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DIARIAS - PESSOAL CIVIL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6.795,00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11.080,00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5786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PASSAGENS E DESPESAS COM LOCOMOCAO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6.726,34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28.572,63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DESPESAS DE EXERCICIOS ANTERIORES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1.017,34 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897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  <a:r>
                        <a:rPr lang="pt-BR" sz="1400" b="0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6.904.713,48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11.396.244,35</a:t>
                      </a:r>
                    </a:p>
                  </a:txBody>
                  <a:tcPr marL="7619" marR="7619" marT="761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11871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42988" y="1601788"/>
          <a:ext cx="5689600" cy="803627"/>
        </p:xfrm>
        <a:graphic>
          <a:graphicData uri="http://schemas.openxmlformats.org/drawingml/2006/table">
            <a:tbl>
              <a:tblPr/>
              <a:tblGrid>
                <a:gridCol w="255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815.705,16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933.886,65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74,37%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36632" y="2988452"/>
          <a:ext cx="5490834" cy="6363718"/>
        </p:xfrm>
        <a:graphic>
          <a:graphicData uri="http://schemas.openxmlformats.org/drawingml/2006/table">
            <a:tbl>
              <a:tblPr/>
              <a:tblGrid>
                <a:gridCol w="2135324"/>
                <a:gridCol w="1677755"/>
                <a:gridCol w="1677755"/>
              </a:tblGrid>
              <a:tr h="24768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3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010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GRATIF.P/EXERCICIO DE CARGO EM COMISSAO(RGPS)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527.860,40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612.112,90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909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SUBSIDIOS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120.609,52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97.696,74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010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REMUN. PARTIC. DE ORGAO DE DELIBER. COLETIVA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45.075,48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35.793,48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010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REMUN PARTICIP ORGAOS DELIBER.COLETIVA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42.958,20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34.703,22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010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GRATIF.P/EXERCICIO DE CARGO EM COMISSAO(RPPS)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31.012,77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4.808,22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010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ADICIONAL DE PERICULOSIDADE 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21.130,84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14.169,00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010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FERIAS - ABONO CONSTITUCIONAL  (RGPS)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8.309,63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46.363,95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909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ADICIONAL NOTURNO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7.544,84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4.494,45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909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13 SALARIO  (RGPS)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4.796,37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48.573,34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909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ABONO DE PERMANENCIA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2.057,62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   985,19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9909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13 SALARIO 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1.940,29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18.783,12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010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FERIAS - ABONO CONSTITUCIONAL 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1.895,88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1.914,88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010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COMPLEMENTACAO SALARIAL- PESSOAL CIVIL 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   513,32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   741,32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9909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VENCIMENTOS E SALARIOS(RPPS)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            -  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      12.746,84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6469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3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815.705,16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3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        933.886,65 </a:t>
                      </a:r>
                    </a:p>
                  </a:txBody>
                  <a:tcPr marL="7427" marR="7427" marT="742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00113" y="5203030"/>
          <a:ext cx="5975350" cy="668655"/>
        </p:xfrm>
        <a:graphic>
          <a:graphicData uri="http://schemas.openxmlformats.org/drawingml/2006/table">
            <a:tbl>
              <a:tblPr/>
              <a:tblGrid>
                <a:gridCol w="2726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3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6.795,00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11.080,00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63,06%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3" marR="9523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779441" y="1488254"/>
          <a:ext cx="6215106" cy="32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5988849"/>
          <a:ext cx="5838825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MILITAR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MAIORES VERBAS PAGAS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488254"/>
          <a:ext cx="5929354" cy="646749"/>
        </p:xfrm>
        <a:graphic>
          <a:graphicData uri="http://schemas.openxmlformats.org/drawingml/2006/table">
            <a:tbl>
              <a:tblPr/>
              <a:tblGrid>
                <a:gridCol w="3192729"/>
                <a:gridCol w="1328651"/>
                <a:gridCol w="1407974"/>
              </a:tblGrid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120.668,75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97.448,18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-18,97%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922317" y="2131196"/>
          <a:ext cx="5886450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tângulo 12"/>
          <p:cNvSpPr/>
          <p:nvPr/>
        </p:nvSpPr>
        <p:spPr>
          <a:xfrm>
            <a:off x="875007" y="507488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50879" y="5417344"/>
          <a:ext cx="5905499" cy="718182"/>
        </p:xfrm>
        <a:graphic>
          <a:graphicData uri="http://schemas.openxmlformats.org/drawingml/2006/table">
            <a:tbl>
              <a:tblPr/>
              <a:tblGrid>
                <a:gridCol w="3157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8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6.726,34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28.572,63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324,79%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922317" y="6131724"/>
          <a:ext cx="5857916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79441" y="1488254"/>
          <a:ext cx="5976937" cy="709083"/>
        </p:xfrm>
        <a:graphic>
          <a:graphicData uri="http://schemas.openxmlformats.org/drawingml/2006/table">
            <a:tbl>
              <a:tblPr/>
              <a:tblGrid>
                <a:gridCol w="3199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2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41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27.297,12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8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4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49.587,68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4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81,66%</a:t>
                      </a:r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850879" y="2274072"/>
          <a:ext cx="5857916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/>
          <p:cNvSpPr/>
          <p:nvPr/>
        </p:nvSpPr>
        <p:spPr>
          <a:xfrm>
            <a:off x="708003" y="5345906"/>
            <a:ext cx="628654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 – OS 05 MAIORES FORNECEDORES 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áfico 10"/>
          <p:cNvGraphicFramePr/>
          <p:nvPr/>
        </p:nvGraphicFramePr>
        <p:xfrm>
          <a:off x="779441" y="5703096"/>
          <a:ext cx="3143272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3994151" y="5703096"/>
          <a:ext cx="2928958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9853</TotalTime>
  <Words>1397</Words>
  <Application>Microsoft Office PowerPoint</Application>
  <PresentationFormat>Personalizar</PresentationFormat>
  <Paragraphs>459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flavio.cavalcanti</cp:lastModifiedBy>
  <cp:revision>646</cp:revision>
  <dcterms:created xsi:type="dcterms:W3CDTF">2016-10-22T19:16:28Z</dcterms:created>
  <dcterms:modified xsi:type="dcterms:W3CDTF">2017-08-25T12:22:08Z</dcterms:modified>
</cp:coreProperties>
</file>