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8" r:id="rId2"/>
    <p:sldId id="309" r:id="rId3"/>
    <p:sldId id="395" r:id="rId4"/>
    <p:sldId id="394" r:id="rId5"/>
    <p:sldId id="388" r:id="rId6"/>
    <p:sldId id="384" r:id="rId7"/>
    <p:sldId id="371" r:id="rId8"/>
    <p:sldId id="385" r:id="rId9"/>
    <p:sldId id="383" r:id="rId10"/>
    <p:sldId id="340" r:id="rId11"/>
    <p:sldId id="391" r:id="rId12"/>
    <p:sldId id="365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E0C4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4" autoAdjust="0"/>
    <p:restoredTop sz="99642" autoAdjust="0"/>
  </p:normalViewPr>
  <p:slideViewPr>
    <p:cSldViewPr snapToGrid="0">
      <p:cViewPr>
        <p:scale>
          <a:sx n="70" d="100"/>
          <a:sy n="70" d="100"/>
        </p:scale>
        <p:origin x="-678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83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BE6CC-137C-4A59-B79B-A3ED515B2B34}" type="datetimeFigureOut">
              <a:rPr lang="pt-BR" smtClean="0"/>
              <a:pPr/>
              <a:t>02/12/2016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F2791-7589-47C1-AAF7-03422F43D9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EC0D-B02C-4B53-A2E3-4628592D604D}" type="datetimeFigureOut">
              <a:rPr lang="pt-BR" smtClean="0"/>
              <a:pPr/>
              <a:t>02/12/2016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0E0-A0C8-4270-9BA2-EC5DD60E53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93868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EC0D-B02C-4B53-A2E3-4628592D604D}" type="datetimeFigureOut">
              <a:rPr lang="pt-BR" smtClean="0"/>
              <a:pPr/>
              <a:t>02/12/2016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0E0-A0C8-4270-9BA2-EC5DD60E53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80258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EC0D-B02C-4B53-A2E3-4628592D604D}" type="datetimeFigureOut">
              <a:rPr lang="pt-BR" smtClean="0"/>
              <a:pPr/>
              <a:t>02/12/2016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0E0-A0C8-4270-9BA2-EC5DD60E53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84599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EC0D-B02C-4B53-A2E3-4628592D604D}" type="datetimeFigureOut">
              <a:rPr lang="pt-BR" smtClean="0"/>
              <a:pPr/>
              <a:t>02/12/2016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0E0-A0C8-4270-9BA2-EC5DD60E53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52620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EC0D-B02C-4B53-A2E3-4628592D604D}" type="datetimeFigureOut">
              <a:rPr lang="pt-BR" smtClean="0"/>
              <a:pPr/>
              <a:t>02/12/2016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0E0-A0C8-4270-9BA2-EC5DD60E53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24603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EC0D-B02C-4B53-A2E3-4628592D604D}" type="datetimeFigureOut">
              <a:rPr lang="pt-BR" smtClean="0"/>
              <a:pPr/>
              <a:t>02/12/2016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0E0-A0C8-4270-9BA2-EC5DD60E53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71819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EC0D-B02C-4B53-A2E3-4628592D604D}" type="datetimeFigureOut">
              <a:rPr lang="pt-BR" smtClean="0"/>
              <a:pPr/>
              <a:t>02/12/2016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0E0-A0C8-4270-9BA2-EC5DD60E53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0109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EC0D-B02C-4B53-A2E3-4628592D604D}" type="datetimeFigureOut">
              <a:rPr lang="pt-BR" smtClean="0"/>
              <a:pPr/>
              <a:t>02/12/2016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0E0-A0C8-4270-9BA2-EC5DD60E53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9533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EC0D-B02C-4B53-A2E3-4628592D604D}" type="datetimeFigureOut">
              <a:rPr lang="pt-BR" smtClean="0"/>
              <a:pPr/>
              <a:t>02/12/2016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0E0-A0C8-4270-9BA2-EC5DD60E53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2393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EC0D-B02C-4B53-A2E3-4628592D604D}" type="datetimeFigureOut">
              <a:rPr lang="pt-BR" smtClean="0"/>
              <a:pPr/>
              <a:t>02/12/2016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0E0-A0C8-4270-9BA2-EC5DD60E53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03494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EC0D-B02C-4B53-A2E3-4628592D604D}" type="datetimeFigureOut">
              <a:rPr lang="pt-BR" smtClean="0"/>
              <a:pPr/>
              <a:t>02/12/2016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C0E0-A0C8-4270-9BA2-EC5DD60E53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8641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1EC0D-B02C-4B53-A2E3-4628592D604D}" type="datetimeFigureOut">
              <a:rPr lang="pt-BR" smtClean="0"/>
              <a:pPr/>
              <a:t>02/12/2016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CC0E0-A0C8-4270-9BA2-EC5DD60E538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8574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313" y="254976"/>
            <a:ext cx="2568682" cy="147271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" y="1970984"/>
            <a:ext cx="12192000" cy="3971109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62648" y="2504445"/>
            <a:ext cx="25989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latin typeface="Calibri" pitchFamily="34" charset="0"/>
              </a:rPr>
              <a:t>Transparência </a:t>
            </a:r>
          </a:p>
          <a:p>
            <a:r>
              <a:rPr lang="pt-BR" sz="3200" b="1" dirty="0" smtClean="0">
                <a:solidFill>
                  <a:schemeClr val="bg1"/>
                </a:solidFill>
                <a:latin typeface="Calibri" pitchFamily="34" charset="0"/>
              </a:rPr>
              <a:t>a serviço do cidadão</a:t>
            </a:r>
            <a:endParaRPr lang="pt-BR" sz="3200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1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/>
          <p:cNvSpPr txBox="1"/>
          <p:nvPr/>
        </p:nvSpPr>
        <p:spPr>
          <a:xfrm>
            <a:off x="3319909" y="291686"/>
            <a:ext cx="5551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DOE/AL</a:t>
            </a:r>
          </a:p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PENALIDADES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90513" y="1838325"/>
            <a:ext cx="1171892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spcAft>
                <a:spcPts val="1000"/>
              </a:spcAft>
              <a:defRPr/>
            </a:pPr>
            <a:r>
              <a:rPr lang="pt-BR" sz="3000" b="1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48 PENALIDADES </a:t>
            </a:r>
            <a:r>
              <a:rPr lang="pt-BR" sz="3000" b="1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POR ÓRGÃO: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718" y="2380542"/>
            <a:ext cx="7236877" cy="406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55834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/>
          <p:cNvSpPr txBox="1"/>
          <p:nvPr/>
        </p:nvSpPr>
        <p:spPr>
          <a:xfrm>
            <a:off x="3319909" y="291686"/>
            <a:ext cx="5551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DOE/AL</a:t>
            </a:r>
          </a:p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PENALIDADES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90513" y="1838325"/>
            <a:ext cx="1171892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spcAft>
                <a:spcPts val="1000"/>
              </a:spcAft>
              <a:defRPr/>
            </a:pPr>
            <a:r>
              <a:rPr lang="pt-BR" sz="3000" b="1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48 PENALIDADES </a:t>
            </a:r>
            <a:r>
              <a:rPr lang="pt-BR" sz="3000" b="1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POR CARGO</a:t>
            </a:r>
            <a:r>
              <a:rPr lang="pt-BR" sz="3000" b="1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59348" y="2312808"/>
            <a:ext cx="6338639" cy="4415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55834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313" y="254976"/>
            <a:ext cx="2568682" cy="147271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0984"/>
            <a:ext cx="12192000" cy="397110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846760" y="5295762"/>
            <a:ext cx="4742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solidFill>
                  <a:schemeClr val="bg1"/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Obrigada pela atenção!</a:t>
            </a:r>
            <a:endParaRPr lang="pt-BR" sz="3600" dirty="0">
              <a:solidFill>
                <a:schemeClr val="bg1"/>
              </a:solidFill>
              <a:latin typeface="Calibri" panose="020F0502020204030204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618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" y="0"/>
            <a:ext cx="1218881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1" y="0"/>
            <a:ext cx="11501289" cy="220818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239583" y="2272937"/>
            <a:ext cx="6165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defRPr/>
            </a:pPr>
            <a:r>
              <a:rPr lang="pt-BR" sz="3200" b="1" dirty="0" smtClean="0">
                <a:solidFill>
                  <a:schemeClr val="bg1"/>
                </a:solidFill>
              </a:rPr>
              <a:t>SUCOR - CORREIÇÃO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53976" y="3898076"/>
            <a:ext cx="5659113" cy="14516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  <a:defRPr/>
            </a:pPr>
            <a:r>
              <a:rPr lang="pt-BR" sz="4000" b="1" dirty="0" smtClean="0">
                <a:solidFill>
                  <a:schemeClr val="accent1">
                    <a:lumMod val="50000"/>
                  </a:schemeClr>
                </a:solidFill>
              </a:rPr>
              <a:t>ATIVIDADES REALIZADAS </a:t>
            </a:r>
          </a:p>
          <a:p>
            <a:pPr algn="ctr">
              <a:spcAft>
                <a:spcPts val="1000"/>
              </a:spcAft>
              <a:defRPr/>
            </a:pPr>
            <a:r>
              <a:rPr lang="pt-BR" sz="4000" b="1" dirty="0" smtClean="0">
                <a:solidFill>
                  <a:schemeClr val="accent1">
                    <a:lumMod val="50000"/>
                  </a:schemeClr>
                </a:solidFill>
              </a:rPr>
              <a:t>novembro/2016</a:t>
            </a:r>
            <a:endParaRPr lang="pt-BR" sz="40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/>
          <p:cNvSpPr txBox="1"/>
          <p:nvPr/>
        </p:nvSpPr>
        <p:spPr>
          <a:xfrm>
            <a:off x="3319909" y="323990"/>
            <a:ext cx="5551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SUCOR</a:t>
            </a:r>
          </a:p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CORREIÇÃO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90513" y="1838325"/>
            <a:ext cx="11718925" cy="412933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spcAft>
                <a:spcPts val="1000"/>
              </a:spcAft>
              <a:defRPr/>
            </a:pPr>
            <a:r>
              <a:rPr lang="pt-BR" sz="3000" b="1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ATIVIDADES:</a:t>
            </a:r>
          </a:p>
          <a:p>
            <a:pPr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Relatório 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de Atividades 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(out);</a:t>
            </a:r>
            <a:endParaRPr lang="pt-BR" sz="2800" dirty="0" smtClean="0">
              <a:solidFill>
                <a:schemeClr val="accent1">
                  <a:lumMod val="50000"/>
                </a:schemeClr>
              </a:solidFill>
              <a:cs typeface="Arial" charset="0"/>
            </a:endParaRPr>
          </a:p>
          <a:p>
            <a:pPr lvl="0"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Relatório Estatístico 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(out);</a:t>
            </a:r>
            <a:endParaRPr lang="pt-BR" sz="2800" dirty="0" smtClean="0">
              <a:solidFill>
                <a:schemeClr val="accent1">
                  <a:lumMod val="50000"/>
                </a:schemeClr>
              </a:solidFill>
              <a:cs typeface="Arial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Apresentação (out); </a:t>
            </a:r>
            <a:endParaRPr lang="pt-BR" sz="2800" dirty="0" smtClean="0">
              <a:solidFill>
                <a:schemeClr val="accent1">
                  <a:lumMod val="50000"/>
                </a:schemeClr>
              </a:solidFill>
              <a:cs typeface="Arial" charset="0"/>
            </a:endParaRPr>
          </a:p>
          <a:p>
            <a:pPr lvl="0"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Análise no DOE 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- (out 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e 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nov) 2016;</a:t>
            </a:r>
          </a:p>
          <a:p>
            <a:pPr lvl="0"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Análise 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no 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DOE - (fev, mar e abr) 2015;</a:t>
            </a:r>
          </a:p>
          <a:p>
            <a:pPr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Avaliação dos órgãos e entidades - Planilha da Correição;</a:t>
            </a:r>
          </a:p>
          <a:p>
            <a:pPr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Comparativo email CPAD x acompanhamento CGE CPAD;</a:t>
            </a:r>
          </a:p>
          <a:p>
            <a:pPr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Memo/Ofício SEADES;</a:t>
            </a:r>
          </a:p>
        </p:txBody>
      </p:sp>
    </p:spTree>
    <p:extLst>
      <p:ext uri="{BB962C8B-B14F-4D97-AF65-F5344CB8AC3E}">
        <p14:creationId xmlns="" xmlns:p14="http://schemas.microsoft.com/office/powerpoint/2010/main" val="855834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/>
          <p:cNvSpPr txBox="1"/>
          <p:nvPr/>
        </p:nvSpPr>
        <p:spPr>
          <a:xfrm>
            <a:off x="3319909" y="323990"/>
            <a:ext cx="5551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SUCOR</a:t>
            </a:r>
          </a:p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CORREIÇÃO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90513" y="1838325"/>
            <a:ext cx="11718925" cy="412933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spcAft>
                <a:spcPts val="1000"/>
              </a:spcAft>
              <a:defRPr/>
            </a:pPr>
            <a:r>
              <a:rPr lang="pt-BR" sz="3000" b="1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ATIVIDADES:</a:t>
            </a:r>
          </a:p>
          <a:p>
            <a:pPr lvl="0"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Processo nº 1104-585/2016;</a:t>
            </a:r>
          </a:p>
          <a:p>
            <a:pPr lvl="0"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Processo nº 1104-666/2016 (1700-3842/2016);</a:t>
            </a:r>
          </a:p>
          <a:p>
            <a:pPr lvl="0"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Processo nº 1104-826/2016 (arquivamento);</a:t>
            </a:r>
          </a:p>
          <a:p>
            <a:pPr lvl="0"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Processo nº 1104-895/2016 (arquivamento);</a:t>
            </a:r>
          </a:p>
          <a:p>
            <a:pPr lvl="0"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Processo nº 1104 897/2016;</a:t>
            </a:r>
          </a:p>
          <a:p>
            <a:pPr lvl="0"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Processo nº 1104-906/2016 (CPAD outubro);</a:t>
            </a:r>
          </a:p>
          <a:p>
            <a:pPr lvl="0"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Processo nº 1104-911/2016;</a:t>
            </a:r>
          </a:p>
          <a:p>
            <a:pPr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Atualização do Painel de Controle.</a:t>
            </a:r>
            <a:endParaRPr lang="pt-BR" sz="2800" dirty="0" smtClean="0">
              <a:solidFill>
                <a:schemeClr val="accent1">
                  <a:lumMod val="50000"/>
                </a:scheme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5834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/>
          <p:cNvSpPr txBox="1"/>
          <p:nvPr/>
        </p:nvSpPr>
        <p:spPr>
          <a:xfrm>
            <a:off x="3319909" y="323990"/>
            <a:ext cx="5551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SUCOR</a:t>
            </a:r>
          </a:p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CORREIÇÃO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90513" y="1838325"/>
            <a:ext cx="11718925" cy="2836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000"/>
              </a:spcAft>
              <a:defRPr/>
            </a:pPr>
            <a:r>
              <a:rPr lang="pt-BR" sz="3000" b="1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CURSOS/REUNIÕES</a:t>
            </a:r>
            <a:r>
              <a:rPr lang="pt-BR" sz="3000" b="1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:</a:t>
            </a:r>
            <a:endParaRPr lang="pt-BR" sz="3000" b="1" dirty="0" smtClean="0">
              <a:solidFill>
                <a:schemeClr val="accent1">
                  <a:lumMod val="50000"/>
                </a:schemeClr>
              </a:solidFill>
              <a:cs typeface="Arial" charset="0"/>
            </a:endParaRPr>
          </a:p>
          <a:p>
            <a:pPr lvl="0"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Curso na Escola de Governo - Pacote Office.</a:t>
            </a:r>
          </a:p>
          <a:p>
            <a:pPr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Capacitação sobre os procedimentos obrigatórios ISO;</a:t>
            </a:r>
          </a:p>
          <a:p>
            <a:pPr lvl="0"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Reunião com Thiago (CGE) - Indicadores; </a:t>
            </a:r>
          </a:p>
          <a:p>
            <a:pPr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Reunião 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com a equipe Dep. 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Rodrigo Cunha - Monitora Alagoas;</a:t>
            </a:r>
          </a:p>
          <a:p>
            <a:pPr lvl="0" algn="just">
              <a:buFont typeface="Wingdings" pitchFamily="2" charset="2"/>
              <a:buChar char="ü"/>
            </a:pP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Reunião 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na Assembleia Legislativa - Audiência 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Pública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855834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/>
          <p:cNvSpPr txBox="1"/>
          <p:nvPr/>
        </p:nvSpPr>
        <p:spPr>
          <a:xfrm>
            <a:off x="3319909" y="291686"/>
            <a:ext cx="5551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DOE/AL</a:t>
            </a:r>
          </a:p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INSTAURAÇÕES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90513" y="1838325"/>
            <a:ext cx="1171892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spcAft>
                <a:spcPts val="1000"/>
              </a:spcAft>
              <a:defRPr/>
            </a:pPr>
            <a:r>
              <a:rPr lang="pt-BR" sz="3000" b="1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419 </a:t>
            </a:r>
            <a:r>
              <a:rPr lang="pt-BR" sz="3000" b="1" dirty="0" smtClean="0">
                <a:solidFill>
                  <a:schemeClr val="accent1">
                    <a:lumMod val="50000"/>
                  </a:schemeClr>
                </a:solidFill>
                <a:latin typeface="+mn-lt"/>
                <a:cs typeface="Arial" charset="0"/>
              </a:rPr>
              <a:t>PORTARIAS PUBLICADAS </a:t>
            </a:r>
            <a:r>
              <a:rPr lang="pt-BR" sz="3000" b="1" dirty="0" smtClean="0">
                <a:solidFill>
                  <a:schemeClr val="accent1">
                    <a:lumMod val="50000"/>
                  </a:schemeClr>
                </a:solidFill>
                <a:latin typeface="+mn-lt"/>
                <a:cs typeface="Arial" charset="0"/>
              </a:rPr>
              <a:t>NO DOE/AL: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298928" y="2813540"/>
          <a:ext cx="11123814" cy="2222916"/>
        </p:xfrm>
        <a:graphic>
          <a:graphicData uri="http://schemas.openxmlformats.org/drawingml/2006/table">
            <a:tbl>
              <a:tblPr/>
              <a:tblGrid>
                <a:gridCol w="3466592"/>
                <a:gridCol w="568857"/>
                <a:gridCol w="585056"/>
                <a:gridCol w="677587"/>
                <a:gridCol w="608251"/>
                <a:gridCol w="644493"/>
                <a:gridCol w="581463"/>
                <a:gridCol w="493219"/>
                <a:gridCol w="641532"/>
                <a:gridCol w="641532"/>
                <a:gridCol w="641532"/>
                <a:gridCol w="641532"/>
                <a:gridCol w="932168"/>
              </a:tblGrid>
              <a:tr h="5557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Instaurações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Jan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Fev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Mar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Abr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Mai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Jun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Jul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Ago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Set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Out</a:t>
                      </a:r>
                      <a:endParaRPr lang="pt-BR" sz="2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Nov</a:t>
                      </a:r>
                      <a:endParaRPr lang="pt-BR" sz="2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TOTAL</a:t>
                      </a:r>
                      <a:endParaRPr lang="pt-BR" sz="2400" b="1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555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Sindicância Administrativa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16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14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18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12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10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14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18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9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32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22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27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192</a:t>
                      </a:r>
                      <a:endParaRPr lang="pt-BR" sz="2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555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Processo </a:t>
                      </a: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Disciplinar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13</a:t>
                      </a:r>
                      <a:endParaRPr lang="pt-BR" sz="2400" b="1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25</a:t>
                      </a:r>
                      <a:endParaRPr lang="pt-BR" sz="2400" b="1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14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15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9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9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23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24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30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31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34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227</a:t>
                      </a:r>
                      <a:endParaRPr lang="pt-BR" sz="2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5557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TOTAL</a:t>
                      </a:r>
                      <a:endParaRPr lang="pt-BR" sz="2400" b="1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29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39</a:t>
                      </a:r>
                      <a:endParaRPr lang="pt-BR" sz="2400" b="1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32</a:t>
                      </a:r>
                      <a:endParaRPr lang="pt-BR" sz="2400" b="1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27</a:t>
                      </a:r>
                      <a:endParaRPr lang="pt-BR" sz="2400" b="1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19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23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41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33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62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53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61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419</a:t>
                      </a:r>
                      <a:endParaRPr lang="pt-BR" sz="2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55834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/>
          <p:cNvSpPr txBox="1"/>
          <p:nvPr/>
        </p:nvSpPr>
        <p:spPr>
          <a:xfrm>
            <a:off x="3319909" y="291686"/>
            <a:ext cx="5551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DOE/AL</a:t>
            </a:r>
          </a:p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INSTAURAÇÕES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90513" y="1838325"/>
            <a:ext cx="1171892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spcAft>
                <a:spcPts val="1000"/>
              </a:spcAft>
              <a:defRPr/>
            </a:pPr>
            <a:r>
              <a:rPr lang="pt-BR" sz="3000" b="1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192</a:t>
            </a:r>
            <a:r>
              <a:rPr lang="pt-BR" sz="3000" b="1" dirty="0" smtClean="0">
                <a:solidFill>
                  <a:srgbClr val="FF0000"/>
                </a:solidFill>
                <a:cs typeface="Arial" charset="0"/>
              </a:rPr>
              <a:t> </a:t>
            </a:r>
            <a:r>
              <a:rPr lang="pt-BR" sz="3000" b="1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SINDICÂNCIAS </a:t>
            </a:r>
            <a:r>
              <a:rPr lang="pt-BR" sz="3000" b="1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ADMINISTRATIVAS: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99075" y="2403143"/>
            <a:ext cx="7716210" cy="3765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55834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/>
          <p:cNvSpPr txBox="1"/>
          <p:nvPr/>
        </p:nvSpPr>
        <p:spPr>
          <a:xfrm>
            <a:off x="3319909" y="291686"/>
            <a:ext cx="5551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DOE/AL</a:t>
            </a:r>
          </a:p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INSTAURAÇÕES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90513" y="1838325"/>
            <a:ext cx="1171892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spcAft>
                <a:spcPts val="1000"/>
              </a:spcAft>
              <a:defRPr/>
            </a:pPr>
            <a:r>
              <a:rPr lang="pt-BR" sz="3000" b="1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227 </a:t>
            </a:r>
            <a:r>
              <a:rPr lang="pt-BR" sz="3000" b="1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PROCESSOS DISCIPLINARES: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4593" y="2538484"/>
            <a:ext cx="7846197" cy="3466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55834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/>
          <p:cNvSpPr txBox="1"/>
          <p:nvPr/>
        </p:nvSpPr>
        <p:spPr>
          <a:xfrm>
            <a:off x="3319909" y="291686"/>
            <a:ext cx="5551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DOE/AL</a:t>
            </a:r>
          </a:p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PENALIDADES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90513" y="1838325"/>
            <a:ext cx="1171892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spcAft>
                <a:spcPts val="1000"/>
              </a:spcAft>
              <a:defRPr/>
            </a:pPr>
            <a:r>
              <a:rPr lang="pt-BR" sz="3000" b="1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48 DECRETOS PUBLICADOS </a:t>
            </a:r>
            <a:r>
              <a:rPr lang="pt-BR" sz="3000" b="1" dirty="0" smtClean="0">
                <a:solidFill>
                  <a:schemeClr val="accent1">
                    <a:lumMod val="50000"/>
                  </a:schemeClr>
                </a:solidFill>
                <a:latin typeface="+mn-lt"/>
                <a:cs typeface="Arial" charset="0"/>
              </a:rPr>
              <a:t>NO DOE/AL: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597877" y="2584938"/>
          <a:ext cx="11110718" cy="2901461"/>
        </p:xfrm>
        <a:graphic>
          <a:graphicData uri="http://schemas.openxmlformats.org/drawingml/2006/table">
            <a:tbl>
              <a:tblPr/>
              <a:tblGrid>
                <a:gridCol w="3621405"/>
                <a:gridCol w="555414"/>
                <a:gridCol w="571230"/>
                <a:gridCol w="661573"/>
                <a:gridCol w="593879"/>
                <a:gridCol w="629264"/>
                <a:gridCol w="567722"/>
                <a:gridCol w="481564"/>
                <a:gridCol w="626372"/>
                <a:gridCol w="626372"/>
                <a:gridCol w="626372"/>
                <a:gridCol w="626372"/>
                <a:gridCol w="923179"/>
              </a:tblGrid>
              <a:tr h="8862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Penalidades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Jan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Fev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Mar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Abr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Mai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Jun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Jul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Ago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Set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Out</a:t>
                      </a:r>
                      <a:endParaRPr lang="pt-BR" sz="2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Nov</a:t>
                      </a:r>
                      <a:endParaRPr lang="pt-BR" sz="2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TOTAL</a:t>
                      </a:r>
                      <a:endParaRPr lang="pt-BR" sz="2400" b="1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5748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Demissão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6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10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10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8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47</a:t>
                      </a:r>
                      <a:endParaRPr lang="pt-BR" sz="2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8538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Cassação de Aposentadoria</a:t>
                      </a:r>
                      <a:endParaRPr lang="pt-BR" sz="2400" b="1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pt-BR" sz="2400" b="1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5865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TOTAL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  <a:endParaRPr lang="pt-BR" sz="2400" b="1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7</a:t>
                      </a:r>
                      <a:endParaRPr lang="pt-BR" sz="2400" b="1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pt-BR" sz="2400" b="1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10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10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8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  <a:endParaRPr lang="pt-BR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Calibri"/>
                          <a:cs typeface="Times New Roman"/>
                        </a:rPr>
                        <a:t>48</a:t>
                      </a:r>
                      <a:endParaRPr lang="pt-BR" sz="2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55834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5118</TotalTime>
  <Words>326</Words>
  <Application>Microsoft Office PowerPoint</Application>
  <PresentationFormat>Personalizar</PresentationFormat>
  <Paragraphs>158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Cqueiroz</dc:creator>
  <cp:lastModifiedBy>anilton.sampaio</cp:lastModifiedBy>
  <cp:revision>432</cp:revision>
  <dcterms:created xsi:type="dcterms:W3CDTF">2015-07-28T15:51:24Z</dcterms:created>
  <dcterms:modified xsi:type="dcterms:W3CDTF">2016-12-02T13:42:54Z</dcterms:modified>
</cp:coreProperties>
</file>