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vml" ContentType="application/vnd.openxmlformats-officedocument.vmlDrawing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9" r:id="rId3"/>
    <p:sldId id="256" r:id="rId4"/>
    <p:sldId id="280" r:id="rId5"/>
    <p:sldId id="261" r:id="rId6"/>
    <p:sldId id="281" r:id="rId7"/>
    <p:sldId id="264" r:id="rId8"/>
    <p:sldId id="266" r:id="rId9"/>
    <p:sldId id="282" r:id="rId10"/>
    <p:sldId id="283" r:id="rId11"/>
    <p:sldId id="284" r:id="rId12"/>
    <p:sldId id="285" r:id="rId13"/>
    <p:sldId id="289" r:id="rId14"/>
    <p:sldId id="286" r:id="rId15"/>
    <p:sldId id="287" r:id="rId16"/>
    <p:sldId id="288" r:id="rId17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368" y="22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COR\RELAT&#211;RIO%20DA%20SUCOR_2016\Gr&#225;ficos%20Relat&#243;rio%20SUCOR%20julho%20a%20setembro-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ysClr val="windowText" lastClr="000000"/>
                </a:solidFill>
              </a:rPr>
              <a:t>Produtos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Entregues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pela</a:t>
            </a:r>
            <a:r>
              <a:rPr lang="en-US" b="1" dirty="0">
                <a:solidFill>
                  <a:sysClr val="windowText" lastClr="000000"/>
                </a:solidFill>
              </a:rPr>
              <a:t> SUCOR -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Agosto</a:t>
            </a:r>
            <a:endParaRPr lang="en-US" b="1" dirty="0">
              <a:solidFill>
                <a:sysClr val="windowText" lastClr="000000"/>
              </a:solidFill>
            </a:endParaRP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49330040546445136"/>
          <c:y val="0.12215434822501711"/>
          <c:w val="0.48096663815226792"/>
          <c:h val="0.76831862240216664"/>
        </c:manualLayout>
      </c:layout>
      <c:barChart>
        <c:barDir val="bar"/>
        <c:grouping val="clustered"/>
        <c:ser>
          <c:idx val="0"/>
          <c:order val="0"/>
          <c:tx>
            <c:strRef>
              <c:f>Agosto!$B$1</c:f>
              <c:strCache>
                <c:ptCount val="1"/>
                <c:pt idx="0">
                  <c:v>Julho/2016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Agosto!$A$2:$A$10</c:f>
              <c:strCache>
                <c:ptCount val="9"/>
                <c:pt idx="0">
                  <c:v>Análise de Processos/Emissão Parecer e Resposta</c:v>
                </c:pt>
                <c:pt idx="1">
                  <c:v>Análise e Emissão de Perecer - Recursos e-SIC</c:v>
                </c:pt>
                <c:pt idx="2">
                  <c:v>Atendimento Portal da Transparência - Fale Conosco</c:v>
                </c:pt>
                <c:pt idx="3">
                  <c:v>Emissão de Relatórios de Acompanhamento/Monitoramento</c:v>
                </c:pt>
                <c:pt idx="4">
                  <c:v>Avaliação dos Indicadores de Transparência da CGE</c:v>
                </c:pt>
                <c:pt idx="5">
                  <c:v>Projetos</c:v>
                </c:pt>
                <c:pt idx="6">
                  <c:v>Participação em Reuniões</c:v>
                </c:pt>
                <c:pt idx="7">
                  <c:v>Participação em Capacitações/Cursos</c:v>
                </c:pt>
                <c:pt idx="8">
                  <c:v>Realização de Capacitações</c:v>
                </c:pt>
              </c:strCache>
            </c:strRef>
          </c:cat>
          <c:val>
            <c:numRef>
              <c:f>Agosto!$B$2:$B$10</c:f>
              <c:numCache>
                <c:formatCode>General</c:formatCode>
                <c:ptCount val="9"/>
                <c:pt idx="0">
                  <c:v>5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43</c:v>
                </c:pt>
                <c:pt idx="5">
                  <c:v>2</c:v>
                </c:pt>
                <c:pt idx="6">
                  <c:v>15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55-4488-A90C-63A2307C38C0}"/>
            </c:ext>
          </c:extLst>
        </c:ser>
        <c:ser>
          <c:idx val="1"/>
          <c:order val="1"/>
          <c:tx>
            <c:strRef>
              <c:f>Agosto!$C$1</c:f>
              <c:strCache>
                <c:ptCount val="1"/>
                <c:pt idx="0">
                  <c:v>Agosto/2016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5.7981290904078183E-3"/>
                  <c:y val="-4.1991869448271364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E55-4488-A90C-63A2307C38C0}"/>
                </c:ext>
              </c:extLst>
            </c:dLbl>
            <c:dLbl>
              <c:idx val="1"/>
              <c:layout>
                <c:manualLayout>
                  <c:x val="-1.1596258180815682E-2"/>
                  <c:y val="0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E55-4488-A90C-63A2307C38C0}"/>
                </c:ext>
              </c:extLst>
            </c:dLbl>
            <c:dLbl>
              <c:idx val="2"/>
              <c:layout>
                <c:manualLayout>
                  <c:x val="-8.0630232663484545E-3"/>
                  <c:y val="-1.6796747779308008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E55-4488-A90C-63A2307C38C0}"/>
                </c:ext>
              </c:extLst>
            </c:dLbl>
            <c:dLbl>
              <c:idx val="3"/>
              <c:layout>
                <c:manualLayout>
                  <c:x val="-1.4857705794169989E-2"/>
                  <c:y val="-2.0995934724134996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E55-4488-A90C-63A2307C38C0}"/>
                </c:ext>
              </c:extLst>
            </c:dLbl>
            <c:dLbl>
              <c:idx val="4"/>
              <c:layout>
                <c:manualLayout>
                  <c:x val="-1.8390940708637411E-2"/>
                  <c:y val="-2.099593472413492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E55-4488-A90C-63A2307C38C0}"/>
                </c:ext>
              </c:extLst>
            </c:dLbl>
            <c:dLbl>
              <c:idx val="5"/>
              <c:layout>
                <c:manualLayout>
                  <c:x val="-5.1078377155497484E-3"/>
                  <c:y val="-1.25975608344809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Val val="1"/>
            </c:dLbl>
            <c:dLbl>
              <c:idx val="6"/>
              <c:layout>
                <c:manualLayout>
                  <c:x val="-1.1596258180815682E-2"/>
                  <c:y val="-1.6796747779307931E-2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E55-4488-A90C-63A2307C38C0}"/>
                </c:ext>
              </c:extLst>
            </c:dLbl>
            <c:dLbl>
              <c:idx val="7"/>
              <c:layout>
                <c:manualLayout>
                  <c:x val="-6.2090201283107379E-3"/>
                  <c:y val="-4.1991869448270202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E55-4488-A90C-63A2307C38C0}"/>
                </c:ext>
              </c:extLst>
            </c:dLbl>
            <c:dLbl>
              <c:idx val="8"/>
              <c:layout>
                <c:manualLayout>
                  <c:x val="7.7912359652354043E-3"/>
                  <c:y val="-8.3983738896539831E-3"/>
                </c:manualLayout>
              </c:layout>
              <c:dLblPos val="outEnd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E55-4488-A90C-63A2307C38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Agosto!$A$2:$A$10</c:f>
              <c:strCache>
                <c:ptCount val="9"/>
                <c:pt idx="0">
                  <c:v>Análise de Processos/Emissão Parecer e Resposta</c:v>
                </c:pt>
                <c:pt idx="1">
                  <c:v>Análise e Emissão de Perecer - Recursos e-SIC</c:v>
                </c:pt>
                <c:pt idx="2">
                  <c:v>Atendimento Portal da Transparência - Fale Conosco</c:v>
                </c:pt>
                <c:pt idx="3">
                  <c:v>Emissão de Relatórios de Acompanhamento/Monitoramento</c:v>
                </c:pt>
                <c:pt idx="4">
                  <c:v>Avaliação dos Indicadores de Transparência da CGE</c:v>
                </c:pt>
                <c:pt idx="5">
                  <c:v>Projetos</c:v>
                </c:pt>
                <c:pt idx="6">
                  <c:v>Participação em Reuniões</c:v>
                </c:pt>
                <c:pt idx="7">
                  <c:v>Participação em Capacitações/Cursos</c:v>
                </c:pt>
                <c:pt idx="8">
                  <c:v>Realização de Capacitações</c:v>
                </c:pt>
              </c:strCache>
            </c:strRef>
          </c:cat>
          <c:val>
            <c:numRef>
              <c:f>Agosto!$C$2:$C$10</c:f>
              <c:numCache>
                <c:formatCode>General</c:formatCode>
                <c:ptCount val="9"/>
                <c:pt idx="0">
                  <c:v>7</c:v>
                </c:pt>
                <c:pt idx="1">
                  <c:v>14</c:v>
                </c:pt>
                <c:pt idx="2">
                  <c:v>6</c:v>
                </c:pt>
                <c:pt idx="3">
                  <c:v>5</c:v>
                </c:pt>
                <c:pt idx="4">
                  <c:v>43</c:v>
                </c:pt>
                <c:pt idx="5">
                  <c:v>0</c:v>
                </c:pt>
                <c:pt idx="6">
                  <c:v>14</c:v>
                </c:pt>
                <c:pt idx="7">
                  <c:v>3</c:v>
                </c:pt>
                <c:pt idx="8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55-4488-A90C-63A2307C38C0}"/>
            </c:ext>
          </c:extLst>
        </c:ser>
        <c:dLbls>
          <c:showVal val="1"/>
        </c:dLbls>
        <c:gapWidth val="219"/>
        <c:axId val="63293696"/>
        <c:axId val="61816832"/>
      </c:barChart>
      <c:catAx>
        <c:axId val="6329369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816832"/>
        <c:crosses val="autoZero"/>
        <c:auto val="1"/>
        <c:lblAlgn val="ctr"/>
        <c:lblOffset val="100"/>
      </c:catAx>
      <c:valAx>
        <c:axId val="61816832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6329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/>
            </a:pPr>
            <a:r>
              <a:rPr lang="pt-BR" sz="1400"/>
              <a:t>Penalidades Aplicadas - CEIS</a:t>
            </a:r>
            <a:r>
              <a:rPr lang="pt-BR" sz="1400" baseline="0"/>
              <a:t> do Estado de Alagoas</a:t>
            </a:r>
            <a:endParaRPr lang="pt-BR" sz="1400"/>
          </a:p>
        </c:rich>
      </c:tx>
      <c:layout>
        <c:manualLayout>
          <c:xMode val="edge"/>
          <c:yMode val="edge"/>
          <c:x val="0.21629264385935909"/>
          <c:y val="2.780747882507929E-2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Agosto!$A$93</c:f>
              <c:strCache>
                <c:ptCount val="1"/>
                <c:pt idx="0">
                  <c:v>Julho</c:v>
                </c:pt>
              </c:strCache>
            </c:strRef>
          </c:tx>
          <c:dLbls>
            <c:dLbl>
              <c:idx val="1"/>
              <c:layout>
                <c:manualLayout>
                  <c:x val="0"/>
                  <c:y val="1.3903739412539643E-2"/>
                </c:manualLayout>
              </c:layout>
              <c:dLblPos val="t"/>
              <c:showVal val="1"/>
            </c:dLbl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t"/>
            <c:showVal val="1"/>
          </c:dLbls>
          <c:cat>
            <c:strRef>
              <c:f>Agosto!$B$92:$E$92</c:f>
              <c:strCache>
                <c:ptCount val="4"/>
                <c:pt idx="0">
                  <c:v>Suspensão </c:v>
                </c:pt>
                <c:pt idx="1">
                  <c:v>Multa</c:v>
                </c:pt>
                <c:pt idx="2">
                  <c:v>Proibição</c:v>
                </c:pt>
                <c:pt idx="3">
                  <c:v>Adevertência</c:v>
                </c:pt>
              </c:strCache>
            </c:strRef>
          </c:cat>
          <c:val>
            <c:numRef>
              <c:f>Agosto!$B$93:$E$93</c:f>
              <c:numCache>
                <c:formatCode>General</c:formatCode>
                <c:ptCount val="4"/>
                <c:pt idx="0">
                  <c:v>5</c:v>
                </c:pt>
                <c:pt idx="1">
                  <c:v>9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Agosto!$A$94</c:f>
              <c:strCache>
                <c:ptCount val="1"/>
                <c:pt idx="0">
                  <c:v>Agosto</c:v>
                </c:pt>
              </c:strCache>
            </c:strRef>
          </c:tx>
          <c:dLbls>
            <c:txPr>
              <a:bodyPr/>
              <a:lstStyle/>
              <a:p>
                <a:pPr>
                  <a:defRPr sz="1000" b="1"/>
                </a:pPr>
                <a:endParaRPr lang="pt-BR"/>
              </a:p>
            </c:txPr>
            <c:dLblPos val="t"/>
            <c:showVal val="1"/>
          </c:dLbls>
          <c:cat>
            <c:strRef>
              <c:f>Agosto!$B$92:$E$92</c:f>
              <c:strCache>
                <c:ptCount val="4"/>
                <c:pt idx="0">
                  <c:v>Suspensão </c:v>
                </c:pt>
                <c:pt idx="1">
                  <c:v>Multa</c:v>
                </c:pt>
                <c:pt idx="2">
                  <c:v>Proibição</c:v>
                </c:pt>
                <c:pt idx="3">
                  <c:v>Adevertência</c:v>
                </c:pt>
              </c:strCache>
            </c:strRef>
          </c:cat>
          <c:val>
            <c:numRef>
              <c:f>Agosto!$B$94:$E$94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marker val="1"/>
        <c:axId val="65140608"/>
        <c:axId val="65142144"/>
      </c:lineChart>
      <c:catAx>
        <c:axId val="65140608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5142144"/>
        <c:crosses val="autoZero"/>
        <c:auto val="1"/>
        <c:lblAlgn val="ctr"/>
        <c:lblOffset val="100"/>
      </c:catAx>
      <c:valAx>
        <c:axId val="65142144"/>
        <c:scaling>
          <c:orientation val="minMax"/>
        </c:scaling>
        <c:axPos val="l"/>
        <c:majorGridlines/>
        <c:numFmt formatCode="General" sourceLinked="1"/>
        <c:tickLblPos val="nextTo"/>
        <c:crossAx val="6514060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</c:chart>
  <c:spPr>
    <a:ln>
      <a:solidFill>
        <a:schemeClr val="bg1">
          <a:lumMod val="65000"/>
        </a:schemeClr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plotArea>
      <c:layout/>
      <c:barChart>
        <c:barDir val="bar"/>
        <c:grouping val="clustered"/>
        <c:ser>
          <c:idx val="0"/>
          <c:order val="0"/>
          <c:tx>
            <c:strRef>
              <c:f>Agosto!$B$19</c:f>
              <c:strCache>
                <c:ptCount val="1"/>
                <c:pt idx="0">
                  <c:v>Acessos ao Portal da Transparência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Agosto!$A$20:$A$21</c:f>
              <c:strCache>
                <c:ptCount val="2"/>
                <c:pt idx="0">
                  <c:v>Julho</c:v>
                </c:pt>
                <c:pt idx="1">
                  <c:v>Agosto</c:v>
                </c:pt>
              </c:strCache>
            </c:strRef>
          </c:cat>
          <c:val>
            <c:numRef>
              <c:f>Agosto!$B$20:$B$21</c:f>
              <c:numCache>
                <c:formatCode>General</c:formatCode>
                <c:ptCount val="2"/>
                <c:pt idx="0">
                  <c:v>16727</c:v>
                </c:pt>
                <c:pt idx="1">
                  <c:v>16625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6C-40D5-B7FE-C2BB7C7404C2}"/>
            </c:ext>
          </c:extLst>
        </c:ser>
        <c:gapWidth val="182"/>
        <c:axId val="61403136"/>
        <c:axId val="61404672"/>
      </c:barChart>
      <c:catAx>
        <c:axId val="6140313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404672"/>
        <c:crosses val="autoZero"/>
        <c:auto val="1"/>
        <c:lblAlgn val="ctr"/>
        <c:lblOffset val="100"/>
      </c:catAx>
      <c:valAx>
        <c:axId val="61404672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6140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Agosto!$B$19</c:f>
              <c:strCache>
                <c:ptCount val="1"/>
                <c:pt idx="0">
                  <c:v>Acessos ao Portal da Transparência</c:v>
                </c:pt>
              </c:strCache>
            </c:strRef>
          </c:tx>
          <c:dLbls>
            <c:dLbl>
              <c:idx val="0"/>
              <c:layout>
                <c:manualLayout>
                  <c:x val="-0.10555555555555562"/>
                  <c:y val="-3.851851132929502E-2"/>
                </c:manualLayout>
              </c:layout>
              <c:showVal val="1"/>
            </c:dLbl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Agosto!$A$20:$A$21</c:f>
              <c:strCache>
                <c:ptCount val="2"/>
                <c:pt idx="0">
                  <c:v>Julho</c:v>
                </c:pt>
                <c:pt idx="1">
                  <c:v>Agosto</c:v>
                </c:pt>
              </c:strCache>
            </c:strRef>
          </c:cat>
          <c:val>
            <c:numRef>
              <c:f>Agosto!$B$20:$B$21</c:f>
              <c:numCache>
                <c:formatCode>General</c:formatCode>
                <c:ptCount val="2"/>
                <c:pt idx="0">
                  <c:v>16727</c:v>
                </c:pt>
                <c:pt idx="1">
                  <c:v>16625</c:v>
                </c:pt>
              </c:numCache>
            </c:numRef>
          </c:val>
        </c:ser>
        <c:dLbls>
          <c:showVal val="1"/>
        </c:dLbls>
        <c:marker val="1"/>
        <c:axId val="61850752"/>
        <c:axId val="61852288"/>
      </c:lineChart>
      <c:catAx>
        <c:axId val="6185075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1852288"/>
        <c:crosses val="autoZero"/>
        <c:auto val="1"/>
        <c:lblAlgn val="ctr"/>
        <c:lblOffset val="100"/>
      </c:catAx>
      <c:valAx>
        <c:axId val="6185228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18507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</c:chart>
  <c:spPr>
    <a:ln>
      <a:solidFill>
        <a:schemeClr val="bg1">
          <a:lumMod val="65000"/>
        </a:schemeClr>
      </a:solidFill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ser>
          <c:idx val="0"/>
          <c:order val="0"/>
          <c:tx>
            <c:strRef>
              <c:f>Agosto!$B$31</c:f>
              <c:strCache>
                <c:ptCount val="1"/>
                <c:pt idx="0">
                  <c:v>Pedidos de Acesso à Informação (e-SIC)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Agosto!$A$32:$A$37</c:f>
              <c:strCache>
                <c:ptCount val="6"/>
                <c:pt idx="0">
                  <c:v>Março</c:v>
                </c:pt>
                <c:pt idx="1">
                  <c:v>Abril</c:v>
                </c:pt>
                <c:pt idx="2">
                  <c:v>Maio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</c:strCache>
            </c:strRef>
          </c:cat>
          <c:val>
            <c:numRef>
              <c:f>Agosto!$B$32:$B$37</c:f>
              <c:numCache>
                <c:formatCode>General</c:formatCode>
                <c:ptCount val="6"/>
                <c:pt idx="0">
                  <c:v>55</c:v>
                </c:pt>
                <c:pt idx="1">
                  <c:v>45</c:v>
                </c:pt>
                <c:pt idx="2">
                  <c:v>51</c:v>
                </c:pt>
                <c:pt idx="3">
                  <c:v>154</c:v>
                </c:pt>
                <c:pt idx="4">
                  <c:v>113</c:v>
                </c:pt>
                <c:pt idx="5">
                  <c:v>180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B78-4EC3-BEE8-F27E3A5E6988}"/>
            </c:ext>
          </c:extLst>
        </c:ser>
        <c:dLbls>
          <c:showVal val="1"/>
        </c:dLbls>
        <c:shape val="box"/>
        <c:axId val="63518592"/>
        <c:axId val="63520128"/>
        <c:axId val="0"/>
      </c:bar3DChart>
      <c:catAx>
        <c:axId val="6351859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520128"/>
        <c:crosses val="autoZero"/>
        <c:auto val="1"/>
        <c:lblAlgn val="ctr"/>
        <c:lblOffset val="100"/>
      </c:catAx>
      <c:valAx>
        <c:axId val="635201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one"/>
        <c:crossAx val="6351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plotArea>
      <c:layout/>
      <c:lineChart>
        <c:grouping val="standard"/>
        <c:ser>
          <c:idx val="0"/>
          <c:order val="0"/>
          <c:tx>
            <c:strRef>
              <c:f>Agosto!$B$47</c:f>
              <c:strCache>
                <c:ptCount val="1"/>
                <c:pt idx="0">
                  <c:v>Interposições de Recursos e-SIC</c:v>
                </c:pt>
              </c:strCache>
            </c:strRef>
          </c:tx>
          <c:spPr>
            <a:effectLst/>
          </c:spPr>
          <c:dLbls>
            <c:dLbl>
              <c:idx val="0"/>
              <c:layout>
                <c:manualLayout>
                  <c:x val="-6.654478848513172E-2"/>
                  <c:y val="-2.716824524154603E-2"/>
                </c:manualLayout>
              </c:layout>
              <c:showVal val="1"/>
            </c:dLbl>
            <c:dLbl>
              <c:idx val="1"/>
              <c:layout>
                <c:manualLayout>
                  <c:x val="-2.7777777777778434E-3"/>
                  <c:y val="-3.4247594050743659E-2"/>
                </c:manualLayout>
              </c:layout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D5-4B7B-A194-9019BBAF16F7}"/>
                </c:ext>
              </c:extLst>
            </c:dLbl>
            <c:dLbl>
              <c:idx val="2"/>
              <c:layout>
                <c:manualLayout>
                  <c:x val="-3.802559342007529E-2"/>
                  <c:y val="5.4336490483092102E-2"/>
                </c:manualLayout>
              </c:layout>
              <c:showVal val="1"/>
            </c:dLbl>
            <c:dLbl>
              <c:idx val="3"/>
              <c:layout>
                <c:manualLayout>
                  <c:x val="-3.1687994516729427E-2"/>
                  <c:y val="7.4712674414251626E-2"/>
                </c:manualLayout>
              </c:layout>
              <c:showVal val="1"/>
            </c:dLbl>
            <c:dLbl>
              <c:idx val="4"/>
              <c:layout>
                <c:manualLayout>
                  <c:x val="-3.1687994516729427E-2"/>
                  <c:y val="8.1504735724638191E-2"/>
                </c:manualLayout>
              </c:layout>
              <c:showVal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Agosto!$A$48:$A$53</c:f>
              <c:strCache>
                <c:ptCount val="6"/>
                <c:pt idx="0">
                  <c:v>Março</c:v>
                </c:pt>
                <c:pt idx="1">
                  <c:v>Abril</c:v>
                </c:pt>
                <c:pt idx="2">
                  <c:v>Maio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</c:strCache>
            </c:strRef>
          </c:cat>
          <c:val>
            <c:numRef>
              <c:f>Agosto!$B$48:$B$53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D5-4B7B-A194-9019BBAF16F7}"/>
            </c:ext>
          </c:extLst>
        </c:ser>
        <c:dLbls>
          <c:showVal val="1"/>
        </c:dLbls>
        <c:marker val="1"/>
        <c:axId val="63843328"/>
        <c:axId val="63849216"/>
      </c:lineChart>
      <c:catAx>
        <c:axId val="638433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849216"/>
        <c:crosses val="autoZero"/>
        <c:auto val="1"/>
        <c:lblAlgn val="ctr"/>
        <c:lblOffset val="100"/>
      </c:catAx>
      <c:valAx>
        <c:axId val="63849216"/>
        <c:scaling>
          <c:orientation val="minMax"/>
        </c:scaling>
        <c:delete val="1"/>
        <c:axPos val="l"/>
        <c:majorGridlines/>
        <c:numFmt formatCode="General" sourceLinked="1"/>
        <c:majorTickMark val="none"/>
        <c:tickLblPos val="none"/>
        <c:crossAx val="6384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Manifestações Recebidas pela Ouvidoria da CGE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Agosto!$B$66</c:f>
              <c:strCache>
                <c:ptCount val="1"/>
                <c:pt idx="0">
                  <c:v>Total de Manifestações Recebidas pela Ouvidoria da CGE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9.3820480789333222E-3"/>
                  <c:y val="4.1410683583715024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1.4073072118399968E-2"/>
                  <c:y val="4.7326495524245817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dLblPos val="ctr"/>
              <c:showVal val="1"/>
            </c:dLbl>
            <c:dLblPos val="ctr"/>
            <c:showVal val="1"/>
          </c:dLbls>
          <c:cat>
            <c:strRef>
              <c:f>Agosto!$A$67:$A$68</c:f>
              <c:strCache>
                <c:ptCount val="2"/>
                <c:pt idx="0">
                  <c:v>Julho</c:v>
                </c:pt>
                <c:pt idx="1">
                  <c:v>Agosto</c:v>
                </c:pt>
              </c:strCache>
            </c:strRef>
          </c:cat>
          <c:val>
            <c:numRef>
              <c:f>Agosto!$B$67:$B$68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Val val="1"/>
        </c:dLbls>
        <c:marker val="1"/>
        <c:axId val="64554496"/>
        <c:axId val="64556032"/>
      </c:lineChart>
      <c:catAx>
        <c:axId val="64554496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4556032"/>
        <c:crosses val="autoZero"/>
        <c:auto val="1"/>
        <c:lblAlgn val="ctr"/>
        <c:lblOffset val="100"/>
      </c:catAx>
      <c:valAx>
        <c:axId val="64556032"/>
        <c:scaling>
          <c:orientation val="minMax"/>
        </c:scaling>
        <c:axPos val="l"/>
        <c:majorGridlines/>
        <c:numFmt formatCode="General" sourceLinked="1"/>
        <c:tickLblPos val="nextTo"/>
        <c:crossAx val="64554496"/>
        <c:crosses val="autoZero"/>
        <c:crossBetween val="between"/>
      </c:valAx>
    </c:plotArea>
    <c:legend>
      <c:legendPos val="r"/>
      <c:layout/>
    </c:legend>
    <c:plotVisOnly val="1"/>
  </c:chart>
  <c:spPr>
    <a:ln>
      <a:solidFill>
        <a:schemeClr val="bg1">
          <a:lumMod val="65000"/>
        </a:schemeClr>
      </a:solidFill>
    </a:ln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/>
            </a:pPr>
            <a:r>
              <a:rPr lang="pt-BR" sz="1400"/>
              <a:t>Tipos de Manifestações Recebidas pela Ouvidoria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Agosto!$A$60</c:f>
              <c:strCache>
                <c:ptCount val="1"/>
                <c:pt idx="0">
                  <c:v>Julho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</c:dLbls>
          <c:cat>
            <c:strRef>
              <c:f>Agosto!$B$59:$F$59</c:f>
              <c:strCache>
                <c:ptCount val="5"/>
                <c:pt idx="0">
                  <c:v>Denúncia</c:v>
                </c:pt>
                <c:pt idx="1">
                  <c:v>Reclamação</c:v>
                </c:pt>
                <c:pt idx="2">
                  <c:v>Solicitação</c:v>
                </c:pt>
                <c:pt idx="3">
                  <c:v>Sugestão</c:v>
                </c:pt>
                <c:pt idx="4">
                  <c:v>Elogio</c:v>
                </c:pt>
              </c:strCache>
            </c:strRef>
          </c:cat>
          <c:val>
            <c:numRef>
              <c:f>Agosto!$B$60:$F$60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Agosto!$A$61</c:f>
              <c:strCache>
                <c:ptCount val="1"/>
                <c:pt idx="0">
                  <c:v>Agosto</c:v>
                </c:pt>
              </c:strCache>
            </c:strRef>
          </c:tx>
          <c:dLbls>
            <c:dLbl>
              <c:idx val="0"/>
              <c:layout>
                <c:manualLayout>
                  <c:x val="2.4378810628854436E-3"/>
                  <c:y val="-3.7545120661740164E-2"/>
                </c:manualLayout>
              </c:layout>
              <c:dLblPos val="ctr"/>
              <c:showVal val="1"/>
            </c:dLbl>
            <c:dLbl>
              <c:idx val="1"/>
              <c:layout>
                <c:manualLayout>
                  <c:x val="2.4378810628854324E-3"/>
                  <c:y val="-4.380264077203011E-2"/>
                </c:manualLayout>
              </c:layout>
              <c:dLblPos val="ctr"/>
              <c:showVal val="1"/>
            </c:dLbl>
            <c:dLbl>
              <c:idx val="2"/>
              <c:layout>
                <c:manualLayout>
                  <c:x val="0"/>
                  <c:y val="-5.0060160882320209E-2"/>
                </c:manualLayout>
              </c:layout>
              <c:dLblPos val="ctr"/>
              <c:showVal val="1"/>
            </c:dLbl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</c:dLbls>
          <c:cat>
            <c:strRef>
              <c:f>Agosto!$B$59:$F$59</c:f>
              <c:strCache>
                <c:ptCount val="5"/>
                <c:pt idx="0">
                  <c:v>Denúncia</c:v>
                </c:pt>
                <c:pt idx="1">
                  <c:v>Reclamação</c:v>
                </c:pt>
                <c:pt idx="2">
                  <c:v>Solicitação</c:v>
                </c:pt>
                <c:pt idx="3">
                  <c:v>Sugestão</c:v>
                </c:pt>
                <c:pt idx="4">
                  <c:v>Elogio</c:v>
                </c:pt>
              </c:strCache>
            </c:strRef>
          </c:cat>
          <c:val>
            <c:numRef>
              <c:f>Agosto!$B$61:$F$61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Val val="1"/>
        </c:dLbls>
        <c:axId val="64582016"/>
        <c:axId val="64583552"/>
      </c:barChart>
      <c:catAx>
        <c:axId val="64582016"/>
        <c:scaling>
          <c:orientation val="minMax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4583552"/>
        <c:crosses val="autoZero"/>
        <c:auto val="1"/>
        <c:lblAlgn val="ctr"/>
        <c:lblOffset val="100"/>
      </c:catAx>
      <c:valAx>
        <c:axId val="64583552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6458201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</c:chart>
  <c:spPr>
    <a:ln>
      <a:solidFill>
        <a:schemeClr val="bg1">
          <a:lumMod val="65000"/>
        </a:schemeClr>
      </a:solidFill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>
                <a:solidFill>
                  <a:sysClr val="windowText" lastClr="000000"/>
                </a:solidFill>
              </a:rPr>
              <a:t>Processos Administrativos Disciplinares - Penalidades Aplicadas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tx>
            <c:strRef>
              <c:f>Agosto!$A$74</c:f>
              <c:strCache>
                <c:ptCount val="1"/>
                <c:pt idx="0">
                  <c:v>Julho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Agosto!$B$73:$C$73</c:f>
              <c:strCache>
                <c:ptCount val="2"/>
                <c:pt idx="0">
                  <c:v>Cassação de Aposentadoria</c:v>
                </c:pt>
                <c:pt idx="1">
                  <c:v>Demissão</c:v>
                </c:pt>
              </c:strCache>
            </c:strRef>
          </c:cat>
          <c:val>
            <c:numRef>
              <c:f>Agosto!$B$74:$C$74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00-4984-88E1-1B9B849F80C5}"/>
            </c:ext>
          </c:extLst>
        </c:ser>
        <c:ser>
          <c:idx val="1"/>
          <c:order val="1"/>
          <c:tx>
            <c:strRef>
              <c:f>Agosto!$A$75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Agosto!$B$73:$C$73</c:f>
              <c:strCache>
                <c:ptCount val="2"/>
                <c:pt idx="0">
                  <c:v>Cassação de Aposentadoria</c:v>
                </c:pt>
                <c:pt idx="1">
                  <c:v>Demissão</c:v>
                </c:pt>
              </c:strCache>
            </c:strRef>
          </c:cat>
          <c:val>
            <c:numRef>
              <c:f>Agosto!$B$75:$C$75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00-4984-88E1-1B9B849F80C5}"/>
            </c:ext>
          </c:extLst>
        </c:ser>
        <c:gapWidth val="182"/>
        <c:axId val="64794624"/>
        <c:axId val="64796160"/>
      </c:barChart>
      <c:catAx>
        <c:axId val="6479462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796160"/>
        <c:crosses val="autoZero"/>
        <c:auto val="1"/>
        <c:lblAlgn val="ctr"/>
        <c:lblOffset val="100"/>
      </c:catAx>
      <c:valAx>
        <c:axId val="64796160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6479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CEIS - ALAGOAS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Agosto!$A$84</c:f>
              <c:strCache>
                <c:ptCount val="1"/>
                <c:pt idx="0">
                  <c:v>Julho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ctr"/>
            <c:showVal val="1"/>
          </c:dLbls>
          <c:cat>
            <c:strRef>
              <c:f>Agosto!$B$83:$C$83</c:f>
              <c:strCache>
                <c:ptCount val="2"/>
                <c:pt idx="0">
                  <c:v>Processos Analisados</c:v>
                </c:pt>
                <c:pt idx="1">
                  <c:v>Penalidades Aplicadas</c:v>
                </c:pt>
              </c:strCache>
            </c:strRef>
          </c:cat>
          <c:val>
            <c:numRef>
              <c:f>Agosto!$B$84:$C$84</c:f>
              <c:numCache>
                <c:formatCode>General</c:formatCode>
                <c:ptCount val="2"/>
                <c:pt idx="0">
                  <c:v>9</c:v>
                </c:pt>
                <c:pt idx="1">
                  <c:v>16</c:v>
                </c:pt>
              </c:numCache>
            </c:numRef>
          </c:val>
        </c:ser>
        <c:ser>
          <c:idx val="1"/>
          <c:order val="1"/>
          <c:tx>
            <c:strRef>
              <c:f>Agosto!$A$85</c:f>
              <c:strCache>
                <c:ptCount val="1"/>
                <c:pt idx="0">
                  <c:v>Agosto</c:v>
                </c:pt>
              </c:strCache>
            </c:strRef>
          </c:tx>
          <c:dLbls>
            <c:dLblPos val="ctr"/>
            <c:showVal val="1"/>
          </c:dLbls>
          <c:cat>
            <c:strRef>
              <c:f>Agosto!$B$83:$C$83</c:f>
              <c:strCache>
                <c:ptCount val="2"/>
                <c:pt idx="0">
                  <c:v>Processos Analisados</c:v>
                </c:pt>
                <c:pt idx="1">
                  <c:v>Penalidades Aplicadas</c:v>
                </c:pt>
              </c:strCache>
            </c:strRef>
          </c:cat>
          <c:val>
            <c:numRef>
              <c:f>Agosto!$B$85:$C$85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Val val="1"/>
        </c:dLbls>
        <c:axId val="65108992"/>
        <c:axId val="65123072"/>
      </c:barChart>
      <c:catAx>
        <c:axId val="65108992"/>
        <c:scaling>
          <c:orientation val="maxMin"/>
        </c:scaling>
        <c:axPos val="b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5123072"/>
        <c:crosses val="autoZero"/>
        <c:auto val="1"/>
        <c:lblAlgn val="ctr"/>
        <c:lblOffset val="100"/>
      </c:catAx>
      <c:valAx>
        <c:axId val="65123072"/>
        <c:scaling>
          <c:orientation val="minMax"/>
        </c:scaling>
        <c:delete val="1"/>
        <c:axPos val="r"/>
        <c:majorGridlines/>
        <c:numFmt formatCode="General" sourceLinked="1"/>
        <c:tickLblPos val="none"/>
        <c:crossAx val="651089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</c:chart>
  <c:spPr>
    <a:ln>
      <a:solidFill>
        <a:schemeClr val="bg1">
          <a:lumMod val="65000"/>
        </a:schemeClr>
      </a:solidFill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94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94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Planilha_do_Microsoft_Office_Excel_97-2003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Planilha_do_Microsoft_Office_Excel_97-20032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Planilha_do_Microsoft_Office_Excel_97-20033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042" y="2627784"/>
            <a:ext cx="594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ndara" panose="020E0502030303020204" pitchFamily="34" charset="0"/>
              </a:rPr>
              <a:t>RELATÓRIO </a:t>
            </a:r>
            <a:r>
              <a:rPr lang="pt-BR" b="1" dirty="0" smtClean="0">
                <a:latin typeface="Candara" panose="020E0502030303020204" pitchFamily="34" charset="0"/>
              </a:rPr>
              <a:t>DE GESTÃO </a:t>
            </a:r>
          </a:p>
          <a:p>
            <a:pPr algn="ctr"/>
            <a:r>
              <a:rPr lang="pt-BR" b="1" dirty="0" smtClean="0">
                <a:latin typeface="Candara" panose="020E0502030303020204" pitchFamily="34" charset="0"/>
              </a:rPr>
              <a:t>SUPERINTENDÊNCIA </a:t>
            </a:r>
            <a:r>
              <a:rPr lang="pt-BR" b="1" dirty="0">
                <a:latin typeface="Candara" panose="020E0502030303020204" pitchFamily="34" charset="0"/>
              </a:rPr>
              <a:t>DE </a:t>
            </a:r>
            <a:r>
              <a:rPr lang="pt-BR" b="1" dirty="0" smtClean="0">
                <a:latin typeface="Candara" panose="020E0502030303020204" pitchFamily="34" charset="0"/>
              </a:rPr>
              <a:t>CORREIÇÃO E OUVIDORIA</a:t>
            </a:r>
          </a:p>
          <a:p>
            <a:pPr algn="ctr"/>
            <a:r>
              <a:rPr lang="pt-BR" b="1" dirty="0" smtClean="0">
                <a:latin typeface="Candara" panose="020E0502030303020204" pitchFamily="34" charset="0"/>
              </a:rPr>
              <a:t>AGOSTO/2016 </a:t>
            </a:r>
            <a:endParaRPr lang="pt-BR" dirty="0">
              <a:latin typeface="Candara" panose="020E0502030303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8640" y="3690613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Apresentação</a:t>
            </a:r>
            <a:endParaRPr lang="pt-BR" sz="15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1115616"/>
            <a:ext cx="6858000" cy="1489912"/>
            <a:chOff x="0" y="1971675"/>
            <a:chExt cx="12192000" cy="3970338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71675"/>
              <a:ext cx="12192000" cy="397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aixaDeTexto 9"/>
            <p:cNvSpPr txBox="1">
              <a:spLocks noChangeArrowheads="1"/>
            </p:cNvSpPr>
            <p:nvPr/>
          </p:nvSpPr>
          <p:spPr bwMode="auto">
            <a:xfrm>
              <a:off x="806451" y="2387601"/>
              <a:ext cx="2595563" cy="17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500" b="1" dirty="0">
                  <a:solidFill>
                    <a:schemeClr val="bg1"/>
                  </a:solidFill>
                </a:rPr>
                <a:t>Transparência a serviço do cidadão</a:t>
              </a:r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62" y="107504"/>
            <a:ext cx="1648435" cy="94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88640" y="3929058"/>
            <a:ext cx="666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Candara" panose="020E0502030303020204" pitchFamily="34" charset="0"/>
              </a:rPr>
              <a:t>Esse relatório tem </a:t>
            </a:r>
            <a:r>
              <a:rPr lang="pt-BR" sz="1200" dirty="0">
                <a:latin typeface="Candara" panose="020E0502030303020204" pitchFamily="34" charset="0"/>
              </a:rPr>
              <a:t>como objetivo informar as atividades desempenhadas pela Superintendência </a:t>
            </a:r>
            <a:r>
              <a:rPr lang="pt-BR" sz="1200" dirty="0" smtClean="0">
                <a:latin typeface="Candara" panose="020E0502030303020204" pitchFamily="34" charset="0"/>
              </a:rPr>
              <a:t>de Correição e Ouvidoria- SUCOR, como também, a produtividade da equipe envolvida no mês de agosto de 2016, com </a:t>
            </a:r>
            <a:r>
              <a:rPr lang="pt-BR" sz="1200" b="1" dirty="0" smtClean="0">
                <a:latin typeface="Candara" panose="020E0502030303020204" pitchFamily="34" charset="0"/>
              </a:rPr>
              <a:t>27 dias úteis</a:t>
            </a:r>
            <a:r>
              <a:rPr lang="pt-BR" sz="1200" dirty="0" smtClean="0"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pt-BR" sz="1200" dirty="0" smtClean="0">
                <a:latin typeface="Candara" panose="020E0502030303020204" pitchFamily="34" charset="0"/>
              </a:rPr>
              <a:t> </a:t>
            </a:r>
            <a:endParaRPr lang="pt-BR" sz="1200" dirty="0">
              <a:latin typeface="Candara" panose="020E0502030303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14290" y="507206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+mj-lt"/>
              </a:rPr>
              <a:t>1. Atividades Desenvolvidas pela SUCOR</a:t>
            </a:r>
            <a:endParaRPr lang="pt-BR" sz="15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6" name="Gráfico 15"/>
          <p:cNvGraphicFramePr/>
          <p:nvPr/>
        </p:nvGraphicFramePr>
        <p:xfrm>
          <a:off x="285728" y="5572132"/>
          <a:ext cx="6286544" cy="302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3. Correição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14314" y="1211304"/>
            <a:ext cx="6357958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Acompanhamento das Publicações de Portarias de Instauração e Sindicância Administrativas e Processos Administrativos Disciplinares no DOE/AL;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Acompanhamento dos Decretos de Aplicação das Penalidades no DOE/AL;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Análise, Verificação e Consolidação de dados relativos à correição enviados pelos Assessores de Transparência dos órgãos e das entidades – 96 planilhas analisadas; 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Elaboração dos Relatórios de Acompanhamento da Comissão de Processo Administrativo Disciplinares (CPAD);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Elaboração dos Relatórios de Monitoramento da Correição no Poder Executivo Estadual, a partir dos dados coletados no DOE/AL;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Elaboração do relatório de atividades de correição;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Revisão do Manual de Procedimentos SUCOR (4.3.2. Correição);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Organização da sala dos Técnicos SUCOR – inventário;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Reunião Norma ISO 9001;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2ª reunião Norma ISO 9001;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3ª reunião Norma ISO 9001;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Abertura das não conformidades;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ISO 9001 - Elaboração do Mapa de Controle de Documentos de Origem Externa;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Elaboração do Ofício Circular solicitando demissões – Órgãos/Entidades;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Elaboração dos </a:t>
            </a:r>
            <a:r>
              <a:rPr lang="pt-BR" sz="1200" i="1" dirty="0" err="1" smtClean="0"/>
              <a:t>post</a:t>
            </a:r>
            <a:r>
              <a:rPr lang="pt-BR" sz="1200" dirty="0" smtClean="0"/>
              <a:t> da Correição;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Elaboração dos procedimentos por telefone – Correição;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Capacitação setorial SUCOR – ISO 9001;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Reunião na CGE – Painel de Gestão CGE;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2ª Reunião na SEPLAG (SISCONTA Eleitoral) – Sra. Roberta de Almeida </a:t>
            </a:r>
            <a:r>
              <a:rPr lang="pt-BR" sz="1200" dirty="0" err="1" smtClean="0"/>
              <a:t>Saturnino</a:t>
            </a:r>
            <a:r>
              <a:rPr lang="pt-BR" sz="1200" dirty="0" smtClean="0"/>
              <a:t>, Superintendente de Administração de Pessoas;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Apoio à caravana LAI/SIC/Ouvidoria;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Atualização do Painel de Controle.</a:t>
            </a:r>
          </a:p>
        </p:txBody>
      </p:sp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4. Cadastro da Empresas Inidôneas ou Suspensas do Estado de Alagoas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14314" y="1142976"/>
            <a:ext cx="635795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Foram contabilizados 06 (seis) processos administrativos com aplicação de penalidades a empresas e/ou pessoas físicas, encaminhados a este órgão de Controle Interno.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de relatório de acompanhamento do CEIS;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BR" sz="1200" dirty="0" smtClean="0">
                <a:latin typeface="+mj-lt"/>
                <a:cs typeface="Arial" pitchFamily="34" charset="0"/>
              </a:rPr>
              <a:t>Atualização do Painel de Controle.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5. Reuniões e Apresentações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66" y="1285852"/>
          <a:ext cx="5929355" cy="4942918"/>
        </p:xfrm>
        <a:graphic>
          <a:graphicData uri="http://schemas.openxmlformats.org/drawingml/2006/table">
            <a:tbl>
              <a:tblPr/>
              <a:tblGrid>
                <a:gridCol w="1261622"/>
                <a:gridCol w="1261622"/>
                <a:gridCol w="2015115"/>
                <a:gridCol w="1390996"/>
              </a:tblGrid>
              <a:tr h="256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b="1" dirty="0">
                          <a:latin typeface="Arial"/>
                          <a:ea typeface="Calibri"/>
                          <a:cs typeface="Times New Roman"/>
                        </a:rPr>
                        <a:t>DATA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b="1" dirty="0">
                          <a:latin typeface="Arial"/>
                          <a:ea typeface="Calibri"/>
                          <a:cs typeface="Times New Roman"/>
                        </a:rPr>
                        <a:t>LOCAL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b="1" dirty="0">
                          <a:latin typeface="Arial"/>
                          <a:ea typeface="Calibri"/>
                          <a:cs typeface="Times New Roman"/>
                        </a:rPr>
                        <a:t>ASSUNTO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 indent="-29146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b="1" dirty="0">
                          <a:latin typeface="Arial"/>
                          <a:ea typeface="Calibri"/>
                          <a:cs typeface="Times New Roman"/>
                        </a:rPr>
                        <a:t>PARTICIPANTES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02/08/2016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SEPLAG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Correição- Demissões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SEPLAG-Folha de pagamento/CGE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02/08/2016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dirty="0">
                          <a:latin typeface="Arial"/>
                          <a:ea typeface="Calibri"/>
                          <a:cs typeface="Times New Roman"/>
                        </a:rPr>
                        <a:t>Sobre II </a:t>
                      </a:r>
                      <a:r>
                        <a:rPr lang="pt-BR" sz="900" dirty="0" smtClean="0">
                          <a:latin typeface="Arial"/>
                          <a:ea typeface="Calibri"/>
                          <a:cs typeface="Times New Roman"/>
                        </a:rPr>
                        <a:t>Encontro </a:t>
                      </a:r>
                      <a:r>
                        <a:rPr lang="pt-BR" sz="900" dirty="0">
                          <a:latin typeface="Arial"/>
                          <a:ea typeface="Calibri"/>
                          <a:cs typeface="Times New Roman"/>
                        </a:rPr>
                        <a:t>da </a:t>
                      </a:r>
                      <a:r>
                        <a:rPr lang="pt-BR" sz="900" dirty="0" smtClean="0">
                          <a:latin typeface="Arial"/>
                          <a:ea typeface="Calibri"/>
                          <a:cs typeface="Times New Roman"/>
                        </a:rPr>
                        <a:t>Rede </a:t>
                      </a:r>
                      <a:r>
                        <a:rPr lang="pt-BR" sz="900" dirty="0">
                          <a:latin typeface="Arial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pt-BR" sz="900" dirty="0" smtClean="0">
                          <a:latin typeface="Arial"/>
                          <a:ea typeface="Calibri"/>
                          <a:cs typeface="Times New Roman"/>
                        </a:rPr>
                        <a:t>Controladoria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CGE/CGU-Sergio Studart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04/08/2016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PGE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Sobre o CEIS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AMGESP/CGE/PGE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05/08/2016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LAI/SIC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SESAU-Alexandre / 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08/08/2016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Palácio do Governo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Correição-Demissões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Procuradoria do Gabinete Civil/CGE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3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08/08/2016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Palácio do Governo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Projetos da SUCOR (caravana e ranking estadual de transparência)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Poliana (Governança) e Dra. Clara, Bruna, Fabrícia e Thiago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08/08/2016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ISO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Controladora e Superintendente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09/08/2016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Palácio do Governo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dirty="0">
                          <a:latin typeface="Arial"/>
                          <a:ea typeface="Calibri"/>
                          <a:cs typeface="Times New Roman"/>
                        </a:rPr>
                        <a:t>Portal da transparência e ranking MPF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Governador, imprensa, CGE e Gabinete Civil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09/08/2016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Indicadores de transparência da SECULT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CGE/SECULT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11/08/2016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ISO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dirty="0">
                          <a:latin typeface="Arial"/>
                          <a:ea typeface="Calibri"/>
                          <a:cs typeface="Times New Roman"/>
                        </a:rPr>
                        <a:t>Controladora e Superintendentes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15/08/2016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ISO-POLIANA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------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19/08/2016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ISO -FLEURANGE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22/08/2016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ISO-POLIANA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31/08/2016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>
                          <a:latin typeface="Arial"/>
                          <a:ea typeface="Calibri"/>
                          <a:cs typeface="Times New Roman"/>
                        </a:rPr>
                        <a:t>Apresentação novo sistema CGE</a:t>
                      </a:r>
                      <a:endParaRPr lang="pt-B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900" dirty="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2852" y="35715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6. Capacitações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0042" y="1285850"/>
          <a:ext cx="5715040" cy="3429025"/>
        </p:xfrm>
        <a:graphic>
          <a:graphicData uri="http://schemas.openxmlformats.org/drawingml/2006/table">
            <a:tbl>
              <a:tblPr/>
              <a:tblGrid>
                <a:gridCol w="1216021"/>
                <a:gridCol w="1216021"/>
                <a:gridCol w="1942279"/>
                <a:gridCol w="1340719"/>
              </a:tblGrid>
              <a:tr h="2449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latin typeface="Arial"/>
                          <a:ea typeface="Calibri"/>
                          <a:cs typeface="Times New Roman"/>
                        </a:rPr>
                        <a:t>DATA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latin typeface="Arial"/>
                          <a:ea typeface="Calibri"/>
                          <a:cs typeface="Times New Roman"/>
                        </a:rPr>
                        <a:t>LOCAL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latin typeface="Arial"/>
                          <a:ea typeface="Calibri"/>
                          <a:cs typeface="Times New Roman"/>
                        </a:rPr>
                        <a:t>ASSUNTO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 indent="-29146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>
                          <a:latin typeface="Arial"/>
                          <a:ea typeface="Calibri"/>
                          <a:cs typeface="Times New Roman"/>
                        </a:rPr>
                        <a:t>PALESTRANTE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04/08/2016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Caravana da transparência – Protocolo e Administrativo CGE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Bruna 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09/08/2016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TCE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Curso Obras Públicas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-----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12/08/2016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Caravana da Transparência – CGE SUCOF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Fabrícia e Lucy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16/08/2016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Entendendo o Portal da transparência- Fabio Rodrigues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Fábio Rodrigues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18/08/2016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CGE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Caravana da Transparência – CGE SUPAD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Fabrícia e Lucy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23/08/2016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                       SSP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II Encontro da Rede de Controladoria – CGE e Controladores Municipais 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Bruna e Sergio Studart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24 e 25/08/2016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latin typeface="Arial"/>
                          <a:ea typeface="Calibri"/>
                          <a:cs typeface="Times New Roman"/>
                        </a:rPr>
                        <a:t>AMA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Curso de PAR</a:t>
                      </a:r>
                      <a:endParaRPr lang="pt-BR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dirty="0">
                          <a:latin typeface="Arial"/>
                          <a:ea typeface="Calibri"/>
                          <a:cs typeface="Times New Roman"/>
                        </a:rPr>
                        <a:t>CGU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285720"/>
            <a:ext cx="6480720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500" b="1" dirty="0" smtClean="0">
                <a:solidFill>
                  <a:schemeClr val="tx1"/>
                </a:solidFill>
              </a:rPr>
              <a:t>6. Relatório do Portal da Transparência (Fonte: </a:t>
            </a:r>
            <a:r>
              <a:rPr lang="pt-BR" sz="1500" b="1" dirty="0" smtClean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GOOGLE ANALYTICS)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42876" y="1128433"/>
            <a:ext cx="6572272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OBJETIVO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sz="1200" dirty="0" smtClean="0"/>
              <a:t>O presente relatório tem por objetivo demonstrar com dados quantitativos informações relativas aos acessos recebidos pelo Portal da Transparência Graciliano Ramos, no período de 01 de Agosto de 2016 a 31 de Agosto de 2016, sendo estes dados retirados do Google </a:t>
            </a:r>
            <a:r>
              <a:rPr lang="pt-BR" sz="1200" dirty="0" err="1" smtClean="0"/>
              <a:t>Analytics</a:t>
            </a:r>
            <a:r>
              <a:rPr lang="pt-BR" sz="1200" dirty="0" smtClean="0"/>
              <a:t>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47105" name="Imagem 1"/>
          <p:cNvPicPr>
            <a:picLocks noChangeAspect="1" noChangeArrowheads="1"/>
          </p:cNvPicPr>
          <p:nvPr/>
        </p:nvPicPr>
        <p:blipFill>
          <a:blip r:embed="rId3"/>
          <a:srcRect l="17989" t="15987" r="1939" b="2821"/>
          <a:stretch>
            <a:fillRect/>
          </a:stretch>
        </p:blipFill>
        <p:spPr bwMode="auto">
          <a:xfrm>
            <a:off x="233385" y="3119453"/>
            <a:ext cx="64103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285720"/>
            <a:ext cx="6480720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500" b="1" dirty="0" smtClean="0">
                <a:solidFill>
                  <a:schemeClr val="tx1"/>
                </a:solidFill>
              </a:rPr>
              <a:t>6. Relatório do Portal da Transparência (Fonte: </a:t>
            </a:r>
            <a:r>
              <a:rPr lang="pt-BR" sz="1500" b="1" dirty="0" smtClean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GOOGLE ANALYTICS)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42852" y="1285852"/>
            <a:ext cx="65722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CIDADES QUE MAIS ACESSARAM O PORTAL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45057" name="Imagem 4"/>
          <p:cNvPicPr>
            <a:picLocks noChangeAspect="1" noChangeArrowheads="1"/>
          </p:cNvPicPr>
          <p:nvPr/>
        </p:nvPicPr>
        <p:blipFill>
          <a:blip r:embed="rId3"/>
          <a:srcRect l="17461" t="24765" r="1411" b="15047"/>
          <a:stretch>
            <a:fillRect/>
          </a:stretch>
        </p:blipFill>
        <p:spPr bwMode="auto">
          <a:xfrm>
            <a:off x="71414" y="2285985"/>
            <a:ext cx="6677025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285720"/>
            <a:ext cx="6480720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500" b="1" dirty="0" smtClean="0">
                <a:solidFill>
                  <a:schemeClr val="tx1"/>
                </a:solidFill>
              </a:rPr>
              <a:t>6. Relatório do Portal da Transparência (Fonte: </a:t>
            </a:r>
            <a:r>
              <a:rPr lang="pt-BR" sz="1500" b="1" dirty="0" smtClean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GOOGLE ANALYTICS)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142876" y="1235167"/>
            <a:ext cx="65722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DISPOSITIVOS UTILIZADOS PARA ACESSAR O PORTAL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43009" name="Imagem 4"/>
          <p:cNvPicPr>
            <a:picLocks noChangeAspect="1" noChangeArrowheads="1"/>
          </p:cNvPicPr>
          <p:nvPr/>
        </p:nvPicPr>
        <p:blipFill>
          <a:blip r:embed="rId3"/>
          <a:srcRect l="17461" t="24765" r="1411" b="15047"/>
          <a:stretch>
            <a:fillRect/>
          </a:stretch>
        </p:blipFill>
        <p:spPr bwMode="auto">
          <a:xfrm>
            <a:off x="109561" y="1857356"/>
            <a:ext cx="6677025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/>
          <p:cNvGrpSpPr/>
          <p:nvPr/>
        </p:nvGrpSpPr>
        <p:grpSpPr>
          <a:xfrm>
            <a:off x="0" y="1115616"/>
            <a:ext cx="6858000" cy="1489912"/>
            <a:chOff x="0" y="1971675"/>
            <a:chExt cx="12192000" cy="3970338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71675"/>
              <a:ext cx="12192000" cy="397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aixaDeTexto 9"/>
            <p:cNvSpPr txBox="1">
              <a:spLocks noChangeArrowheads="1"/>
            </p:cNvSpPr>
            <p:nvPr/>
          </p:nvSpPr>
          <p:spPr bwMode="auto">
            <a:xfrm>
              <a:off x="806451" y="2387601"/>
              <a:ext cx="2595563" cy="17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500" b="1" dirty="0">
                  <a:solidFill>
                    <a:schemeClr val="bg1"/>
                  </a:solidFill>
                </a:rPr>
                <a:t>Transparência a serviço do cidadão</a:t>
              </a:r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62" y="107504"/>
            <a:ext cx="1648435" cy="94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áfico 12"/>
          <p:cNvGraphicFramePr/>
          <p:nvPr/>
        </p:nvGraphicFramePr>
        <p:xfrm>
          <a:off x="571480" y="3357554"/>
          <a:ext cx="5715040" cy="1744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571480" y="5643570"/>
          <a:ext cx="5786478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5330" y="61156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Serviço de Informação ao Cidadão (</a:t>
            </a:r>
            <a:r>
              <a:rPr lang="pt-BR" sz="1500" b="1" dirty="0" err="1" smtClean="0">
                <a:solidFill>
                  <a:schemeClr val="tx1"/>
                </a:solidFill>
              </a:rPr>
              <a:t>e-SIC</a:t>
            </a:r>
            <a:r>
              <a:rPr lang="pt-BR" sz="1500" b="1" dirty="0" smtClean="0">
                <a:solidFill>
                  <a:schemeClr val="tx1"/>
                </a:solidFill>
              </a:rPr>
              <a:t>) 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6955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53625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Gráfico 10"/>
          <p:cNvGraphicFramePr/>
          <p:nvPr/>
        </p:nvGraphicFramePr>
        <p:xfrm>
          <a:off x="500042" y="1500166"/>
          <a:ext cx="5857916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571480" y="4857752"/>
          <a:ext cx="5715040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1707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14290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Ouvidoria Pública  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285728" y="1571604"/>
          <a:ext cx="6200414" cy="2146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357166" y="4857752"/>
          <a:ext cx="6072230" cy="231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1707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42852" y="35715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Correição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9719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142984" y="928662"/>
            <a:ext cx="46434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SINDICÂNCIA ADMINISTRATIVA POR ÓRGÃO E ENTIDADE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857364" y="4795067"/>
            <a:ext cx="3326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PROCESSO DISCIPLINAR POR ÓRGÃO E ENTIDADE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59817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ct 8"/>
          <p:cNvGraphicFramePr>
            <a:graphicFrameLocks/>
          </p:cNvGraphicFramePr>
          <p:nvPr/>
        </p:nvGraphicFramePr>
        <p:xfrm>
          <a:off x="357166" y="1500166"/>
          <a:ext cx="5881693" cy="2476500"/>
        </p:xfrm>
        <a:graphic>
          <a:graphicData uri="http://schemas.openxmlformats.org/presentationml/2006/ole">
            <p:oleObj spid="_x0000_s19464" name="Gráfico" r:id="rId3" imgW="5076788" imgH="2476500" progId="Excel.Sheet.8">
              <p:embed/>
            </p:oleObj>
          </a:graphicData>
        </a:graphic>
      </p:graphicFrame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24765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9467" name="Object 11"/>
          <p:cNvGraphicFramePr>
            <a:graphicFrameLocks/>
          </p:cNvGraphicFramePr>
          <p:nvPr/>
        </p:nvGraphicFramePr>
        <p:xfrm>
          <a:off x="285728" y="5429256"/>
          <a:ext cx="6000792" cy="2581275"/>
        </p:xfrm>
        <a:graphic>
          <a:graphicData uri="http://schemas.openxmlformats.org/presentationml/2006/ole">
            <p:oleObj spid="_x0000_s19467" name="Gráfico" r:id="rId4" imgW="5400847" imgH="2581351" progId="Excel.Sheet.8">
              <p:embed/>
            </p:oleObj>
          </a:graphicData>
        </a:graphic>
      </p:graphicFrame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25812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208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5162" y="68356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Correição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990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29908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0" name="Gráfico 9"/>
          <p:cNvGraphicFramePr/>
          <p:nvPr/>
        </p:nvGraphicFramePr>
        <p:xfrm>
          <a:off x="357166" y="1285852"/>
          <a:ext cx="5857916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ct 5"/>
          <p:cNvGraphicFramePr>
            <a:graphicFrameLocks/>
          </p:cNvGraphicFramePr>
          <p:nvPr/>
        </p:nvGraphicFramePr>
        <p:xfrm>
          <a:off x="425450" y="5857875"/>
          <a:ext cx="5805488" cy="2478088"/>
        </p:xfrm>
        <a:graphic>
          <a:graphicData uri="http://schemas.openxmlformats.org/presentationml/2006/ole">
            <p:oleObj spid="_x0000_s37893" name="Gráfico" r:id="rId4" imgW="4724505" imgH="2019373" progId="Excel.Sheet.8">
              <p:embed/>
            </p:oleObj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571612" y="5429256"/>
            <a:ext cx="350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Decretos de Demissão Publicados em Agosto</a:t>
            </a:r>
            <a:endParaRPr lang="pt-BR" sz="1400" b="1" dirty="0"/>
          </a:p>
        </p:txBody>
      </p:sp>
    </p:spTree>
    <p:extLst>
      <p:ext uri="{BB962C8B-B14F-4D97-AF65-F5344CB8AC3E}">
        <p14:creationId xmlns="" xmlns:p14="http://schemas.microsoft.com/office/powerpoint/2010/main" val="27208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2852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Cadastro de Empresas Inidôneas ou Suspensas do Estado de Alagoas - CEIS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285728" y="1428728"/>
          <a:ext cx="6000792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285728" y="4786314"/>
          <a:ext cx="6000793" cy="274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2285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42859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 Transparência Pública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2852" y="257173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2.1. Transparência Ativa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42852" y="857224"/>
            <a:ext cx="6500858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200" dirty="0" smtClean="0"/>
              <a:t>Foram realizadas atividades voltadas ao cumprimento da Lei de Acesso à Informação: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Elaboração do Projeto “Caravana da Transparência” – em fase de finalização;</a:t>
            </a:r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Realização de Capacitações para o Administrativo e Protocolo sobre aspectos gerais e procedimentos da Lei de Acesso à Informação</a:t>
            </a:r>
            <a:r>
              <a:rPr lang="pt-BR" sz="1200" b="1" dirty="0" smtClean="0"/>
              <a:t>;</a:t>
            </a:r>
            <a:endParaRPr lang="pt-BR" sz="1200" dirty="0" smtClean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Realização de Capacitações para a equipe da SUCOF e SUPAD sobre aspectos gerais e procedimentos da Lei de Acesso à Informação</a:t>
            </a:r>
            <a:r>
              <a:rPr lang="pt-BR" sz="1200" b="1" dirty="0" smtClean="0"/>
              <a:t>;</a:t>
            </a:r>
            <a:endParaRPr lang="pt-BR" sz="1200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2852" y="2857488"/>
            <a:ext cx="657229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2.1.1 MONITORAMENTO DOS SITES GOVERNAMENTAIS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dos sítios governamentais para avaliação dos Indicadores de Transparência da CGE: 22 sites de órgãos e 21 sites de entidades.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5362" name="Imagem 1"/>
          <p:cNvPicPr>
            <a:picLocks noChangeAspect="1" noChangeArrowheads="1"/>
          </p:cNvPicPr>
          <p:nvPr/>
        </p:nvPicPr>
        <p:blipFill>
          <a:blip r:embed="rId2"/>
          <a:srcRect l="9839" t="49321" r="14285" b="8464"/>
          <a:stretch>
            <a:fillRect/>
          </a:stretch>
        </p:blipFill>
        <p:spPr bwMode="auto">
          <a:xfrm>
            <a:off x="428604" y="3714744"/>
            <a:ext cx="5838825" cy="1924050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381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80" y="5643570"/>
            <a:ext cx="56436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/>
              <a:t>Tabela modelo para preenchimento do indicadores evidenciados</a:t>
            </a:r>
            <a:endParaRPr lang="pt-BR" sz="1100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7190" y="5967723"/>
            <a:ext cx="600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Atualização do site da CGE quanto à informações sobre a LAI;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Alimentação do painel de controle da SUCOR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14314" y="6858016"/>
            <a:ext cx="642939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2.1.2 PORTAL DA TRANSPARÊNCIA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 Relatório de Monitoramento de Acessos do Portal da Transparência de Alagoas com base nos dados da Plataforma Google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Analytics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;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Atendimentos aos usuários do Portal da Transparência via e-mail “Fale Conosco” - 06 atendimentos realizados.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2.2 Transparência Passiva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42876" y="1000100"/>
            <a:ext cx="664371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2.2.1 SERVIÇO DE INFORMAÇÃO AO CIDADÃO (PRESENCIAL E SISTEMA E-SIC)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Monitoramento diário da utilização do Sistema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e-SIC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Atendimento diário aos usuários do sistema (cidadãos e órgão/entidades), via telefone, e-mails e atendimento presencial;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Elaboração de relatório estatístico consolidado do Serviço de Informação ao Cidadão de todos os órgãos e entidades do Estado de Alagoas e publicação no site da CGE;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Elaboração de relatório estatístico do Serviço de Informação ao Cidadão da Controladoria Geral do Estado e publicação no site da CGE;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e respostas de 07 (sete) pedidos iniciais</a:t>
            </a: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de acesso à informação dirigidos à Controladoria Geral do Estado;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e elaboração de parecer em 14 (catorze) recursos interpostos perante a CGE;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Alimentação do painel de controle da SUCOR.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4290" y="457029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2.3 Ouvidoria Pública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42852" y="5186370"/>
            <a:ext cx="6143668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de Relatório de acompanhamento da ouvidoria;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Foram recebidas 11 (onze) manifestações de ouvidoria;</a:t>
            </a:r>
          </a:p>
          <a:p>
            <a:pPr algn="just" eaLnBrk="0" fontAlgn="base" hangingPunct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Participação, por videoconferência, da Reunião da Rede de Ouvidorias, na sede da CGU/Maceió, em 08 de Agosto de 2016;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Alimentação do painel de controle da SUCOR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1152</Words>
  <Application>Microsoft Office PowerPoint</Application>
  <PresentationFormat>Apresentação na tela (4:3)</PresentationFormat>
  <Paragraphs>215</Paragraphs>
  <Slides>16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Tema do Office</vt:lpstr>
      <vt:lpstr>Gráfico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fabricia.oliveira</cp:lastModifiedBy>
  <cp:revision>130</cp:revision>
  <dcterms:created xsi:type="dcterms:W3CDTF">2016-10-22T19:16:28Z</dcterms:created>
  <dcterms:modified xsi:type="dcterms:W3CDTF">2016-11-07T16:07:26Z</dcterms:modified>
</cp:coreProperties>
</file>