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3" r:id="rId3"/>
  </p:sldIdLst>
  <p:sldSz cx="6858000" cy="9144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36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olina.viana\Desktop\Tabula&#231;&#227;o%20Gest&#227;o%20de%20Conv&#234;ni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plag.al\arquivos\SUMOGE\12.%20Treinamentos\14%20-%20AVALIA&#199;&#195;O%20DE%20TREINAMENTO\TREINAMENTOS%20INTERNOS\2016\Tabula&#231;&#227;o%20-%20Interpreta&#231;&#227;o%20da%20NBR%20ISO%209001_2008%20-%2014_01_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olina.viana\Desktop\Tabula&#231;&#227;o%20Gest&#227;o%20de%20Conv&#234;ni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olina.viana\Desktop\Tabula&#231;&#227;o%20Gest&#227;o%20de%20Conv&#234;ni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2.0370370370370372E-2"/>
          <c:y val="2.6426241465856235E-2"/>
          <c:w val="0.80325094779819184"/>
          <c:h val="0.42727922076448072"/>
        </c:manualLayout>
      </c:layout>
      <c:barChart>
        <c:barDir val="col"/>
        <c:grouping val="stacked"/>
        <c:ser>
          <c:idx val="0"/>
          <c:order val="0"/>
          <c:tx>
            <c:strRef>
              <c:f>Resultado!$D$11</c:f>
              <c:strCache>
                <c:ptCount val="1"/>
                <c:pt idx="0">
                  <c:v>% MUITO BOM</c:v>
                </c:pt>
              </c:strCache>
            </c:strRef>
          </c:tx>
          <c:spPr>
            <a:solidFill>
              <a:schemeClr val="accent3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Resultado!$A$12:$B$19</c:f>
              <c:multiLvlStrCache>
                <c:ptCount val="8"/>
                <c:lvl>
                  <c:pt idx="0">
                    <c:v>1. Domínio do assunto abordado </c:v>
                  </c:pt>
                  <c:pt idx="1">
                    <c:v>2.Condução e didática adotada</c:v>
                  </c:pt>
                  <c:pt idx="2">
                    <c:v>3. Comunicação do evento</c:v>
                  </c:pt>
                  <c:pt idx="3">
                    <c:v>4. Organização do ambiente</c:v>
                  </c:pt>
                  <c:pt idx="4">
                    <c:v>5. Instalações físicas</c:v>
                  </c:pt>
                  <c:pt idx="5">
                    <c:v>6. Qualidade dos recursos (som, imagem, apostilas, etc.)</c:v>
                  </c:pt>
                  <c:pt idx="6">
                    <c:v>7. Acesso ao local do evento </c:v>
                  </c:pt>
                  <c:pt idx="7">
                    <c:v>8. No geral, você diria que o treinamento foi</c:v>
                  </c:pt>
                </c:lvl>
                <c:lvl>
                  <c:pt idx="0">
                    <c:v>A. Instrutor</c:v>
                  </c:pt>
                  <c:pt idx="2">
                    <c:v>b. Organização</c:v>
                  </c:pt>
                  <c:pt idx="4">
                    <c:v>C. Ambiente</c:v>
                  </c:pt>
                  <c:pt idx="7">
                    <c:v>D. Geral</c:v>
                  </c:pt>
                </c:lvl>
              </c:multiLvlStrCache>
            </c:multiLvlStrRef>
          </c:cat>
          <c:val>
            <c:numRef>
              <c:f>Resultado!$D$12:$D$19</c:f>
              <c:numCache>
                <c:formatCode>0%</c:formatCode>
                <c:ptCount val="8"/>
                <c:pt idx="0">
                  <c:v>0.84210526315789469</c:v>
                </c:pt>
                <c:pt idx="1">
                  <c:v>0.42105263157894735</c:v>
                </c:pt>
                <c:pt idx="2">
                  <c:v>0.57894736842105265</c:v>
                </c:pt>
                <c:pt idx="3">
                  <c:v>0.42105263157894735</c:v>
                </c:pt>
                <c:pt idx="4">
                  <c:v>0.15789473684210525</c:v>
                </c:pt>
                <c:pt idx="5">
                  <c:v>0.42105263157894735</c:v>
                </c:pt>
                <c:pt idx="6">
                  <c:v>0.36842105263157893</c:v>
                </c:pt>
                <c:pt idx="7">
                  <c:v>0.47368421052631576</c:v>
                </c:pt>
              </c:numCache>
            </c:numRef>
          </c:val>
        </c:ser>
        <c:ser>
          <c:idx val="1"/>
          <c:order val="1"/>
          <c:tx>
            <c:strRef>
              <c:f>Resultado!$F$11</c:f>
              <c:strCache>
                <c:ptCount val="1"/>
                <c:pt idx="0">
                  <c:v>% BOM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Resultado!$A$12:$B$19</c:f>
              <c:multiLvlStrCache>
                <c:ptCount val="8"/>
                <c:lvl>
                  <c:pt idx="0">
                    <c:v>1. Domínio do assunto abordado </c:v>
                  </c:pt>
                  <c:pt idx="1">
                    <c:v>2.Condução e didática adotada</c:v>
                  </c:pt>
                  <c:pt idx="2">
                    <c:v>3. Comunicação do evento</c:v>
                  </c:pt>
                  <c:pt idx="3">
                    <c:v>4. Organização do ambiente</c:v>
                  </c:pt>
                  <c:pt idx="4">
                    <c:v>5. Instalações físicas</c:v>
                  </c:pt>
                  <c:pt idx="5">
                    <c:v>6. Qualidade dos recursos (som, imagem, apostilas, etc.)</c:v>
                  </c:pt>
                  <c:pt idx="6">
                    <c:v>7. Acesso ao local do evento </c:v>
                  </c:pt>
                  <c:pt idx="7">
                    <c:v>8. No geral, você diria que o treinamento foi</c:v>
                  </c:pt>
                </c:lvl>
                <c:lvl>
                  <c:pt idx="0">
                    <c:v>A. Instrutor</c:v>
                  </c:pt>
                  <c:pt idx="2">
                    <c:v>b. Organização</c:v>
                  </c:pt>
                  <c:pt idx="4">
                    <c:v>C. Ambiente</c:v>
                  </c:pt>
                  <c:pt idx="7">
                    <c:v>D. Geral</c:v>
                  </c:pt>
                </c:lvl>
              </c:multiLvlStrCache>
            </c:multiLvlStrRef>
          </c:cat>
          <c:val>
            <c:numRef>
              <c:f>Resultado!$F$12:$F$19</c:f>
              <c:numCache>
                <c:formatCode>0%</c:formatCode>
                <c:ptCount val="8"/>
                <c:pt idx="0">
                  <c:v>0.15789473684210525</c:v>
                </c:pt>
                <c:pt idx="1">
                  <c:v>0.52631578947368418</c:v>
                </c:pt>
                <c:pt idx="2">
                  <c:v>0.42105263157894735</c:v>
                </c:pt>
                <c:pt idx="3">
                  <c:v>0.52631578947368418</c:v>
                </c:pt>
                <c:pt idx="4">
                  <c:v>0.57894736842105265</c:v>
                </c:pt>
                <c:pt idx="5">
                  <c:v>0.52631578947368418</c:v>
                </c:pt>
                <c:pt idx="6">
                  <c:v>0.57894736842105265</c:v>
                </c:pt>
                <c:pt idx="7">
                  <c:v>0.42105263157894735</c:v>
                </c:pt>
              </c:numCache>
            </c:numRef>
          </c:val>
        </c:ser>
        <c:ser>
          <c:idx val="2"/>
          <c:order val="2"/>
          <c:tx>
            <c:strRef>
              <c:f>Resultado!$H$11</c:f>
              <c:strCache>
                <c:ptCount val="1"/>
                <c:pt idx="0">
                  <c:v>%REGULAR</c:v>
                </c:pt>
              </c:strCache>
            </c:strRef>
          </c:tx>
          <c:spPr>
            <a:solidFill>
              <a:srgbClr val="FFC000"/>
            </a:solidFill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</c:dLbl>
            <c:dLbl>
              <c:idx val="3"/>
              <c:layout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</c:dLbl>
            <c:dLbl>
              <c:idx val="7"/>
              <c:layout/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Resultado!$A$12:$B$19</c:f>
              <c:multiLvlStrCache>
                <c:ptCount val="8"/>
                <c:lvl>
                  <c:pt idx="0">
                    <c:v>1. Domínio do assunto abordado </c:v>
                  </c:pt>
                  <c:pt idx="1">
                    <c:v>2.Condução e didática adotada</c:v>
                  </c:pt>
                  <c:pt idx="2">
                    <c:v>3. Comunicação do evento</c:v>
                  </c:pt>
                  <c:pt idx="3">
                    <c:v>4. Organização do ambiente</c:v>
                  </c:pt>
                  <c:pt idx="4">
                    <c:v>5. Instalações físicas</c:v>
                  </c:pt>
                  <c:pt idx="5">
                    <c:v>6. Qualidade dos recursos (som, imagem, apostilas, etc.)</c:v>
                  </c:pt>
                  <c:pt idx="6">
                    <c:v>7. Acesso ao local do evento </c:v>
                  </c:pt>
                  <c:pt idx="7">
                    <c:v>8. No geral, você diria que o treinamento foi</c:v>
                  </c:pt>
                </c:lvl>
                <c:lvl>
                  <c:pt idx="0">
                    <c:v>A. Instrutor</c:v>
                  </c:pt>
                  <c:pt idx="2">
                    <c:v>b. Organização</c:v>
                  </c:pt>
                  <c:pt idx="4">
                    <c:v>C. Ambiente</c:v>
                  </c:pt>
                  <c:pt idx="7">
                    <c:v>D. Geral</c:v>
                  </c:pt>
                </c:lvl>
              </c:multiLvlStrCache>
            </c:multiLvlStrRef>
          </c:cat>
          <c:val>
            <c:numRef>
              <c:f>Resultado!$H$12:$H$19</c:f>
              <c:numCache>
                <c:formatCode>0%</c:formatCode>
                <c:ptCount val="8"/>
                <c:pt idx="0">
                  <c:v>0</c:v>
                </c:pt>
                <c:pt idx="1">
                  <c:v>5.2631578947368418E-2</c:v>
                </c:pt>
                <c:pt idx="2">
                  <c:v>0</c:v>
                </c:pt>
                <c:pt idx="3">
                  <c:v>5.2631578947368418E-2</c:v>
                </c:pt>
                <c:pt idx="4">
                  <c:v>0.21052631578947367</c:v>
                </c:pt>
                <c:pt idx="5">
                  <c:v>5.2631578947368418E-2</c:v>
                </c:pt>
                <c:pt idx="6">
                  <c:v>0</c:v>
                </c:pt>
                <c:pt idx="7">
                  <c:v>5.2631578947368418E-2</c:v>
                </c:pt>
              </c:numCache>
            </c:numRef>
          </c:val>
        </c:ser>
        <c:ser>
          <c:idx val="3"/>
          <c:order val="3"/>
          <c:tx>
            <c:strRef>
              <c:f>Resultado!$J$11</c:f>
              <c:strCache>
                <c:ptCount val="1"/>
                <c:pt idx="0">
                  <c:v>% RUIM</c:v>
                </c:pt>
              </c:strCache>
            </c:strRef>
          </c:tx>
          <c:spPr>
            <a:solidFill>
              <a:srgbClr val="C00000"/>
            </a:solidFill>
          </c:spPr>
          <c:dLbls>
            <c:delete val="1"/>
          </c:dLbls>
          <c:cat>
            <c:multiLvlStrRef>
              <c:f>Resultado!$A$12:$B$19</c:f>
              <c:multiLvlStrCache>
                <c:ptCount val="8"/>
                <c:lvl>
                  <c:pt idx="0">
                    <c:v>1. Domínio do assunto abordado </c:v>
                  </c:pt>
                  <c:pt idx="1">
                    <c:v>2.Condução e didática adotada</c:v>
                  </c:pt>
                  <c:pt idx="2">
                    <c:v>3. Comunicação do evento</c:v>
                  </c:pt>
                  <c:pt idx="3">
                    <c:v>4. Organização do ambiente</c:v>
                  </c:pt>
                  <c:pt idx="4">
                    <c:v>5. Instalações físicas</c:v>
                  </c:pt>
                  <c:pt idx="5">
                    <c:v>6. Qualidade dos recursos (som, imagem, apostilas, etc.)</c:v>
                  </c:pt>
                  <c:pt idx="6">
                    <c:v>7. Acesso ao local do evento </c:v>
                  </c:pt>
                  <c:pt idx="7">
                    <c:v>8. No geral, você diria que o treinamento foi</c:v>
                  </c:pt>
                </c:lvl>
                <c:lvl>
                  <c:pt idx="0">
                    <c:v>A. Instrutor</c:v>
                  </c:pt>
                  <c:pt idx="2">
                    <c:v>b. Organização</c:v>
                  </c:pt>
                  <c:pt idx="4">
                    <c:v>C. Ambiente</c:v>
                  </c:pt>
                  <c:pt idx="7">
                    <c:v>D. Geral</c:v>
                  </c:pt>
                </c:lvl>
              </c:multiLvlStrCache>
            </c:multiLvlStrRef>
          </c:cat>
          <c:val>
            <c:numRef>
              <c:f>Resultado!$J$12:$J$19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4"/>
          <c:order val="4"/>
          <c:tx>
            <c:strRef>
              <c:f>Resultado!$L$11</c:f>
              <c:strCache>
                <c:ptCount val="1"/>
                <c:pt idx="0">
                  <c:v>% NA/ NR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layout>
                <c:manualLayout>
                  <c:x val="1.2962962962962963E-2"/>
                  <c:y val="4.8047711756102245E-3"/>
                </c:manualLayout>
              </c:layout>
              <c:showVal val="1"/>
            </c:dLbl>
            <c:dLbl>
              <c:idx val="5"/>
              <c:delete val="1"/>
            </c:dLbl>
            <c:dLbl>
              <c:idx val="6"/>
              <c:layout>
                <c:manualLayout>
                  <c:x val="0"/>
                  <c:y val="7.2071567634153372E-3"/>
                </c:manualLayout>
              </c:layout>
              <c:showVal val="1"/>
            </c:dLbl>
            <c:showVal val="1"/>
          </c:dLbls>
          <c:cat>
            <c:multiLvlStrRef>
              <c:f>Resultado!$A$12:$B$19</c:f>
              <c:multiLvlStrCache>
                <c:ptCount val="8"/>
                <c:lvl>
                  <c:pt idx="0">
                    <c:v>1. Domínio do assunto abordado </c:v>
                  </c:pt>
                  <c:pt idx="1">
                    <c:v>2.Condução e didática adotada</c:v>
                  </c:pt>
                  <c:pt idx="2">
                    <c:v>3. Comunicação do evento</c:v>
                  </c:pt>
                  <c:pt idx="3">
                    <c:v>4. Organização do ambiente</c:v>
                  </c:pt>
                  <c:pt idx="4">
                    <c:v>5. Instalações físicas</c:v>
                  </c:pt>
                  <c:pt idx="5">
                    <c:v>6. Qualidade dos recursos (som, imagem, apostilas, etc.)</c:v>
                  </c:pt>
                  <c:pt idx="6">
                    <c:v>7. Acesso ao local do evento </c:v>
                  </c:pt>
                  <c:pt idx="7">
                    <c:v>8. No geral, você diria que o treinamento foi</c:v>
                  </c:pt>
                </c:lvl>
                <c:lvl>
                  <c:pt idx="0">
                    <c:v>A. Instrutor</c:v>
                  </c:pt>
                  <c:pt idx="2">
                    <c:v>b. Organização</c:v>
                  </c:pt>
                  <c:pt idx="4">
                    <c:v>C. Ambiente</c:v>
                  </c:pt>
                  <c:pt idx="7">
                    <c:v>D. Geral</c:v>
                  </c:pt>
                </c:lvl>
              </c:multiLvlStrCache>
            </c:multiLvlStrRef>
          </c:cat>
          <c:val>
            <c:numRef>
              <c:f>Resultado!$L$12:$L$19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5.2631578947368418E-2</c:v>
                </c:pt>
                <c:pt idx="5">
                  <c:v>0</c:v>
                </c:pt>
                <c:pt idx="6">
                  <c:v>5.2631578947368418E-2</c:v>
                </c:pt>
                <c:pt idx="7">
                  <c:v>5.2631578947368418E-2</c:v>
                </c:pt>
              </c:numCache>
            </c:numRef>
          </c:val>
        </c:ser>
        <c:dLbls>
          <c:showVal val="1"/>
        </c:dLbls>
        <c:overlap val="100"/>
        <c:axId val="34594176"/>
        <c:axId val="34854016"/>
      </c:barChart>
      <c:catAx>
        <c:axId val="34594176"/>
        <c:scaling>
          <c:orientation val="minMax"/>
        </c:scaling>
        <c:axPos val="b"/>
        <c:numFmt formatCode="General" sourceLinked="0"/>
        <c:tickLblPos val="nextTo"/>
        <c:crossAx val="34854016"/>
        <c:crosses val="autoZero"/>
        <c:auto val="1"/>
        <c:lblAlgn val="ctr"/>
        <c:lblOffset val="100"/>
      </c:catAx>
      <c:valAx>
        <c:axId val="34854016"/>
        <c:scaling>
          <c:orientation val="minMax"/>
        </c:scaling>
        <c:delete val="1"/>
        <c:axPos val="l"/>
        <c:numFmt formatCode="0%" sourceLinked="1"/>
        <c:tickLblPos val="none"/>
        <c:crossAx val="345941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36822062729747568"/>
          <c:y val="9.1850905454949561E-2"/>
          <c:w val="0.28262647712538824"/>
          <c:h val="0.6224354701329482"/>
        </c:manualLayout>
      </c:layout>
      <c:doughnutChart>
        <c:varyColors val="1"/>
        <c:dLbls>
          <c:showVal val="1"/>
        </c:dLbls>
        <c:firstSliceAng val="0"/>
        <c:holeSize val="50"/>
      </c:doughnutChart>
    </c:plotArea>
    <c:legend>
      <c:legendPos val="b"/>
      <c:layout/>
      <c:txPr>
        <a:bodyPr/>
        <a:lstStyle/>
        <a:p>
          <a:pPr rtl="0">
            <a:defRPr/>
          </a:pPr>
          <a:endParaRPr lang="pt-BR"/>
        </a:p>
      </c:txPr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doughnutChart>
        <c:varyColors val="1"/>
        <c:ser>
          <c:idx val="0"/>
          <c:order val="0"/>
          <c:spPr>
            <a:solidFill>
              <a:schemeClr val="accent3"/>
            </a:solidFill>
          </c:spPr>
          <c:explosion val="25"/>
          <c:dPt>
            <c:idx val="1"/>
            <c:spPr>
              <a:solidFill>
                <a:schemeClr val="accent2"/>
              </a:solidFill>
            </c:spPr>
          </c:dPt>
          <c:dPt>
            <c:idx val="2"/>
            <c:spPr>
              <a:solidFill>
                <a:schemeClr val="accent6"/>
              </a:solidFill>
            </c:spPr>
          </c:dPt>
          <c:dLbls>
            <c:dLbl>
              <c:idx val="0"/>
              <c:layout>
                <c:manualLayout>
                  <c:x val="0"/>
                  <c:y val="-0.39814814814814831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</c:dLbl>
            <c:spPr>
              <a:noFill/>
              <a:ln>
                <a:noFill/>
              </a:ln>
              <a:effectLst/>
            </c:spPr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Resultado!$E$23:$E$25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NR</c:v>
                </c:pt>
              </c:strCache>
            </c:strRef>
          </c:cat>
          <c:val>
            <c:numRef>
              <c:f>Resultado!$F$23:$F$25</c:f>
              <c:numCache>
                <c:formatCode>General</c:formatCode>
                <c:ptCount val="3"/>
                <c:pt idx="0">
                  <c:v>19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Val val="1"/>
        </c:dLbls>
        <c:firstSliceAng val="0"/>
        <c:holeSize val="50"/>
      </c:doughnutChart>
    </c:plotArea>
    <c:legend>
      <c:legendPos val="b"/>
      <c:layout/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doughnutChart>
        <c:varyColors val="1"/>
        <c:ser>
          <c:idx val="0"/>
          <c:order val="0"/>
          <c:dPt>
            <c:idx val="0"/>
            <c:spPr>
              <a:solidFill>
                <a:schemeClr val="accent3"/>
              </a:solidFill>
            </c:spPr>
          </c:dPt>
          <c:dPt>
            <c:idx val="2"/>
            <c:spPr>
              <a:solidFill>
                <a:schemeClr val="accent6"/>
              </a:solidFill>
            </c:spPr>
          </c:dPt>
          <c:dLbls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Resultado!$E$28:$E$30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NR</c:v>
                </c:pt>
              </c:strCache>
            </c:strRef>
          </c:cat>
          <c:val>
            <c:numRef>
              <c:f>Resultado!$F$28:$F$30</c:f>
              <c:numCache>
                <c:formatCode>General</c:formatCode>
                <c:ptCount val="3"/>
                <c:pt idx="0">
                  <c:v>17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</c:ser>
        <c:dLbls>
          <c:showVal val="1"/>
        </c:dLbls>
        <c:firstSliceAng val="0"/>
        <c:holeSize val="50"/>
      </c:doughnutChart>
    </c:plotArea>
    <c:legend>
      <c:legendPos val="b"/>
      <c:layout/>
      <c:txPr>
        <a:bodyPr/>
        <a:lstStyle/>
        <a:p>
          <a:pPr rtl="0">
            <a:defRPr/>
          </a:pPr>
          <a:endParaRPr lang="pt-BR"/>
        </a:p>
      </c:txPr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6E56-E879-4CC0-84F8-04F9FFD156CF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F967-FBA6-43C3-8DEA-C2DDA05B7A8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3952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4145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6085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0876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9191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2790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3035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7607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5846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472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197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182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56ECD-B224-4C2B-BFDF-A2C32235F1D0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721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67505" y="1031081"/>
            <a:ext cx="6391275" cy="164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pt-BR" altLang="pt-BR" sz="3000" b="1" dirty="0">
                <a:solidFill>
                  <a:srgbClr val="003366"/>
                </a:solidFill>
              </a:rPr>
              <a:t>Avaliação de Capacitação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pt-BR" altLang="pt-BR" sz="1600" b="1" dirty="0" smtClean="0">
                <a:solidFill>
                  <a:srgbClr val="003366"/>
                </a:solidFill>
              </a:rPr>
              <a:t>CARAVANA DA TRANSPARÊNCIA SEADES</a:t>
            </a:r>
            <a:endParaRPr lang="pt-BR" altLang="pt-BR" sz="1600" b="1" dirty="0">
              <a:solidFill>
                <a:srgbClr val="003366"/>
              </a:solidFill>
            </a:endParaRP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pt-BR" altLang="pt-BR" sz="1600" dirty="0" smtClean="0">
                <a:solidFill>
                  <a:srgbClr val="4394A8"/>
                </a:solidFill>
              </a:rPr>
              <a:t>28.11.2016</a:t>
            </a:r>
            <a:endParaRPr lang="pt-BR" altLang="pt-BR" sz="1800" dirty="0"/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0" y="56416"/>
            <a:ext cx="6858000" cy="677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70783"/>
            <a:ext cx="1920503" cy="11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741364" y="2512020"/>
            <a:ext cx="6035675" cy="3317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cap="small" dirty="0">
                <a:solidFill>
                  <a:schemeClr val="bg1"/>
                </a:solidFill>
                <a:latin typeface="+mj-lt"/>
              </a:rPr>
              <a:t>Dê SUA OPINIÃO SOBRE: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3364" y="2512020"/>
            <a:ext cx="482600" cy="331788"/>
          </a:xfrm>
          <a:prstGeom prst="rect">
            <a:avLst/>
          </a:prstGeom>
          <a:solidFill>
            <a:srgbClr val="319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1.</a:t>
            </a:r>
          </a:p>
        </p:txBody>
      </p:sp>
      <p:graphicFrame>
        <p:nvGraphicFramePr>
          <p:cNvPr id="25" name="Gráfico 24"/>
          <p:cNvGraphicFramePr/>
          <p:nvPr/>
        </p:nvGraphicFramePr>
        <p:xfrm>
          <a:off x="0" y="3000364"/>
          <a:ext cx="6858000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0258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642918" y="4357686"/>
            <a:ext cx="6035675" cy="3317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cap="small" dirty="0">
                <a:solidFill>
                  <a:schemeClr val="bg1"/>
                </a:solidFill>
                <a:latin typeface="+mj-lt"/>
              </a:rPr>
              <a:t>SUGESTÕES DE MELHORIA</a:t>
            </a:r>
            <a:r>
              <a:rPr lang="pt-BR" sz="1300" b="1" cap="small">
                <a:solidFill>
                  <a:schemeClr val="bg1"/>
                </a:solidFill>
                <a:latin typeface="+mj-lt"/>
              </a:rPr>
              <a:t>/ COMENTÁRIOS </a:t>
            </a:r>
            <a:r>
              <a:rPr lang="pt-BR" sz="1300" b="1" cap="small" dirty="0">
                <a:solidFill>
                  <a:schemeClr val="bg1"/>
                </a:solidFill>
                <a:latin typeface="+mj-lt"/>
              </a:rPr>
              <a:t>DIVERSOS: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2852" y="4357686"/>
            <a:ext cx="482600" cy="331788"/>
          </a:xfrm>
          <a:prstGeom prst="rect">
            <a:avLst/>
          </a:prstGeom>
          <a:solidFill>
            <a:srgbClr val="319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4.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42852" y="6786578"/>
            <a:ext cx="6543675" cy="288032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cap="small" dirty="0">
                <a:solidFill>
                  <a:schemeClr val="bg1"/>
                </a:solidFill>
                <a:latin typeface="+mj-lt"/>
              </a:rPr>
              <a:t>Foram respondidos </a:t>
            </a:r>
            <a:r>
              <a:rPr lang="pt-BR" sz="1300" b="1" cap="small" dirty="0" smtClean="0">
                <a:solidFill>
                  <a:schemeClr val="bg1"/>
                </a:solidFill>
                <a:latin typeface="+mj-lt"/>
              </a:rPr>
              <a:t>19 </a:t>
            </a:r>
            <a:r>
              <a:rPr lang="pt-BR" sz="1300" b="1" cap="small" dirty="0">
                <a:solidFill>
                  <a:schemeClr val="bg1"/>
                </a:solidFill>
                <a:latin typeface="+mj-lt"/>
              </a:rPr>
              <a:t>questionários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2249573"/>
              </p:ext>
            </p:extLst>
          </p:nvPr>
        </p:nvGraphicFramePr>
        <p:xfrm>
          <a:off x="142852" y="4857752"/>
          <a:ext cx="6492871" cy="1893020"/>
        </p:xfrm>
        <a:graphic>
          <a:graphicData uri="http://schemas.openxmlformats.org/drawingml/2006/table">
            <a:tbl>
              <a:tblPr/>
              <a:tblGrid>
                <a:gridCol w="1754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  <a:gridCol w="175483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6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Excelente iniciativa. A compreensão da LAI e do SIC para os servidores, especialmente efetivos, otimiza e dinamiza os encaminhamentos do e-SIC e SIC.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5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6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Gostaria de sugerir palestrar trimestralmente, para agregar conhecimentos e aperfeiçoar os profissionais de forma geral.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596"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596"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596"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596"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3" marR="8193" marT="8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ráfico 2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17025734"/>
              </p:ext>
            </p:extLst>
          </p:nvPr>
        </p:nvGraphicFramePr>
        <p:xfrm>
          <a:off x="3361027" y="4572000"/>
          <a:ext cx="3330286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-500090" y="1428728"/>
          <a:ext cx="4421981" cy="2302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ângulo 7"/>
          <p:cNvSpPr/>
          <p:nvPr/>
        </p:nvSpPr>
        <p:spPr>
          <a:xfrm>
            <a:off x="642918" y="928662"/>
            <a:ext cx="2582737" cy="43204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300" b="1" cap="small" dirty="0">
                <a:solidFill>
                  <a:schemeClr val="bg1"/>
                </a:solidFill>
                <a:latin typeface="+mj-lt"/>
              </a:rPr>
              <a:t>O Treinamento contribuiu para o seu desenvolvimento profissional?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2852" y="928662"/>
            <a:ext cx="482600" cy="432048"/>
          </a:xfrm>
          <a:prstGeom prst="rect">
            <a:avLst/>
          </a:prstGeom>
          <a:solidFill>
            <a:srgbClr val="319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2.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2852" y="3929058"/>
            <a:ext cx="6518274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00" dirty="0"/>
              <a:t>Obs.: NA = Não se Aplica/ NR = Não Respondeu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857628" y="928662"/>
            <a:ext cx="2802333" cy="43204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300" b="1" cap="small" dirty="0">
                <a:solidFill>
                  <a:schemeClr val="bg1"/>
                </a:solidFill>
                <a:latin typeface="+mj-lt"/>
              </a:rPr>
              <a:t>Você poderá aplicar o conteúdo do treinamento no seu posto de trabalho?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357562" y="928662"/>
            <a:ext cx="482600" cy="432048"/>
          </a:xfrm>
          <a:prstGeom prst="rect">
            <a:avLst/>
          </a:prstGeom>
          <a:solidFill>
            <a:srgbClr val="319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3.</a:t>
            </a:r>
          </a:p>
        </p:txBody>
      </p:sp>
      <p:graphicFrame>
        <p:nvGraphicFramePr>
          <p:cNvPr id="13" name="Gráfico 12"/>
          <p:cNvGraphicFramePr/>
          <p:nvPr/>
        </p:nvGraphicFramePr>
        <p:xfrm>
          <a:off x="3500438" y="1714480"/>
          <a:ext cx="3571876" cy="20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1228386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123</Words>
  <Application>Microsoft Office PowerPoint</Application>
  <PresentationFormat>Apresentação na tela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Fernandes M. de Oliveira</dc:creator>
  <cp:lastModifiedBy>carolina.viana</cp:lastModifiedBy>
  <cp:revision>46</cp:revision>
  <cp:lastPrinted>2015-07-22T19:15:24Z</cp:lastPrinted>
  <dcterms:created xsi:type="dcterms:W3CDTF">2015-05-28T18:54:57Z</dcterms:created>
  <dcterms:modified xsi:type="dcterms:W3CDTF">2016-11-29T15:32:28Z</dcterms:modified>
</cp:coreProperties>
</file>