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6" r:id="rId3"/>
    <p:sldId id="314" r:id="rId4"/>
    <p:sldId id="293" r:id="rId5"/>
    <p:sldId id="290" r:id="rId6"/>
    <p:sldId id="295" r:id="rId7"/>
    <p:sldId id="296" r:id="rId8"/>
    <p:sldId id="297" r:id="rId9"/>
    <p:sldId id="311" r:id="rId10"/>
    <p:sldId id="302" r:id="rId11"/>
    <p:sldId id="305" r:id="rId12"/>
    <p:sldId id="306" r:id="rId13"/>
    <p:sldId id="312" r:id="rId14"/>
    <p:sldId id="308" r:id="rId15"/>
    <p:sldId id="307" r:id="rId16"/>
    <p:sldId id="313" r:id="rId17"/>
  </p:sldIdLst>
  <p:sldSz cx="6858000" cy="9144000" type="screen4x3"/>
  <p:notesSz cx="6669088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756" y="16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SECOM\MONITORAMENTO_1&#186;%20QUADRIMESTR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1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COR\e-SIC%20RELAT&#211;RIOS%20DE%20MONITORAMENTO\PLANILHA%20STATUS%20RECURSOS%20&#211;RG&#195;OS_2016\PLANILHA%20GR&#193;FICOS%20STATUS%20RECURSOS%20&#211;RG&#195;OS_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Office_Excel2.xlsx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SERVIDORARQUIVO\Painel%20de%20Controle%20SUCOR\MENU%20HIPERLINKS\3.%20CORREI&#199;&#195;O\2016\DOE%20Aplica&#231;&#227;o%20de%20Penalidades\Planilha%20de%20Penalidades%202016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SECOM\MONITORAMENTO_1&#186;%20QUADRIMEST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SECOM\MONITORAMENTO_1&#186;%20QUADRIMEST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SECOM\MONITORAMENTO_1&#186;%20QUADRIMESTR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SECOM\MONITORAMENTO_1&#186;%20QUADRIMESTR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SECOM\MONITORAMENTO_1&#186;%20QUADRIMESTR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SECOM\MONITORAMENTO_1&#186;%20QUADRIMESTR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SECOM\MONITORAMENTO_1&#186;%20QUADRIMESTR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cia.soares.CGE\Desktop\MONITORAMENTO%20SECOM\MONITORAMENTO_1&#186;%20QUADRIMEST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3138188976377937"/>
          <c:y val="2.3958333333333328E-2"/>
          <c:w val="0.82417366579177598"/>
          <c:h val="0.67916732283464554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FUNCIONÁRIOS_SEPREV!$A$2:$A$3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FUNCIONÁRIOS_SEPREV!$B$2:$B$3</c:f>
              <c:numCache>
                <c:formatCode>_-* #,##0_-;\-* #,##0_-;_-* "-"??_-;_-@_-</c:formatCode>
                <c:ptCount val="2"/>
                <c:pt idx="0">
                  <c:v>11</c:v>
                </c:pt>
                <c:pt idx="1">
                  <c:v>27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FUNCIONÁRIOS_SEPREV!$A$2:$A$3</c:f>
              <c:strCache>
                <c:ptCount val="2"/>
                <c:pt idx="0">
                  <c:v>Estatutário</c:v>
                </c:pt>
                <c:pt idx="1">
                  <c:v>Cargo em Comissão</c:v>
                </c:pt>
              </c:strCache>
            </c:strRef>
          </c:cat>
          <c:val>
            <c:numRef>
              <c:f>FUNCIONÁRIOS_SEPREV!$C$2:$C$3</c:f>
              <c:numCache>
                <c:formatCode>_-* #,##0_-;\-* #,##0_-;_-* "-"??_-;_-@_-</c:formatCode>
                <c:ptCount val="2"/>
                <c:pt idx="0">
                  <c:v>11</c:v>
                </c:pt>
                <c:pt idx="1">
                  <c:v>27</c:v>
                </c:pt>
              </c:numCache>
            </c:numRef>
          </c:val>
        </c:ser>
        <c:axId val="36906496"/>
        <c:axId val="36908032"/>
      </c:barChart>
      <c:catAx>
        <c:axId val="36906496"/>
        <c:scaling>
          <c:orientation val="minMax"/>
        </c:scaling>
        <c:axPos val="b"/>
        <c:majorTickMark val="none"/>
        <c:tickLblPos val="nextTo"/>
        <c:crossAx val="36908032"/>
        <c:crosses val="autoZero"/>
        <c:auto val="1"/>
        <c:lblAlgn val="ctr"/>
        <c:lblOffset val="100"/>
      </c:catAx>
      <c:valAx>
        <c:axId val="36908032"/>
        <c:scaling>
          <c:orientation val="minMax"/>
        </c:scaling>
        <c:axPos val="l"/>
        <c:majorGridlines/>
        <c:numFmt formatCode="_-* #,##0_-;\-* #,##0_-;_-* &quot;-&quot;??_-;_-@_-" sourceLinked="1"/>
        <c:majorTickMark val="none"/>
        <c:tickLblPos val="nextTo"/>
        <c:txPr>
          <a:bodyPr/>
          <a:lstStyle/>
          <a:p>
            <a:pPr>
              <a:defRPr sz="1100">
                <a:latin typeface="+mn-lt"/>
              </a:defRPr>
            </a:pPr>
            <a:endParaRPr lang="pt-BR"/>
          </a:p>
        </c:txPr>
        <c:crossAx val="3690649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Assuntos  Demandados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SEDUC!$B$1</c:f>
              <c:strCache>
                <c:ptCount val="1"/>
                <c:pt idx="0">
                  <c:v>Colunas1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SEDUC!$B$2:$B$17</c:f>
              <c:numCache>
                <c:formatCode>General</c:formatCode>
                <c:ptCount val="16"/>
                <c:pt idx="0">
                  <c:v>15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15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9</c:v>
                </c:pt>
                <c:pt idx="11">
                  <c:v>14</c:v>
                </c:pt>
                <c:pt idx="12">
                  <c:v>1</c:v>
                </c:pt>
                <c:pt idx="13">
                  <c:v>2</c:v>
                </c:pt>
                <c:pt idx="14">
                  <c:v>3</c:v>
                </c:pt>
                <c:pt idx="15">
                  <c:v>2</c:v>
                </c:pt>
              </c:numCache>
            </c:numRef>
          </c:val>
        </c:ser>
        <c:ser>
          <c:idx val="1"/>
          <c:order val="1"/>
          <c:tx>
            <c:strRef>
              <c:f>SEDUC!$C$1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SEDUC!$C$2:$C$17</c:f>
            </c:numRef>
          </c:val>
        </c:ser>
        <c:ser>
          <c:idx val="2"/>
          <c:order val="2"/>
          <c:tx>
            <c:strRef>
              <c:f>SEDUC!$D$1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SEDUC!$A$2:$A$17</c:f>
              <c:strCache>
                <c:ptCount val="16"/>
                <c:pt idx="0">
                  <c:v>Cópia de Processo/Documentos</c:v>
                </c:pt>
                <c:pt idx="1">
                  <c:v>Contrato</c:v>
                </c:pt>
                <c:pt idx="2">
                  <c:v>Concurso</c:v>
                </c:pt>
                <c:pt idx="3">
                  <c:v>Estágio</c:v>
                </c:pt>
                <c:pt idx="4">
                  <c:v>Serviço Público</c:v>
                </c:pt>
                <c:pt idx="5">
                  <c:v>Utilidade Pública</c:v>
                </c:pt>
                <c:pt idx="6">
                  <c:v>Andamento Processual</c:v>
                </c:pt>
                <c:pt idx="7">
                  <c:v>Legislação</c:v>
                </c:pt>
                <c:pt idx="8">
                  <c:v>Informações Pessoais</c:v>
                </c:pt>
                <c:pt idx="9">
                  <c:v>Fora do Escopo da LAI</c:v>
                </c:pt>
                <c:pt idx="10">
                  <c:v>Dados Estatíticos</c:v>
                </c:pt>
                <c:pt idx="11">
                  <c:v>Funcionalismo Público</c:v>
                </c:pt>
                <c:pt idx="12">
                  <c:v>Dados Históricos</c:v>
                </c:pt>
                <c:pt idx="13">
                  <c:v>Despesa Pública</c:v>
                </c:pt>
                <c:pt idx="14">
                  <c:v>Metas Governamentais</c:v>
                </c:pt>
                <c:pt idx="15">
                  <c:v>Orçamento Público</c:v>
                </c:pt>
              </c:strCache>
            </c:strRef>
          </c:cat>
          <c:val>
            <c:numRef>
              <c:f>SEDUC!$D$2:$D$17</c:f>
            </c:numRef>
          </c:val>
        </c:ser>
        <c:axId val="120614272"/>
        <c:axId val="120620160"/>
      </c:barChart>
      <c:catAx>
        <c:axId val="120614272"/>
        <c:scaling>
          <c:orientation val="minMax"/>
        </c:scaling>
        <c:axPos val="l"/>
        <c:tickLblPos val="nextTo"/>
        <c:crossAx val="120620160"/>
        <c:crosses val="autoZero"/>
        <c:auto val="1"/>
        <c:lblAlgn val="ctr"/>
        <c:lblOffset val="100"/>
      </c:catAx>
      <c:valAx>
        <c:axId val="120620160"/>
        <c:scaling>
          <c:orientation val="minMax"/>
        </c:scaling>
        <c:delete val="1"/>
        <c:axPos val="b"/>
        <c:majorGridlines/>
        <c:numFmt formatCode="General" sourceLinked="1"/>
        <c:tickLblPos val="none"/>
        <c:crossAx val="120614272"/>
        <c:crosses val="autoZero"/>
        <c:crossBetween val="between"/>
      </c:valAx>
    </c:plotArea>
    <c:plotVisOnly val="1"/>
    <c:dispBlanksAs val="gap"/>
  </c:chart>
  <c:spPr>
    <a:ln>
      <a:noFill/>
    </a:ln>
  </c:spPr>
  <c:txPr>
    <a:bodyPr/>
    <a:lstStyle/>
    <a:p>
      <a:pPr>
        <a:defRPr>
          <a:latin typeface="Candara" pitchFamily="34" charset="0"/>
        </a:defRPr>
      </a:pPr>
      <a:endParaRPr lang="pt-B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layout/>
    </c:title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SEDUC!$B$1</c:f>
              <c:strCache>
                <c:ptCount val="1"/>
                <c:pt idx="0">
                  <c:v>STATUS RECURSO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pt-BR"/>
              </a:p>
            </c:txPr>
            <c:showVal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SEDUC!$A$2:$A$4</c:f>
              <c:strCache>
                <c:ptCount val="3"/>
                <c:pt idx="0">
                  <c:v>Provido</c:v>
                </c:pt>
                <c:pt idx="1">
                  <c:v>Não Provido</c:v>
                </c:pt>
                <c:pt idx="2">
                  <c:v>Perda do Objeto</c:v>
                </c:pt>
              </c:strCache>
            </c:strRef>
          </c:cat>
          <c:val>
            <c:numRef>
              <c:f>SEDUC!$B$2:$B$4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b="1"/>
          </a:pPr>
          <a:endParaRPr lang="pt-BR"/>
        </a:p>
      </c:txPr>
    </c:legend>
    <c:plotVisOnly val="1"/>
    <c:dispBlanksAs val="zero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6.4573966118769491E-2"/>
          <c:y val="0.20360036632187758"/>
          <c:w val="0.55596606691802286"/>
          <c:h val="0.78630864046650484"/>
        </c:manualLayout>
      </c:layout>
      <c:pie3DChart>
        <c:varyColors val="1"/>
        <c:ser>
          <c:idx val="0"/>
          <c:order val="0"/>
          <c:tx>
            <c:strRef>
              <c:f>Plan1!$B$1</c:f>
              <c:strCache>
                <c:ptCount val="1"/>
                <c:pt idx="0">
                  <c:v>Procedimentos Disciplinares - SEDUC</c:v>
                </c:pt>
              </c:strCache>
            </c:strRef>
          </c:tx>
          <c:explosion val="25"/>
          <c:dPt>
            <c:idx val="1"/>
            <c:explosion val="33"/>
          </c:dPt>
          <c:cat>
            <c:strRef>
              <c:f>Plan1!$A$2:$A$3</c:f>
              <c:strCache>
                <c:ptCount val="2"/>
                <c:pt idx="0">
                  <c:v>Processo Disciplinar</c:v>
                </c:pt>
                <c:pt idx="1">
                  <c:v>Sindicância Administrativa</c:v>
                </c:pt>
              </c:strCache>
            </c:strRef>
          </c:cat>
          <c:val>
            <c:numRef>
              <c:f>Plan1!$B$2:$B$3</c:f>
              <c:numCache>
                <c:formatCode>General</c:formatCode>
                <c:ptCount val="2"/>
                <c:pt idx="0">
                  <c:v>75</c:v>
                </c:pt>
                <c:pt idx="1">
                  <c:v>12</c:v>
                </c:pt>
              </c:numCache>
            </c:numRef>
          </c:val>
        </c:ser>
      </c:pie3DChart>
    </c:plotArea>
    <c:legend>
      <c:legendPos val="r"/>
      <c:layout/>
      <c:txPr>
        <a:bodyPr/>
        <a:lstStyle/>
        <a:p>
          <a:pPr>
            <a:defRPr sz="1100" b="1"/>
          </a:pPr>
          <a:endParaRPr lang="pt-BR"/>
        </a:p>
      </c:txPr>
    </c:legend>
    <c:plotVisOnly val="1"/>
    <c:dispBlanksAs val="zero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title>
      <c:layout/>
    </c:title>
    <c:view3D>
      <c:rotX val="75"/>
      <c:perspective val="30"/>
    </c:view3D>
    <c:sideWall>
      <c:spPr>
        <a:noFill/>
        <a:ln w="25400">
          <a:noFill/>
        </a:ln>
      </c:spPr>
    </c:sideWall>
    <c:backWall>
      <c:spPr>
        <a:noFill/>
        <a:ln w="25400">
          <a:noFill/>
        </a:ln>
      </c:spPr>
    </c:backWall>
    <c:plotArea>
      <c:layout/>
      <c:pie3DChart>
        <c:varyColors val="1"/>
        <c:ser>
          <c:idx val="0"/>
          <c:order val="0"/>
          <c:tx>
            <c:strRef>
              <c:f>SEDUC!$B$1</c:f>
              <c:strCache>
                <c:ptCount val="1"/>
                <c:pt idx="0">
                  <c:v>Quant.</c:v>
                </c:pt>
              </c:strCache>
            </c:strRef>
          </c:tx>
          <c:explosion val="25"/>
          <c:dLbls>
            <c:delete val="1"/>
          </c:dLbls>
          <c:cat>
            <c:strRef>
              <c:f>SEDUC!$A$2:$A$8</c:f>
              <c:strCache>
                <c:ptCount val="7"/>
                <c:pt idx="0">
                  <c:v>Professor</c:v>
                </c:pt>
                <c:pt idx="1">
                  <c:v>Agente Administrativo</c:v>
                </c:pt>
                <c:pt idx="2">
                  <c:v>Merendeira</c:v>
                </c:pt>
                <c:pt idx="3">
                  <c:v>Vigia</c:v>
                </c:pt>
                <c:pt idx="4">
                  <c:v>Auxiliar de Serviços Diversos</c:v>
                </c:pt>
                <c:pt idx="5">
                  <c:v>Analista de Sistema</c:v>
                </c:pt>
                <c:pt idx="6">
                  <c:v>Motorista</c:v>
                </c:pt>
              </c:strCache>
            </c:strRef>
          </c:cat>
          <c:val>
            <c:numRef>
              <c:f>SEDUC!$B$2:$B$8</c:f>
              <c:numCache>
                <c:formatCode>General</c:formatCode>
                <c:ptCount val="7"/>
                <c:pt idx="0">
                  <c:v>11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  <c:dispBlanksAs val="zero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pt-BR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R$</c:v>
          </c:tx>
          <c:cat>
            <c:strRef>
              <c:f>EXECUCAO_ORCAM__2016_201!$A$2:$A$3</c:f>
              <c:strCache>
                <c:ptCount val="2"/>
                <c:pt idx="0">
                  <c:v>Executado_1º Q_2016</c:v>
                </c:pt>
                <c:pt idx="1">
                  <c:v>Executado_1º Q_2017</c:v>
                </c:pt>
              </c:strCache>
            </c:strRef>
          </c:cat>
          <c:val>
            <c:numRef>
              <c:f>EXECUCAO_ORCAM__2016_201!$B$2:$B$3</c:f>
              <c:numCache>
                <c:formatCode>#,##0.00</c:formatCode>
                <c:ptCount val="2"/>
                <c:pt idx="0">
                  <c:v>991758.13</c:v>
                </c:pt>
                <c:pt idx="1">
                  <c:v>6219652.2400000002</c:v>
                </c:pt>
              </c:numCache>
            </c:numRef>
          </c:val>
        </c:ser>
        <c:axId val="88322816"/>
        <c:axId val="88324352"/>
      </c:barChart>
      <c:catAx>
        <c:axId val="88322816"/>
        <c:scaling>
          <c:orientation val="minMax"/>
        </c:scaling>
        <c:axPos val="b"/>
        <c:majorTickMark val="none"/>
        <c:tickLblPos val="nextTo"/>
        <c:crossAx val="88324352"/>
        <c:crosses val="autoZero"/>
        <c:auto val="1"/>
        <c:lblAlgn val="ctr"/>
        <c:lblOffset val="100"/>
      </c:catAx>
      <c:valAx>
        <c:axId val="8832435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1100">
                <a:latin typeface="+mn-lt"/>
              </a:defRPr>
            </a:pPr>
            <a:endParaRPr lang="pt-BR"/>
          </a:p>
        </c:txPr>
        <c:crossAx val="8832281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100">
                <a:latin typeface="+mn-lt"/>
              </a:defRPr>
            </a:pPr>
            <a:endParaRPr lang="pt-BR"/>
          </a:p>
        </c:txPr>
      </c:dTable>
    </c:plotArea>
    <c:plotVisOnly val="1"/>
    <c:dispBlanksAs val="gap"/>
  </c:chart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>
        <c:manualLayout>
          <c:layoutTarget val="inner"/>
          <c:xMode val="edge"/>
          <c:yMode val="edge"/>
          <c:x val="0.16162525800779756"/>
          <c:y val="1.9156167979002624E-2"/>
          <c:w val="0.83837474199220186"/>
          <c:h val="0.67927099737532881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'PESSOAL CIVIL'!$A$7:$A$10</c:f>
              <c:strCache>
                <c:ptCount val="4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13 SALARIO  (RGPS)</c:v>
                </c:pt>
                <c:pt idx="3">
                  <c:v>GRATIF.P/EXERCICIO DE CARGO DE FUNÇÕES(RPPS)</c:v>
                </c:pt>
              </c:strCache>
            </c:strRef>
          </c:cat>
          <c:val>
            <c:numRef>
              <c:f>'PESSOAL CIVIL'!$B$7:$B$10</c:f>
              <c:numCache>
                <c:formatCode>_-* #,##0.00_-;\-* #,##0.00_-;_-* "-"??_-;_-@_-</c:formatCode>
                <c:ptCount val="4"/>
                <c:pt idx="0">
                  <c:v>348552.81</c:v>
                </c:pt>
                <c:pt idx="1">
                  <c:v>43374.52</c:v>
                </c:pt>
                <c:pt idx="2">
                  <c:v>674.82999999999981</c:v>
                </c:pt>
                <c:pt idx="3">
                  <c:v>5400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'PESSOAL CIVIL'!$A$7:$A$10</c:f>
              <c:strCache>
                <c:ptCount val="4"/>
                <c:pt idx="0">
                  <c:v>GRATIF.P/EXERCICIO DE CARGO EM COMISSAO(RGPS)</c:v>
                </c:pt>
                <c:pt idx="1">
                  <c:v>SUBSIDIOS (RPPS)</c:v>
                </c:pt>
                <c:pt idx="2">
                  <c:v>13 SALARIO  (RGPS)</c:v>
                </c:pt>
                <c:pt idx="3">
                  <c:v>GRATIF.P/EXERCICIO DE CARGO DE FUNÇÕES(RPPS)</c:v>
                </c:pt>
              </c:strCache>
            </c:strRef>
          </c:cat>
          <c:val>
            <c:numRef>
              <c:f>'PESSOAL CIVIL'!$C$7:$C$10</c:f>
              <c:numCache>
                <c:formatCode>_-* #,##0.00_-;\-* #,##0.00_-;_-* "-"??_-;_-@_-</c:formatCode>
                <c:ptCount val="4"/>
                <c:pt idx="0">
                  <c:v>360914.64999999991</c:v>
                </c:pt>
                <c:pt idx="1">
                  <c:v>43374.52</c:v>
                </c:pt>
                <c:pt idx="2">
                  <c:v>29856.649999999994</c:v>
                </c:pt>
                <c:pt idx="3">
                  <c:v>5400</c:v>
                </c:pt>
              </c:numCache>
            </c:numRef>
          </c:val>
        </c:ser>
        <c:axId val="88597632"/>
        <c:axId val="88599168"/>
      </c:barChart>
      <c:catAx>
        <c:axId val="88597632"/>
        <c:scaling>
          <c:orientation val="minMax"/>
        </c:scaling>
        <c:axPos val="b"/>
        <c:majorTickMark val="none"/>
        <c:tickLblPos val="nextTo"/>
        <c:crossAx val="88599168"/>
        <c:crosses val="autoZero"/>
        <c:auto val="1"/>
        <c:lblAlgn val="ctr"/>
        <c:lblOffset val="100"/>
      </c:catAx>
      <c:valAx>
        <c:axId val="8859916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1100">
                <a:latin typeface="+mn-lt"/>
              </a:defRPr>
            </a:pPr>
            <a:endParaRPr lang="pt-BR"/>
          </a:p>
        </c:txPr>
        <c:crossAx val="8859763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1000">
                <a:latin typeface="+mn-lt"/>
              </a:defRPr>
            </a:pPr>
            <a:endParaRPr lang="pt-BR"/>
          </a:p>
        </c:txPr>
      </c:dTable>
    </c:plotArea>
    <c:plotVisOnly val="1"/>
    <c:dispBlanksAs val="gap"/>
  </c:chart>
  <c:txPr>
    <a:bodyPr/>
    <a:lstStyle/>
    <a:p>
      <a:pPr>
        <a:defRPr sz="800">
          <a:latin typeface="Arial" pitchFamily="34" charset="0"/>
          <a:cs typeface="Arial" pitchFamily="34" charset="0"/>
        </a:defRPr>
      </a:pPr>
      <a:endParaRPr lang="pt-B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3275967084539964"/>
          <c:y val="2.2984953696152093E-2"/>
          <c:w val="0.84556026409392004"/>
          <c:h val="0.74455804485242261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_-* #,##0.00_-;\-* #,##0.00_-;_-* "-"??_-;_-@_-</c:formatCode>
                <c:ptCount val="2"/>
                <c:pt idx="0">
                  <c:v>4575</c:v>
                </c:pt>
                <c:pt idx="1">
                  <c:v>780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4360</c:v>
                </c:pt>
                <c:pt idx="1">
                  <c:v>1250</c:v>
                </c:pt>
              </c:numCache>
            </c:numRef>
          </c:val>
        </c:ser>
        <c:axId val="88702976"/>
        <c:axId val="88704512"/>
      </c:barChart>
      <c:catAx>
        <c:axId val="88702976"/>
        <c:scaling>
          <c:orientation val="minMax"/>
        </c:scaling>
        <c:axPos val="b"/>
        <c:majorTickMark val="none"/>
        <c:tickLblPos val="nextTo"/>
        <c:crossAx val="88704512"/>
        <c:crosses val="autoZero"/>
        <c:auto val="1"/>
        <c:lblAlgn val="ctr"/>
        <c:lblOffset val="100"/>
      </c:catAx>
      <c:valAx>
        <c:axId val="887045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87029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chemeClr val="accent1"/>
          </a:solidFill>
        </a:ln>
      </c:spPr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5265457682425967"/>
          <c:y val="2.4361348370550772E-2"/>
          <c:w val="0.84734542317574102"/>
          <c:h val="0.53437140384698201"/>
        </c:manualLayout>
      </c:layout>
      <c:barChart>
        <c:barDir val="col"/>
        <c:grouping val="clustered"/>
        <c:ser>
          <c:idx val="1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'MATERIAL DE CONSUMO'!$A$2:$A$6</c:f>
              <c:strCache>
                <c:ptCount val="5"/>
                <c:pt idx="0">
                  <c:v>Material de Consumo - Pagto Antecipado</c:v>
                </c:pt>
                <c:pt idx="1">
                  <c:v>Material deProcessamento de dados</c:v>
                </c:pt>
                <c:pt idx="2">
                  <c:v>Material de limpeza e prod.ingienização</c:v>
                </c:pt>
                <c:pt idx="3">
                  <c:v>Material para manut. de veiculos</c:v>
                </c:pt>
                <c:pt idx="4">
                  <c:v>Material de Expediente</c:v>
                </c:pt>
              </c:strCache>
            </c:strRef>
          </c:cat>
          <c:val>
            <c:numRef>
              <c:f>'MATERIAL DE CONSUMO'!$B$2:$B$6</c:f>
              <c:numCache>
                <c:formatCode>#,##0.00</c:formatCode>
                <c:ptCount val="5"/>
                <c:pt idx="0">
                  <c:v>800</c:v>
                </c:pt>
                <c:pt idx="1">
                  <c:v>4789.1000000000004</c:v>
                </c:pt>
                <c:pt idx="2">
                  <c:v>229.64</c:v>
                </c:pt>
                <c:pt idx="3">
                  <c:v>0</c:v>
                </c:pt>
                <c:pt idx="4">
                  <c:v>3132.9500000000007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'MATERIAL DE CONSUMO'!$A$2:$A$6</c:f>
              <c:strCache>
                <c:ptCount val="5"/>
                <c:pt idx="0">
                  <c:v>Material de Consumo - Pagto Antecipado</c:v>
                </c:pt>
                <c:pt idx="1">
                  <c:v>Material deProcessamento de dados</c:v>
                </c:pt>
                <c:pt idx="2">
                  <c:v>Material de limpeza e prod.ingienização</c:v>
                </c:pt>
                <c:pt idx="3">
                  <c:v>Material para manut. de veiculos</c:v>
                </c:pt>
                <c:pt idx="4">
                  <c:v>Material de Expediente</c:v>
                </c:pt>
              </c:strCache>
            </c:strRef>
          </c:cat>
          <c:val>
            <c:numRef>
              <c:f>'MATERIAL DE CONSUMO'!$C$2:$C$6</c:f>
              <c:numCache>
                <c:formatCode>_-* #,##0.00_-;\-* #,##0.00_-;_-* "-"??_-;_-@_-</c:formatCode>
                <c:ptCount val="5"/>
                <c:pt idx="0">
                  <c:v>750</c:v>
                </c:pt>
                <c:pt idx="1">
                  <c:v>0</c:v>
                </c:pt>
                <c:pt idx="2">
                  <c:v>0</c:v>
                </c:pt>
                <c:pt idx="3">
                  <c:v>330</c:v>
                </c:pt>
                <c:pt idx="4">
                  <c:v>2006.25</c:v>
                </c:pt>
              </c:numCache>
            </c:numRef>
          </c:val>
        </c:ser>
        <c:axId val="90911872"/>
        <c:axId val="90913408"/>
      </c:barChart>
      <c:catAx>
        <c:axId val="90911872"/>
        <c:scaling>
          <c:orientation val="minMax"/>
        </c:scaling>
        <c:axPos val="b"/>
        <c:majorTickMark val="none"/>
        <c:tickLblPos val="nextTo"/>
        <c:crossAx val="90913408"/>
        <c:crosses val="autoZero"/>
        <c:auto val="1"/>
        <c:lblAlgn val="ctr"/>
        <c:lblOffset val="100"/>
      </c:catAx>
      <c:valAx>
        <c:axId val="90913408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909118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400"/>
              <a:t>Maiores Gastos com Serv. Prestados PJ no 1º Quadrimestre 2016 e 2017</a:t>
            </a:r>
          </a:p>
        </c:rich>
      </c:tx>
      <c:layout>
        <c:manualLayout>
          <c:xMode val="edge"/>
          <c:yMode val="edge"/>
          <c:x val="0.18301113063854721"/>
          <c:y val="2.5655382803411752E-3"/>
        </c:manualLayout>
      </c:layout>
    </c:title>
    <c:plotArea>
      <c:layout>
        <c:manualLayout>
          <c:layoutTarget val="inner"/>
          <c:xMode val="edge"/>
          <c:yMode val="edge"/>
          <c:x val="0.14688143771132375"/>
          <c:y val="0.16336422790901137"/>
          <c:w val="0.82931979296980463"/>
          <c:h val="0.55238700931614249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TERC - PJ'!$A$2:$A$12</c:f>
              <c:strCache>
                <c:ptCount val="11"/>
                <c:pt idx="0">
                  <c:v>Comissões e Corretagens</c:v>
                </c:pt>
                <c:pt idx="1">
                  <c:v>Locação de Veículos</c:v>
                </c:pt>
                <c:pt idx="2">
                  <c:v>Produções Jornalisticas</c:v>
                </c:pt>
                <c:pt idx="3">
                  <c:v>Serviços de audio,video e foto</c:v>
                </c:pt>
                <c:pt idx="4">
                  <c:v>Serviços de Telecomunicações</c:v>
                </c:pt>
                <c:pt idx="5">
                  <c:v>Serviço de Publicidade Institucional</c:v>
                </c:pt>
                <c:pt idx="6">
                  <c:v>Serviço de Telefonia fixa</c:v>
                </c:pt>
                <c:pt idx="7">
                  <c:v>Exposições , Congressos e Conferencias</c:v>
                </c:pt>
                <c:pt idx="8">
                  <c:v>outros serv. Terceiros PJ-Pagto Antec.</c:v>
                </c:pt>
                <c:pt idx="9">
                  <c:v>Serviços Tecnicos Profissionais</c:v>
                </c:pt>
                <c:pt idx="10">
                  <c:v>Serviços de telefonia movel</c:v>
                </c:pt>
              </c:strCache>
            </c:strRef>
          </c:cat>
          <c:val>
            <c:numRef>
              <c:f>'SERV TERC - PJ'!$B$2:$B$12</c:f>
              <c:numCache>
                <c:formatCode>#,##0.00</c:formatCode>
                <c:ptCount val="11"/>
                <c:pt idx="0">
                  <c:v>14738.43</c:v>
                </c:pt>
                <c:pt idx="1">
                  <c:v>15930</c:v>
                </c:pt>
                <c:pt idx="2">
                  <c:v>144500</c:v>
                </c:pt>
                <c:pt idx="3">
                  <c:v>299124.3</c:v>
                </c:pt>
                <c:pt idx="4">
                  <c:v>819.76</c:v>
                </c:pt>
                <c:pt idx="5">
                  <c:v>17500</c:v>
                </c:pt>
                <c:pt idx="6">
                  <c:v>0</c:v>
                </c:pt>
                <c:pt idx="7">
                  <c:v>0</c:v>
                </c:pt>
                <c:pt idx="8">
                  <c:v>600</c:v>
                </c:pt>
                <c:pt idx="9">
                  <c:v>0</c:v>
                </c:pt>
                <c:pt idx="10">
                  <c:v>2821.25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TERC - PJ'!$A$2:$A$12</c:f>
              <c:strCache>
                <c:ptCount val="11"/>
                <c:pt idx="0">
                  <c:v>Comissões e Corretagens</c:v>
                </c:pt>
                <c:pt idx="1">
                  <c:v>Locação de Veículos</c:v>
                </c:pt>
                <c:pt idx="2">
                  <c:v>Produções Jornalisticas</c:v>
                </c:pt>
                <c:pt idx="3">
                  <c:v>Serviços de audio,video e foto</c:v>
                </c:pt>
                <c:pt idx="4">
                  <c:v>Serviços de Telecomunicações</c:v>
                </c:pt>
                <c:pt idx="5">
                  <c:v>Serviço de Publicidade Institucional</c:v>
                </c:pt>
                <c:pt idx="6">
                  <c:v>Serviço de Telefonia fixa</c:v>
                </c:pt>
                <c:pt idx="7">
                  <c:v>Exposições , Congressos e Conferencias</c:v>
                </c:pt>
                <c:pt idx="8">
                  <c:v>outros serv. Terceiros PJ-Pagto Antec.</c:v>
                </c:pt>
                <c:pt idx="9">
                  <c:v>Serviços Tecnicos Profissionais</c:v>
                </c:pt>
                <c:pt idx="10">
                  <c:v>Serviços de telefonia movel</c:v>
                </c:pt>
              </c:strCache>
            </c:strRef>
          </c:cat>
          <c:val>
            <c:numRef>
              <c:f>'SERV TERC - PJ'!$C$2:$C$12</c:f>
              <c:numCache>
                <c:formatCode>#,##0.00</c:formatCode>
                <c:ptCount val="11"/>
                <c:pt idx="0">
                  <c:v>77100.439999999988</c:v>
                </c:pt>
                <c:pt idx="1">
                  <c:v>20940.72</c:v>
                </c:pt>
                <c:pt idx="2">
                  <c:v>57800</c:v>
                </c:pt>
                <c:pt idx="3">
                  <c:v>865304.36000000045</c:v>
                </c:pt>
                <c:pt idx="4">
                  <c:v>633.15</c:v>
                </c:pt>
                <c:pt idx="5">
                  <c:v>4247146.1499999994</c:v>
                </c:pt>
                <c:pt idx="6">
                  <c:v>1654.44</c:v>
                </c:pt>
                <c:pt idx="7">
                  <c:v>3070</c:v>
                </c:pt>
                <c:pt idx="8">
                  <c:v>0</c:v>
                </c:pt>
                <c:pt idx="9">
                  <c:v>9800</c:v>
                </c:pt>
                <c:pt idx="10">
                  <c:v>1628.81</c:v>
                </c:pt>
              </c:numCache>
            </c:numRef>
          </c:val>
        </c:ser>
        <c:axId val="90995712"/>
        <c:axId val="90994176"/>
      </c:barChart>
      <c:valAx>
        <c:axId val="9099417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90995712"/>
        <c:crosses val="autoZero"/>
        <c:crossBetween val="between"/>
      </c:valAx>
      <c:catAx>
        <c:axId val="90995712"/>
        <c:scaling>
          <c:orientation val="minMax"/>
        </c:scaling>
        <c:axPos val="b"/>
        <c:majorTickMark val="none"/>
        <c:tickLblPos val="nextTo"/>
        <c:crossAx val="90994176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900">
          <a:latin typeface="+mn-lt"/>
        </a:defRPr>
      </a:pPr>
      <a:endParaRPr lang="pt-B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>
        <c:manualLayout>
          <c:layoutTarget val="inner"/>
          <c:xMode val="edge"/>
          <c:yMode val="edge"/>
          <c:x val="0.16012190709171037"/>
          <c:y val="9.7159389167263452E-2"/>
          <c:w val="0.78084366638636193"/>
          <c:h val="0.49668774357750795"/>
        </c:manualLayout>
      </c:layout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'SERV TER - PF'!$A$2:$A$3</c:f>
              <c:strCache>
                <c:ptCount val="2"/>
                <c:pt idx="0">
                  <c:v>Estagiarios</c:v>
                </c:pt>
                <c:pt idx="1">
                  <c:v>Vale tansporte pagodiretamente a PF</c:v>
                </c:pt>
              </c:strCache>
            </c:strRef>
          </c:cat>
          <c:val>
            <c:numRef>
              <c:f>'SERV TER - PF'!$B$2:$B$3</c:f>
              <c:numCache>
                <c:formatCode>_-* #,##0.00_-;\-* #,##0.00_-;_-* "-"??_-;_-@_-</c:formatCode>
                <c:ptCount val="2"/>
                <c:pt idx="0">
                  <c:v>25168</c:v>
                </c:pt>
                <c:pt idx="1">
                  <c:v>1779.75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'SERV TER - PF'!$A$2:$A$3</c:f>
              <c:strCache>
                <c:ptCount val="2"/>
                <c:pt idx="0">
                  <c:v>Estagiarios</c:v>
                </c:pt>
                <c:pt idx="1">
                  <c:v>Vale tansporte pagodiretamente a PF</c:v>
                </c:pt>
              </c:strCache>
            </c:strRef>
          </c:cat>
          <c:val>
            <c:numRef>
              <c:f>'SERV TER - PF'!$C$2:$C$3</c:f>
              <c:numCache>
                <c:formatCode>#,##0.00</c:formatCode>
                <c:ptCount val="2"/>
                <c:pt idx="0">
                  <c:v>21394.809999999994</c:v>
                </c:pt>
                <c:pt idx="1">
                  <c:v>1526</c:v>
                </c:pt>
              </c:numCache>
            </c:numRef>
          </c:val>
        </c:ser>
        <c:axId val="88609536"/>
        <c:axId val="88611072"/>
      </c:barChart>
      <c:catAx>
        <c:axId val="88609536"/>
        <c:scaling>
          <c:orientation val="minMax"/>
        </c:scaling>
        <c:axPos val="b"/>
        <c:majorTickMark val="none"/>
        <c:tickLblPos val="nextTo"/>
        <c:crossAx val="88611072"/>
        <c:crosses val="autoZero"/>
        <c:auto val="1"/>
        <c:lblAlgn val="ctr"/>
        <c:lblOffset val="100"/>
      </c:catAx>
      <c:valAx>
        <c:axId val="8861107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860953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spPr>
            <a:solidFill>
              <a:srgbClr val="92D050"/>
            </a:solidFill>
          </c:spPr>
          <c:cat>
            <c:strRef>
              <c:f>'LOCACAÇÃO VEÍCULOS'!$A$2</c:f>
              <c:strCache>
                <c:ptCount val="1"/>
                <c:pt idx="0">
                  <c:v>Equilíbrio Serv. Ltda. - Rotacar</c:v>
                </c:pt>
              </c:strCache>
            </c:strRef>
          </c:cat>
          <c:val>
            <c:numRef>
              <c:f>'LOCACAÇÃO VEÍCULOS'!$B$2</c:f>
              <c:numCache>
                <c:formatCode>_-* #,##0.00_-;\-* #,##0.00_-;_-* "-"??_-;_-@_-</c:formatCode>
                <c:ptCount val="1"/>
                <c:pt idx="0">
                  <c:v>15930</c:v>
                </c:pt>
              </c:numCache>
            </c:numRef>
          </c:val>
        </c:ser>
        <c:ser>
          <c:idx val="1"/>
          <c:order val="1"/>
          <c:tx>
            <c:v>2017</c:v>
          </c:tx>
          <c:spPr>
            <a:solidFill>
              <a:schemeClr val="accent1"/>
            </a:solidFill>
          </c:spPr>
          <c:cat>
            <c:strRef>
              <c:f>'LOCACAÇÃO VEÍCULOS'!$A$2</c:f>
              <c:strCache>
                <c:ptCount val="1"/>
                <c:pt idx="0">
                  <c:v>Equilíbrio Serv. Ltda. - Rotacar</c:v>
                </c:pt>
              </c:strCache>
            </c:strRef>
          </c:cat>
          <c:val>
            <c:numRef>
              <c:f>'LOCACAÇÃO VEÍCULOS'!$C$2</c:f>
              <c:numCache>
                <c:formatCode>_-* #,##0.00_-;\-* #,##0.00_-;_-* "-"??_-;_-@_-</c:formatCode>
                <c:ptCount val="1"/>
                <c:pt idx="0">
                  <c:v>20940.72</c:v>
                </c:pt>
              </c:numCache>
            </c:numRef>
          </c:val>
        </c:ser>
        <c:axId val="88663552"/>
        <c:axId val="88665088"/>
      </c:barChart>
      <c:catAx>
        <c:axId val="88663552"/>
        <c:scaling>
          <c:orientation val="minMax"/>
        </c:scaling>
        <c:axPos val="b"/>
        <c:majorTickMark val="none"/>
        <c:tickLblPos val="nextTo"/>
        <c:crossAx val="88665088"/>
        <c:crosses val="autoZero"/>
        <c:auto val="1"/>
        <c:lblAlgn val="ctr"/>
        <c:lblOffset val="100"/>
      </c:catAx>
      <c:valAx>
        <c:axId val="8866508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8866355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  <a:ln>
          <a:solidFill>
            <a:srgbClr val="4F81BD"/>
          </a:solidFill>
        </a:ln>
      </c:spPr>
    </c:plotArea>
    <c:plotVisOnly val="1"/>
    <c:dispBlanksAs val="gap"/>
  </c:chart>
  <c:txPr>
    <a:bodyPr/>
    <a:lstStyle/>
    <a:p>
      <a:pPr>
        <a:defRPr sz="1000"/>
      </a:pPr>
      <a:endParaRPr lang="pt-B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v>2016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TELEFONIA!$B$2:$B$3</c:f>
              <c:numCache>
                <c:formatCode>_-* #,##0.00_-;\-* #,##0.00_-;_-* "-"??_-;_-@_-</c:formatCode>
                <c:ptCount val="2"/>
                <c:pt idx="0">
                  <c:v>2821.25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TELEFONIA!$A$2:$A$3</c:f>
              <c:strCache>
                <c:ptCount val="2"/>
                <c:pt idx="0">
                  <c:v>Serviço de Telefonia Móvel</c:v>
                </c:pt>
                <c:pt idx="1">
                  <c:v>Serviço de Telefonia Fixa</c:v>
                </c:pt>
              </c:strCache>
            </c:strRef>
          </c:cat>
          <c:val>
            <c:numRef>
              <c:f>TELEFONIA!$C$2:$C$3</c:f>
              <c:numCache>
                <c:formatCode>_-* #,##0.00_-;\-* #,##0.00_-;_-* "-"??_-;_-@_-</c:formatCode>
                <c:ptCount val="2"/>
                <c:pt idx="0">
                  <c:v>1628.81</c:v>
                </c:pt>
                <c:pt idx="1">
                  <c:v>1654.44</c:v>
                </c:pt>
              </c:numCache>
            </c:numRef>
          </c:val>
        </c:ser>
        <c:axId val="99689216"/>
        <c:axId val="99690752"/>
      </c:barChart>
      <c:catAx>
        <c:axId val="99689216"/>
        <c:scaling>
          <c:orientation val="minMax"/>
        </c:scaling>
        <c:axPos val="b"/>
        <c:numFmt formatCode="_-* #,##0.00_-;\-* #,##0.00_-;_-* &quot;-&quot;??_-;_-@_-" sourceLinked="1"/>
        <c:majorTickMark val="none"/>
        <c:tickLblPos val="nextTo"/>
        <c:crossAx val="99690752"/>
        <c:crosses val="autoZero"/>
        <c:auto val="1"/>
        <c:lblAlgn val="ctr"/>
        <c:lblOffset val="100"/>
      </c:catAx>
      <c:valAx>
        <c:axId val="9969075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9968921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  <c:dispBlanksAs val="gap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tângulo 1"/>
        <cdr:cNvSpPr/>
      </cdr:nvSpPr>
      <cdr:spPr>
        <a:xfrm xmlns:a="http://schemas.openxmlformats.org/drawingml/2006/main">
          <a:off x="-1412776" y="0"/>
          <a:ext cx="4730867" cy="2302525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A2048-24C1-4C21-AC0F-E7A06A5FBFCE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939925" y="744538"/>
            <a:ext cx="27892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79F8C-09B5-4D79-8FAA-13659C8AA24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93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93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8530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763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12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453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435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699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635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019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8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03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7B0C-BEAF-4101-A473-A0EEEF189E44}" type="datetimeFigureOut">
              <a:rPr lang="pt-BR" smtClean="0"/>
              <a:pPr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66FD-E259-43F6-B701-1823527E455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83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76672" y="2627784"/>
            <a:ext cx="60486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b="1" dirty="0" smtClean="0"/>
              <a:t>APRESENTAÇÃO</a:t>
            </a:r>
          </a:p>
          <a:p>
            <a:pPr algn="just"/>
            <a:endParaRPr lang="pt-BR" sz="1100" dirty="0" smtClean="0"/>
          </a:p>
          <a:p>
            <a:pPr algn="just"/>
            <a:r>
              <a:rPr lang="pt-BR" sz="1100" dirty="0" smtClean="0"/>
              <a:t>Os dados a seguir contemplam uma visão geral das despesas da Secretaria de Estado da Comunicação - SECOM nos Exercícios do 1º Quadrimestre 2016/2017, realizada através do Sistema Integrado de Administração Financeira – SIAFEM, Portal da Transparência Graciliano Ramos, Extrator/SIFAL,  Portal do Servidor – SEPLAG, Planilha de Monitoramento da Transparência, Banco de Dados da Junta Comercial, E-SIC Alagoas, Diário Oficial do Estado de Alagoas, entre outros.</a:t>
            </a:r>
            <a:endParaRPr lang="pt-BR" sz="1100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000250" y="214313"/>
            <a:ext cx="42148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Aft>
                <a:spcPts val="1000"/>
              </a:spcAft>
            </a:pPr>
            <a:r>
              <a:rPr lang="pt-BR" sz="2200" b="1" dirty="0">
                <a:solidFill>
                  <a:srgbClr val="FFFFFF"/>
                </a:solidFill>
                <a:latin typeface="Myriad Pro"/>
              </a:rPr>
              <a:t>Relatório de </a:t>
            </a:r>
            <a:r>
              <a:rPr lang="pt-BR" sz="2200" b="1" dirty="0" smtClean="0">
                <a:solidFill>
                  <a:srgbClr val="FFFFFF"/>
                </a:solidFill>
                <a:latin typeface="Myriad Pro"/>
              </a:rPr>
              <a:t>Monitoramento</a:t>
            </a:r>
            <a:endParaRPr lang="pt-BR" sz="2200" b="1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6513"/>
            <a:ext cx="6884988" cy="130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 dirty="0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211888" y="1019175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00042" y="4857752"/>
          <a:ext cx="5929355" cy="670560"/>
        </p:xfrm>
        <a:graphic>
          <a:graphicData uri="http://schemas.openxmlformats.org/drawingml/2006/table">
            <a:tbl>
              <a:tblPr/>
              <a:tblGrid>
                <a:gridCol w="2561201"/>
                <a:gridCol w="1684077"/>
                <a:gridCol w="1684077"/>
              </a:tblGrid>
              <a:tr h="1428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SITUAÇÃO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Cargo em Comissão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27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Estatutário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  <a:tr h="1428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38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428604" y="6215074"/>
          <a:ext cx="6143668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aixaDeTexto 17"/>
          <p:cNvSpPr txBox="1"/>
          <p:nvPr/>
        </p:nvSpPr>
        <p:spPr>
          <a:xfrm>
            <a:off x="500042" y="1571604"/>
            <a:ext cx="5708674" cy="109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>
              <a:defRPr/>
            </a:pPr>
            <a:r>
              <a:rPr lang="pt-BR" sz="2400" b="1" dirty="0" smtClean="0"/>
              <a:t>Secretaria de Estado de Comunicação </a:t>
            </a: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</a:t>
            </a: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966997" y="3929058"/>
            <a:ext cx="2924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altLang="pt-BR" b="1" dirty="0" smtClean="0">
                <a:solidFill>
                  <a:srgbClr val="002060"/>
                </a:solidFill>
                <a:cs typeface="Arial" pitchFamily="34" charset="0"/>
              </a:rPr>
              <a:t>Relatório de Monitoramento</a:t>
            </a:r>
            <a:endParaRPr lang="pt-BR" altLang="pt-BR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28604" y="4429124"/>
            <a:ext cx="6000792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28604" y="5715008"/>
            <a:ext cx="6000792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QUADRO DE FUNCIONÁRIOS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08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42918" y="1071545"/>
          <a:ext cx="5786477" cy="4714656"/>
        </p:xfrm>
        <a:graphic>
          <a:graphicData uri="http://schemas.openxmlformats.org/drawingml/2006/table">
            <a:tbl>
              <a:tblPr/>
              <a:tblGrid>
                <a:gridCol w="2240156"/>
                <a:gridCol w="578411"/>
                <a:gridCol w="2304160"/>
                <a:gridCol w="663750"/>
              </a:tblGrid>
              <a:tr h="17461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2016</a:t>
                      </a:r>
                    </a:p>
                  </a:txBody>
                  <a:tcPr marL="5621" marR="5621" marT="562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PRINCIPAIS FAVORECIDOS DE 2017</a:t>
                      </a:r>
                    </a:p>
                  </a:txBody>
                  <a:tcPr marL="5621" marR="5621" marT="562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6D0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46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5621" marR="5621" marT="562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621" marR="5621" marT="562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FAVORECIDOS</a:t>
                      </a:r>
                    </a:p>
                  </a:txBody>
                  <a:tcPr marL="5621" marR="5621" marT="562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(R$)</a:t>
                      </a:r>
                    </a:p>
                  </a:txBody>
                  <a:tcPr marL="5621" marR="5621" marT="562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PAZ PUBLICIDADE E MARKETING LTDA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329.544,73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BCO PROPAGANDA LTDA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4.054.102,16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AGENCIA RADIOWEB RS PROD JORNALISTICA EP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144.500,00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PAZ PUBLICIDADE E MARKETING LTDA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1.460.868,95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15.930,00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STQ PUBLICIDADE E PROPAGANDA LTDA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70.338,41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PARA ATENDER PAGAMENTO DA CONTRIBUICAO P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12.315,62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AGENCIA RADIOWEB RS PROD JORNALISTICA EP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57.800,00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SOTAQUE BRASIL PUBLICIDADE E PROPAGANDA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6.250,00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EQUILIBRIO SERVICOS LTDA - ROTACAR LOCAD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20.940,72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ANDRESSA MARIA BARBOSA NASCIMENTO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3.768,85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PARA ATENDER PAGAMENTO DA CONTRIBUICAO P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12.430,00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LIVIA HOLANDA FREITAS SOARES TORRES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3.768,85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INTERMEDIUM CONS.E INTER EMPRESARIAL LTD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7.900,00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ALEANA SOFIA SILVA COSTA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3.768,85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SAPUCAIA E CIA LTDA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4.014,00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PAULA MARIA SANTIAGO NUNES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3.768,85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ANDRESSA MARIA BARBOSA NASCIMENTO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3.017,50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RAFAELA PIMENTEL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3.768,85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JOAO VICTOR ALVES DE FREITAS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3.017,50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THIAGO AUGUSTO CORREIA ALENCAR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3.768,85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TAIS RODRIGUES ALBINO DOS SANTOS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3.017,50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MIXPEL COMERCIO DE PAPELARIA E INFOR - E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3.320,10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MARIA ALEANA SOFIA SILVA COSTA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2.937,00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MIXPEL DISTRIBUIDORA LTDA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3.132,95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MATHEUS BARBOSA TEIXEIRA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2.679,96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RONIVALDO DA SILVA VIEIRA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2.825,85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MIXPEL COMERCIO DE PAPELARIA E INFOR - E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2.400,00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OI MOVEL S.A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2.048,66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MOVIMENTO ALAGOAS COMPETITIVA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2.150,00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SUPRIFITAS LTDA ME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1.469,00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LARA KAMILA SANTOS CAVALCANTE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2.011,20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WAGNER FERREI DA SILVA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1.210,00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ESTILO ATIVO SERVICO LTDA-ME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1.900,00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JOAO VICTOR ALVES DE FREITAS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943,00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1.654,44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LARISSA MARTINS FURTADO QUINTELA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880,00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FRANCISCA MARIA VIANA BINAS - ME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1.566,25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4"/>
                    </a:solidFill>
                  </a:tcPr>
                </a:tc>
              </a:tr>
              <a:tr h="218271"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TELEMAR NORTE LESTE S.A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819,76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ANDREA BITTHIAN MARTINS DA CUNHA LIMA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1.548,73</a:t>
                      </a:r>
                    </a:p>
                  </a:txBody>
                  <a:tcPr marL="5621" marR="5621" marT="562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500042" y="357158"/>
            <a:ext cx="592935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PRINCIPAIS FORNECEDORES 2016/2017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Transparência – Serviço de Informação ao Cidadão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4664" y="1547664"/>
            <a:ext cx="612068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sz="1200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ano de 2016 foram registrados 81 (oitenta e um) pedidos iniciais de acesso à informação através do sistema eletrônico do Serviço de Informação ao Cidadão da SEDUC</a:t>
            </a:r>
            <a:r>
              <a:rPr lang="pt-BR" sz="1200" b="1" dirty="0" smtClean="0">
                <a:latin typeface="Candara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200" dirty="0">
              <a:effectLst/>
              <a:latin typeface="Candara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2360757"/>
              </p:ext>
            </p:extLst>
          </p:nvPr>
        </p:nvGraphicFramePr>
        <p:xfrm>
          <a:off x="404664" y="2123728"/>
          <a:ext cx="3052350" cy="4559111"/>
        </p:xfrm>
        <a:graphic>
          <a:graphicData uri="http://schemas.openxmlformats.org/drawingml/2006/table">
            <a:tbl>
              <a:tblPr/>
              <a:tblGrid>
                <a:gridCol w="1017450"/>
                <a:gridCol w="1017450"/>
                <a:gridCol w="1017450"/>
              </a:tblGrid>
              <a:tr h="504866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Número de Solicitações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Número de Recursos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1865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andara" pitchFamily="34" charset="0"/>
                        </a:rPr>
                        <a:t>TOTAL</a:t>
                      </a:r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7014" y="3218865"/>
            <a:ext cx="3192439" cy="266036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28604" y="1000100"/>
            <a:ext cx="607223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PRINCIPAIS FORNECEDORES 2016/2017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 dirty="0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graphicFrame>
        <p:nvGraphicFramePr>
          <p:cNvPr id="8" name="Gráfico 7"/>
          <p:cNvGraphicFramePr/>
          <p:nvPr/>
        </p:nvGraphicFramePr>
        <p:xfrm>
          <a:off x="692696" y="1115616"/>
          <a:ext cx="5405377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764704" y="637220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</a:t>
            </a:r>
            <a:r>
              <a:rPr lang="pt-BR" sz="1000" b="1" dirty="0" err="1" smtClean="0">
                <a:latin typeface="Candara" pitchFamily="34" charset="0"/>
              </a:rPr>
              <a:t>e-SIC</a:t>
            </a:r>
            <a:r>
              <a:rPr lang="pt-BR" sz="1000" b="1" dirty="0" smtClean="0">
                <a:latin typeface="Candara" pitchFamily="34" charset="0"/>
              </a:rPr>
              <a:t> Alagoas</a:t>
            </a:r>
            <a:endParaRPr lang="pt-BR" sz="1000" b="1" dirty="0"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0042" y="357158"/>
            <a:ext cx="592935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ASSUNTOS MAIS SOLICITADOS PELO SISTEMA E-SIC DA SECOM</a:t>
            </a:r>
            <a:endParaRPr lang="pt-B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7344828"/>
              </p:ext>
            </p:extLst>
          </p:nvPr>
        </p:nvGraphicFramePr>
        <p:xfrm>
          <a:off x="404664" y="1259632"/>
          <a:ext cx="6172200" cy="3566160"/>
        </p:xfrm>
        <a:graphic>
          <a:graphicData uri="http://schemas.openxmlformats.org/drawingml/2006/table">
            <a:tbl>
              <a:tblPr/>
              <a:tblGrid>
                <a:gridCol w="1234440"/>
                <a:gridCol w="1234440"/>
                <a:gridCol w="1234440"/>
                <a:gridCol w="1234440"/>
                <a:gridCol w="12344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Mês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Aberto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latin typeface="Candara" pitchFamily="34" charset="0"/>
                        </a:rPr>
                        <a:t>Respondidas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>
                          <a:latin typeface="Candara" pitchFamily="34" charset="0"/>
                        </a:rPr>
                        <a:t>Negadas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Candara" pitchFamily="34" charset="0"/>
                        </a:rPr>
                        <a:t>Em Tramitação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Janeiro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Fevereiro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Março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Abril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Maio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Junho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Julho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Agosto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Setembro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Outubro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>
                          <a:latin typeface="Candara" pitchFamily="34" charset="0"/>
                        </a:rPr>
                        <a:t>Novembro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Candara" pitchFamily="34" charset="0"/>
                        </a:rPr>
                        <a:t>Dezembro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Candara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xmlns="" val="518442198"/>
              </p:ext>
            </p:extLst>
          </p:nvPr>
        </p:nvGraphicFramePr>
        <p:xfrm>
          <a:off x="836712" y="5868144"/>
          <a:ext cx="528641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500042" y="357158"/>
            <a:ext cx="5929354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STATUS DOS PEDIDOS INICIAIS RESPONDIDOS PELO SERVIÇO DE INFORMAÇÃO AO CIDADÃO DA SECOM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0042" y="5357818"/>
            <a:ext cx="5929354" cy="5000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STATUS DE PEDIDOS DE RECURSOS INTERPOSTOS PERANTE A CGE ANTE AS RESPOSTAS ENVIADAS PELO SIC/SECOM</a:t>
            </a:r>
            <a:endParaRPr lang="pt-B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>
            <a:spLocks noChangeArrowheads="1"/>
          </p:cNvSpPr>
          <p:nvPr/>
        </p:nvSpPr>
        <p:spPr bwMode="auto">
          <a:xfrm>
            <a:off x="-387350" y="971550"/>
            <a:ext cx="34432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lvl="1" indent="-285750" algn="just"/>
            <a:r>
              <a:rPr lang="pt-BR" altLang="pt-BR" sz="1500" b="1" dirty="0" smtClean="0">
                <a:solidFill>
                  <a:schemeClr val="bg1"/>
                </a:solidFill>
                <a:latin typeface="Calibri" pitchFamily="34" charset="0"/>
              </a:rPr>
              <a:t>Transparência a serviço do cidadão</a:t>
            </a:r>
            <a:endParaRPr lang="pt-BR" altLang="pt-BR" sz="15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32656" y="539552"/>
            <a:ext cx="6264696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32656" y="1115616"/>
            <a:ext cx="6264696" cy="73866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just"/>
            <a:r>
              <a:rPr lang="pt-BR" sz="1400" b="1" dirty="0" smtClean="0">
                <a:solidFill>
                  <a:schemeClr val="bg1">
                    <a:lumMod val="95000"/>
                  </a:schemeClr>
                </a:solidFill>
                <a:latin typeface="Candara" pitchFamily="34" charset="0"/>
                <a:ea typeface="Calibri" panose="020F0502020204030204" pitchFamily="34" charset="0"/>
              </a:rPr>
              <a:t>QUANTIDADE DE PORTARIAS DE INSTAURAÇÃO DE SINDICÂNCIA ADMINISTRATIVA OU PROCESSO DISCIPLINAR PUBLICADAS NO DOE/AL REFERENTES À SECOM</a:t>
            </a:r>
            <a:endParaRPr lang="pt-BR" sz="1400" b="1" dirty="0">
              <a:solidFill>
                <a:schemeClr val="bg1">
                  <a:lumMod val="95000"/>
                </a:schemeClr>
              </a:solidFill>
              <a:latin typeface="Candara" pitchFamily="34" charset="0"/>
            </a:endParaRP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2312628"/>
              </p:ext>
            </p:extLst>
          </p:nvPr>
        </p:nvGraphicFramePr>
        <p:xfrm>
          <a:off x="332656" y="1979712"/>
          <a:ext cx="6264692" cy="1156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7784"/>
                <a:gridCol w="950132"/>
                <a:gridCol w="365435"/>
                <a:gridCol w="365435"/>
                <a:gridCol w="365435"/>
                <a:gridCol w="365435"/>
                <a:gridCol w="365435"/>
                <a:gridCol w="292348"/>
                <a:gridCol w="292348"/>
                <a:gridCol w="365435"/>
                <a:gridCol w="292348"/>
                <a:gridCol w="292348"/>
                <a:gridCol w="365435"/>
                <a:gridCol w="348529"/>
                <a:gridCol w="284545"/>
                <a:gridCol w="296265"/>
              </a:tblGrid>
              <a:tr h="3210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Órgão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Procedimento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Jan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Fev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Mar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latin typeface="Calibri"/>
                          <a:ea typeface="Times New Roman"/>
                          <a:cs typeface="Calibri"/>
                        </a:rPr>
                        <a:t>Abr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Mai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Jun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Jul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Ago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Set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Out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 err="1">
                          <a:latin typeface="Calibri"/>
                          <a:ea typeface="Times New Roman"/>
                          <a:cs typeface="Calibri"/>
                        </a:rPr>
                        <a:t>Nov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Dez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Total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Geral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</a:tr>
              <a:tr h="32106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latin typeface="Calibri"/>
                          <a:ea typeface="Times New Roman"/>
                          <a:cs typeface="Calibri"/>
                        </a:rPr>
                        <a:t>SEDUC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latin typeface="Calibri"/>
                          <a:ea typeface="Times New Roman"/>
                          <a:cs typeface="Calibri"/>
                        </a:rPr>
                        <a:t>Sindicância Administrativa</a:t>
                      </a: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ctr"/>
                </a:tc>
              </a:tr>
              <a:tr h="1605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latin typeface="Calibri"/>
                          <a:ea typeface="Times New Roman"/>
                          <a:cs typeface="Calibri"/>
                        </a:rPr>
                        <a:t>Processo Disciplinar</a:t>
                      </a: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417" marR="27417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Gráfico 12"/>
          <p:cNvGraphicFramePr/>
          <p:nvPr>
            <p:extLst>
              <p:ext uri="{D42A27DB-BD31-4B8C-83A1-F6EECF244321}">
                <p14:modId xmlns:p14="http://schemas.microsoft.com/office/powerpoint/2010/main" xmlns="" val="2893076359"/>
              </p:ext>
            </p:extLst>
          </p:nvPr>
        </p:nvGraphicFramePr>
        <p:xfrm>
          <a:off x="692696" y="3275856"/>
          <a:ext cx="5400040" cy="3150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  <a:ea typeface="Calibri" panose="020F0502020204030204" pitchFamily="34" charset="0"/>
              </a:rPr>
              <a:t>DECRETOS DE APLICAÇÃO DE PENALIDADES DISCIPLINARES PUBLICADOS NO DOE/AL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5399553"/>
              </p:ext>
            </p:extLst>
          </p:nvPr>
        </p:nvGraphicFramePr>
        <p:xfrm>
          <a:off x="404664" y="1475656"/>
          <a:ext cx="6120679" cy="5240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866"/>
                <a:gridCol w="772914"/>
                <a:gridCol w="1225884"/>
                <a:gridCol w="1131131"/>
                <a:gridCol w="702884"/>
              </a:tblGrid>
              <a:tr h="2557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Candara" pitchFamily="34" charset="0"/>
                        </a:rPr>
                        <a:t/>
                      </a:r>
                      <a:br>
                        <a:rPr lang="pt-BR" sz="900" dirty="0">
                          <a:effectLst/>
                          <a:latin typeface="Candara" pitchFamily="34" charset="0"/>
                        </a:rPr>
                      </a:br>
                      <a:r>
                        <a:rPr lang="pt-BR" sz="900" dirty="0">
                          <a:effectLst/>
                          <a:latin typeface="Candara" pitchFamily="34" charset="0"/>
                        </a:rPr>
                        <a:t>Servidor</a:t>
                      </a: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Matrícula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Cargo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Decreto nº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Candara" pitchFamily="34" charset="0"/>
                        </a:rPr>
                        <a:t>Publicação DOE/AL</a:t>
                      </a: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</a:tr>
              <a:tr h="132246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 smtClean="0">
                          <a:latin typeface="Candara" pitchFamily="34" charset="0"/>
                          <a:ea typeface="Calibri"/>
                          <a:cs typeface="Calibri"/>
                        </a:rPr>
                        <a:t>SECOM (PENALIDADE DISCIPLINAR: DEMISSÃO)</a:t>
                      </a:r>
                      <a:endParaRPr lang="pt-BR" sz="1100" dirty="0" smtClean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effectLst/>
                        <a:latin typeface="Candara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486" marR="45486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solidFill>
                          <a:schemeClr val="bg1"/>
                        </a:solidFill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  <a:tr h="1322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900" dirty="0">
                        <a:latin typeface="Candara" pitchFamily="34" charset="0"/>
                        <a:ea typeface="Calibri"/>
                        <a:cs typeface="Times New Roman"/>
                      </a:endParaRPr>
                    </a:p>
                  </a:txBody>
                  <a:tcPr marL="32829" marR="32829" marT="0" marB="0" anchor="ctr"/>
                </a:tc>
              </a:tr>
            </a:tbl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357166" y="7358082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DOE/AL</a:t>
            </a:r>
            <a:endParaRPr lang="pt-BR" sz="1000" b="1" dirty="0">
              <a:latin typeface="Candar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0042" y="357158"/>
            <a:ext cx="592935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PRINCIPAIS FORNECEDORES 2016/2017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04664" y="467544"/>
            <a:ext cx="6120680" cy="3116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CORREIÇÃO ADMINISTRATIVA</a:t>
            </a:r>
            <a:endParaRPr lang="pt-BR" sz="16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4664" y="971600"/>
            <a:ext cx="6120680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  <a:ea typeface="Calibri" panose="020F0502020204030204" pitchFamily="34" charset="0"/>
              </a:rPr>
              <a:t>REPRESENTAÇÃO GRÁFICA DE APLICAÇÃO DE PENALIDADES DISCIPLINARES PUBLICADOS NO DOE/AL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92696" y="572412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 smtClean="0">
                <a:latin typeface="Candara" pitchFamily="34" charset="0"/>
              </a:rPr>
              <a:t>Fonte: DOE/AL</a:t>
            </a:r>
            <a:endParaRPr lang="pt-BR" sz="1000" b="1" dirty="0">
              <a:latin typeface="Candara" pitchFamily="34" charset="0"/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xmlns="" val="4136569570"/>
              </p:ext>
            </p:extLst>
          </p:nvPr>
        </p:nvGraphicFramePr>
        <p:xfrm>
          <a:off x="692696" y="1835696"/>
          <a:ext cx="5688632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57158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6672" y="467544"/>
            <a:ext cx="6120680" cy="28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E</a:t>
            </a:r>
            <a:r>
              <a:rPr lang="pt-BR" sz="1300" b="1" dirty="0" smtClean="0">
                <a:solidFill>
                  <a:schemeClr val="bg1"/>
                </a:solidFill>
              </a:rPr>
              <a:t>XECUÇÃO</a:t>
            </a:r>
            <a:r>
              <a:rPr lang="pt-BR" sz="1300" b="1" dirty="0" smtClean="0">
                <a:solidFill>
                  <a:schemeClr val="bg1"/>
                </a:solidFill>
                <a:latin typeface="Candara" pitchFamily="34" charset="0"/>
              </a:rPr>
              <a:t> ORÇAMENTÁRIA</a:t>
            </a:r>
            <a:endParaRPr lang="pt-BR" sz="13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00042" y="857224"/>
          <a:ext cx="6072230" cy="1928820"/>
        </p:xfrm>
        <a:graphic>
          <a:graphicData uri="http://schemas.openxmlformats.org/drawingml/2006/table">
            <a:tbl>
              <a:tblPr/>
              <a:tblGrid>
                <a:gridCol w="2533765"/>
                <a:gridCol w="1985384"/>
                <a:gridCol w="1553081"/>
              </a:tblGrid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DotaçãoInicial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15.287.219,00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19.892.820,00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Suplementação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705.032,24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Reduções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-303.951,00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Atualizado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15.688.300,24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19.892.820,00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Empenhado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1.702.406,63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14.152.919,86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Liquidado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993.728,13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6.895.029,27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Pago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991.758,13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6.219.652,24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Disponível a Emp.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13.985.893,61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5.739.900,14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19288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Execução (%)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Gráfico 14"/>
          <p:cNvGraphicFramePr/>
          <p:nvPr/>
        </p:nvGraphicFramePr>
        <p:xfrm>
          <a:off x="500042" y="3643306"/>
          <a:ext cx="6072230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642919" y="6215074"/>
          <a:ext cx="5572164" cy="2071706"/>
        </p:xfrm>
        <a:graphic>
          <a:graphicData uri="http://schemas.openxmlformats.org/drawingml/2006/table">
            <a:tbl>
              <a:tblPr/>
              <a:tblGrid>
                <a:gridCol w="2885812"/>
                <a:gridCol w="1425931"/>
                <a:gridCol w="1260421"/>
              </a:tblGrid>
              <a:tr h="22921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Descrição da Natureza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51435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  <a:r>
                        <a:rPr lang="pt-BR" sz="1100" b="0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3802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Diarias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- Pessoal Civil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5.355,00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5.610,00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2921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Equipamentos e Material permanente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6.414,00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921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Material De Consumo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+mn-lt"/>
                        </a:rPr>
                        <a:t>8.951,66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3.086,25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2921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Obrig.Tribut.E Cont.-Op. Intra-orcamentarias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+mn-lt"/>
                        </a:rPr>
                        <a:t>12.315,62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12.430,00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921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 - Pessoa Fisica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+mn-lt"/>
                        </a:rPr>
                        <a:t>26.947,75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22.920,81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2921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Outros Servicos De Terceiros-pessoa Juridica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+mn-lt"/>
                        </a:rPr>
                        <a:t>502.032,24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5.680.836,64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921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Venc.E Vantagens Fixas - Pessoal Civil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436.155,83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0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488.354,54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921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991.758,10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376092"/>
                          </a:solidFill>
                          <a:latin typeface="+mn-lt"/>
                        </a:rPr>
                        <a:t>6.219.652,24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11" name="Retângulo 10"/>
          <p:cNvSpPr/>
          <p:nvPr/>
        </p:nvSpPr>
        <p:spPr>
          <a:xfrm>
            <a:off x="428604" y="3214678"/>
            <a:ext cx="6072230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EXECUÇÃO 2016/2017–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8604" y="5786446"/>
            <a:ext cx="6000792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EXECUÇÃO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 ORÇAMENTÁRIA – DETALHAMENTO DAS DESPESAS PAGAS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19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71480" y="1500168"/>
          <a:ext cx="5929354" cy="2857516"/>
        </p:xfrm>
        <a:graphic>
          <a:graphicData uri="http://schemas.openxmlformats.org/drawingml/2006/table">
            <a:tbl>
              <a:tblPr/>
              <a:tblGrid>
                <a:gridCol w="2967020"/>
                <a:gridCol w="1593661"/>
                <a:gridCol w="1368673"/>
              </a:tblGrid>
              <a:tr h="26458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2016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2017 (R$)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49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GRATIF.P/EXERCICIO DE CARGO EM COMISSAO(RGPS)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348.552,81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360.914,65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6458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SUBSIDIOS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43.374,52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43.374,52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26458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13 SALARIO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   674,83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29.856,65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49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GRATIF.P/EXERCICIO DE CARGO DE FUNÇÕES(RPPS)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5.400,00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5.400,00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3"/>
                    </a:solidFill>
                  </a:tcPr>
                </a:tc>
              </a:tr>
              <a:tr h="449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FERIAS - ABONO CONSTITUCIONAL  (RGPS)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1.925,34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4.207,15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4979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COMPLEMENTACAO SALARIAL- PESSOAL CIVIL (RPPS)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   1.647,40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2.331,40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64585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    401.574,90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pt-BR" sz="1100" b="1" i="0" u="none" strike="noStrike" dirty="0">
                          <a:solidFill>
                            <a:srgbClr val="1F497D"/>
                          </a:solidFill>
                          <a:latin typeface="+mn-lt"/>
                        </a:rPr>
                        <a:t>      446.084,37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571479" y="5357818"/>
          <a:ext cx="5929355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/>
          <p:cNvSpPr/>
          <p:nvPr/>
        </p:nvSpPr>
        <p:spPr>
          <a:xfrm>
            <a:off x="571480" y="1000100"/>
            <a:ext cx="60007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PESSOAL CIVIL – DETALHAMENTO DAS VERBAS PAGAS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0042" y="4786314"/>
            <a:ext cx="60007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PESSOAL CIVIL – REPRESENTAÇÃO GRÁFICA DAS MAIORES VERBAS PAGAS</a:t>
            </a:r>
            <a:endParaRPr lang="pt-BR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00042" y="1285852"/>
          <a:ext cx="5857915" cy="928693"/>
        </p:xfrm>
        <a:graphic>
          <a:graphicData uri="http://schemas.openxmlformats.org/drawingml/2006/table">
            <a:tbl>
              <a:tblPr/>
              <a:tblGrid>
                <a:gridCol w="2673275"/>
                <a:gridCol w="1680923"/>
                <a:gridCol w="1503717"/>
              </a:tblGrid>
              <a:tr h="29032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2627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 Executadoem 2016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5.355,00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1209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Total Executadoem 2017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5.610,00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4,76%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500042" y="3214678"/>
          <a:ext cx="5857916" cy="337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ângulo 7"/>
          <p:cNvSpPr/>
          <p:nvPr/>
        </p:nvSpPr>
        <p:spPr>
          <a:xfrm>
            <a:off x="500042" y="857224"/>
            <a:ext cx="6000792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DIÁRIAS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 – PESSOAL CIVIL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0042" y="2643174"/>
            <a:ext cx="6000792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DIÁRIAS – PESSOAL CIVIL (DETALHAMENTO)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36712" y="3786183"/>
            <a:ext cx="557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Maiores </a:t>
            </a:r>
            <a:r>
              <a:rPr lang="pt-BR" dirty="0" smtClean="0">
                <a:latin typeface="+mj-lt"/>
              </a:rPr>
              <a:t>Despesas</a:t>
            </a:r>
            <a:r>
              <a:rPr lang="pt-BR" dirty="0" smtClean="0"/>
              <a:t> com Material de Consumo em 2016/2017</a:t>
            </a:r>
            <a:endParaRPr lang="pt-BR" dirty="0"/>
          </a:p>
        </p:txBody>
      </p:sp>
      <p:graphicFrame>
        <p:nvGraphicFramePr>
          <p:cNvPr id="7" name="Gráfico 6"/>
          <p:cNvGraphicFramePr/>
          <p:nvPr/>
        </p:nvGraphicFramePr>
        <p:xfrm>
          <a:off x="723899" y="4572000"/>
          <a:ext cx="5410201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00042" y="1500166"/>
          <a:ext cx="5929353" cy="1143008"/>
        </p:xfrm>
        <a:graphic>
          <a:graphicData uri="http://schemas.openxmlformats.org/drawingml/2006/table">
            <a:tbl>
              <a:tblPr/>
              <a:tblGrid>
                <a:gridCol w="3173675"/>
                <a:gridCol w="1284951"/>
                <a:gridCol w="1470727"/>
              </a:tblGrid>
              <a:tr h="3753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9237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Executadoem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8.951,69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753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Executadoem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3.086,25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-65,52%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500042" y="857224"/>
            <a:ext cx="6000792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MATERIAL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 DE CONSUMO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2918" y="2000232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Despesas com Serviços de Terceiros Pessoa Jurídica em 1° Quadrimestre 2016/2017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71480" y="1000099"/>
          <a:ext cx="5857916" cy="928695"/>
        </p:xfrm>
        <a:graphic>
          <a:graphicData uri="http://schemas.openxmlformats.org/drawingml/2006/table">
            <a:tbl>
              <a:tblPr/>
              <a:tblGrid>
                <a:gridCol w="3020488"/>
                <a:gridCol w="1342459"/>
                <a:gridCol w="1494969"/>
              </a:tblGrid>
              <a:tr h="309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1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smtClean="0">
                          <a:solidFill>
                            <a:srgbClr val="FFFFFF"/>
                          </a:solidFill>
                          <a:latin typeface="+mn-lt"/>
                        </a:rPr>
                        <a:t>Total Executadoem 2016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502.032,24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76091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Executadoem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 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5.680.836,61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1131,57%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785794" y="2857488"/>
          <a:ext cx="5634039" cy="5786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ângulo 7"/>
          <p:cNvSpPr/>
          <p:nvPr/>
        </p:nvSpPr>
        <p:spPr>
          <a:xfrm>
            <a:off x="500042" y="500034"/>
            <a:ext cx="592935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SERVIÇOS DE </a:t>
            </a:r>
            <a:r>
              <a:rPr lang="pt-BR" sz="1400" b="1" dirty="0" smtClean="0">
                <a:solidFill>
                  <a:schemeClr val="bg1"/>
                </a:solidFill>
                <a:latin typeface="+mj-lt"/>
              </a:rPr>
              <a:t>TERCEIROS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 – </a:t>
            </a:r>
            <a:r>
              <a:rPr lang="pt-BR" sz="1400" b="1" dirty="0" smtClean="0">
                <a:solidFill>
                  <a:schemeClr val="bg1"/>
                </a:solidFill>
              </a:rPr>
              <a:t>PESSOA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 JURÍDICA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28604" y="1857356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02 Maiores Despesas com Serviços de Terceiros – Pessoa Física em 2016/2017</a:t>
            </a:r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00042" y="857225"/>
          <a:ext cx="6000792" cy="642942"/>
        </p:xfrm>
        <a:graphic>
          <a:graphicData uri="http://schemas.openxmlformats.org/drawingml/2006/table">
            <a:tbl>
              <a:tblPr/>
              <a:tblGrid>
                <a:gridCol w="3305168"/>
                <a:gridCol w="1256948"/>
                <a:gridCol w="1438676"/>
              </a:tblGrid>
              <a:tr h="2126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771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2016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26.947,75</a:t>
                      </a:r>
                      <a:endParaRPr lang="pt-BR" sz="11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261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Total Executado em 2017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22.920,81</a:t>
                      </a:r>
                      <a:endParaRPr lang="pt-BR" sz="11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 smtClean="0">
                          <a:solidFill>
                            <a:srgbClr val="365F91"/>
                          </a:solidFill>
                          <a:latin typeface="+mn-lt"/>
                        </a:rPr>
                        <a:t>85,05%</a:t>
                      </a:r>
                      <a:endParaRPr lang="pt-BR" sz="1100" b="0" i="0" u="none" strike="noStrike" dirty="0">
                        <a:solidFill>
                          <a:srgbClr val="365F91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áfico 8"/>
          <p:cNvGraphicFramePr/>
          <p:nvPr/>
        </p:nvGraphicFramePr>
        <p:xfrm>
          <a:off x="976312" y="2905126"/>
          <a:ext cx="4905375" cy="3333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ângulo 7"/>
          <p:cNvSpPr/>
          <p:nvPr/>
        </p:nvSpPr>
        <p:spPr>
          <a:xfrm>
            <a:off x="500042" y="428596"/>
            <a:ext cx="5929354" cy="2143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SERVIÇOS</a:t>
            </a:r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 DE TERCEIROS – PESSOA FÍSICA</a:t>
            </a:r>
            <a:endParaRPr lang="pt-BR" sz="14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0688" y="1907704"/>
            <a:ext cx="5929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Despesas com Locação de Veículos em </a:t>
            </a:r>
          </a:p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2016/2017</a:t>
            </a:r>
            <a:endParaRPr lang="pt-BR" dirty="0"/>
          </a:p>
        </p:txBody>
      </p:sp>
      <p:graphicFrame>
        <p:nvGraphicFramePr>
          <p:cNvPr id="11" name="Gráfico 10"/>
          <p:cNvGraphicFramePr/>
          <p:nvPr/>
        </p:nvGraphicFramePr>
        <p:xfrm>
          <a:off x="857232" y="2847975"/>
          <a:ext cx="5286412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00042" y="1000101"/>
          <a:ext cx="6000792" cy="571503"/>
        </p:xfrm>
        <a:graphic>
          <a:graphicData uri="http://schemas.openxmlformats.org/drawingml/2006/table">
            <a:tbl>
              <a:tblPr/>
              <a:tblGrid>
                <a:gridCol w="3305168"/>
                <a:gridCol w="1256948"/>
                <a:gridCol w="1438676"/>
              </a:tblGrid>
              <a:tr h="1905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Executadoem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2016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15.930,00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050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+mn-lt"/>
                        </a:rPr>
                        <a:t>Executadoem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 2017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+mn-lt"/>
                        </a:rPr>
                        <a:t>20.940,72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65F91"/>
                          </a:solidFill>
                          <a:latin typeface="+mn-lt"/>
                        </a:rPr>
                        <a:t>31,45%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500042" y="285720"/>
            <a:ext cx="592935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  <a:latin typeface="Candara" pitchFamily="34" charset="0"/>
              </a:rPr>
              <a:t>LOCAÇÃO DE </a:t>
            </a:r>
            <a:r>
              <a:rPr lang="pt-BR" sz="1400" b="1" dirty="0" smtClean="0">
                <a:solidFill>
                  <a:schemeClr val="bg1"/>
                </a:solidFill>
              </a:rPr>
              <a:t>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2918" y="2143108"/>
            <a:ext cx="56436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Candara" pitchFamily="34" charset="0"/>
                <a:ea typeface="+mn-ea"/>
                <a:cs typeface="+mn-cs"/>
              </a:defRPr>
            </a:pPr>
            <a:r>
              <a:rPr lang="pt-BR" dirty="0" smtClean="0"/>
              <a:t>Despesas com Telefonia Fixa e Móvel em 2016/2017</a:t>
            </a:r>
            <a:endParaRPr lang="pt-BR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00042" y="1071537"/>
          <a:ext cx="6000792" cy="928696"/>
        </p:xfrm>
        <a:graphic>
          <a:graphicData uri="http://schemas.openxmlformats.org/drawingml/2006/table">
            <a:tbl>
              <a:tblPr/>
              <a:tblGrid>
                <a:gridCol w="3305168"/>
                <a:gridCol w="1256948"/>
                <a:gridCol w="1438676"/>
              </a:tblGrid>
              <a:tr h="3049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Itens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R$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Variação %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31880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Total </a:t>
                      </a:r>
                      <a:r>
                        <a:rPr lang="pt-BR" sz="1100" b="1" i="0" u="none" strike="noStrike" dirty="0" err="1">
                          <a:solidFill>
                            <a:srgbClr val="FFFFFF"/>
                          </a:solidFill>
                          <a:latin typeface="Candara"/>
                        </a:rPr>
                        <a:t>Executadoem</a:t>
                      </a:r>
                      <a:r>
                        <a:rPr lang="pt-BR" sz="1100" b="1" i="0" u="none" strike="noStrike" dirty="0">
                          <a:solidFill>
                            <a:srgbClr val="FFFFFF"/>
                          </a:solidFill>
                          <a:latin typeface="Candara"/>
                        </a:rPr>
                        <a:t> 2016</a:t>
                      </a: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2.821,25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100" b="0" i="0" u="none" strike="noStrike">
                          <a:solidFill>
                            <a:srgbClr val="376091"/>
                          </a:solidFill>
                          <a:latin typeface="Candara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30494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latin typeface="Candara"/>
                        </a:rPr>
                        <a:t>Total Executadoem 2017</a:t>
                      </a: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latin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>
                          <a:solidFill>
                            <a:srgbClr val="365F91"/>
                          </a:solidFill>
                          <a:latin typeface="Candara"/>
                        </a:rPr>
                        <a:t>3.283,25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100" b="0" i="0" u="none" strike="noStrike" dirty="0">
                          <a:solidFill>
                            <a:srgbClr val="365F91"/>
                          </a:solidFill>
                          <a:latin typeface="Candara"/>
                        </a:rPr>
                        <a:t>16,38%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895350" y="2786050"/>
          <a:ext cx="5067300" cy="31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ângulo 7"/>
          <p:cNvSpPr/>
          <p:nvPr/>
        </p:nvSpPr>
        <p:spPr>
          <a:xfrm>
            <a:off x="500042" y="428596"/>
            <a:ext cx="5929354" cy="2857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SERVIÇO DE TELEFONIA FIXA E MÓVEL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9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9417</TotalTime>
  <Words>993</Words>
  <Application>Microsoft Office PowerPoint</Application>
  <PresentationFormat>Apresentação na tela (4:3)</PresentationFormat>
  <Paragraphs>344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marcia.soares</cp:lastModifiedBy>
  <cp:revision>607</cp:revision>
  <dcterms:created xsi:type="dcterms:W3CDTF">2016-10-22T19:16:28Z</dcterms:created>
  <dcterms:modified xsi:type="dcterms:W3CDTF">2017-08-30T15:51:31Z</dcterms:modified>
</cp:coreProperties>
</file>