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8" r:id="rId2"/>
    <p:sldId id="309" r:id="rId3"/>
    <p:sldId id="395" r:id="rId4"/>
    <p:sldId id="394" r:id="rId5"/>
    <p:sldId id="388" r:id="rId6"/>
    <p:sldId id="384" r:id="rId7"/>
    <p:sldId id="371" r:id="rId8"/>
    <p:sldId id="385" r:id="rId9"/>
    <p:sldId id="383" r:id="rId10"/>
    <p:sldId id="340" r:id="rId11"/>
    <p:sldId id="391" r:id="rId12"/>
    <p:sldId id="396" r:id="rId13"/>
    <p:sldId id="402" r:id="rId14"/>
    <p:sldId id="400" r:id="rId15"/>
    <p:sldId id="401" r:id="rId16"/>
    <p:sldId id="365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E0C4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4" autoAdjust="0"/>
    <p:restoredTop sz="99642" autoAdjust="0"/>
  </p:normalViewPr>
  <p:slideViewPr>
    <p:cSldViewPr snapToGrid="0">
      <p:cViewPr>
        <p:scale>
          <a:sx n="67" d="100"/>
          <a:sy n="67" d="100"/>
        </p:scale>
        <p:origin x="-798" y="-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BE6CC-137C-4A59-B79B-A3ED515B2B34}" type="datetimeFigureOut">
              <a:rPr lang="pt-BR" smtClean="0"/>
              <a:pPr/>
              <a:t>14/02/2017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F2791-7589-47C1-AAF7-03422F43D9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EC0D-B02C-4B53-A2E3-4628592D604D}" type="datetimeFigureOut">
              <a:rPr lang="pt-BR" smtClean="0"/>
              <a:pPr/>
              <a:t>14/02/2017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0E0-A0C8-4270-9BA2-EC5DD60E53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93868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EC0D-B02C-4B53-A2E3-4628592D604D}" type="datetimeFigureOut">
              <a:rPr lang="pt-BR" smtClean="0"/>
              <a:pPr/>
              <a:t>14/02/2017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0E0-A0C8-4270-9BA2-EC5DD60E53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80258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EC0D-B02C-4B53-A2E3-4628592D604D}" type="datetimeFigureOut">
              <a:rPr lang="pt-BR" smtClean="0"/>
              <a:pPr/>
              <a:t>14/02/2017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0E0-A0C8-4270-9BA2-EC5DD60E53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84599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EC0D-B02C-4B53-A2E3-4628592D604D}" type="datetimeFigureOut">
              <a:rPr lang="pt-BR" smtClean="0"/>
              <a:pPr/>
              <a:t>14/02/2017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0E0-A0C8-4270-9BA2-EC5DD60E53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52620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EC0D-B02C-4B53-A2E3-4628592D604D}" type="datetimeFigureOut">
              <a:rPr lang="pt-BR" smtClean="0"/>
              <a:pPr/>
              <a:t>14/02/2017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0E0-A0C8-4270-9BA2-EC5DD60E53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24603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EC0D-B02C-4B53-A2E3-4628592D604D}" type="datetimeFigureOut">
              <a:rPr lang="pt-BR" smtClean="0"/>
              <a:pPr/>
              <a:t>14/02/2017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0E0-A0C8-4270-9BA2-EC5DD60E53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71819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EC0D-B02C-4B53-A2E3-4628592D604D}" type="datetimeFigureOut">
              <a:rPr lang="pt-BR" smtClean="0"/>
              <a:pPr/>
              <a:t>14/02/2017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0E0-A0C8-4270-9BA2-EC5DD60E53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0109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EC0D-B02C-4B53-A2E3-4628592D604D}" type="datetimeFigureOut">
              <a:rPr lang="pt-BR" smtClean="0"/>
              <a:pPr/>
              <a:t>14/02/2017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0E0-A0C8-4270-9BA2-EC5DD60E53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9533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EC0D-B02C-4B53-A2E3-4628592D604D}" type="datetimeFigureOut">
              <a:rPr lang="pt-BR" smtClean="0"/>
              <a:pPr/>
              <a:t>14/02/2017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0E0-A0C8-4270-9BA2-EC5DD60E53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2393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EC0D-B02C-4B53-A2E3-4628592D604D}" type="datetimeFigureOut">
              <a:rPr lang="pt-BR" smtClean="0"/>
              <a:pPr/>
              <a:t>14/02/2017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0E0-A0C8-4270-9BA2-EC5DD60E53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03494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EC0D-B02C-4B53-A2E3-4628592D604D}" type="datetimeFigureOut">
              <a:rPr lang="pt-BR" smtClean="0"/>
              <a:pPr/>
              <a:t>14/02/2017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0E0-A0C8-4270-9BA2-EC5DD60E53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8641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1EC0D-B02C-4B53-A2E3-4628592D604D}" type="datetimeFigureOut">
              <a:rPr lang="pt-BR" smtClean="0"/>
              <a:pPr/>
              <a:t>14/02/2017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CC0E0-A0C8-4270-9BA2-EC5DD60E53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857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313" y="254976"/>
            <a:ext cx="2568682" cy="147271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" y="1970984"/>
            <a:ext cx="12192000" cy="3971109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62648" y="2504445"/>
            <a:ext cx="25989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latin typeface="Calibri" pitchFamily="34" charset="0"/>
              </a:rPr>
              <a:t>Transparência </a:t>
            </a:r>
          </a:p>
          <a:p>
            <a:r>
              <a:rPr lang="pt-BR" sz="3200" b="1" dirty="0" smtClean="0">
                <a:solidFill>
                  <a:schemeClr val="bg1"/>
                </a:solidFill>
                <a:latin typeface="Calibri" pitchFamily="34" charset="0"/>
              </a:rPr>
              <a:t>a serviço do cidadão</a:t>
            </a:r>
            <a:endParaRPr lang="pt-BR" sz="32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1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/>
          <p:cNvSpPr txBox="1"/>
          <p:nvPr/>
        </p:nvSpPr>
        <p:spPr>
          <a:xfrm>
            <a:off x="3319909" y="291686"/>
            <a:ext cx="5551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DOE/AL</a:t>
            </a:r>
          </a:p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PENALIDADES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90513" y="1838325"/>
            <a:ext cx="1171892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spcAft>
                <a:spcPts val="1000"/>
              </a:spcAft>
              <a:defRPr/>
            </a:pP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50</a:t>
            </a:r>
            <a:r>
              <a:rPr lang="pt-BR" sz="3000" b="1" dirty="0" smtClean="0">
                <a:solidFill>
                  <a:srgbClr val="FF0000"/>
                </a:solidFill>
                <a:cs typeface="Arial" charset="0"/>
              </a:rPr>
              <a:t> </a:t>
            </a: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PENALIDADES DISCIPLINARES: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8670" t="19490" r="3188" b="10569"/>
          <a:stretch>
            <a:fillRect/>
          </a:stretch>
        </p:blipFill>
        <p:spPr bwMode="auto">
          <a:xfrm>
            <a:off x="2705291" y="2866030"/>
            <a:ext cx="6984620" cy="334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55834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/>
          <p:cNvSpPr txBox="1"/>
          <p:nvPr/>
        </p:nvSpPr>
        <p:spPr>
          <a:xfrm>
            <a:off x="3319909" y="291686"/>
            <a:ext cx="5551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DOE/AL</a:t>
            </a:r>
          </a:p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PENALIDADES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90513" y="1838325"/>
            <a:ext cx="1171892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spcAft>
                <a:spcPts val="1000"/>
              </a:spcAft>
              <a:defRPr/>
            </a:pP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50 PENALIDADES DISCIPLINARES POR CARGO: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l="10445" t="7600" r="772" b="8354"/>
          <a:stretch>
            <a:fillRect/>
          </a:stretch>
        </p:blipFill>
        <p:spPr bwMode="auto">
          <a:xfrm>
            <a:off x="3029801" y="2419983"/>
            <a:ext cx="6178813" cy="4171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55834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" y="0"/>
            <a:ext cx="1218881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1" y="0"/>
            <a:ext cx="11501289" cy="220818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239583" y="2272937"/>
            <a:ext cx="6165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defRPr/>
            </a:pPr>
            <a:r>
              <a:rPr lang="pt-BR" sz="3200" b="1" dirty="0" smtClean="0">
                <a:solidFill>
                  <a:schemeClr val="bg1"/>
                </a:solidFill>
              </a:rPr>
              <a:t>SUCOR - CORREIÇÃO</a:t>
            </a:r>
          </a:p>
        </p:txBody>
      </p:sp>
      <p:sp>
        <p:nvSpPr>
          <p:cNvPr id="8" name="Retângulo 7"/>
          <p:cNvSpPr/>
          <p:nvPr/>
        </p:nvSpPr>
        <p:spPr>
          <a:xfrm>
            <a:off x="3393992" y="3898076"/>
            <a:ext cx="5779083" cy="14516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  <a:defRPr/>
            </a:pPr>
            <a:r>
              <a:rPr lang="pt-BR" sz="4000" b="1" dirty="0" smtClean="0">
                <a:solidFill>
                  <a:schemeClr val="accent1">
                    <a:lumMod val="50000"/>
                  </a:schemeClr>
                </a:solidFill>
              </a:rPr>
              <a:t>ATIVIDADES REALIZADAS </a:t>
            </a:r>
          </a:p>
          <a:p>
            <a:pPr algn="ctr">
              <a:spcAft>
                <a:spcPts val="1000"/>
              </a:spcAft>
              <a:defRPr/>
            </a:pPr>
            <a:r>
              <a:rPr lang="pt-BR" sz="4000" b="1" dirty="0" smtClean="0">
                <a:solidFill>
                  <a:schemeClr val="accent1">
                    <a:lumMod val="50000"/>
                  </a:schemeClr>
                </a:solidFill>
              </a:rPr>
              <a:t>Janeiro/2017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/>
          <p:cNvSpPr txBox="1"/>
          <p:nvPr/>
        </p:nvSpPr>
        <p:spPr>
          <a:xfrm>
            <a:off x="3319909" y="323990"/>
            <a:ext cx="5551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SUCOR</a:t>
            </a:r>
          </a:p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CORREIÇÃO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90513" y="1838325"/>
            <a:ext cx="11718925" cy="412933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spcAft>
                <a:spcPts val="1000"/>
              </a:spcAft>
              <a:defRPr/>
            </a:pP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ATIVIDADES:</a:t>
            </a:r>
          </a:p>
          <a:p>
            <a:pPr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Análise do DOE (jan/2017) - 19 a 31/01/2017;</a:t>
            </a:r>
          </a:p>
          <a:p>
            <a:pPr lvl="0"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Relatório Estatístico (jan/2017);</a:t>
            </a:r>
          </a:p>
          <a:p>
            <a:pPr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Relatório de Atividades (jan/2017);</a:t>
            </a:r>
          </a:p>
          <a:p>
            <a:pPr lvl="0"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Minuta Ofício ITEC (e-mail p/ </a:t>
            </a:r>
            <a:r>
              <a:rPr lang="pt-BR" sz="2800" dirty="0" err="1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Gabin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);</a:t>
            </a:r>
          </a:p>
          <a:p>
            <a:pPr lvl="0"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Minuta Ofício SEPLAG (e-mail p/ </a:t>
            </a:r>
            <a:r>
              <a:rPr lang="pt-BR" sz="2800" dirty="0" err="1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Gabin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);</a:t>
            </a:r>
          </a:p>
          <a:p>
            <a:pPr lvl="0"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Minuta Ofício SEINFRA (e-mail p/ </a:t>
            </a:r>
            <a:r>
              <a:rPr lang="pt-BR" sz="2800" dirty="0" err="1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Gabin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);</a:t>
            </a:r>
          </a:p>
          <a:p>
            <a:pPr lvl="0"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Minuta Ofício SECULT (e-mail p/ </a:t>
            </a:r>
            <a:r>
              <a:rPr lang="pt-BR" sz="2800" dirty="0" err="1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Gabin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);</a:t>
            </a:r>
          </a:p>
          <a:p>
            <a:pPr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Atualização do Painel de Controle.</a:t>
            </a:r>
          </a:p>
        </p:txBody>
      </p:sp>
    </p:spTree>
    <p:extLst>
      <p:ext uri="{BB962C8B-B14F-4D97-AF65-F5344CB8AC3E}">
        <p14:creationId xmlns="" xmlns:p14="http://schemas.microsoft.com/office/powerpoint/2010/main" val="855834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/>
          <p:cNvSpPr txBox="1"/>
          <p:nvPr/>
        </p:nvSpPr>
        <p:spPr>
          <a:xfrm>
            <a:off x="3319909" y="291686"/>
            <a:ext cx="5551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DOE/AL</a:t>
            </a:r>
          </a:p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INSTAURAÇÕES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90513" y="1838325"/>
            <a:ext cx="1171892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spcAft>
                <a:spcPts val="1000"/>
              </a:spcAft>
              <a:defRPr/>
            </a:pP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latin typeface="+mn-lt"/>
                <a:cs typeface="Arial" charset="0"/>
              </a:rPr>
              <a:t>38 PORTARIAS </a:t>
            </a: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latin typeface="+mn-lt"/>
                <a:cs typeface="Arial" charset="0"/>
              </a:rPr>
              <a:t>PUBLICADAS NO DOE/AL: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298928" y="2813540"/>
          <a:ext cx="4911551" cy="2160000"/>
        </p:xfrm>
        <a:graphic>
          <a:graphicData uri="http://schemas.openxmlformats.org/drawingml/2006/table">
            <a:tbl>
              <a:tblPr/>
              <a:tblGrid>
                <a:gridCol w="3492373"/>
                <a:gridCol w="537839"/>
                <a:gridCol w="881339"/>
              </a:tblGrid>
              <a:tr h="540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Instaurações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Jan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TOTAL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Sindicância Administrativa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21</a:t>
                      </a:r>
                      <a:endParaRPr lang="pt-BR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21</a:t>
                      </a:r>
                      <a:endParaRPr lang="pt-BR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Processo </a:t>
                      </a: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Disciplinar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17</a:t>
                      </a:r>
                      <a:endParaRPr lang="pt-BR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17</a:t>
                      </a:r>
                      <a:endParaRPr lang="pt-BR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TOTAL</a:t>
                      </a:r>
                      <a:endParaRPr lang="pt-BR" sz="2400" b="1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38</a:t>
                      </a:r>
                      <a:endParaRPr lang="pt-BR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38</a:t>
                      </a:r>
                      <a:endParaRPr lang="pt-BR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pic>
        <p:nvPicPr>
          <p:cNvPr id="6146" name="Gráfico 1"/>
          <p:cNvPicPr>
            <a:picLocks noChangeArrowheads="1"/>
          </p:cNvPicPr>
          <p:nvPr/>
        </p:nvPicPr>
        <p:blipFill>
          <a:blip r:embed="rId3" cstate="print"/>
          <a:srcRect l="7709" t="18493" r="2423" b="21575"/>
          <a:stretch>
            <a:fillRect/>
          </a:stretch>
        </p:blipFill>
        <p:spPr bwMode="auto">
          <a:xfrm>
            <a:off x="5895833" y="2811431"/>
            <a:ext cx="5568286" cy="2388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55834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/>
          <p:cNvSpPr txBox="1"/>
          <p:nvPr/>
        </p:nvSpPr>
        <p:spPr>
          <a:xfrm>
            <a:off x="3319909" y="291686"/>
            <a:ext cx="5551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DOE/AL</a:t>
            </a:r>
          </a:p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PENALIDADES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90513" y="1838325"/>
            <a:ext cx="1171892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spcAft>
                <a:spcPts val="1000"/>
              </a:spcAft>
              <a:defRPr/>
            </a:pP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04 DECRETOS </a:t>
            </a: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PUBLICADOS </a:t>
            </a: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latin typeface="+mn-lt"/>
                <a:cs typeface="Arial" charset="0"/>
              </a:rPr>
              <a:t>NO DOE/AL: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515989" y="3021674"/>
          <a:ext cx="5021090" cy="2160000"/>
        </p:xfrm>
        <a:graphic>
          <a:graphicData uri="http://schemas.openxmlformats.org/drawingml/2006/table">
            <a:tbl>
              <a:tblPr/>
              <a:tblGrid>
                <a:gridCol w="3621405"/>
                <a:gridCol w="525773"/>
                <a:gridCol w="873912"/>
              </a:tblGrid>
              <a:tr h="540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Penalidades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Jan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TOTAL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Demissão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  <a:endParaRPr lang="pt-BR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  <a:endParaRPr lang="pt-BR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Cassação de Aposentadoria</a:t>
                      </a: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pt-BR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TOTAL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  <a:endParaRPr lang="pt-BR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  <a:endParaRPr lang="pt-BR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5597" y="2382544"/>
            <a:ext cx="6272011" cy="411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55834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313" y="254976"/>
            <a:ext cx="2568682" cy="147271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0984"/>
            <a:ext cx="12192000" cy="397110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846760" y="5295762"/>
            <a:ext cx="4742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chemeClr val="bg1"/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Obrigada pela atenção!</a:t>
            </a:r>
            <a:endParaRPr lang="pt-BR" sz="3600" dirty="0">
              <a:solidFill>
                <a:schemeClr val="bg1"/>
              </a:solidFill>
              <a:latin typeface="Calibri" panose="020F0502020204030204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618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" y="0"/>
            <a:ext cx="1218881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1" y="0"/>
            <a:ext cx="11501289" cy="220818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239583" y="2272937"/>
            <a:ext cx="6165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defRPr/>
            </a:pPr>
            <a:r>
              <a:rPr lang="pt-BR" sz="3200" b="1" dirty="0" smtClean="0">
                <a:solidFill>
                  <a:schemeClr val="bg1"/>
                </a:solidFill>
              </a:rPr>
              <a:t>SUCOR - CORREIÇÃO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37209" y="3898076"/>
            <a:ext cx="5692649" cy="14516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  <a:defRPr/>
            </a:pPr>
            <a:r>
              <a:rPr lang="pt-BR" sz="4000" b="1" dirty="0" smtClean="0">
                <a:solidFill>
                  <a:schemeClr val="accent1">
                    <a:lumMod val="50000"/>
                  </a:schemeClr>
                </a:solidFill>
              </a:rPr>
              <a:t>ATIVIDADES REALIZADAS </a:t>
            </a:r>
          </a:p>
          <a:p>
            <a:pPr algn="ctr">
              <a:spcAft>
                <a:spcPts val="1000"/>
              </a:spcAft>
              <a:defRPr/>
            </a:pPr>
            <a:r>
              <a:rPr lang="pt-BR" sz="4000" b="1" dirty="0" smtClean="0">
                <a:solidFill>
                  <a:schemeClr val="accent1">
                    <a:lumMod val="50000"/>
                  </a:schemeClr>
                </a:solidFill>
              </a:rPr>
              <a:t>Dezembro/2016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/>
          <p:cNvSpPr txBox="1"/>
          <p:nvPr/>
        </p:nvSpPr>
        <p:spPr>
          <a:xfrm>
            <a:off x="3319909" y="323990"/>
            <a:ext cx="5551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SUCOR</a:t>
            </a:r>
          </a:p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CORREIÇÃO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90513" y="1838325"/>
            <a:ext cx="11718925" cy="326756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spcAft>
                <a:spcPts val="1000"/>
              </a:spcAft>
              <a:defRPr/>
            </a:pP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ATIVIDADES:</a:t>
            </a:r>
          </a:p>
          <a:p>
            <a:pPr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Análise do DOE - 2015;</a:t>
            </a:r>
          </a:p>
          <a:p>
            <a:pPr lvl="0"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Relatório Estatístico - 2015;</a:t>
            </a:r>
          </a:p>
          <a:p>
            <a:pPr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Análise do DOE (nov e dez/2016);</a:t>
            </a:r>
          </a:p>
          <a:p>
            <a:pPr lvl="0"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Relatório Estatístico (nov e dez/2016);</a:t>
            </a:r>
          </a:p>
          <a:p>
            <a:pPr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Relatório de Atividades (nov e dez/2016);</a:t>
            </a:r>
          </a:p>
          <a:p>
            <a:pPr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Apresentação SUCOR (</a:t>
            </a:r>
            <a:r>
              <a:rPr lang="pt-BR" sz="2800" dirty="0" err="1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nov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/2016); </a:t>
            </a:r>
          </a:p>
        </p:txBody>
      </p:sp>
    </p:spTree>
    <p:extLst>
      <p:ext uri="{BB962C8B-B14F-4D97-AF65-F5344CB8AC3E}">
        <p14:creationId xmlns="" xmlns:p14="http://schemas.microsoft.com/office/powerpoint/2010/main" val="855834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/>
          <p:cNvSpPr txBox="1"/>
          <p:nvPr/>
        </p:nvSpPr>
        <p:spPr>
          <a:xfrm>
            <a:off x="3319909" y="323990"/>
            <a:ext cx="5551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SUCOR</a:t>
            </a:r>
          </a:p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CORREIÇÃO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90513" y="1838325"/>
            <a:ext cx="11718925" cy="326756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spcAft>
                <a:spcPts val="1000"/>
              </a:spcAft>
              <a:defRPr/>
            </a:pP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ATIVIDADES:</a:t>
            </a:r>
          </a:p>
          <a:p>
            <a:pPr lvl="0"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Processo nº 1104-885/2016 (SEDUC retorno);</a:t>
            </a:r>
          </a:p>
          <a:p>
            <a:pPr lvl="0"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Processo nº 1104-805/2016 (SEPLAG/CAC Ouvidoria);</a:t>
            </a:r>
          </a:p>
          <a:p>
            <a:pPr lvl="0"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Memo SESAU;</a:t>
            </a:r>
          </a:p>
          <a:p>
            <a:pPr lvl="0"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Memo SECULT;</a:t>
            </a:r>
          </a:p>
          <a:p>
            <a:pPr lvl="0"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Minuta Ofício SEDUC (e-mail p/ </a:t>
            </a:r>
            <a:r>
              <a:rPr lang="pt-BR" sz="2800" dirty="0" err="1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Gabin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);</a:t>
            </a:r>
          </a:p>
          <a:p>
            <a:pPr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Atualização do Painel de Controle (até 23/12/2016).</a:t>
            </a:r>
          </a:p>
        </p:txBody>
      </p:sp>
    </p:spTree>
    <p:extLst>
      <p:ext uri="{BB962C8B-B14F-4D97-AF65-F5344CB8AC3E}">
        <p14:creationId xmlns="" xmlns:p14="http://schemas.microsoft.com/office/powerpoint/2010/main" val="855834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/>
          <p:cNvSpPr txBox="1"/>
          <p:nvPr/>
        </p:nvSpPr>
        <p:spPr>
          <a:xfrm>
            <a:off x="3319909" y="323990"/>
            <a:ext cx="5551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SUCOR</a:t>
            </a:r>
          </a:p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CORREIÇÃO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90513" y="1838325"/>
            <a:ext cx="11718925" cy="3267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000"/>
              </a:spcAft>
              <a:defRPr/>
            </a:pP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CURSOS/REUNIÕES:</a:t>
            </a:r>
          </a:p>
          <a:p>
            <a:pPr lvl="0"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Participação na panfletagem no centro de Maceió - Corrupção: o jeito certo é dizer não;</a:t>
            </a:r>
          </a:p>
          <a:p>
            <a:pPr lvl="0"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Participação no Dia Internacional Contra a Corrupção no Auditório do </a:t>
            </a:r>
            <a:r>
              <a:rPr lang="pt-BR" sz="2800" dirty="0" err="1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Norcon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 Empresarial;</a:t>
            </a:r>
          </a:p>
          <a:p>
            <a:pPr lvl="0"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II Encontro dos Responsáveis pela LAI e SIC dos órgãos e entidades do Poder Executivo Estadual.</a:t>
            </a:r>
          </a:p>
        </p:txBody>
      </p:sp>
    </p:spTree>
    <p:extLst>
      <p:ext uri="{BB962C8B-B14F-4D97-AF65-F5344CB8AC3E}">
        <p14:creationId xmlns="" xmlns:p14="http://schemas.microsoft.com/office/powerpoint/2010/main" val="855834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/>
          <p:cNvSpPr txBox="1"/>
          <p:nvPr/>
        </p:nvSpPr>
        <p:spPr>
          <a:xfrm>
            <a:off x="3319909" y="291686"/>
            <a:ext cx="5551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DOE/AL</a:t>
            </a:r>
          </a:p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INSTAURAÇÕES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90513" y="1838325"/>
            <a:ext cx="1171892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spcAft>
                <a:spcPts val="1000"/>
              </a:spcAft>
              <a:defRPr/>
            </a:pP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latin typeface="+mn-lt"/>
                <a:cs typeface="Arial" charset="0"/>
              </a:rPr>
              <a:t>PORTARIAS PUBLICADAS NO DOE/AL: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298928" y="2827828"/>
          <a:ext cx="11338619" cy="2160000"/>
        </p:xfrm>
        <a:graphic>
          <a:graphicData uri="http://schemas.openxmlformats.org/drawingml/2006/table">
            <a:tbl>
              <a:tblPr/>
              <a:tblGrid>
                <a:gridCol w="3492373"/>
                <a:gridCol w="537839"/>
                <a:gridCol w="553155"/>
                <a:gridCol w="640640"/>
                <a:gridCol w="575085"/>
                <a:gridCol w="609351"/>
                <a:gridCol w="549757"/>
                <a:gridCol w="466325"/>
                <a:gridCol w="606551"/>
                <a:gridCol w="606551"/>
                <a:gridCol w="606551"/>
                <a:gridCol w="606551"/>
                <a:gridCol w="606551"/>
                <a:gridCol w="881339"/>
              </a:tblGrid>
              <a:tr h="540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Instaurações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Jan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Fev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Mar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Abr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Mai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Jun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Jul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Ago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Set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Out</a:t>
                      </a:r>
                      <a:endParaRPr lang="pt-BR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Nov</a:t>
                      </a:r>
                      <a:endParaRPr lang="pt-BR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Dez</a:t>
                      </a:r>
                      <a:endParaRPr lang="pt-BR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TOTAL</a:t>
                      </a:r>
                      <a:endParaRPr lang="pt-BR" sz="2400" b="1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Sindicância Administrativa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16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14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18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12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10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14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18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9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32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22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27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22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214</a:t>
                      </a:r>
                      <a:endParaRPr lang="pt-BR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Processo </a:t>
                      </a: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Disciplinar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13</a:t>
                      </a:r>
                      <a:endParaRPr lang="pt-BR" sz="2400" b="1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25</a:t>
                      </a:r>
                      <a:endParaRPr lang="pt-BR" sz="2400" b="1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14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15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09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09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23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24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30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31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38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28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259</a:t>
                      </a:r>
                      <a:endParaRPr lang="pt-BR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TOTAL</a:t>
                      </a:r>
                      <a:endParaRPr lang="pt-BR" sz="2400" b="1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29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39</a:t>
                      </a:r>
                      <a:endParaRPr lang="pt-BR" sz="2400" b="1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32</a:t>
                      </a:r>
                      <a:endParaRPr lang="pt-BR" sz="2400" b="1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27</a:t>
                      </a:r>
                      <a:endParaRPr lang="pt-BR" sz="2400" b="1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19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23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41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33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62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53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65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50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473</a:t>
                      </a:r>
                      <a:endParaRPr lang="pt-BR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55834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/>
          <p:cNvSpPr txBox="1"/>
          <p:nvPr/>
        </p:nvSpPr>
        <p:spPr>
          <a:xfrm>
            <a:off x="3319909" y="291686"/>
            <a:ext cx="5551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DOE/AL</a:t>
            </a:r>
          </a:p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INSTAURAÇÕES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90513" y="1838325"/>
            <a:ext cx="1171892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spcAft>
                <a:spcPts val="1000"/>
              </a:spcAft>
              <a:defRPr/>
            </a:pP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214 SINDICÂNCIAS ADMINISTRATIVAS: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4397" t="8644" r="3432" b="9799"/>
          <a:stretch>
            <a:fillRect/>
          </a:stretch>
        </p:blipFill>
        <p:spPr bwMode="auto">
          <a:xfrm>
            <a:off x="2661312" y="2579427"/>
            <a:ext cx="6768127" cy="3630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55834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/>
          <p:cNvSpPr txBox="1"/>
          <p:nvPr/>
        </p:nvSpPr>
        <p:spPr>
          <a:xfrm>
            <a:off x="3319909" y="291686"/>
            <a:ext cx="5551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DOE/AL</a:t>
            </a:r>
          </a:p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INSTAURAÇÕES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90513" y="1838325"/>
            <a:ext cx="1171892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spcAft>
                <a:spcPts val="1000"/>
              </a:spcAft>
              <a:defRPr/>
            </a:pP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259 PROCESSOS DISCIPLINARES: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9332" y="2457477"/>
            <a:ext cx="772383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55834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/>
          <p:cNvSpPr txBox="1"/>
          <p:nvPr/>
        </p:nvSpPr>
        <p:spPr>
          <a:xfrm>
            <a:off x="3319909" y="291686"/>
            <a:ext cx="5551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DOE/AL</a:t>
            </a:r>
          </a:p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PENALIDADES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90513" y="1838325"/>
            <a:ext cx="1171892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spcAft>
                <a:spcPts val="1000"/>
              </a:spcAft>
              <a:defRPr/>
            </a:pP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DECRETOS PUBLICADOS </a:t>
            </a: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latin typeface="+mn-lt"/>
                <a:cs typeface="Arial" charset="0"/>
              </a:rPr>
              <a:t>NO DOE/AL: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515989" y="3021674"/>
          <a:ext cx="11375307" cy="2160000"/>
        </p:xfrm>
        <a:graphic>
          <a:graphicData uri="http://schemas.openxmlformats.org/drawingml/2006/table">
            <a:tbl>
              <a:tblPr/>
              <a:tblGrid>
                <a:gridCol w="3621405"/>
                <a:gridCol w="525773"/>
                <a:gridCol w="540745"/>
                <a:gridCol w="626267"/>
                <a:gridCol w="562186"/>
                <a:gridCol w="595682"/>
                <a:gridCol w="537424"/>
                <a:gridCol w="455864"/>
                <a:gridCol w="592944"/>
                <a:gridCol w="592944"/>
                <a:gridCol w="592944"/>
                <a:gridCol w="664273"/>
                <a:gridCol w="592944"/>
                <a:gridCol w="873912"/>
              </a:tblGrid>
              <a:tr h="540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Penalidades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Jan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Fev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Mar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Abr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Mai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Jun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Jul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Ago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Set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Out</a:t>
                      </a:r>
                      <a:endParaRPr lang="pt-BR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Nov</a:t>
                      </a:r>
                      <a:endParaRPr lang="pt-BR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Dez</a:t>
                      </a:r>
                      <a:endParaRPr lang="pt-BR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TOTAL</a:t>
                      </a:r>
                      <a:endParaRPr lang="pt-BR" sz="2400" b="1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Demissão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6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10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10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8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49</a:t>
                      </a:r>
                      <a:endParaRPr lang="pt-BR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Cassação de Aposentadoria</a:t>
                      </a: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pt-BR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pt-BR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pt-BR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pt-BR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pt-BR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pt-BR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TOTAL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  <a:endParaRPr lang="pt-BR" sz="2400" b="1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7</a:t>
                      </a:r>
                      <a:endParaRPr lang="pt-BR" sz="2400" b="1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pt-BR" sz="2400" b="1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10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10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8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50</a:t>
                      </a:r>
                      <a:endParaRPr lang="pt-BR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55834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5270</TotalTime>
  <Words>425</Words>
  <Application>Microsoft Office PowerPoint</Application>
  <PresentationFormat>Personalizar</PresentationFormat>
  <Paragraphs>204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Cqueiroz</dc:creator>
  <cp:lastModifiedBy>anilton.sampaio</cp:lastModifiedBy>
  <cp:revision>453</cp:revision>
  <dcterms:created xsi:type="dcterms:W3CDTF">2015-07-28T15:51:24Z</dcterms:created>
  <dcterms:modified xsi:type="dcterms:W3CDTF">2017-02-14T17:02:59Z</dcterms:modified>
</cp:coreProperties>
</file>