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20" r:id="rId3"/>
    <p:sldId id="286" r:id="rId4"/>
    <p:sldId id="303" r:id="rId5"/>
    <p:sldId id="314" r:id="rId6"/>
    <p:sldId id="319" r:id="rId7"/>
    <p:sldId id="293" r:id="rId8"/>
    <p:sldId id="324" r:id="rId9"/>
    <p:sldId id="323" r:id="rId10"/>
    <p:sldId id="295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266" y="21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leonice.ferreira.CGE.000\Documents\MONITORAMENTO%20ALPREVIDENCIA_FUNDOS\MONITORAMENTO_ALAGOAS%20PREVID&#202;NCIA_1&#186;%20Quadrimestre%202016%20e%20201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10671256454389"/>
          <c:y val="4.8780487804878141E-2"/>
          <c:w val="0.86574870912220314"/>
          <c:h val="0.6515679442508716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FUNCIONÁRIOS_ALPREV_2016_2017!$A$2:$A$4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Órgão Colegiado</c:v>
                </c:pt>
              </c:strCache>
            </c:strRef>
          </c:cat>
          <c:val>
            <c:numRef>
              <c:f>FUNCIONÁRIOS_ALPREV_2016_2017!$B$2:$B$4</c:f>
              <c:numCache>
                <c:formatCode>_-* #,##0_-;\-* #,##0_-;_-*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FUNCIONÁRIOS_ALPREV_2016_2017!$A$2:$A$4</c:f>
              <c:strCache>
                <c:ptCount val="3"/>
                <c:pt idx="0">
                  <c:v>Estatutário</c:v>
                </c:pt>
                <c:pt idx="1">
                  <c:v>Cargo em Comissão</c:v>
                </c:pt>
                <c:pt idx="2">
                  <c:v>Órgão Colegiado</c:v>
                </c:pt>
              </c:strCache>
            </c:strRef>
          </c:cat>
          <c:val>
            <c:numRef>
              <c:f>FUNCIONÁRIOS_ALPREV_2016_2017!$C$2:$C$4</c:f>
              <c:numCache>
                <c:formatCode>_-* #,##0_-;\-* #,##0_-;_-* "-"??_-;_-@_-</c:formatCode>
                <c:ptCount val="3"/>
                <c:pt idx="0">
                  <c:v>8</c:v>
                </c:pt>
                <c:pt idx="1">
                  <c:v>6</c:v>
                </c:pt>
                <c:pt idx="2">
                  <c:v>7</c:v>
                </c:pt>
              </c:numCache>
            </c:numRef>
          </c:val>
        </c:ser>
        <c:axId val="136079232"/>
        <c:axId val="136080768"/>
      </c:barChart>
      <c:catAx>
        <c:axId val="136079232"/>
        <c:scaling>
          <c:orientation val="minMax"/>
        </c:scaling>
        <c:axPos val="b"/>
        <c:numFmt formatCode="General" sourceLinked="1"/>
        <c:majorTickMark val="none"/>
        <c:tickLblPos val="nextTo"/>
        <c:crossAx val="136080768"/>
        <c:crosses val="autoZero"/>
        <c:auto val="1"/>
        <c:lblAlgn val="ctr"/>
        <c:lblOffset val="100"/>
      </c:catAx>
      <c:valAx>
        <c:axId val="136080768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13607923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10671256454389004"/>
          <c:y val="4.8780487804878196E-2"/>
          <c:w val="0.86574870912220314"/>
          <c:h val="0.6515679442508716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'EQUIP E MAT PERMANENTE'!$A$2:$A$4</c:f>
              <c:strCache>
                <c:ptCount val="3"/>
                <c:pt idx="0">
                  <c:v>Aparelhos e utensilios domésticos</c:v>
                </c:pt>
                <c:pt idx="1">
                  <c:v>Equipamentos de Processamento de Dados</c:v>
                </c:pt>
                <c:pt idx="2">
                  <c:v>Maquinas e equipamentos energeticos</c:v>
                </c:pt>
              </c:strCache>
            </c:strRef>
          </c:cat>
          <c:val>
            <c:numRef>
              <c:f>'EQUIP E MAT PERMANENTE'!$B$2:$B$4</c:f>
              <c:numCache>
                <c:formatCode>_-* #,##0_-;\-* #,##0_-;_-*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'EQUIP E MAT PERMANENTE'!$A$2:$A$4</c:f>
              <c:strCache>
                <c:ptCount val="3"/>
                <c:pt idx="0">
                  <c:v>Aparelhos e utensilios domésticos</c:v>
                </c:pt>
                <c:pt idx="1">
                  <c:v>Equipamentos de Processamento de Dados</c:v>
                </c:pt>
                <c:pt idx="2">
                  <c:v>Maquinas e equipamentos energeticos</c:v>
                </c:pt>
              </c:strCache>
            </c:strRef>
          </c:cat>
          <c:val>
            <c:numRef>
              <c:f>'EQUIP E MAT PERMANENTE'!$C$2:$C$4</c:f>
              <c:numCache>
                <c:formatCode>_-* #,##0.00_-;\-* #,##0.00_-;_-* "-"??_-;_-@_-</c:formatCode>
                <c:ptCount val="3"/>
                <c:pt idx="0">
                  <c:v>7370</c:v>
                </c:pt>
                <c:pt idx="1">
                  <c:v>136874.07</c:v>
                </c:pt>
                <c:pt idx="2">
                  <c:v>8800</c:v>
                </c:pt>
              </c:numCache>
            </c:numRef>
          </c:val>
        </c:ser>
        <c:axId val="102382976"/>
        <c:axId val="102401152"/>
      </c:barChart>
      <c:catAx>
        <c:axId val="102382976"/>
        <c:scaling>
          <c:orientation val="minMax"/>
        </c:scaling>
        <c:axPos val="b"/>
        <c:numFmt formatCode="General" sourceLinked="1"/>
        <c:majorTickMark val="none"/>
        <c:tickLblPos val="nextTo"/>
        <c:crossAx val="102401152"/>
        <c:crosses val="autoZero"/>
        <c:auto val="1"/>
        <c:lblAlgn val="ctr"/>
        <c:lblOffset val="100"/>
      </c:catAx>
      <c:valAx>
        <c:axId val="10240115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1023829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2094486477706351"/>
          <c:y val="2.0495448144548678E-2"/>
          <c:w val="0.86288263077266758"/>
          <c:h val="0.6062804366078956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'OBRIGAÇÕES TRIB E CONTRIBUTIVAS'!$A$2:$A$3</c:f>
              <c:strCache>
                <c:ptCount val="2"/>
                <c:pt idx="0">
                  <c:v>Contribuições Previdenciárias - serv de terceiros</c:v>
                </c:pt>
                <c:pt idx="1">
                  <c:v>IPTU</c:v>
                </c:pt>
              </c:strCache>
            </c:strRef>
          </c:cat>
          <c:val>
            <c:numRef>
              <c:f>'OBRIGAÇÕES TRIB E CONTRIBUTIVAS'!$B$2:$B$3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'OBRIGAÇÕES TRIB E CONTRIBUTIVAS'!$A$2:$A$3</c:f>
              <c:strCache>
                <c:ptCount val="2"/>
                <c:pt idx="0">
                  <c:v>Contribuições Previdenciárias - serv de terceiros</c:v>
                </c:pt>
                <c:pt idx="1">
                  <c:v>IPTU</c:v>
                </c:pt>
              </c:strCache>
            </c:strRef>
          </c:cat>
          <c:val>
            <c:numRef>
              <c:f>'OBRIGAÇÕES TRIB E CONTRIBUTIVAS'!$C$2:$C$3</c:f>
              <c:numCache>
                <c:formatCode>_-* #,##0.00_-;\-* #,##0.00_-;_-* "-"??_-;_-@_-</c:formatCode>
                <c:ptCount val="2"/>
                <c:pt idx="0">
                  <c:v>24763.18</c:v>
                </c:pt>
                <c:pt idx="1">
                  <c:v>4081.29</c:v>
                </c:pt>
              </c:numCache>
            </c:numRef>
          </c:val>
        </c:ser>
        <c:axId val="102685696"/>
        <c:axId val="102761216"/>
      </c:barChart>
      <c:catAx>
        <c:axId val="102685696"/>
        <c:scaling>
          <c:orientation val="minMax"/>
        </c:scaling>
        <c:axPos val="b"/>
        <c:numFmt formatCode="General" sourceLinked="1"/>
        <c:majorTickMark val="none"/>
        <c:tickLblPos val="nextTo"/>
        <c:crossAx val="102761216"/>
        <c:crosses val="autoZero"/>
        <c:auto val="1"/>
        <c:lblAlgn val="ctr"/>
        <c:lblOffset val="100"/>
      </c:catAx>
      <c:valAx>
        <c:axId val="1027612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0268569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3080459770114945"/>
          <c:y val="5.6680161943319839E-2"/>
          <c:w val="0.66206896551724137"/>
          <c:h val="0.65991902834008176"/>
        </c:manualLayout>
      </c:layout>
      <c:barChart>
        <c:barDir val="col"/>
        <c:grouping val="clustered"/>
        <c:ser>
          <c:idx val="0"/>
          <c:order val="0"/>
          <c:tx>
            <c:v>1º Quadrim. 2016</c:v>
          </c:tx>
          <c:cat>
            <c:strRef>
              <c:f>'AUXILIO MORADIA'!$A$2</c:f>
              <c:strCache>
                <c:ptCount val="1"/>
                <c:pt idx="0">
                  <c:v>Auxilio Moradia</c:v>
                </c:pt>
              </c:strCache>
            </c:strRef>
          </c:cat>
          <c:val>
            <c:numRef>
              <c:f>'AUXILIO MORADIA'!$B$2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v>1º Quadrim. 2017</c:v>
          </c:tx>
          <c:cat>
            <c:strRef>
              <c:f>'AUXILIO MORADIA'!$A$2</c:f>
              <c:strCache>
                <c:ptCount val="1"/>
                <c:pt idx="0">
                  <c:v>Auxilio Moradia</c:v>
                </c:pt>
              </c:strCache>
            </c:strRef>
          </c:cat>
          <c:val>
            <c:numRef>
              <c:f>'AUXILIO MORADIA'!$C$2</c:f>
              <c:numCache>
                <c:formatCode>_-* #,##0.00_-;\-* #,##0.00_-;_-* "-"??_-;_-@_-</c:formatCode>
                <c:ptCount val="1"/>
                <c:pt idx="0">
                  <c:v>4500</c:v>
                </c:pt>
              </c:numCache>
            </c:numRef>
          </c:val>
        </c:ser>
        <c:axId val="135432064"/>
        <c:axId val="135433600"/>
      </c:barChart>
      <c:catAx>
        <c:axId val="135432064"/>
        <c:scaling>
          <c:orientation val="minMax"/>
        </c:scaling>
        <c:axPos val="b"/>
        <c:numFmt formatCode="General" sourceLinked="1"/>
        <c:majorTickMark val="none"/>
        <c:tickLblPos val="nextTo"/>
        <c:crossAx val="135433600"/>
        <c:crosses val="autoZero"/>
        <c:auto val="1"/>
        <c:lblAlgn val="ctr"/>
        <c:lblOffset val="100"/>
      </c:catAx>
      <c:valAx>
        <c:axId val="13543360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3543206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06282722513089"/>
          <c:y val="5.019305019305019E-2"/>
          <c:w val="0.78272251308900564"/>
          <c:h val="0.43243243243243246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'PASSAGENS E DESP COM LOCOMOÇÃO'!$A$2</c:f>
              <c:strCache>
                <c:ptCount val="1"/>
                <c:pt idx="0">
                  <c:v>Passagens no País</c:v>
                </c:pt>
              </c:strCache>
            </c:strRef>
          </c:cat>
          <c:val>
            <c:numRef>
              <c:f>'PASSAGENS E DESP COM LOCOMOÇÃO'!$B$2</c:f>
              <c:numCache>
                <c:formatCode>General</c:formatCode>
                <c:ptCount val="1"/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'PASSAGENS E DESP COM LOCOMOÇÃO'!$A$2</c:f>
              <c:strCache>
                <c:ptCount val="1"/>
                <c:pt idx="0">
                  <c:v>Passagens no País</c:v>
                </c:pt>
              </c:strCache>
            </c:strRef>
          </c:cat>
          <c:val>
            <c:numRef>
              <c:f>'PASSAGENS E DESP COM LOCOMOÇÃO'!$C$2</c:f>
              <c:numCache>
                <c:formatCode>#,##0.00</c:formatCode>
                <c:ptCount val="1"/>
                <c:pt idx="0">
                  <c:v>10405.17</c:v>
                </c:pt>
              </c:numCache>
            </c:numRef>
          </c:val>
        </c:ser>
        <c:axId val="137178112"/>
        <c:axId val="137184000"/>
      </c:barChart>
      <c:catAx>
        <c:axId val="137178112"/>
        <c:scaling>
          <c:orientation val="minMax"/>
        </c:scaling>
        <c:axPos val="b"/>
        <c:numFmt formatCode="General" sourceLinked="1"/>
        <c:majorTickMark val="none"/>
        <c:tickLblPos val="nextTo"/>
        <c:crossAx val="137184000"/>
        <c:crosses val="autoZero"/>
        <c:auto val="1"/>
        <c:lblAlgn val="ctr"/>
        <c:lblOffset val="100"/>
      </c:catAx>
      <c:valAx>
        <c:axId val="1371840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371781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 sz="800">
          <a:latin typeface="Candara" pitchFamily="34" charset="0"/>
        </a:defRPr>
      </a:pPr>
      <a:endParaRPr lang="pt-BR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2129436325678498"/>
          <c:y val="4.5016077170418139E-2"/>
          <c:w val="0.74739039665970974"/>
          <c:h val="0.79742765273312011"/>
        </c:manualLayout>
      </c:layout>
      <c:barChart>
        <c:barDir val="col"/>
        <c:grouping val="clustered"/>
        <c:ser>
          <c:idx val="0"/>
          <c:order val="0"/>
          <c:tx>
            <c:strRef>
              <c:f>EXECUCAO_ORCAM_FUNDO_MILITAR!$B$3</c:f>
              <c:strCache>
                <c:ptCount val="1"/>
                <c:pt idx="0">
                  <c:v>R$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spPr>
              <a:solidFill>
                <a:srgbClr val="0070C0"/>
              </a:solidFill>
            </c:spPr>
          </c:dPt>
          <c:cat>
            <c:strRef>
              <c:f>EXECUCAO_ORCAM_FUNDO_MILITAR!$A$4:$A$5</c:f>
              <c:strCache>
                <c:ptCount val="2"/>
                <c:pt idx="0">
                  <c:v>Total Executado 2016</c:v>
                </c:pt>
                <c:pt idx="1">
                  <c:v>Total Executado 2017</c:v>
                </c:pt>
              </c:strCache>
            </c:strRef>
          </c:cat>
          <c:val>
            <c:numRef>
              <c:f>EXECUCAO_ORCAM_FUNDO_MILITAR!$B$4:$B$5</c:f>
              <c:numCache>
                <c:formatCode>_-* #,##0.00_-;\-* #,##0.00_-;_-* "-"??_-;_-@_-</c:formatCode>
                <c:ptCount val="2"/>
                <c:pt idx="0">
                  <c:v>143350915.89000005</c:v>
                </c:pt>
                <c:pt idx="1">
                  <c:v>171373711.65000001</c:v>
                </c:pt>
              </c:numCache>
            </c:numRef>
          </c:val>
        </c:ser>
        <c:axId val="137208192"/>
        <c:axId val="137209728"/>
      </c:barChart>
      <c:catAx>
        <c:axId val="137208192"/>
        <c:scaling>
          <c:orientation val="minMax"/>
        </c:scaling>
        <c:axPos val="b"/>
        <c:numFmt formatCode="General" sourceLinked="1"/>
        <c:majorTickMark val="none"/>
        <c:tickLblPos val="nextTo"/>
        <c:crossAx val="137209728"/>
        <c:crosses val="autoZero"/>
        <c:auto val="1"/>
        <c:lblAlgn val="ctr"/>
        <c:lblOffset val="100"/>
      </c:catAx>
      <c:valAx>
        <c:axId val="1372097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372081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2129436325678498"/>
          <c:y val="4.5016077170418098E-2"/>
          <c:w val="0.74739039665970886"/>
          <c:h val="0.79742765273311966"/>
        </c:manualLayout>
      </c:layout>
      <c:barChart>
        <c:barDir val="col"/>
        <c:grouping val="clustered"/>
        <c:ser>
          <c:idx val="0"/>
          <c:order val="0"/>
          <c:tx>
            <c:strRef>
              <c:f>'EXEC_ORCAM_FUNDO FINANCEIRO'!$B$1</c:f>
              <c:strCache>
                <c:ptCount val="1"/>
                <c:pt idx="0">
                  <c:v>R$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spPr>
              <a:solidFill>
                <a:srgbClr val="0070C0"/>
              </a:solidFill>
            </c:spPr>
          </c:dPt>
          <c:cat>
            <c:strRef>
              <c:f>'EXEC_ORCAM_FUNDO FINANCEIRO'!$A$2:$A$3</c:f>
              <c:strCache>
                <c:ptCount val="2"/>
                <c:pt idx="0">
                  <c:v>Total Executado 2016</c:v>
                </c:pt>
                <c:pt idx="1">
                  <c:v>Total Executado 2017</c:v>
                </c:pt>
              </c:strCache>
            </c:strRef>
          </c:cat>
          <c:val>
            <c:numRef>
              <c:f>'EXEC_ORCAM_FUNDO FINANCEIRO'!$B$2:$B$3</c:f>
              <c:numCache>
                <c:formatCode>_-* #,##0.00_-;\-* #,##0.00_-;_-* "-"??_-;_-@_-</c:formatCode>
                <c:ptCount val="2"/>
                <c:pt idx="0">
                  <c:v>331863259.61000001</c:v>
                </c:pt>
                <c:pt idx="1">
                  <c:v>400707240.11000001</c:v>
                </c:pt>
              </c:numCache>
            </c:numRef>
          </c:val>
        </c:ser>
        <c:axId val="147406208"/>
        <c:axId val="147424384"/>
      </c:barChart>
      <c:catAx>
        <c:axId val="147406208"/>
        <c:scaling>
          <c:orientation val="minMax"/>
        </c:scaling>
        <c:axPos val="b"/>
        <c:numFmt formatCode="General" sourceLinked="1"/>
        <c:majorTickMark val="none"/>
        <c:tickLblPos val="nextTo"/>
        <c:crossAx val="147424384"/>
        <c:crosses val="autoZero"/>
        <c:auto val="1"/>
        <c:lblAlgn val="ctr"/>
        <c:lblOffset val="100"/>
      </c:catAx>
      <c:valAx>
        <c:axId val="14742438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474062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22129436325678498"/>
          <c:y val="4.5016077170418119E-2"/>
          <c:w val="0.7473903966597093"/>
          <c:h val="0.79742765273311988"/>
        </c:manualLayout>
      </c:layout>
      <c:barChart>
        <c:barDir val="col"/>
        <c:grouping val="clustered"/>
        <c:ser>
          <c:idx val="0"/>
          <c:order val="0"/>
          <c:tx>
            <c:strRef>
              <c:f>EXEC_ORCAM_FUNDO_PREVIDENCIARIO!$B$3</c:f>
              <c:strCache>
                <c:ptCount val="1"/>
                <c:pt idx="0">
                  <c:v>R$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spPr>
              <a:solidFill>
                <a:srgbClr val="0070C0"/>
              </a:solidFill>
            </c:spPr>
          </c:dPt>
          <c:cat>
            <c:strRef>
              <c:f>EXEC_ORCAM_FUNDO_PREVIDENCIARIO!$A$4:$A$5</c:f>
              <c:strCache>
                <c:ptCount val="2"/>
                <c:pt idx="0">
                  <c:v>Total Executado 2016</c:v>
                </c:pt>
                <c:pt idx="1">
                  <c:v>Total Executado 2017</c:v>
                </c:pt>
              </c:strCache>
            </c:strRef>
          </c:cat>
          <c:val>
            <c:numRef>
              <c:f>EXEC_ORCAM_FUNDO_PREVIDENCIARIO!$B$4:$B$5</c:f>
              <c:numCache>
                <c:formatCode>_-* #,##0.00_-;\-* #,##0.00_-;_-* "-"??_-;_-@_-</c:formatCode>
                <c:ptCount val="2"/>
                <c:pt idx="0">
                  <c:v>566927.81999999972</c:v>
                </c:pt>
                <c:pt idx="1">
                  <c:v>376292.45</c:v>
                </c:pt>
              </c:numCache>
            </c:numRef>
          </c:val>
        </c:ser>
        <c:axId val="147446016"/>
        <c:axId val="147460096"/>
      </c:barChart>
      <c:catAx>
        <c:axId val="147446016"/>
        <c:scaling>
          <c:orientation val="minMax"/>
        </c:scaling>
        <c:axPos val="b"/>
        <c:numFmt formatCode="General" sourceLinked="1"/>
        <c:majorTickMark val="none"/>
        <c:tickLblPos val="nextTo"/>
        <c:crossAx val="147460096"/>
        <c:crosses val="autoZero"/>
        <c:auto val="1"/>
        <c:lblAlgn val="ctr"/>
        <c:lblOffset val="100"/>
      </c:catAx>
      <c:valAx>
        <c:axId val="1474600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1474460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22129436325678498"/>
          <c:y val="4.5016077170418084E-2"/>
          <c:w val="0.74739039665970874"/>
          <c:h val="0.79742765273311955"/>
        </c:manualLayout>
      </c:layout>
      <c:barChart>
        <c:barDir val="col"/>
        <c:grouping val="clustered"/>
        <c:ser>
          <c:idx val="0"/>
          <c:order val="0"/>
          <c:tx>
            <c:strRef>
              <c:f>EXECUCAO_ORCAM_2016_2017!$B$1</c:f>
              <c:strCache>
                <c:ptCount val="1"/>
                <c:pt idx="0">
                  <c:v>R$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spPr>
              <a:solidFill>
                <a:srgbClr val="0070C0"/>
              </a:solidFill>
            </c:spPr>
          </c:dPt>
          <c:cat>
            <c:strRef>
              <c:f>EXECUCAO_ORCAM_2016_2017!$A$2:$A$3</c:f>
              <c:strCache>
                <c:ptCount val="2"/>
                <c:pt idx="0">
                  <c:v>Executado  2016</c:v>
                </c:pt>
                <c:pt idx="1">
                  <c:v>Executado  2017</c:v>
                </c:pt>
              </c:strCache>
            </c:strRef>
          </c:cat>
          <c:val>
            <c:numRef>
              <c:f>EXECUCAO_ORCAM_2016_2017!$B$2:$B$3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4007614.8</c:v>
                </c:pt>
              </c:numCache>
            </c:numRef>
          </c:val>
        </c:ser>
        <c:axId val="60306944"/>
        <c:axId val="60308480"/>
      </c:barChart>
      <c:catAx>
        <c:axId val="60306944"/>
        <c:scaling>
          <c:orientation val="minMax"/>
        </c:scaling>
        <c:axPos val="b"/>
        <c:numFmt formatCode="General" sourceLinked="1"/>
        <c:majorTickMark val="none"/>
        <c:tickLblPos val="nextTo"/>
        <c:crossAx val="60308480"/>
        <c:crosses val="autoZero"/>
        <c:auto val="1"/>
        <c:lblAlgn val="ctr"/>
        <c:lblOffset val="100"/>
      </c:catAx>
      <c:valAx>
        <c:axId val="6030848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030694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072289156626536"/>
          <c:y val="5.737704918032787E-2"/>
          <c:w val="0.78795180722891622"/>
          <c:h val="0.5737704918032792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'PESSOAL CIVIL'!$A$7:$A$10</c:f>
              <c:strCache>
                <c:ptCount val="4"/>
                <c:pt idx="0">
                  <c:v>Gratificação por tempo de serviço</c:v>
                </c:pt>
                <c:pt idx="1">
                  <c:v>13º Salário (RGPS)</c:v>
                </c:pt>
                <c:pt idx="2">
                  <c:v>Férias - Abono Constitucional (RPPS)</c:v>
                </c:pt>
                <c:pt idx="3">
                  <c:v>Gratif.P/Exercicio De Cargo em Comissão (Rgps)</c:v>
                </c:pt>
              </c:strCache>
            </c:strRef>
          </c:cat>
          <c:val>
            <c:numRef>
              <c:f>'PESSOAL CIVIL'!$B$7:$B$10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'PESSOAL CIVIL'!$A$7:$A$10</c:f>
              <c:strCache>
                <c:ptCount val="4"/>
                <c:pt idx="0">
                  <c:v>Gratificação por tempo de serviço</c:v>
                </c:pt>
                <c:pt idx="1">
                  <c:v>13º Salário (RGPS)</c:v>
                </c:pt>
                <c:pt idx="2">
                  <c:v>Férias - Abono Constitucional (RPPS)</c:v>
                </c:pt>
                <c:pt idx="3">
                  <c:v>Gratif.P/Exercicio De Cargo em Comissão (Rgps)</c:v>
                </c:pt>
              </c:strCache>
            </c:strRef>
          </c:cat>
          <c:val>
            <c:numRef>
              <c:f>'PESSOAL CIVIL'!$C$7:$C$10</c:f>
              <c:numCache>
                <c:formatCode>#,##0.00</c:formatCode>
                <c:ptCount val="4"/>
                <c:pt idx="0">
                  <c:v>5161.88</c:v>
                </c:pt>
                <c:pt idx="1">
                  <c:v>17348.509999999987</c:v>
                </c:pt>
                <c:pt idx="2">
                  <c:v>4112.5200000000004</c:v>
                </c:pt>
                <c:pt idx="3">
                  <c:v>94894.909999999989</c:v>
                </c:pt>
              </c:numCache>
            </c:numRef>
          </c:val>
        </c:ser>
        <c:axId val="62788736"/>
        <c:axId val="62790272"/>
      </c:barChart>
      <c:catAx>
        <c:axId val="62788736"/>
        <c:scaling>
          <c:orientation val="minMax"/>
        </c:scaling>
        <c:axPos val="b"/>
        <c:numFmt formatCode="General" sourceLinked="1"/>
        <c:majorTickMark val="none"/>
        <c:tickLblPos val="nextTo"/>
        <c:crossAx val="62790272"/>
        <c:crosses val="autoZero"/>
        <c:auto val="1"/>
        <c:lblAlgn val="ctr"/>
        <c:lblOffset val="100"/>
      </c:catAx>
      <c:valAx>
        <c:axId val="627902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6278873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072289156626548"/>
          <c:y val="5.737704918032787E-2"/>
          <c:w val="0.78795180722891645"/>
          <c:h val="0.57377049180327944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DIÁRIAS!$A$7:$A$8</c:f>
              <c:strCache>
                <c:ptCount val="2"/>
                <c:pt idx="0">
                  <c:v>Diárias Fora do Estado</c:v>
                </c:pt>
                <c:pt idx="1">
                  <c:v>Diárias Por Indenização</c:v>
                </c:pt>
              </c:strCache>
            </c:strRef>
          </c:cat>
          <c:val>
            <c:numRef>
              <c:f>DIÁRIAS!$B$7:$B$8</c:f>
              <c:numCache>
                <c:formatCode>General</c:formatCode>
                <c:ptCount val="2"/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DIÁRIAS!$A$7:$A$8</c:f>
              <c:strCache>
                <c:ptCount val="2"/>
                <c:pt idx="0">
                  <c:v>Diárias Fora do Estado</c:v>
                </c:pt>
                <c:pt idx="1">
                  <c:v>Diárias Por Indenização</c:v>
                </c:pt>
              </c:strCache>
            </c:strRef>
          </c:cat>
          <c:val>
            <c:numRef>
              <c:f>DIÁRIAS!$C$7:$C$8</c:f>
              <c:numCache>
                <c:formatCode>#,##0.00</c:formatCode>
                <c:ptCount val="2"/>
                <c:pt idx="0">
                  <c:v>8470</c:v>
                </c:pt>
                <c:pt idx="1">
                  <c:v>3220</c:v>
                </c:pt>
              </c:numCache>
            </c:numRef>
          </c:val>
        </c:ser>
        <c:axId val="62870272"/>
        <c:axId val="62871808"/>
      </c:barChart>
      <c:catAx>
        <c:axId val="62870272"/>
        <c:scaling>
          <c:orientation val="minMax"/>
        </c:scaling>
        <c:axPos val="b"/>
        <c:numFmt formatCode="General" sourceLinked="1"/>
        <c:majorTickMark val="none"/>
        <c:tickLblPos val="nextTo"/>
        <c:crossAx val="62871808"/>
        <c:crosses val="autoZero"/>
        <c:auto val="1"/>
        <c:lblAlgn val="ctr"/>
        <c:lblOffset val="100"/>
      </c:catAx>
      <c:valAx>
        <c:axId val="6287180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628702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2094486477706351"/>
          <c:y val="2.0495448144548678E-2"/>
          <c:w val="0.86288263077266758"/>
          <c:h val="0.60628043660789432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'MATERIAL DE CONSUMO'!$A$2:$A$3</c:f>
              <c:strCache>
                <c:ptCount val="2"/>
                <c:pt idx="0">
                  <c:v>Genêros de Alimentação</c:v>
                </c:pt>
                <c:pt idx="1">
                  <c:v>Material de Consumo - Pagam. Antecipado</c:v>
                </c:pt>
              </c:strCache>
            </c:strRef>
          </c:cat>
          <c:val>
            <c:numRef>
              <c:f>'MATERIAL DE CONSUMO'!$B$2:$B$3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'MATERIAL DE CONSUMO'!$A$2:$A$3</c:f>
              <c:strCache>
                <c:ptCount val="2"/>
                <c:pt idx="0">
                  <c:v>Genêros de Alimentação</c:v>
                </c:pt>
                <c:pt idx="1">
                  <c:v>Material de Consumo - Pagam. Antecipado</c:v>
                </c:pt>
              </c:strCache>
            </c:strRef>
          </c:cat>
          <c:val>
            <c:numRef>
              <c:f>'MATERIAL DE CONSUMO'!$C$2:$C$3</c:f>
              <c:numCache>
                <c:formatCode>_-* #,##0.00_-;\-* #,##0.00_-;_-* "-"??_-;_-@_-</c:formatCode>
                <c:ptCount val="2"/>
                <c:pt idx="0">
                  <c:v>7700</c:v>
                </c:pt>
                <c:pt idx="1">
                  <c:v>16000</c:v>
                </c:pt>
              </c:numCache>
            </c:numRef>
          </c:val>
        </c:ser>
        <c:axId val="62977152"/>
        <c:axId val="62978688"/>
      </c:barChart>
      <c:catAx>
        <c:axId val="62977152"/>
        <c:scaling>
          <c:orientation val="minMax"/>
        </c:scaling>
        <c:axPos val="b"/>
        <c:numFmt formatCode="General" sourceLinked="1"/>
        <c:majorTickMark val="none"/>
        <c:tickLblPos val="nextTo"/>
        <c:crossAx val="62978688"/>
        <c:crosses val="autoZero"/>
        <c:auto val="1"/>
        <c:lblAlgn val="ctr"/>
        <c:lblOffset val="100"/>
      </c:catAx>
      <c:valAx>
        <c:axId val="629786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297715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plotArea>
      <c:layout>
        <c:manualLayout>
          <c:layoutTarget val="inner"/>
          <c:xMode val="edge"/>
          <c:yMode val="edge"/>
          <c:x val="0.12094486477706351"/>
          <c:y val="2.0495448144548678E-2"/>
          <c:w val="0.86288263077266758"/>
          <c:h val="0.60628043660789477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'OUTROS SERVIÇOS PF'!$A$2:$A$3</c:f>
              <c:strCache>
                <c:ptCount val="2"/>
                <c:pt idx="0">
                  <c:v>Estagiários</c:v>
                </c:pt>
                <c:pt idx="1">
                  <c:v>Locação de Imóveis</c:v>
                </c:pt>
              </c:strCache>
            </c:strRef>
          </c:cat>
          <c:val>
            <c:numRef>
              <c:f>'OUTROS SERVIÇOS PF'!$B$2:$B$3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'OUTROS SERVIÇOS PF'!$A$2:$A$3</c:f>
              <c:strCache>
                <c:ptCount val="2"/>
                <c:pt idx="0">
                  <c:v>Estagiários</c:v>
                </c:pt>
                <c:pt idx="1">
                  <c:v>Locação de Imóveis</c:v>
                </c:pt>
              </c:strCache>
            </c:strRef>
          </c:cat>
          <c:val>
            <c:numRef>
              <c:f>'OUTROS SERVIÇOS PF'!$C$2:$C$3</c:f>
              <c:numCache>
                <c:formatCode>_-* #,##0.00_-;\-* #,##0.00_-;_-* "-"??_-;_-@_-</c:formatCode>
                <c:ptCount val="2"/>
                <c:pt idx="0">
                  <c:v>122115.47</c:v>
                </c:pt>
                <c:pt idx="1">
                  <c:v>9900</c:v>
                </c:pt>
              </c:numCache>
            </c:numRef>
          </c:val>
        </c:ser>
        <c:axId val="63279872"/>
        <c:axId val="63281408"/>
      </c:barChart>
      <c:catAx>
        <c:axId val="63279872"/>
        <c:scaling>
          <c:orientation val="minMax"/>
        </c:scaling>
        <c:axPos val="b"/>
        <c:numFmt formatCode="General" sourceLinked="1"/>
        <c:majorTickMark val="none"/>
        <c:tickLblPos val="nextTo"/>
        <c:crossAx val="63281408"/>
        <c:crosses val="autoZero"/>
        <c:auto val="1"/>
        <c:lblAlgn val="ctr"/>
        <c:lblOffset val="100"/>
      </c:catAx>
      <c:valAx>
        <c:axId val="6328140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327987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324607329842951"/>
          <c:y val="3.8922155688622756E-2"/>
          <c:w val="0.78010471204188536"/>
          <c:h val="0.5089820359281435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'SERV TERC - PJ'!$A$2:$A$10</c:f>
              <c:strCache>
                <c:ptCount val="9"/>
                <c:pt idx="0">
                  <c:v>Locacao de maquinas e equipamentos</c:v>
                </c:pt>
                <c:pt idx="1">
                  <c:v>Manutencao de software</c:v>
                </c:pt>
                <c:pt idx="2">
                  <c:v>Manutenção de SOFTWARE</c:v>
                </c:pt>
                <c:pt idx="3">
                  <c:v>Outros serv de terceiros PJ </c:v>
                </c:pt>
                <c:pt idx="4">
                  <c:v>Locação de máquinas  e equipamentos</c:v>
                </c:pt>
                <c:pt idx="5">
                  <c:v>Serviço de Apoio Admin. Técnico e Operacional</c:v>
                </c:pt>
                <c:pt idx="6">
                  <c:v>Condominios</c:v>
                </c:pt>
                <c:pt idx="7">
                  <c:v>Estagiários</c:v>
                </c:pt>
                <c:pt idx="8">
                  <c:v>Serviços de energia eletrica</c:v>
                </c:pt>
              </c:strCache>
            </c:strRef>
          </c:cat>
          <c:val>
            <c:numRef>
              <c:f>'SERV TERC - PJ'!$B$2:$B$10</c:f>
              <c:numCache>
                <c:formatCode>_-* #,##0.00_-;\-* #,##0.00_-;_-* "-"??_-;_-@_-</c:formatCode>
                <c:ptCount val="9"/>
                <c:pt idx="0">
                  <c:v>0</c:v>
                </c:pt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'SERV TERC - PJ'!$A$2:$A$10</c:f>
              <c:strCache>
                <c:ptCount val="9"/>
                <c:pt idx="0">
                  <c:v>Locacao de maquinas e equipamentos</c:v>
                </c:pt>
                <c:pt idx="1">
                  <c:v>Manutencao de software</c:v>
                </c:pt>
                <c:pt idx="2">
                  <c:v>Manutenção de SOFTWARE</c:v>
                </c:pt>
                <c:pt idx="3">
                  <c:v>Outros serv de terceiros PJ </c:v>
                </c:pt>
                <c:pt idx="4">
                  <c:v>Locação de máquinas  e equipamentos</c:v>
                </c:pt>
                <c:pt idx="5">
                  <c:v>Serviço de Apoio Admin. Técnico e Operacional</c:v>
                </c:pt>
                <c:pt idx="6">
                  <c:v>Condominios</c:v>
                </c:pt>
                <c:pt idx="7">
                  <c:v>Estagiários</c:v>
                </c:pt>
                <c:pt idx="8">
                  <c:v>Serviços de energia eletrica</c:v>
                </c:pt>
              </c:strCache>
            </c:strRef>
          </c:cat>
          <c:val>
            <c:numRef>
              <c:f>'SERV TERC - PJ'!$C$2:$C$10</c:f>
              <c:numCache>
                <c:formatCode>_-* #,##0.00_-;\-* #,##0.00_-;_-* "-"??_-;_-@_-</c:formatCode>
                <c:ptCount val="9"/>
                <c:pt idx="0" formatCode="#,##0.00">
                  <c:v>52529.5</c:v>
                </c:pt>
                <c:pt idx="1">
                  <c:v>790976.64</c:v>
                </c:pt>
                <c:pt idx="2" formatCode="#,##0.00">
                  <c:v>790976.64</c:v>
                </c:pt>
                <c:pt idx="3">
                  <c:v>105028.55</c:v>
                </c:pt>
                <c:pt idx="4" formatCode="#,##0.00">
                  <c:v>57529.5</c:v>
                </c:pt>
                <c:pt idx="5">
                  <c:v>45553.74</c:v>
                </c:pt>
                <c:pt idx="6" formatCode="#,##0.00">
                  <c:v>36368.1</c:v>
                </c:pt>
                <c:pt idx="7" formatCode="#,##0.00">
                  <c:v>33432.67</c:v>
                </c:pt>
                <c:pt idx="8" formatCode="#,##0.00">
                  <c:v>27774.91</c:v>
                </c:pt>
              </c:numCache>
            </c:numRef>
          </c:val>
        </c:ser>
        <c:axId val="99951360"/>
        <c:axId val="99952896"/>
      </c:barChart>
      <c:catAx>
        <c:axId val="99951360"/>
        <c:scaling>
          <c:orientation val="minMax"/>
        </c:scaling>
        <c:axPos val="b"/>
        <c:numFmt formatCode="General" sourceLinked="1"/>
        <c:majorTickMark val="none"/>
        <c:tickLblPos val="nextTo"/>
        <c:crossAx val="99952896"/>
        <c:crosses val="autoZero"/>
        <c:auto val="1"/>
        <c:lblAlgn val="ctr"/>
        <c:lblOffset val="100"/>
      </c:catAx>
      <c:valAx>
        <c:axId val="999528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999513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spPr>
    <a:ln>
      <a:noFill/>
    </a:ln>
  </c:spPr>
  <c:txPr>
    <a:bodyPr/>
    <a:lstStyle/>
    <a:p>
      <a:pPr>
        <a:defRPr sz="1000">
          <a:latin typeface="Candara" pitchFamily="34" charset="0"/>
        </a:defRPr>
      </a:pPr>
      <a:endParaRPr lang="pt-B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8072289156626548"/>
          <c:y val="5.737704918032787E-2"/>
          <c:w val="0.78795180722891645"/>
          <c:h val="0.57377049180327944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'LOCAÇÃO DE MÃO DE OBRA'!$A$7:$A$10</c:f>
              <c:strCache>
                <c:ptCount val="4"/>
                <c:pt idx="0">
                  <c:v>Apoio Administrativo, Técnico e Operacional</c:v>
                </c:pt>
                <c:pt idx="1">
                  <c:v>Limpeza e Conservação</c:v>
                </c:pt>
                <c:pt idx="2">
                  <c:v>Serviços de copa e cozinha</c:v>
                </c:pt>
                <c:pt idx="3">
                  <c:v>Vigilância ostensiva</c:v>
                </c:pt>
              </c:strCache>
            </c:strRef>
          </c:cat>
          <c:val>
            <c:numRef>
              <c:f>'LOCAÇÃO DE MÃO DE OBRA'!$B$7:$B$10</c:f>
              <c:numCache>
                <c:formatCode>General</c:formatCode>
                <c:ptCount val="4"/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'LOCAÇÃO DE MÃO DE OBRA'!$A$7:$A$10</c:f>
              <c:strCache>
                <c:ptCount val="4"/>
                <c:pt idx="0">
                  <c:v>Apoio Administrativo, Técnico e Operacional</c:v>
                </c:pt>
                <c:pt idx="1">
                  <c:v>Limpeza e Conservação</c:v>
                </c:pt>
                <c:pt idx="2">
                  <c:v>Serviços de copa e cozinha</c:v>
                </c:pt>
                <c:pt idx="3">
                  <c:v>Vigilância ostensiva</c:v>
                </c:pt>
              </c:strCache>
            </c:strRef>
          </c:cat>
          <c:val>
            <c:numRef>
              <c:f>'LOCAÇÃO DE MÃO DE OBRA'!$C$7:$C$10</c:f>
              <c:numCache>
                <c:formatCode>#,##0.00</c:formatCode>
                <c:ptCount val="4"/>
                <c:pt idx="0">
                  <c:v>1975479.76</c:v>
                </c:pt>
                <c:pt idx="1">
                  <c:v>31743.51</c:v>
                </c:pt>
                <c:pt idx="2">
                  <c:v>13623.6</c:v>
                </c:pt>
                <c:pt idx="3">
                  <c:v>3337.65</c:v>
                </c:pt>
              </c:numCache>
            </c:numRef>
          </c:val>
        </c:ser>
        <c:axId val="101872384"/>
        <c:axId val="101873920"/>
      </c:barChart>
      <c:catAx>
        <c:axId val="101872384"/>
        <c:scaling>
          <c:orientation val="minMax"/>
        </c:scaling>
        <c:axPos val="b"/>
        <c:numFmt formatCode="General" sourceLinked="1"/>
        <c:majorTickMark val="none"/>
        <c:tickLblPos val="nextTo"/>
        <c:crossAx val="101873920"/>
        <c:crosses val="autoZero"/>
        <c:auto val="1"/>
        <c:lblAlgn val="ctr"/>
        <c:lblOffset val="100"/>
      </c:catAx>
      <c:valAx>
        <c:axId val="10187392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187238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 sz="8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plotArea>
      <c:layout>
        <c:manualLayout>
          <c:layoutTarget val="inner"/>
          <c:xMode val="edge"/>
          <c:yMode val="edge"/>
          <c:x val="0.10671256454389007"/>
          <c:y val="4.8780487804878231E-2"/>
          <c:w val="0.86574870912220314"/>
          <c:h val="0.6515679442508716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'EQUIP E MAT PERMANENTE'!$A$2:$A$4</c:f>
              <c:strCache>
                <c:ptCount val="3"/>
                <c:pt idx="0">
                  <c:v>Aparelhos e utensilios domésticos</c:v>
                </c:pt>
                <c:pt idx="1">
                  <c:v>Equipamentos de Processamento de Dados</c:v>
                </c:pt>
                <c:pt idx="2">
                  <c:v>Maquinas e equipamentos energeticos</c:v>
                </c:pt>
              </c:strCache>
            </c:strRef>
          </c:cat>
          <c:val>
            <c:numRef>
              <c:f>'EQUIP E MAT PERMANENTE'!$B$2:$B$4</c:f>
              <c:numCache>
                <c:formatCode>_-* #,##0_-;\-* #,##0_-;_-*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'EQUIP E MAT PERMANENTE'!$A$2:$A$4</c:f>
              <c:strCache>
                <c:ptCount val="3"/>
                <c:pt idx="0">
                  <c:v>Aparelhos e utensilios domésticos</c:v>
                </c:pt>
                <c:pt idx="1">
                  <c:v>Equipamentos de Processamento de Dados</c:v>
                </c:pt>
                <c:pt idx="2">
                  <c:v>Maquinas e equipamentos energeticos</c:v>
                </c:pt>
              </c:strCache>
            </c:strRef>
          </c:cat>
          <c:val>
            <c:numRef>
              <c:f>'EQUIP E MAT PERMANENTE'!$C$2:$C$4</c:f>
              <c:numCache>
                <c:formatCode>_-* #,##0.00_-;\-* #,##0.00_-;_-* "-"??_-;_-@_-</c:formatCode>
                <c:ptCount val="3"/>
                <c:pt idx="0">
                  <c:v>7370</c:v>
                </c:pt>
                <c:pt idx="1">
                  <c:v>136874.07</c:v>
                </c:pt>
                <c:pt idx="2">
                  <c:v>8800</c:v>
                </c:pt>
              </c:numCache>
            </c:numRef>
          </c:val>
        </c:ser>
        <c:axId val="102367616"/>
        <c:axId val="102369152"/>
      </c:barChart>
      <c:catAx>
        <c:axId val="102367616"/>
        <c:scaling>
          <c:orientation val="minMax"/>
        </c:scaling>
        <c:axPos val="b"/>
        <c:numFmt formatCode="General" sourceLinked="1"/>
        <c:majorTickMark val="none"/>
        <c:tickLblPos val="nextTo"/>
        <c:crossAx val="102369152"/>
        <c:crosses val="autoZero"/>
        <c:auto val="1"/>
        <c:lblAlgn val="ctr"/>
        <c:lblOffset val="100"/>
      </c:catAx>
      <c:valAx>
        <c:axId val="10236915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crossAx val="1023676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c:spPr>
    </c:plotArea>
    <c:plotVisOnly val="1"/>
    <c:dispBlanksAs val="gap"/>
  </c:chart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04/09/2017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46558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pt-BR" altLang="pt-BR" sz="1400" dirty="0">
                <a:latin typeface="Candara" pitchFamily="34" charset="0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Candara" pitchFamily="34" charset="0"/>
              <a:cs typeface="Arial" pitchFamily="34" charset="0"/>
            </a:endParaRPr>
          </a:p>
          <a:p>
            <a:pPr algn="just"/>
            <a:r>
              <a:rPr lang="pt-BR" sz="1400" dirty="0">
                <a:latin typeface="Candara" pitchFamily="34" charset="0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do </a:t>
            </a:r>
            <a:r>
              <a:rPr lang="pt-BR" sz="1400" dirty="0" smtClean="0">
                <a:latin typeface="Candara" pitchFamily="34" charset="0"/>
              </a:rPr>
              <a:t>Alagoas Previdência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, no 1º Quadrimestre de 2016 e 2017, </a:t>
            </a:r>
            <a:r>
              <a:rPr lang="pt-BR" sz="1400" dirty="0">
                <a:latin typeface="Candara" pitchFamily="34" charset="0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Comercial.</a:t>
            </a:r>
            <a:endParaRPr lang="pt-BR" sz="14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48648" y="54887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46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Alagoas Previdência e Fundo Militar, Financeiro e  de Previdência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91605" y="4560088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043533" y="6137994"/>
          <a:ext cx="5616624" cy="962025"/>
        </p:xfrm>
        <a:graphic>
          <a:graphicData uri="http://schemas.openxmlformats.org/drawingml/2006/table">
            <a:tbl>
              <a:tblPr/>
              <a:tblGrid>
                <a:gridCol w="2894360"/>
                <a:gridCol w="1361132"/>
                <a:gridCol w="1361132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Estatutário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Cargo em Comissão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Órgão Colegiado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21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27509" y="38337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EQUIPAMENTO E MATERIAL PERMANENTE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83493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MÃO DE OBRA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27509" y="6426026"/>
            <a:ext cx="5976664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EQUIPAMENTO E MATERIAL PERMANENTE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/>
        </p:nvGraphicFramePr>
        <p:xfrm>
          <a:off x="1043533" y="1457474"/>
          <a:ext cx="5328592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99518" y="4337794"/>
          <a:ext cx="5832648" cy="581025"/>
        </p:xfrm>
        <a:graphic>
          <a:graphicData uri="http://schemas.openxmlformats.org/drawingml/2006/table">
            <a:tbl>
              <a:tblPr/>
              <a:tblGrid>
                <a:gridCol w="3005682"/>
                <a:gridCol w="1413483"/>
                <a:gridCol w="1413483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153.044,07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971525" y="5057874"/>
          <a:ext cx="5760640" cy="1152129"/>
        </p:xfrm>
        <a:graphic>
          <a:graphicData uri="http://schemas.openxmlformats.org/drawingml/2006/table">
            <a:tbl>
              <a:tblPr/>
              <a:tblGrid>
                <a:gridCol w="2968574"/>
                <a:gridCol w="1396033"/>
                <a:gridCol w="1396033"/>
              </a:tblGrid>
              <a:tr h="19202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Aparelhos e utensilios domésticos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7.370,00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Equipamentos de Processamento de Dados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136.874,07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Maquinas e equipamentos energeticos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8.800,00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4002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-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153.044,07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/>
        </p:nvGraphicFramePr>
        <p:xfrm>
          <a:off x="1187549" y="6930082"/>
          <a:ext cx="5544616" cy="237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OBRIGAÇÕES TRIBUTÁRIAS E CONTRIBUITIVAS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5501" y="35457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OBRIGAÇÕES TRIBUTÁRIAS E CONTRIBUITIVAS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Gráfico 13"/>
          <p:cNvGraphicFramePr>
            <a:graphicFrameLocks/>
          </p:cNvGraphicFramePr>
          <p:nvPr/>
        </p:nvGraphicFramePr>
        <p:xfrm>
          <a:off x="1907629" y="6930082"/>
          <a:ext cx="4260727" cy="237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827509" y="1457474"/>
          <a:ext cx="5760640" cy="581025"/>
        </p:xfrm>
        <a:graphic>
          <a:graphicData uri="http://schemas.openxmlformats.org/drawingml/2006/table">
            <a:tbl>
              <a:tblPr/>
              <a:tblGrid>
                <a:gridCol w="3136982"/>
                <a:gridCol w="1311829"/>
                <a:gridCol w="1311829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28.844,47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827510" y="2393578"/>
          <a:ext cx="5760640" cy="771525"/>
        </p:xfrm>
        <a:graphic>
          <a:graphicData uri="http://schemas.openxmlformats.org/drawingml/2006/table">
            <a:tbl>
              <a:tblPr/>
              <a:tblGrid>
                <a:gridCol w="3136982"/>
                <a:gridCol w="1311829"/>
                <a:gridCol w="1311829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Contribuições Previdenciárias - serv de terceiros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24.763,18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IPTU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4.081,29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28.844,47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/>
        </p:nvGraphicFramePr>
        <p:xfrm>
          <a:off x="899517" y="4049762"/>
          <a:ext cx="568863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AUXILIO MORADIA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5501" y="31136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AUXILIO MORADIA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55502" y="1385466"/>
          <a:ext cx="5904656" cy="570719"/>
        </p:xfrm>
        <a:graphic>
          <a:graphicData uri="http://schemas.openxmlformats.org/drawingml/2006/table">
            <a:tbl>
              <a:tblPr/>
              <a:tblGrid>
                <a:gridCol w="3187856"/>
                <a:gridCol w="1358400"/>
                <a:gridCol w="1358400"/>
              </a:tblGrid>
              <a:tr h="1964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4.500,00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755501" y="2249562"/>
          <a:ext cx="5904655" cy="570719"/>
        </p:xfrm>
        <a:graphic>
          <a:graphicData uri="http://schemas.openxmlformats.org/drawingml/2006/table">
            <a:tbl>
              <a:tblPr/>
              <a:tblGrid>
                <a:gridCol w="3148985"/>
                <a:gridCol w="1377835"/>
                <a:gridCol w="1377835"/>
              </a:tblGrid>
              <a:tr h="1964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1ª Quadrim. 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Auxilio Moradia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4.500,00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712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4.500,00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>
            <a:graphicFrameLocks/>
          </p:cNvGraphicFramePr>
          <p:nvPr/>
        </p:nvGraphicFramePr>
        <p:xfrm>
          <a:off x="755501" y="3689722"/>
          <a:ext cx="5904656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PASSAGEM E DESPESA COM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5501" y="31136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PASSAGEM E DESPESA COM LOCOMOÇÃO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755500" y="1457474"/>
          <a:ext cx="5904657" cy="573558"/>
        </p:xfrm>
        <a:graphic>
          <a:graphicData uri="http://schemas.openxmlformats.org/drawingml/2006/table">
            <a:tbl>
              <a:tblPr/>
              <a:tblGrid>
                <a:gridCol w="3551591"/>
                <a:gridCol w="1176533"/>
                <a:gridCol w="1176533"/>
              </a:tblGrid>
              <a:tr h="1974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10.405,17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755501" y="2249562"/>
          <a:ext cx="5904657" cy="573558"/>
        </p:xfrm>
        <a:graphic>
          <a:graphicData uri="http://schemas.openxmlformats.org/drawingml/2006/table">
            <a:tbl>
              <a:tblPr/>
              <a:tblGrid>
                <a:gridCol w="3551591"/>
                <a:gridCol w="1176533"/>
                <a:gridCol w="1176533"/>
              </a:tblGrid>
              <a:tr h="1974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Passagens no País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10.405,17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805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      10.405,17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/>
        </p:nvGraphicFramePr>
        <p:xfrm>
          <a:off x="827509" y="3689722"/>
          <a:ext cx="5688631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1"/>
          <p:cNvSpPr txBox="1">
            <a:spLocks noChangeArrowheads="1"/>
          </p:cNvSpPr>
          <p:nvPr/>
        </p:nvSpPr>
        <p:spPr bwMode="auto">
          <a:xfrm>
            <a:off x="971525" y="210554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400" dirty="0">
                <a:latin typeface="Candara" pitchFamily="34" charset="0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Candara" pitchFamily="34" charset="0"/>
              <a:cs typeface="Arial" pitchFamily="34" charset="0"/>
            </a:endParaRPr>
          </a:p>
          <a:p>
            <a:pPr algn="just"/>
            <a:r>
              <a:rPr lang="pt-BR" sz="1400" dirty="0">
                <a:latin typeface="Candara" pitchFamily="34" charset="0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do </a:t>
            </a:r>
            <a:r>
              <a:rPr lang="pt-BR" sz="1400" dirty="0" smtClean="0">
                <a:latin typeface="Candara" pitchFamily="34" charset="0"/>
              </a:rPr>
              <a:t>Fundo dos  Militares de Alagoas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, no 1º Quadrimestre de 2016 e 2017, </a:t>
            </a:r>
            <a:r>
              <a:rPr lang="pt-BR" sz="1400" dirty="0">
                <a:latin typeface="Candara" pitchFamily="34" charset="0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Comercial.</a:t>
            </a:r>
            <a:endParaRPr lang="pt-BR" sz="14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Fundo dos  Militares de Alagoas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31565" y="8514258"/>
          <a:ext cx="5039783" cy="558281"/>
        </p:xfrm>
        <a:graphic>
          <a:graphicData uri="http://schemas.openxmlformats.org/drawingml/2006/table">
            <a:tbl>
              <a:tblPr/>
              <a:tblGrid>
                <a:gridCol w="2672427"/>
                <a:gridCol w="1183678"/>
                <a:gridCol w="1183678"/>
              </a:tblGrid>
              <a:tr h="1921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143.350.915,89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171.373.711,65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19,55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827509" y="448181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EXECUÇÃO ORÇAMENTÁRIA  1º QUADRIMESTRE 2016X2017 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331565" y="5057874"/>
          <a:ext cx="5039783" cy="1839582"/>
        </p:xfrm>
        <a:graphic>
          <a:graphicData uri="http://schemas.openxmlformats.org/drawingml/2006/table">
            <a:tbl>
              <a:tblPr/>
              <a:tblGrid>
                <a:gridCol w="2672427"/>
                <a:gridCol w="1183678"/>
                <a:gridCol w="1183678"/>
              </a:tblGrid>
              <a:tr h="192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Dotação Inicial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425.289.649,00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Suplementação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393.758.300,44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295.049.331,96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Reduções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-107.454.499,17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-295.049.331,96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Atualizado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286.303.801,27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425.289.649,00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Empenhado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143.350.915,89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171.373.711,65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Liquidado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143.350.915,89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171.373.711,65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Pago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143.350.915,89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171.373.711,65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Disponível a Emp.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142.952.885,38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253.915.937,35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Execução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50,1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40,3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331565" y="7362130"/>
          <a:ext cx="5039783" cy="741324"/>
        </p:xfrm>
        <a:graphic>
          <a:graphicData uri="http://schemas.openxmlformats.org/drawingml/2006/table">
            <a:tbl>
              <a:tblPr/>
              <a:tblGrid>
                <a:gridCol w="2672427"/>
                <a:gridCol w="1183678"/>
                <a:gridCol w="1183678"/>
              </a:tblGrid>
              <a:tr h="192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1º Quadrim.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Aposentadorias, reserva remunerada e reformas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91.443,32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109.874,82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Despesas de Exercícios Anteriores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475.484,40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266.417,43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566.927,72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376.292,25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1259557" y="2537594"/>
          <a:ext cx="504056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331565" y="1097434"/>
          <a:ext cx="5039783" cy="558281"/>
        </p:xfrm>
        <a:graphic>
          <a:graphicData uri="http://schemas.openxmlformats.org/drawingml/2006/table">
            <a:tbl>
              <a:tblPr/>
              <a:tblGrid>
                <a:gridCol w="2672427"/>
                <a:gridCol w="1183678"/>
                <a:gridCol w="1183678"/>
              </a:tblGrid>
              <a:tr h="1921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143.350.915,89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171.373.711,65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19,55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971525" y="196153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TOTAL EXECUTADO FUNDO DOS MILITARES – REPRESENTAÇÃO GRÁFICA 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1"/>
          <p:cNvSpPr txBox="1">
            <a:spLocks noChangeArrowheads="1"/>
          </p:cNvSpPr>
          <p:nvPr/>
        </p:nvSpPr>
        <p:spPr bwMode="auto">
          <a:xfrm>
            <a:off x="971525" y="1961530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400" dirty="0">
                <a:latin typeface="Candara" pitchFamily="34" charset="0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Candara" pitchFamily="34" charset="0"/>
              <a:cs typeface="Arial" pitchFamily="34" charset="0"/>
            </a:endParaRPr>
          </a:p>
          <a:p>
            <a:pPr algn="just"/>
            <a:r>
              <a:rPr lang="pt-BR" sz="1400" dirty="0">
                <a:latin typeface="Candara" pitchFamily="34" charset="0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do </a:t>
            </a:r>
            <a:r>
              <a:rPr lang="pt-BR" sz="1400" dirty="0" smtClean="0">
                <a:latin typeface="Candara" pitchFamily="34" charset="0"/>
              </a:rPr>
              <a:t>Fundo Financeiro de Alagoas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, no 1º Quadrimestre de 2016 e 2017, </a:t>
            </a:r>
            <a:r>
              <a:rPr lang="pt-BR" sz="1400" dirty="0">
                <a:latin typeface="Candara" pitchFamily="34" charset="0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Comercial.</a:t>
            </a:r>
            <a:endParaRPr lang="pt-BR" sz="14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Fundo Financeiro de Alagoas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43533" y="8514258"/>
          <a:ext cx="5544615" cy="558281"/>
        </p:xfrm>
        <a:graphic>
          <a:graphicData uri="http://schemas.openxmlformats.org/drawingml/2006/table">
            <a:tbl>
              <a:tblPr/>
              <a:tblGrid>
                <a:gridCol w="2940123"/>
                <a:gridCol w="1302246"/>
                <a:gridCol w="1302246"/>
              </a:tblGrid>
              <a:tr h="1921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331.863.259,61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400.707.240,11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20,74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15541" y="4337794"/>
          <a:ext cx="5472610" cy="1839582"/>
        </p:xfrm>
        <a:graphic>
          <a:graphicData uri="http://schemas.openxmlformats.org/drawingml/2006/table">
            <a:tbl>
              <a:tblPr/>
              <a:tblGrid>
                <a:gridCol w="2901940"/>
                <a:gridCol w="1285335"/>
                <a:gridCol w="1285335"/>
              </a:tblGrid>
              <a:tr h="192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Dotação Inicial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1.182.472,00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Suplementação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1.125.133.667,70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823.354.222,17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Reduções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-304.581.682,49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-823.354.222,17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Atualizado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820.551.985,21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1.182.472.813,00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Empenhado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331.863.259,61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400.707.240,11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Liquidado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331.863.259,61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400.707.240,11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Pago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331.863.259,61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400.707.240,11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Disponível a Emp.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488.687.507,93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781.765.570,59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Execução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40,4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33,9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15541" y="6426026"/>
          <a:ext cx="5544617" cy="1800200"/>
        </p:xfrm>
        <a:graphic>
          <a:graphicData uri="http://schemas.openxmlformats.org/drawingml/2006/table">
            <a:tbl>
              <a:tblPr/>
              <a:tblGrid>
                <a:gridCol w="2940123"/>
                <a:gridCol w="1302247"/>
                <a:gridCol w="1302247"/>
              </a:tblGrid>
              <a:tr h="225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1º Quadrim.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Aposentadorias, reserva remunerada e reformas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247.908.163,89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304.963.302,75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Despesas de Exercícios Anteriores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3.125,49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71,125,21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Outros Beneficios previdenciários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15.093,42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8.836,10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Pensões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83.277.442,36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94.016.506,80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Sentenças Judiciais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659.434,35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1.592.212,09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Venc. E Vantagens Fixas-Pessoal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55.257,16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5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331.863.259,51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400.636.114,90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27509" y="38337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EXECUÇÃO ORÇAMENTÁRIA  1º QUADRIMESTRE 2016X2017 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/>
        </p:nvGraphicFramePr>
        <p:xfrm>
          <a:off x="1043533" y="1745506"/>
          <a:ext cx="5400600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899517" y="109743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TOTAL EXECUTADO FUNDO FINANCEIRO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1"/>
          <p:cNvSpPr txBox="1">
            <a:spLocks noChangeArrowheads="1"/>
          </p:cNvSpPr>
          <p:nvPr/>
        </p:nvSpPr>
        <p:spPr bwMode="auto">
          <a:xfrm>
            <a:off x="971525" y="2105546"/>
            <a:ext cx="568801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400" dirty="0">
                <a:latin typeface="Candara" pitchFamily="34" charset="0"/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400" dirty="0">
              <a:latin typeface="Candara" pitchFamily="34" charset="0"/>
              <a:cs typeface="Arial" pitchFamily="34" charset="0"/>
            </a:endParaRPr>
          </a:p>
          <a:p>
            <a:pPr algn="just"/>
            <a:r>
              <a:rPr lang="pt-BR" sz="1400" dirty="0">
                <a:latin typeface="Candara" pitchFamily="34" charset="0"/>
                <a:cs typeface="Arial" pitchFamily="34" charset="0"/>
              </a:rPr>
              <a:t>Os dados a seguir contemplam uma visão geral das despesas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do </a:t>
            </a:r>
            <a:r>
              <a:rPr lang="pt-BR" sz="1400" dirty="0" smtClean="0">
                <a:latin typeface="Candara" pitchFamily="34" charset="0"/>
              </a:rPr>
              <a:t>Fundo Previdenciário de Alagoas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, no 1º Quadrimestre de 2016 e 2017, </a:t>
            </a:r>
            <a:r>
              <a:rPr lang="pt-BR" sz="1400" dirty="0">
                <a:latin typeface="Candara" pitchFamily="34" charset="0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400" dirty="0" smtClean="0">
                <a:latin typeface="Candara" pitchFamily="34" charset="0"/>
                <a:cs typeface="Arial" pitchFamily="34" charset="0"/>
              </a:rPr>
              <a:t>Comercial.</a:t>
            </a:r>
            <a:endParaRPr lang="pt-BR" sz="1400" dirty="0">
              <a:latin typeface="Candara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9476" y="1016000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itchFamily="34" charset="0"/>
              </a:rPr>
              <a:t>Fundo da Previdência de Alagoas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971525" y="4625826"/>
          <a:ext cx="5903880" cy="1839582"/>
        </p:xfrm>
        <a:graphic>
          <a:graphicData uri="http://schemas.openxmlformats.org/drawingml/2006/table">
            <a:tbl>
              <a:tblPr/>
              <a:tblGrid>
                <a:gridCol w="3130628"/>
                <a:gridCol w="1386626"/>
                <a:gridCol w="1386626"/>
              </a:tblGrid>
              <a:tr h="192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Dotação Inicial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42.854.263,00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Suplementação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147.998.340,64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603.935,24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Reduções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-500.000,00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-603.935,24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Atualizado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147.498.340,64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42.854.263,00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Empenhado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566.927,82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376.292,45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Liquidado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566.927,82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376.292,45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Pago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566.927,82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376.292,45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Disponível a Emp.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146.931.412,82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42.477.970,55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Execução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0,4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0,9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71525" y="6714058"/>
          <a:ext cx="5904655" cy="1290453"/>
        </p:xfrm>
        <a:graphic>
          <a:graphicData uri="http://schemas.openxmlformats.org/drawingml/2006/table">
            <a:tbl>
              <a:tblPr/>
              <a:tblGrid>
                <a:gridCol w="3131039"/>
                <a:gridCol w="1386808"/>
                <a:gridCol w="1386808"/>
              </a:tblGrid>
              <a:tr h="192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1º Quadrim.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Aposentadorias, reserva remunerada e reformas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114.545.104,70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140.361.200,59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Despesas de Exercícios Anteriores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2.544,55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8.604,87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Outros Beneficios previdenciários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8.836,10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Pensões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28.573.329,14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31.003.905,79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Sentenças Judiciais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6.600,00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17375D"/>
                          </a:solidFill>
                          <a:latin typeface="Candara"/>
                        </a:rPr>
                        <a:t>143.127.578,39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7375D"/>
                          </a:solidFill>
                          <a:latin typeface="Candara"/>
                        </a:rPr>
                        <a:t>171.382.547,35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899517" y="404976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EXECUÇÃO ORÇAMENTÁRIA  1º QUADRIMESTRE 2016X2017 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/>
        </p:nvGraphicFramePr>
        <p:xfrm>
          <a:off x="1619597" y="2465586"/>
          <a:ext cx="4562475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tângulo 4"/>
          <p:cNvSpPr/>
          <p:nvPr/>
        </p:nvSpPr>
        <p:spPr>
          <a:xfrm>
            <a:off x="1043533" y="18895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TOTAL EXECUTADO FUNDO PREVIDENCIÁRIO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43533" y="1025426"/>
          <a:ext cx="5904655" cy="558281"/>
        </p:xfrm>
        <a:graphic>
          <a:graphicData uri="http://schemas.openxmlformats.org/drawingml/2006/table">
            <a:tbl>
              <a:tblPr/>
              <a:tblGrid>
                <a:gridCol w="3131039"/>
                <a:gridCol w="1386808"/>
                <a:gridCol w="1386808"/>
              </a:tblGrid>
              <a:tr h="1921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566.927,82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376.292,45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-                              33,63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27509" y="109743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>
            <a:graphicFrameLocks/>
          </p:cNvGraphicFramePr>
          <p:nvPr/>
        </p:nvGraphicFramePr>
        <p:xfrm>
          <a:off x="1012825" y="1745506"/>
          <a:ext cx="5534025" cy="4967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99517" y="88141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99517" y="462582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99517" y="5201890"/>
          <a:ext cx="5688632" cy="2664292"/>
        </p:xfrm>
        <a:graphic>
          <a:graphicData uri="http://schemas.openxmlformats.org/drawingml/2006/table">
            <a:tbl>
              <a:tblPr/>
              <a:tblGrid>
                <a:gridCol w="3016490"/>
                <a:gridCol w="1336071"/>
                <a:gridCol w="1336071"/>
              </a:tblGrid>
              <a:tr h="2321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1º Quadrim. 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1º Quadrim. 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Venc.e Vantagens Fixas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432.784,10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Outros Serviços de Terceiros - Pessoa Jurídica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1.186.688,00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Outros Serviços de Terceiros - Pessoa Física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132.015,47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Diárias - Pessoal Civil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11.690,00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Passagens e Despesas com Locomoção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10.405,17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Material de Consumo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23.700,00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Indenizações e Restituições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4.500,00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Obrigações Tributarias e Contributivas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28.844,47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Equipamento e Material Permanente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153.044,07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Locação de Mão de Obra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2.024.184,52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211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4.007.855,80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99517" y="1529482"/>
          <a:ext cx="5688632" cy="558281"/>
        </p:xfrm>
        <a:graphic>
          <a:graphicData uri="http://schemas.openxmlformats.org/drawingml/2006/table">
            <a:tbl>
              <a:tblPr/>
              <a:tblGrid>
                <a:gridCol w="3016490"/>
                <a:gridCol w="1336071"/>
                <a:gridCol w="1336071"/>
              </a:tblGrid>
              <a:tr h="1921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SITUAÇÃO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Executado 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Executado 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4.007.614,80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99517" y="2393578"/>
          <a:ext cx="5688632" cy="1839582"/>
        </p:xfrm>
        <a:graphic>
          <a:graphicData uri="http://schemas.openxmlformats.org/drawingml/2006/table">
            <a:tbl>
              <a:tblPr/>
              <a:tblGrid>
                <a:gridCol w="3016490"/>
                <a:gridCol w="1336071"/>
                <a:gridCol w="1336071"/>
              </a:tblGrid>
              <a:tr h="1921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Dotação Inicial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18.000.000,00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Suplementação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8.024.000,00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2.528.202,32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Reduções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-2.528.202,32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Atualizado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8.024.000,00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18.000.000,00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Empenhado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4.007.855,80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Liquidado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4.030.614,29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Pago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4.007.855,80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Disponível a Emp.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8.024.000,00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13.593.610,75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83043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Execução (%)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0,0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23453" y="809402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71525" y="88141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5" name="Gráfico 4"/>
          <p:cNvGraphicFramePr>
            <a:graphicFrameLocks/>
          </p:cNvGraphicFramePr>
          <p:nvPr/>
        </p:nvGraphicFramePr>
        <p:xfrm>
          <a:off x="971525" y="1673498"/>
          <a:ext cx="5544615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88141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827509" y="512988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043533" y="1385466"/>
          <a:ext cx="5616623" cy="720080"/>
        </p:xfrm>
        <a:graphic>
          <a:graphicData uri="http://schemas.openxmlformats.org/drawingml/2006/table">
            <a:tbl>
              <a:tblPr/>
              <a:tblGrid>
                <a:gridCol w="2969181"/>
                <a:gridCol w="1323721"/>
                <a:gridCol w="1323721"/>
              </a:tblGrid>
              <a:tr h="2478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60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60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432.784,10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043534" y="3113658"/>
          <a:ext cx="5688631" cy="1658833"/>
        </p:xfrm>
        <a:graphic>
          <a:graphicData uri="http://schemas.openxmlformats.org/drawingml/2006/table">
            <a:tbl>
              <a:tblPr/>
              <a:tblGrid>
                <a:gridCol w="3007247"/>
                <a:gridCol w="1340692"/>
                <a:gridCol w="1340692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Gratificação por tempo de serviço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5.161,88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13º Salário (RGPS)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17.348,51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Férias - Abono Constitucional (RPPS)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4.112,52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Gratif.P/Exercicio De Cargo em Comissão (Rgps)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94.894,91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Vencimentos e Salários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51.619,00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Remun Particip Orgaos Deliber.Coletiva (Rpps)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213.068,05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subsidios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43.186,06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Abono Permanência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3.393,15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432.784,08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áfico 15"/>
          <p:cNvGraphicFramePr>
            <a:graphicFrameLocks/>
          </p:cNvGraphicFramePr>
          <p:nvPr/>
        </p:nvGraphicFramePr>
        <p:xfrm>
          <a:off x="1115541" y="5777954"/>
          <a:ext cx="54006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71525" y="88141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115541" y="347369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DIÁRIAS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115541" y="1385466"/>
          <a:ext cx="5760640" cy="503427"/>
        </p:xfrm>
        <a:graphic>
          <a:graphicData uri="http://schemas.openxmlformats.org/drawingml/2006/table">
            <a:tbl>
              <a:tblPr/>
              <a:tblGrid>
                <a:gridCol w="3045314"/>
                <a:gridCol w="1357663"/>
                <a:gridCol w="1357663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.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11.690,00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87549" y="2249562"/>
          <a:ext cx="5688632" cy="668485"/>
        </p:xfrm>
        <a:graphic>
          <a:graphicData uri="http://schemas.openxmlformats.org/drawingml/2006/table">
            <a:tbl>
              <a:tblPr/>
              <a:tblGrid>
                <a:gridCol w="3007248"/>
                <a:gridCol w="1340692"/>
                <a:gridCol w="1340692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Diárias Fora do Estado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8.470,00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Diárias Por Indenização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3.220,00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11.690,00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/>
        </p:nvGraphicFramePr>
        <p:xfrm>
          <a:off x="1475581" y="4049762"/>
          <a:ext cx="5112568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79441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83493" y="613799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</a:t>
            </a:r>
            <a:r>
              <a:rPr lang="pt-BR" sz="1400" b="1" dirty="0" smtClean="0">
                <a:solidFill>
                  <a:schemeClr val="bg1"/>
                </a:solidFill>
              </a:rPr>
              <a:t>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83493" y="36897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MATERIAL DE CONSUMO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1259557" y="1601490"/>
          <a:ext cx="4800600" cy="581025"/>
        </p:xfrm>
        <a:graphic>
          <a:graphicData uri="http://schemas.openxmlformats.org/drawingml/2006/table">
            <a:tbl>
              <a:tblPr/>
              <a:tblGrid>
                <a:gridCol w="2614188"/>
                <a:gridCol w="1093206"/>
                <a:gridCol w="1093206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23.700,00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1187549" y="2537594"/>
          <a:ext cx="4800600" cy="771525"/>
        </p:xfrm>
        <a:graphic>
          <a:graphicData uri="http://schemas.openxmlformats.org/drawingml/2006/table">
            <a:tbl>
              <a:tblPr/>
              <a:tblGrid>
                <a:gridCol w="2614188"/>
                <a:gridCol w="1093206"/>
                <a:gridCol w="1093206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Genêros de Alimentação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7.700,00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Material de Consumo - Pagam. Antecipado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16.000,00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23.700,00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áfico 17"/>
          <p:cNvGraphicFramePr>
            <a:graphicFrameLocks/>
          </p:cNvGraphicFramePr>
          <p:nvPr/>
        </p:nvGraphicFramePr>
        <p:xfrm>
          <a:off x="827509" y="4193778"/>
          <a:ext cx="5616624" cy="18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755502" y="6570042"/>
          <a:ext cx="5760640" cy="1008113"/>
        </p:xfrm>
        <a:graphic>
          <a:graphicData uri="http://schemas.openxmlformats.org/drawingml/2006/table">
            <a:tbl>
              <a:tblPr/>
              <a:tblGrid>
                <a:gridCol w="3136982"/>
                <a:gridCol w="1311829"/>
                <a:gridCol w="1311829"/>
              </a:tblGrid>
              <a:tr h="34705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30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30529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132.015,47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ela 22"/>
          <p:cNvGraphicFramePr>
            <a:graphicFrameLocks noGrp="1"/>
          </p:cNvGraphicFramePr>
          <p:nvPr/>
        </p:nvGraphicFramePr>
        <p:xfrm>
          <a:off x="827510" y="7866186"/>
          <a:ext cx="5616623" cy="1224137"/>
        </p:xfrm>
        <a:graphic>
          <a:graphicData uri="http://schemas.openxmlformats.org/drawingml/2006/table">
            <a:tbl>
              <a:tblPr/>
              <a:tblGrid>
                <a:gridCol w="3058557"/>
                <a:gridCol w="1279033"/>
                <a:gridCol w="1279033"/>
              </a:tblGrid>
              <a:tr h="3173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22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Estagiários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122.115,47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3022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Locação de Imóveis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9.900,00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3022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132.015,47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01" y="397775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  FÍSICA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graphicFrame>
        <p:nvGraphicFramePr>
          <p:cNvPr id="10" name="Gráfico 9"/>
          <p:cNvGraphicFramePr>
            <a:graphicFrameLocks/>
          </p:cNvGraphicFramePr>
          <p:nvPr/>
        </p:nvGraphicFramePr>
        <p:xfrm>
          <a:off x="755501" y="1673498"/>
          <a:ext cx="5904656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99517" y="4481810"/>
          <a:ext cx="5760641" cy="718387"/>
        </p:xfrm>
        <a:graphic>
          <a:graphicData uri="http://schemas.openxmlformats.org/drawingml/2006/table">
            <a:tbl>
              <a:tblPr/>
              <a:tblGrid>
                <a:gridCol w="3464967"/>
                <a:gridCol w="1147837"/>
                <a:gridCol w="1147837"/>
              </a:tblGrid>
              <a:tr h="24731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553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3553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2.030.194,14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899516" y="5489919"/>
          <a:ext cx="5688634" cy="3864452"/>
        </p:xfrm>
        <a:graphic>
          <a:graphicData uri="http://schemas.openxmlformats.org/drawingml/2006/table">
            <a:tbl>
              <a:tblPr/>
              <a:tblGrid>
                <a:gridCol w="3421654"/>
                <a:gridCol w="1133490"/>
                <a:gridCol w="1133490"/>
              </a:tblGrid>
              <a:tr h="1839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2016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2017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smtClean="0">
                          <a:solidFill>
                            <a:srgbClr val="1F497D"/>
                          </a:solidFill>
                          <a:latin typeface="Candara"/>
                        </a:rPr>
                        <a:t>Locação </a:t>
                      </a:r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de maquinas e equipamentos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52.529,50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Manutencao de software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790.976,64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Manutenção de SOFTWARE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790.976,64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Outros serv de terceiros PJ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105.028,55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Locação de máquinas  e equipamentos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57.529,50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 de Apoio Admin. Técnico e Operacional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45.553,74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Condominios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36.368,10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Estagiários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33.432,67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Serviços de energia eletrica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27.774,91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Locacao de veiculos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22.721,73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Serviços de seleção e treinamento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18.603,61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Servicos Tecnicos Profissionais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14.825,88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Outros serv de terceiros PJ - Pagamento Antecipado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10.000,00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Telefonia Fixa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9.721,42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Manutencao e conservação de máquinas e equipamentos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6.730,00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Manutenção e conservação de Bens Imóveis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3.487,00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Serviços de comunicação em geral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2.164,35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Telefonia móvel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1.233,10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Serviços de telecomunicações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361,80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 medico-hospitalar, odontologico e laboratoriais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1F497D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175,00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376091"/>
                        </a:solidFill>
                        <a:latin typeface="Candara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376091"/>
                          </a:solidFill>
                          <a:latin typeface="Candara"/>
                        </a:rPr>
                        <a:t>           2.030.194,14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01" y="95341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PESSOA JURIDICA 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 DAS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VERBAS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PAGAS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7509" y="53459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MÃO DE OBRA 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17" y="678606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LOCAÇÃO DE MÃO DE OBRA  - DESPESAS PAGAS </a:t>
            </a:r>
            <a:endParaRPr lang="pt-B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0" name="Gráfico 9"/>
          <p:cNvGraphicFramePr>
            <a:graphicFrameLocks/>
          </p:cNvGraphicFramePr>
          <p:nvPr/>
        </p:nvGraphicFramePr>
        <p:xfrm>
          <a:off x="899517" y="1457474"/>
          <a:ext cx="568863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27508" y="5921970"/>
          <a:ext cx="5904657" cy="503427"/>
        </p:xfrm>
        <a:graphic>
          <a:graphicData uri="http://schemas.openxmlformats.org/drawingml/2006/table">
            <a:tbl>
              <a:tblPr/>
              <a:tblGrid>
                <a:gridCol w="3121447"/>
                <a:gridCol w="1391605"/>
                <a:gridCol w="1391605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 Executado 2017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                       2.024.184,52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                   -  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971525" y="7218114"/>
          <a:ext cx="5832649" cy="998601"/>
        </p:xfrm>
        <a:graphic>
          <a:graphicData uri="http://schemas.openxmlformats.org/drawingml/2006/table">
            <a:tbl>
              <a:tblPr/>
              <a:tblGrid>
                <a:gridCol w="3083381"/>
                <a:gridCol w="1374634"/>
                <a:gridCol w="1374634"/>
              </a:tblGrid>
              <a:tr h="173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ITENS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2016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2017 (R$)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Apoio Administrativo, Técnico e Operacional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1.975.479,76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Limpeza e Conservação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31.743,51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Serviços de copa e cozinha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13.623,60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Vigilância ostensiva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3.337,65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650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1F497D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1F497D"/>
                          </a:solidFill>
                          <a:latin typeface="Candara"/>
                        </a:rPr>
                        <a:t>                       2.024.184,52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1462</Words>
  <Application>Microsoft Office PowerPoint</Application>
  <PresentationFormat>Personalizar</PresentationFormat>
  <Paragraphs>593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cleonice.ferreira</cp:lastModifiedBy>
  <cp:revision>707</cp:revision>
  <dcterms:created xsi:type="dcterms:W3CDTF">2016-10-22T19:16:28Z</dcterms:created>
  <dcterms:modified xsi:type="dcterms:W3CDTF">2017-09-04T17:34:14Z</dcterms:modified>
</cp:coreProperties>
</file>