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71" r:id="rId9"/>
    <p:sldId id="273" r:id="rId10"/>
  </p:sldIdLst>
  <p:sldSz cx="7559675" cy="10691813"/>
  <p:notesSz cx="6669088" cy="9926638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602" y="136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CEDEC\MONITORAMENTO%20CEDE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CEDEC\MONITORAMENTO%20CEDE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CEDEC\MONITORAMENTO%20CEDE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CEDEC\MONITORAMENTO%20CEDE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CEDEC\MONITORAMENTO%20CEDEC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CEDEC\MONITORAMENTO%20CEDEC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CEDEC\MONITORAMENTO%20CEDE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EXECUCAO_ORCAM_2014_2015_2016!$B$1</c:f>
              <c:strCache>
                <c:ptCount val="1"/>
                <c:pt idx="0">
                  <c:v>R$</c:v>
                </c:pt>
              </c:strCache>
            </c:strRef>
          </c:tx>
          <c:dLbls>
            <c:txPr>
              <a:bodyPr rot="-5400000" vert="horz"/>
              <a:lstStyle/>
              <a:p>
                <a:pPr>
                  <a:defRPr sz="1000"/>
                </a:pPr>
                <a:endParaRPr lang="pt-BR"/>
              </a:p>
            </c:txPr>
            <c:dLblPos val="ctr"/>
            <c:showVal val="1"/>
          </c:dLbls>
          <c:cat>
            <c:strRef>
              <c:f>EXECUCAO_ORCAM_2014_2015_2016!$A$2:$A$3</c:f>
              <c:strCache>
                <c:ptCount val="2"/>
                <c:pt idx="0">
                  <c:v>Executado 1º Quadr. 2016</c:v>
                </c:pt>
                <c:pt idx="1">
                  <c:v>Executado 1º Quadr. 2017</c:v>
                </c:pt>
              </c:strCache>
            </c:strRef>
          </c:cat>
          <c:val>
            <c:numRef>
              <c:f>EXECUCAO_ORCAM_2014_2015_2016!$B$2:$B$3</c:f>
              <c:numCache>
                <c:formatCode>_-* #,##0.00_-;\-* #,##0.00_-;_-* "-"??_-;_-@_-</c:formatCode>
                <c:ptCount val="2"/>
                <c:pt idx="0">
                  <c:v>48005.810000000005</c:v>
                </c:pt>
                <c:pt idx="1">
                  <c:v>1473312.02</c:v>
                </c:pt>
              </c:numCache>
            </c:numRef>
          </c:val>
        </c:ser>
        <c:axId val="70350336"/>
        <c:axId val="70351872"/>
      </c:barChart>
      <c:catAx>
        <c:axId val="70350336"/>
        <c:scaling>
          <c:orientation val="minMax"/>
        </c:scaling>
        <c:axPos val="b"/>
        <c:majorTickMark val="none"/>
        <c:tickLblPos val="nextTo"/>
        <c:crossAx val="70351872"/>
        <c:crosses val="autoZero"/>
        <c:auto val="1"/>
        <c:lblAlgn val="ctr"/>
        <c:lblOffset val="100"/>
      </c:catAx>
      <c:valAx>
        <c:axId val="703518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7035033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000"/>
                </a:pPr>
                <a:endParaRPr lang="pt-BR"/>
              </a:p>
            </c:txPr>
            <c:dLblPos val="ctr"/>
            <c:showVal val="1"/>
          </c:dLbls>
          <c:cat>
            <c:strRef>
              <c:f>DIÁRIAS!$A$2:$A$4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Militar por Indenização</c:v>
                </c:pt>
              </c:strCache>
            </c:strRef>
          </c:cat>
          <c:val>
            <c:numRef>
              <c:f>DIÁRIAS!$B$2:$B$4</c:f>
              <c:numCache>
                <c:formatCode>_-* #,##0.00_-;\-* #,##0.00_-;_-*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14720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1"/>
              <c:layout>
                <c:manualLayout>
                  <c:x val="0"/>
                  <c:y val="-0.11636363636363664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000"/>
                </a:pPr>
                <a:endParaRPr lang="pt-BR"/>
              </a:p>
            </c:txPr>
            <c:dLblPos val="ctr"/>
            <c:showVal val="1"/>
          </c:dLbls>
          <c:cat>
            <c:strRef>
              <c:f>DIÁRIAS!$A$2:$A$4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Militar por Indenização</c:v>
                </c:pt>
              </c:strCache>
            </c:strRef>
          </c:cat>
          <c:val>
            <c:numRef>
              <c:f>DIÁRIAS!$C$2:$C$4</c:f>
              <c:numCache>
                <c:formatCode>_-* #,##0.00_-;\-* #,##0.00_-;_-* "-"??_-;_-@_-</c:formatCode>
                <c:ptCount val="3"/>
                <c:pt idx="0">
                  <c:v>250</c:v>
                </c:pt>
                <c:pt idx="1">
                  <c:v>2250</c:v>
                </c:pt>
                <c:pt idx="2">
                  <c:v>26970</c:v>
                </c:pt>
              </c:numCache>
            </c:numRef>
          </c:val>
        </c:ser>
        <c:axId val="39913728"/>
        <c:axId val="39923712"/>
      </c:barChart>
      <c:catAx>
        <c:axId val="39913728"/>
        <c:scaling>
          <c:orientation val="minMax"/>
        </c:scaling>
        <c:axPos val="b"/>
        <c:numFmt formatCode="General" sourceLinked="1"/>
        <c:majorTickMark val="none"/>
        <c:tickLblPos val="nextTo"/>
        <c:crossAx val="39923712"/>
        <c:crosses val="autoZero"/>
        <c:auto val="1"/>
        <c:lblAlgn val="ctr"/>
        <c:lblOffset val="100"/>
      </c:catAx>
      <c:valAx>
        <c:axId val="399237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>
                <a:latin typeface="+mn-lt"/>
              </a:defRPr>
            </a:pPr>
            <a:endParaRPr lang="pt-BR"/>
          </a:p>
        </c:txPr>
        <c:crossAx val="3991372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dLbl>
              <c:idx val="0"/>
              <c:layout>
                <c:manualLayout>
                  <c:x val="0"/>
                  <c:y val="-6.4676616915423202E-2"/>
                </c:manualLayout>
              </c:layout>
              <c:dLblPos val="ctr"/>
              <c:showVal val="1"/>
            </c:dLbl>
            <c:dLbl>
              <c:idx val="1"/>
              <c:layout>
                <c:manualLayout>
                  <c:x val="0"/>
                  <c:y val="-1.9900497512437904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000"/>
                </a:pPr>
                <a:endParaRPr lang="pt-BR"/>
              </a:p>
            </c:txPr>
            <c:dLblPos val="ctr"/>
            <c:showVal val="1"/>
          </c:dLbls>
          <c:cat>
            <c:strRef>
              <c:f>PASSAGENS!$A$2:$A$3</c:f>
              <c:strCache>
                <c:ptCount val="2"/>
                <c:pt idx="0">
                  <c:v>JBS Viagens e Turismo Ltda ME</c:v>
                </c:pt>
                <c:pt idx="1">
                  <c:v>Propag Turismo Ltda.</c:v>
                </c:pt>
              </c:strCache>
            </c:strRef>
          </c:cat>
          <c:val>
            <c:numRef>
              <c:f>PASSAGENS!$B$2:$B$3</c:f>
              <c:numCache>
                <c:formatCode>_-* #,##0.00_-;\-* #,##0.00_-;_-* "-"??_-;_-@_-</c:formatCode>
                <c:ptCount val="2"/>
                <c:pt idx="0">
                  <c:v>4336.6499999999996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PASSAGENS!$A$2:$A$3</c:f>
              <c:strCache>
                <c:ptCount val="2"/>
                <c:pt idx="0">
                  <c:v>JBS Viagens e Turismo Ltda ME</c:v>
                </c:pt>
                <c:pt idx="1">
                  <c:v>Propag Turismo Ltda.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2482.84</c:v>
                </c:pt>
              </c:numCache>
            </c:numRef>
          </c:val>
        </c:ser>
        <c:axId val="109236224"/>
        <c:axId val="109237760"/>
      </c:barChart>
      <c:catAx>
        <c:axId val="109236224"/>
        <c:scaling>
          <c:orientation val="minMax"/>
        </c:scaling>
        <c:axPos val="b"/>
        <c:numFmt formatCode="General" sourceLinked="1"/>
        <c:majorTickMark val="none"/>
        <c:tickLblPos val="nextTo"/>
        <c:crossAx val="109237760"/>
        <c:crosses val="autoZero"/>
        <c:auto val="1"/>
        <c:lblAlgn val="ctr"/>
        <c:lblOffset val="100"/>
      </c:catAx>
      <c:valAx>
        <c:axId val="10923776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0923622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9620664183444173"/>
          <c:y val="1.9940491848318597E-2"/>
          <c:w val="0.75986986656608346"/>
          <c:h val="0.60787705545715565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'MATERIAL DE CONSUMO'!$A$2</c:f>
              <c:strCache>
                <c:ptCount val="1"/>
                <c:pt idx="0">
                  <c:v>Material de Consumo - Pagamento Antecipado</c:v>
                </c:pt>
              </c:strCache>
            </c:strRef>
          </c:cat>
          <c:val>
            <c:numRef>
              <c:f>'MATERIAL DE CONSUMO'!$B$2</c:f>
              <c:numCache>
                <c:formatCode>#,##0.00</c:formatCode>
                <c:ptCount val="1"/>
                <c:pt idx="0">
                  <c:v>2000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1"/>
              <c:layout>
                <c:manualLayout>
                  <c:x val="0"/>
                  <c:y val="-4.4198895027624314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'MATERIAL DE CONSUMO'!$A$2</c:f>
              <c:strCache>
                <c:ptCount val="1"/>
                <c:pt idx="0">
                  <c:v>Material de Consumo - Pagamento Antecipado</c:v>
                </c:pt>
              </c:strCache>
            </c:strRef>
          </c:cat>
          <c:val>
            <c:numRef>
              <c:f>'MATERIAL DE CONSUMO'!$C$2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axId val="83049472"/>
        <c:axId val="83051264"/>
      </c:barChart>
      <c:catAx>
        <c:axId val="83049472"/>
        <c:scaling>
          <c:orientation val="minMax"/>
        </c:scaling>
        <c:axPos val="b"/>
        <c:numFmt formatCode="General" sourceLinked="1"/>
        <c:majorTickMark val="none"/>
        <c:tickLblPos val="nextTo"/>
        <c:crossAx val="83051264"/>
        <c:crosses val="autoZero"/>
        <c:auto val="1"/>
        <c:lblAlgn val="ctr"/>
        <c:lblOffset val="100"/>
      </c:catAx>
      <c:valAx>
        <c:axId val="8305126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830494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i="1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9724270517687445"/>
          <c:y val="5.0386927440521631E-2"/>
          <c:w val="0.72728126469584498"/>
          <c:h val="0.47979277371860557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 - PF'!$A$2:$A$5</c:f>
              <c:strCache>
                <c:ptCount val="4"/>
                <c:pt idx="0">
                  <c:v>Outros Serviços de Terceiros PF - Pgto Antecipado</c:v>
                </c:pt>
                <c:pt idx="1">
                  <c:v>Serv., Transportes, Encomendas, Carretos e Fretes</c:v>
                </c:pt>
                <c:pt idx="2">
                  <c:v>Serviços de Internos em Penitenciárias</c:v>
                </c:pt>
                <c:pt idx="3">
                  <c:v>Vale-Transporte Pgto Diretamente a PF</c:v>
                </c:pt>
              </c:strCache>
            </c:strRef>
          </c:cat>
          <c:val>
            <c:numRef>
              <c:f>'SERV TER - PF'!$B$2:$B$5</c:f>
              <c:numCache>
                <c:formatCode>_-* #,##0.00_-;\-* #,##0.00_-;_-* "-"??_-;_-@_-</c:formatCode>
                <c:ptCount val="4"/>
                <c:pt idx="0">
                  <c:v>5700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'SERV TER - PF'!$A$2:$A$5</c:f>
              <c:strCache>
                <c:ptCount val="4"/>
                <c:pt idx="0">
                  <c:v>Outros Serviços de Terceiros PF - Pgto Antecipado</c:v>
                </c:pt>
                <c:pt idx="1">
                  <c:v>Serv., Transportes, Encomendas, Carretos e Fretes</c:v>
                </c:pt>
                <c:pt idx="2">
                  <c:v>Serviços de Internos em Penitenciárias</c:v>
                </c:pt>
                <c:pt idx="3">
                  <c:v>Vale-Transporte Pgto Diretamente a PF</c:v>
                </c:pt>
              </c:strCache>
            </c:strRef>
          </c:cat>
          <c:val>
            <c:numRef>
              <c:f>'SERV TER - PF'!$C$2:$C$5</c:f>
              <c:numCache>
                <c:formatCode>_-* #,##0.00_-;\-* #,##0.00_-;_-* "-"??_-;_-@_-</c:formatCode>
                <c:ptCount val="4"/>
                <c:pt idx="0">
                  <c:v>0</c:v>
                </c:pt>
                <c:pt idx="1">
                  <c:v>961857.95</c:v>
                </c:pt>
                <c:pt idx="2">
                  <c:v>2811</c:v>
                </c:pt>
                <c:pt idx="3">
                  <c:v>540.4</c:v>
                </c:pt>
              </c:numCache>
            </c:numRef>
          </c:val>
        </c:ser>
        <c:axId val="111638784"/>
        <c:axId val="111867392"/>
      </c:barChart>
      <c:catAx>
        <c:axId val="111638784"/>
        <c:scaling>
          <c:orientation val="minMax"/>
        </c:scaling>
        <c:axPos val="b"/>
        <c:numFmt formatCode="General" sourceLinked="1"/>
        <c:majorTickMark val="none"/>
        <c:tickLblPos val="nextTo"/>
        <c:crossAx val="111867392"/>
        <c:crosses val="autoZero"/>
        <c:auto val="1"/>
        <c:lblAlgn val="ctr"/>
        <c:lblOffset val="100"/>
      </c:catAx>
      <c:valAx>
        <c:axId val="11186739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1163878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000"/>
                </a:pPr>
                <a:endParaRPr lang="pt-BR"/>
              </a:p>
            </c:txPr>
            <c:dLblPos val="ctr"/>
            <c:showVal val="1"/>
          </c:dLbls>
          <c:cat>
            <c:strRef>
              <c:f>'SERV TERC - PJ'!$A$2:$A$5</c:f>
              <c:strCache>
                <c:ptCount val="4"/>
                <c:pt idx="0">
                  <c:v>Locação de Veículos</c:v>
                </c:pt>
                <c:pt idx="1">
                  <c:v>Vigilância Ostensiva/Monitorada</c:v>
                </c:pt>
                <c:pt idx="2">
                  <c:v>Fretes e transportes de Encomendas</c:v>
                </c:pt>
                <c:pt idx="3">
                  <c:v>Exposições, Congressos e Transferências</c:v>
                </c:pt>
              </c:strCache>
            </c:strRef>
          </c:cat>
          <c:val>
            <c:numRef>
              <c:f>'SERV TERC - PJ'!$B$2:$B$5</c:f>
              <c:numCache>
                <c:formatCode>#,##0.00</c:formatCode>
                <c:ptCount val="4"/>
                <c:pt idx="0">
                  <c:v>20960</c:v>
                </c:pt>
                <c:pt idx="1">
                  <c:v>289.16000000000003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'SERV TERC - PJ'!$A$2:$A$5</c:f>
              <c:strCache>
                <c:ptCount val="4"/>
                <c:pt idx="0">
                  <c:v>Locação de Veículos</c:v>
                </c:pt>
                <c:pt idx="1">
                  <c:v>Vigilância Ostensiva/Monitorada</c:v>
                </c:pt>
                <c:pt idx="2">
                  <c:v>Fretes e transportes de Encomendas</c:v>
                </c:pt>
                <c:pt idx="3">
                  <c:v>Exposições, Congressos e Transferências</c:v>
                </c:pt>
              </c:strCache>
            </c:strRef>
          </c:cat>
          <c:val>
            <c:numRef>
              <c:f>'SERV TERC - PJ'!$C$2:$C$5</c:f>
              <c:numCache>
                <c:formatCode>#,##0.00</c:formatCode>
                <c:ptCount val="4"/>
                <c:pt idx="0" formatCode="_-* #,##0.00_-;\-* #,##0.00_-;_-* &quot;-&quot;??_-;_-@_-">
                  <c:v>33117.839999999997</c:v>
                </c:pt>
                <c:pt idx="1">
                  <c:v>0</c:v>
                </c:pt>
                <c:pt idx="2">
                  <c:v>402477.16</c:v>
                </c:pt>
                <c:pt idx="3">
                  <c:v>6380</c:v>
                </c:pt>
              </c:numCache>
            </c:numRef>
          </c:val>
        </c:ser>
        <c:axId val="75818496"/>
        <c:axId val="74709632"/>
      </c:barChart>
      <c:valAx>
        <c:axId val="7470963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75818496"/>
        <c:crosses val="autoZero"/>
        <c:crossBetween val="between"/>
      </c:valAx>
      <c:catAx>
        <c:axId val="75818496"/>
        <c:scaling>
          <c:orientation val="minMax"/>
        </c:scaling>
        <c:axPos val="b"/>
        <c:numFmt formatCode="General" sourceLinked="1"/>
        <c:majorTickMark val="none"/>
        <c:tickLblPos val="nextTo"/>
        <c:crossAx val="7470963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 baseline="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1000"/>
                  </a:pPr>
                  <a:endParaRPr lang="pt-BR"/>
                </a:p>
              </c:txPr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1000"/>
                  </a:pPr>
                  <a:endParaRPr lang="pt-BR"/>
                </a:p>
              </c:txPr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'LOCAÇÃO DE VEÍCULOS'!$A$2:$A$4</c:f>
              <c:strCache>
                <c:ptCount val="3"/>
                <c:pt idx="0">
                  <c:v>America Locação e Serviços Ltda.</c:v>
                </c:pt>
                <c:pt idx="1">
                  <c:v>Equilibrio Serviços Ltda. - Rotacar Locadora</c:v>
                </c:pt>
                <c:pt idx="2">
                  <c:v>Brascar Locadora Ltda.</c:v>
                </c:pt>
              </c:strCache>
            </c:strRef>
          </c:cat>
          <c:val>
            <c:numRef>
              <c:f>'LOCAÇÃO DE VEÍCULOS'!$B$2:$B$4</c:f>
              <c:numCache>
                <c:formatCode>#,##0.00</c:formatCode>
                <c:ptCount val="3"/>
                <c:pt idx="0">
                  <c:v>7860</c:v>
                </c:pt>
                <c:pt idx="1">
                  <c:v>7860</c:v>
                </c:pt>
                <c:pt idx="2">
                  <c:v>5240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'LOCAÇÃO DE VEÍCULOS'!$A$2:$A$4</c:f>
              <c:strCache>
                <c:ptCount val="3"/>
                <c:pt idx="0">
                  <c:v>America Locação e Serviços Ltda.</c:v>
                </c:pt>
                <c:pt idx="1">
                  <c:v>Equilibrio Serviços Ltda. - Rotacar Locadora</c:v>
                </c:pt>
                <c:pt idx="2">
                  <c:v>Brascar Locadora Ltda.</c:v>
                </c:pt>
              </c:strCache>
            </c:strRef>
          </c:cat>
          <c:val>
            <c:numRef>
              <c:f>'LOCAÇÃO DE VEÍCULOS'!$C$2:$C$4</c:f>
              <c:numCache>
                <c:formatCode>#,##0.00</c:formatCode>
                <c:ptCount val="3"/>
                <c:pt idx="0" formatCode="_-* #,##0.00_-;\-* #,##0.00_-;_-* &quot;-&quot;??_-;_-@_-">
                  <c:v>9462.24</c:v>
                </c:pt>
                <c:pt idx="1">
                  <c:v>14193.36</c:v>
                </c:pt>
                <c:pt idx="2">
                  <c:v>9462.24</c:v>
                </c:pt>
              </c:numCache>
            </c:numRef>
          </c:val>
        </c:ser>
        <c:axId val="109396352"/>
        <c:axId val="109394176"/>
      </c:barChart>
      <c:valAx>
        <c:axId val="10939417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109396352"/>
        <c:crosses val="autoZero"/>
        <c:crossBetween val="between"/>
      </c:valAx>
      <c:catAx>
        <c:axId val="109396352"/>
        <c:scaling>
          <c:orientation val="minMax"/>
        </c:scaling>
        <c:axPos val="b"/>
        <c:numFmt formatCode="General" sourceLinked="1"/>
        <c:majorTickMark val="none"/>
        <c:tickLblPos val="nextTo"/>
        <c:crossAx val="10939417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 baseline="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36565" y="491727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51011" y="37695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002060"/>
                </a:solidFill>
                <a:latin typeface="Microsoft YaHei" pitchFamily="34" charset="-122"/>
                <a:ea typeface="Microsoft YaHei" pitchFamily="34" charset="-122"/>
              </a:rPr>
              <a:t>Relatório de Monitoramento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8625" y="1413643"/>
            <a:ext cx="614362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chemeClr val="tx2"/>
                </a:solidFill>
              </a:rPr>
              <a:t>COORDENADORIA ESTADUAL DE DEFESA CIVIL  DE ALAGOAS</a:t>
            </a:r>
            <a:r>
              <a:rPr lang="pt-BR" sz="24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1º Quadrimestre 2016/2017</a:t>
            </a:r>
          </a:p>
        </p:txBody>
      </p:sp>
      <p:sp>
        <p:nvSpPr>
          <p:cNvPr id="11" name="CaixaDeTexto 11"/>
          <p:cNvSpPr txBox="1">
            <a:spLocks noChangeArrowheads="1"/>
          </p:cNvSpPr>
          <p:nvPr/>
        </p:nvSpPr>
        <p:spPr bwMode="auto">
          <a:xfrm>
            <a:off x="660420" y="2256620"/>
            <a:ext cx="6048375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100" b="1" dirty="0">
                <a:latin typeface="+mn-lt"/>
              </a:rPr>
              <a:t>APRESENTAÇÃO</a:t>
            </a:r>
          </a:p>
          <a:p>
            <a:pPr algn="just" eaLnBrk="1" hangingPunct="1">
              <a:defRPr/>
            </a:pPr>
            <a:endParaRPr lang="pt-BR" sz="1100" dirty="0">
              <a:latin typeface="+mn-lt"/>
            </a:endParaRPr>
          </a:p>
          <a:p>
            <a:pPr algn="just" eaLnBrk="1" hangingPunct="1">
              <a:defRPr/>
            </a:pPr>
            <a:r>
              <a:rPr lang="pt-BR" sz="1100" dirty="0">
                <a:latin typeface="+mn-lt"/>
              </a:rPr>
              <a:t>Os dados a seguir contemplam uma visão geral das despesas da </a:t>
            </a:r>
            <a:r>
              <a:rPr lang="pt-BR" sz="1100" dirty="0" smtClean="0">
                <a:latin typeface="+mn-lt"/>
              </a:rPr>
              <a:t>Coordenadoria Estadual de Defesa Civil de Alagoas </a:t>
            </a:r>
            <a:r>
              <a:rPr lang="pt-BR" sz="1100" dirty="0">
                <a:latin typeface="+mn-lt"/>
              </a:rPr>
              <a:t>– </a:t>
            </a:r>
            <a:r>
              <a:rPr lang="pt-BR" sz="1100" dirty="0" smtClean="0">
                <a:latin typeface="+mn-lt"/>
              </a:rPr>
              <a:t>CEDEC, </a:t>
            </a:r>
            <a:r>
              <a:rPr lang="pt-BR" sz="1100" dirty="0">
                <a:latin typeface="+mn-lt"/>
              </a:rPr>
              <a:t>nos primeiros 4 meses de 2016 e 2017, realizada através do Sistema Integrado de Administração Financeira – SIAFEM, Portal da Transparência Graciliano Ramos, Extrator/SIFAL, Portal do Servidor – SEPLAG, Planilha de Monitoramento da Transparência, Banco de dados da Junta Comercial, E-SIC Alagoas, Diário Oficial do Estado de Alagoas, entre outros.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4" y="5434903"/>
          <a:ext cx="5715042" cy="3268591"/>
        </p:xfrm>
        <a:graphic>
          <a:graphicData uri="http://schemas.openxmlformats.org/drawingml/2006/table">
            <a:tbl>
              <a:tblPr/>
              <a:tblGrid>
                <a:gridCol w="3258048"/>
                <a:gridCol w="1228497"/>
                <a:gridCol w="1228497"/>
              </a:tblGrid>
              <a:tr h="3408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5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Dotação Inicial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5.299.000,00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7.825.000,00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5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Suplementação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58.371,77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11.388,44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25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Reduções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58.371,77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-11.388,44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5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Atualizado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5.299.000,00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7.825.000,00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25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Empenhado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58.105,81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1.854.406,12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5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Liquidado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54.555,81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1.478.639,42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25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Pago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48.005,81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1.473.312,02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5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Disponível a Emp.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3.870.894,19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5.970.593,88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25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Execução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23,7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91675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VARIAÇÃO NO PERÍODO E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41734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7" y="1345379"/>
          <a:ext cx="5715039" cy="1077093"/>
        </p:xfrm>
        <a:graphic>
          <a:graphicData uri="http://schemas.openxmlformats.org/drawingml/2006/table">
            <a:tbl>
              <a:tblPr/>
              <a:tblGrid>
                <a:gridCol w="3258047"/>
                <a:gridCol w="1228496"/>
                <a:gridCol w="1228496"/>
              </a:tblGrid>
              <a:tr h="395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97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48.005,81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46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Executado 1º Quadr.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1.473.312,02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2.969,03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2559827"/>
          <a:ext cx="5715039" cy="2643206"/>
        </p:xfrm>
        <a:graphic>
          <a:graphicData uri="http://schemas.openxmlformats.org/drawingml/2006/table">
            <a:tbl>
              <a:tblPr/>
              <a:tblGrid>
                <a:gridCol w="3258047"/>
                <a:gridCol w="1228496"/>
                <a:gridCol w="1228496"/>
              </a:tblGrid>
              <a:tr h="3177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88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Outros Serviços de Terceiros - PJ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21.249,16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441.975,00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88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Diárias Pessoal Militar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14.720,00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29.470,00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88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Serviços de Terceiros - PF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5.700,00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965.209,35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88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Passagens e Despesas com Locomoção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4.336,65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2.482,84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88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88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Obrigações Tributarias e Contributivas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33.854,83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88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Auxílio Alimentação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320,00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33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48.005,81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1.473.312,02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5917410"/>
          <a:ext cx="5715040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7446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488254"/>
          <a:ext cx="5715039" cy="1071569"/>
        </p:xfrm>
        <a:graphic>
          <a:graphicData uri="http://schemas.openxmlformats.org/drawingml/2006/table">
            <a:tbl>
              <a:tblPr/>
              <a:tblGrid>
                <a:gridCol w="2803275"/>
                <a:gridCol w="1455882"/>
                <a:gridCol w="1455882"/>
              </a:tblGrid>
              <a:tr h="3683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14.720,00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29.470,00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100,20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3292321"/>
          <a:ext cx="5715041" cy="1767834"/>
        </p:xfrm>
        <a:graphic>
          <a:graphicData uri="http://schemas.openxmlformats.org/drawingml/2006/table">
            <a:tbl>
              <a:tblPr/>
              <a:tblGrid>
                <a:gridCol w="2803275"/>
                <a:gridCol w="1455883"/>
                <a:gridCol w="1455883"/>
              </a:tblGrid>
              <a:tr h="36691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0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Diárias Dentro do 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250,00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0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Diárias Fora do 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2.250,00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50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Diárias Pessoal Militar por Indenização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14.720,00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26.970,00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0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14.720,00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29.470,00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5774534"/>
          <a:ext cx="5715040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498871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2317" y="1488254"/>
          <a:ext cx="5715039" cy="1071569"/>
        </p:xfrm>
        <a:graphic>
          <a:graphicData uri="http://schemas.openxmlformats.org/drawingml/2006/table">
            <a:tbl>
              <a:tblPr/>
              <a:tblGrid>
                <a:gridCol w="2969579"/>
                <a:gridCol w="1372730"/>
                <a:gridCol w="1372730"/>
              </a:tblGrid>
              <a:tr h="3683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4.336,65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1°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2.482,84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- 42,75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7" y="3345642"/>
          <a:ext cx="5715039" cy="1357322"/>
        </p:xfrm>
        <a:graphic>
          <a:graphicData uri="http://schemas.openxmlformats.org/drawingml/2006/table">
            <a:tbl>
              <a:tblPr/>
              <a:tblGrid>
                <a:gridCol w="2969579"/>
                <a:gridCol w="1372730"/>
                <a:gridCol w="1372730"/>
              </a:tblGrid>
              <a:tr h="3513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53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JBS Viagens e Turismo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Ltda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4.336,65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53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Propag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Turismo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2.482,84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53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4.336,65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2.482,84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5488782"/>
          <a:ext cx="5715040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305761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0303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2318" y="1559691"/>
          <a:ext cx="5715040" cy="1285885"/>
        </p:xfrm>
        <a:graphic>
          <a:graphicData uri="http://schemas.openxmlformats.org/drawingml/2006/table">
            <a:tbl>
              <a:tblPr/>
              <a:tblGrid>
                <a:gridCol w="3231953"/>
                <a:gridCol w="1221837"/>
                <a:gridCol w="1261250"/>
              </a:tblGrid>
              <a:tr h="4426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16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2.000,00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16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-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 pitchFamily="34" charset="0"/>
                        </a:rPr>
                        <a:t>100,00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6" y="3559956"/>
          <a:ext cx="5715042" cy="1357321"/>
        </p:xfrm>
        <a:graphic>
          <a:graphicData uri="http://schemas.openxmlformats.org/drawingml/2006/table">
            <a:tbl>
              <a:tblPr/>
              <a:tblGrid>
                <a:gridCol w="3231955"/>
                <a:gridCol w="1221836"/>
                <a:gridCol w="1261251"/>
              </a:tblGrid>
              <a:tr h="4665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453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Material de Consumo - Pagamento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453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2.000,00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5774534"/>
          <a:ext cx="571504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0270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56022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2317" y="1488254"/>
          <a:ext cx="5643601" cy="1000131"/>
        </p:xfrm>
        <a:graphic>
          <a:graphicData uri="http://schemas.openxmlformats.org/drawingml/2006/table">
            <a:tbl>
              <a:tblPr/>
              <a:tblGrid>
                <a:gridCol w="3371963"/>
                <a:gridCol w="1135819"/>
                <a:gridCol w="1135819"/>
              </a:tblGrid>
              <a:tr h="343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5.700,00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965.209,35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16.833,50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6" y="3196526"/>
          <a:ext cx="5643602" cy="2077943"/>
        </p:xfrm>
        <a:graphic>
          <a:graphicData uri="http://schemas.openxmlformats.org/drawingml/2006/table">
            <a:tbl>
              <a:tblPr/>
              <a:tblGrid>
                <a:gridCol w="3371964"/>
                <a:gridCol w="1135819"/>
                <a:gridCol w="1135819"/>
              </a:tblGrid>
              <a:tr h="3599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435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Outros Serviços de Terceiros PF -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Pgto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5.700,00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435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Serv., Transportes, Encomendas, Carretos e Fretes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961.857,95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435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Serviços de Internos em Penitenciárias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2.811,00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435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Vale-Transporte Pgto Diretamente a PF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540,40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435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5.700,00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965.209,35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6060286"/>
          <a:ext cx="5643602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7185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63165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8" y="1488254"/>
          <a:ext cx="5643600" cy="1071570"/>
        </p:xfrm>
        <a:graphic>
          <a:graphicData uri="http://schemas.openxmlformats.org/drawingml/2006/table">
            <a:tbl>
              <a:tblPr/>
              <a:tblGrid>
                <a:gridCol w="3129390"/>
                <a:gridCol w="1257105"/>
                <a:gridCol w="1257105"/>
              </a:tblGrid>
              <a:tr h="3683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21.249,16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441.975,00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1.979,96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3279679"/>
          <a:ext cx="5643603" cy="2066229"/>
        </p:xfrm>
        <a:graphic>
          <a:graphicData uri="http://schemas.openxmlformats.org/drawingml/2006/table">
            <a:tbl>
              <a:tblPr/>
              <a:tblGrid>
                <a:gridCol w="3129391"/>
                <a:gridCol w="1257106"/>
                <a:gridCol w="1257106"/>
              </a:tblGrid>
              <a:tr h="3579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416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Locação de Veículos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20.960,00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33.117,84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416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Vigilância Ostensiva/Monitorada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289,16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416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Fretes e transportes de Encomendas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402.477,16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416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Exposições, Congressos e Transferências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6.380,00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416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21.249,16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441.975,00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22318" y="6131724"/>
          <a:ext cx="5643602" cy="321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0303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2316" y="1559693"/>
          <a:ext cx="5643603" cy="1071568"/>
        </p:xfrm>
        <a:graphic>
          <a:graphicData uri="http://schemas.openxmlformats.org/drawingml/2006/table">
            <a:tbl>
              <a:tblPr/>
              <a:tblGrid>
                <a:gridCol w="3129391"/>
                <a:gridCol w="1257106"/>
                <a:gridCol w="1257106"/>
              </a:tblGrid>
              <a:tr h="3683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20.960,00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33.117,84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58,00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7" y="3345641"/>
          <a:ext cx="5643603" cy="1643071"/>
        </p:xfrm>
        <a:graphic>
          <a:graphicData uri="http://schemas.openxmlformats.org/drawingml/2006/table">
            <a:tbl>
              <a:tblPr/>
              <a:tblGrid>
                <a:gridCol w="3129391"/>
                <a:gridCol w="1257106"/>
                <a:gridCol w="1257106"/>
              </a:tblGrid>
              <a:tr h="3410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55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America Locação e Serviços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7.860,00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9.462,24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55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Equilibrio Serviços Ltda. - Rotacar Locadora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7.860,00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14.193,36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255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Brascar Locadora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5.240,00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9.462,24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55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20.960,00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33.117,84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8" y="5774534"/>
          <a:ext cx="5643602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27166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PRINCIPAIS FORNECEDORES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636565" y="1774000"/>
          <a:ext cx="6286544" cy="6929489"/>
        </p:xfrm>
        <a:graphic>
          <a:graphicData uri="http://schemas.openxmlformats.org/drawingml/2006/table">
            <a:tbl>
              <a:tblPr/>
              <a:tblGrid>
                <a:gridCol w="2317588"/>
                <a:gridCol w="784341"/>
                <a:gridCol w="2400274"/>
                <a:gridCol w="784341"/>
              </a:tblGrid>
              <a:tr h="533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FORNECEDORES 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FORNECEDORES 1º Quadrim. 2017</a:t>
                      </a: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684" marR="5684" marT="56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DOUGLAS JOSE DE O. GOMES BARROS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7.975,00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J CARLOS SILVA TRANSPORTES ME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159.167,46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AMERICA LOCACAO E SERVICOS LTDA.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7.860,00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R.P.DE ALBUQUERQUE - ME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89.778,75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7.860,00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JAIR TENORIO MELO E CIA LTDA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38.725,40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BRASCAR LOCADORA LTDA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5.240,00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INSS - INSTITUTO NACIONAL DO SEGURO SOCI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33.854,83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J B S VIAGENS E TURISMO LTDA  ME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4.336,65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JC SILVA LOCACAO ME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25.015,50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WELLINGTON JOSE NUNES DA SILVA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2.000,00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JOSE RALEYSON MOURA SILVA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24.610,00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SERGIO RICARDO FREIRE DE OLIVEIRA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1.960,00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IGOR RAFAEL ROLIM SILVA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23.776,50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MARIO CESAR CORREIA DE MORAES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1.785,00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LAELCO LOURENCO DE SOUZA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23.630,00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FABRICIO JOSE LUCENA MALTA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1.680,00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JOSE ALENCAR RAMALHO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23.518,60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EDWARD DE ALMEIDA ROCHA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1.470,00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OZIAS ARAUJO DA SILVA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23.400,00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MOISES PEREIRA DE MELO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1.300,00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JOSE ADEMILSON DOS SANTOS CORREIA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22.850,00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MARCOS PAULO DA SILVA GONCALVES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1.170,00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NADSON ALEXANDRE VASCONCELOS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22.620,00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JOSE ROBERTO MENDONCA LIMA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1.155,00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NILTON BARBOSA NUNES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21.609,00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DOUGLAS DE MAGALHAES ARAUJO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1.050,00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GILBERTO HENRIQUE PEREIRA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21.307,00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426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CLAUDIO SILVA DE MELO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875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MARCELO DA SILVA FEITOSA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20.700,00</a:t>
                      </a:r>
                    </a:p>
                  </a:txBody>
                  <a:tcPr marL="5684" marR="5684" marT="568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9514</TotalTime>
  <Words>870</Words>
  <Application>Microsoft Office PowerPoint</Application>
  <PresentationFormat>Personalizar</PresentationFormat>
  <Paragraphs>302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lh</cp:lastModifiedBy>
  <cp:revision>614</cp:revision>
  <dcterms:created xsi:type="dcterms:W3CDTF">2016-10-22T19:16:28Z</dcterms:created>
  <dcterms:modified xsi:type="dcterms:W3CDTF">2017-09-12T14:03:50Z</dcterms:modified>
</cp:coreProperties>
</file>