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20" r:id="rId3"/>
    <p:sldId id="286" r:id="rId4"/>
    <p:sldId id="303" r:id="rId5"/>
    <p:sldId id="314" r:id="rId6"/>
    <p:sldId id="319" r:id="rId7"/>
    <p:sldId id="323" r:id="rId8"/>
    <p:sldId id="293" r:id="rId9"/>
    <p:sldId id="295" r:id="rId10"/>
    <p:sldId id="322" r:id="rId11"/>
    <p:sldId id="302" r:id="rId12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1" autoAdjust="0"/>
    <p:restoredTop sz="94638" autoAdjust="0"/>
  </p:normalViewPr>
  <p:slideViewPr>
    <p:cSldViewPr>
      <p:cViewPr>
        <p:scale>
          <a:sx n="100" d="100"/>
          <a:sy n="100" d="100"/>
        </p:scale>
        <p:origin x="-1566" y="309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.lins.CGE\Documents\CGE_exercicio_2017\MONITORAMENTO\SELAJ\1&#186;%20Quadrimestre\MONITORAMENTO_SELAJ_1&#186;%20quadrimestr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0070C0"/>
            </a:solidFill>
          </c:spPr>
          <c:cat>
            <c:strRef>
              <c:f>'FUNCIONÁRIOS_SELAj_1_quadri 17'!$A$2:$A$3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'FUNCIONÁRIOS_SELAj_1_quadri 17'!$B$2:$B$3</c:f>
              <c:numCache>
                <c:formatCode>_-* #,##0_-;\-* #,##0_-;_-* "-"??_-;_-@_-</c:formatCode>
                <c:ptCount val="2"/>
                <c:pt idx="0">
                  <c:v>5</c:v>
                </c:pt>
                <c:pt idx="1">
                  <c:v>25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'FUNCIONÁRIOS_SELAj_1_quadri 17'!$A$2:$A$3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'FUNCIONÁRIOS_SELAj_1_quadri 17'!$C$2:$C$3</c:f>
              <c:numCache>
                <c:formatCode>_-* #,##0_-;\-* #,##0_-;_-* "-"??_-;_-@_-</c:formatCode>
                <c:ptCount val="2"/>
                <c:pt idx="0">
                  <c:v>11</c:v>
                </c:pt>
                <c:pt idx="1">
                  <c:v>19</c:v>
                </c:pt>
              </c:numCache>
            </c:numRef>
          </c:val>
        </c:ser>
        <c:axId val="81131392"/>
        <c:axId val="81331712"/>
      </c:barChart>
      <c:catAx>
        <c:axId val="81131392"/>
        <c:scaling>
          <c:orientation val="minMax"/>
        </c:scaling>
        <c:axPos val="b"/>
        <c:majorTickMark val="none"/>
        <c:tickLblPos val="nextTo"/>
        <c:crossAx val="81331712"/>
        <c:crosses val="autoZero"/>
        <c:auto val="1"/>
        <c:lblAlgn val="ctr"/>
        <c:lblOffset val="100"/>
      </c:catAx>
      <c:valAx>
        <c:axId val="8133171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811313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c:spPr>
    </c:plotArea>
    <c:plotVisOnly val="1"/>
  </c:chart>
  <c:spPr>
    <a:gradFill>
      <a:gsLst>
        <a:gs pos="0">
          <a:srgbClr val="5E9EFF"/>
        </a:gs>
        <a:gs pos="39999">
          <a:srgbClr val="85C2FF"/>
        </a:gs>
        <a:gs pos="70000">
          <a:srgbClr val="C4D6EB"/>
        </a:gs>
        <a:gs pos="100000">
          <a:srgbClr val="FFEBFA"/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'LOCACAÇÃO VEÍCULOS'!$A$2</c:f>
              <c:strCache>
                <c:ptCount val="1"/>
                <c:pt idx="0">
                  <c:v>AMERICA LOCACAO E SERVICOS LTDA.</c:v>
                </c:pt>
              </c:strCache>
            </c:strRef>
          </c:cat>
          <c:val>
            <c:numRef>
              <c:f>'LOCACAÇÃO VEÍCULOS'!$B$2</c:f>
              <c:numCache>
                <c:formatCode>#,##0.00</c:formatCode>
                <c:ptCount val="1"/>
                <c:pt idx="0">
                  <c:v>6600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'LOCACAÇÃO VEÍCULOS'!$A$2</c:f>
              <c:strCache>
                <c:ptCount val="1"/>
                <c:pt idx="0">
                  <c:v>AMERICA LOCACAO E SERVICOS LTDA.</c:v>
                </c:pt>
              </c:strCache>
            </c:strRef>
          </c:cat>
          <c:val>
            <c:numRef>
              <c:f>'LOCACAÇÃO VEÍCULOS'!$C$2</c:f>
              <c:numCache>
                <c:formatCode>#,##0.00</c:formatCode>
                <c:ptCount val="1"/>
                <c:pt idx="0">
                  <c:v>5296.92</c:v>
                </c:pt>
              </c:numCache>
            </c:numRef>
          </c:val>
        </c:ser>
        <c:axId val="85609088"/>
        <c:axId val="85610880"/>
      </c:barChart>
      <c:catAx>
        <c:axId val="85609088"/>
        <c:scaling>
          <c:orientation val="minMax"/>
        </c:scaling>
        <c:axPos val="b"/>
        <c:numFmt formatCode="General" sourceLinked="1"/>
        <c:majorTickMark val="none"/>
        <c:tickLblPos val="nextTo"/>
        <c:crossAx val="85610880"/>
        <c:crosses val="autoZero"/>
        <c:auto val="1"/>
        <c:lblAlgn val="ctr"/>
        <c:lblOffset val="100"/>
      </c:catAx>
      <c:valAx>
        <c:axId val="8561088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8560908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1311.6499999999999</c:v>
                </c:pt>
                <c:pt idx="1">
                  <c:v>973.81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1216.54</c:v>
                </c:pt>
                <c:pt idx="1">
                  <c:v>2040.37</c:v>
                </c:pt>
              </c:numCache>
            </c:numRef>
          </c:val>
        </c:ser>
        <c:axId val="87612032"/>
        <c:axId val="87617920"/>
      </c:barChart>
      <c:catAx>
        <c:axId val="87612032"/>
        <c:scaling>
          <c:orientation val="minMax"/>
        </c:scaling>
        <c:axPos val="b"/>
        <c:numFmt formatCode="General" sourceLinked="1"/>
        <c:majorTickMark val="none"/>
        <c:tickLblPos val="nextTo"/>
        <c:crossAx val="87617920"/>
        <c:crosses val="autoZero"/>
        <c:auto val="1"/>
        <c:lblAlgn val="ctr"/>
        <c:lblOffset val="100"/>
      </c:catAx>
      <c:valAx>
        <c:axId val="876179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761203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ENERGIA!$A$2</c:f>
              <c:strCache>
                <c:ptCount val="1"/>
                <c:pt idx="0">
                  <c:v>COMPANHIA ENERGETICA DE ALAGOAS - CEAL</c:v>
                </c:pt>
              </c:strCache>
            </c:strRef>
          </c:cat>
          <c:val>
            <c:numRef>
              <c:f>ENERGIA!$B$2</c:f>
              <c:numCache>
                <c:formatCode>_-* #,##0.00_-;\-* #,##0.00_-;_-* "-"??_-;_-@_-</c:formatCode>
                <c:ptCount val="1"/>
                <c:pt idx="0">
                  <c:v>79256.989999999991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ENERGIA!$A$2</c:f>
              <c:strCache>
                <c:ptCount val="1"/>
                <c:pt idx="0">
                  <c:v>COMPANHIA ENERGETICA DE ALAGOAS - CEAL</c:v>
                </c:pt>
              </c:strCache>
            </c:strRef>
          </c:cat>
          <c:val>
            <c:numRef>
              <c:f>ENERGIA!$C$2</c:f>
              <c:numCache>
                <c:formatCode>_-* #,##0.00_-;\-* #,##0.00_-;_-* "-"??_-;_-@_-</c:formatCode>
                <c:ptCount val="1"/>
                <c:pt idx="0">
                  <c:v>97705.31</c:v>
                </c:pt>
              </c:numCache>
            </c:numRef>
          </c:val>
        </c:ser>
        <c:axId val="87447040"/>
        <c:axId val="87448576"/>
      </c:barChart>
      <c:catAx>
        <c:axId val="87447040"/>
        <c:scaling>
          <c:orientation val="minMax"/>
        </c:scaling>
        <c:axPos val="b"/>
        <c:numFmt formatCode="General" sourceLinked="1"/>
        <c:majorTickMark val="none"/>
        <c:tickLblPos val="nextTo"/>
        <c:crossAx val="87448576"/>
        <c:crosses val="autoZero"/>
        <c:auto val="1"/>
        <c:lblAlgn val="ctr"/>
        <c:lblOffset val="100"/>
      </c:catAx>
      <c:valAx>
        <c:axId val="874485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74470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'EXECUCAO_ORCAM_Selaj_1_quad 17'!$B$1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'EXECUCAO_ORCAM_Selaj_1_quad 17'!$A$2:$A$3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'EXECUCAO_ORCAM_Selaj_1_quad 17'!$B$2:$B$3</c:f>
              <c:numCache>
                <c:formatCode>_-* #,##0.00_-;\-* #,##0.00_-;_-* "-"??_-;_-@_-</c:formatCode>
                <c:ptCount val="2"/>
                <c:pt idx="0">
                  <c:v>1099183.25</c:v>
                </c:pt>
                <c:pt idx="1">
                  <c:v>1435448.3</c:v>
                </c:pt>
              </c:numCache>
            </c:numRef>
          </c:val>
        </c:ser>
        <c:axId val="83368192"/>
        <c:axId val="83386368"/>
      </c:barChart>
      <c:catAx>
        <c:axId val="83368192"/>
        <c:scaling>
          <c:orientation val="minMax"/>
        </c:scaling>
        <c:axPos val="b"/>
        <c:majorTickMark val="none"/>
        <c:tickLblPos val="nextTo"/>
        <c:crossAx val="83386368"/>
        <c:crosses val="autoZero"/>
        <c:auto val="1"/>
        <c:lblAlgn val="ctr"/>
        <c:lblOffset val="100"/>
      </c:catAx>
      <c:valAx>
        <c:axId val="833863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33681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 '!$A$10:$A$19</c:f>
              <c:strCache>
                <c:ptCount val="10"/>
                <c:pt idx="0">
                  <c:v>13 SALARIO  (RGPS)</c:v>
                </c:pt>
                <c:pt idx="1">
                  <c:v>13 SALARIO  (RPPS)</c:v>
                </c:pt>
                <c:pt idx="2">
                  <c:v>FERIAS - ABONO CONSTITUCIONAL  (RPPS)</c:v>
                </c:pt>
                <c:pt idx="3">
                  <c:v>GRATIF.P/EXERCICIO DE CARGO EM COMISSAO(RGPS)</c:v>
                </c:pt>
                <c:pt idx="4">
                  <c:v>GRATIF.P/EXERCICIO DE CARGO EM COMISSAO(RPPS)</c:v>
                </c:pt>
                <c:pt idx="5">
                  <c:v>GRATIFICACAO POR EXERCICIO DE FUNCOES (RPPS)</c:v>
                </c:pt>
                <c:pt idx="6">
                  <c:v>GRATIFICACAO POR TEMPO DE SERVICO  (RPPS)</c:v>
                </c:pt>
                <c:pt idx="7">
                  <c:v>REMUN PARTICIP ORGAOS DELIBER.COLETIVA (RPPS)</c:v>
                </c:pt>
                <c:pt idx="8">
                  <c:v>SUBSIDIOS (RPPS)</c:v>
                </c:pt>
                <c:pt idx="9">
                  <c:v>VENCIMENTOS E SALARIOS(RPPS)</c:v>
                </c:pt>
              </c:strCache>
            </c:strRef>
          </c:cat>
          <c:val>
            <c:numRef>
              <c:f>'PESSOAL CIVIL '!$B$10:$B$19</c:f>
              <c:numCache>
                <c:formatCode>#,##0.00</c:formatCode>
                <c:ptCount val="10"/>
                <c:pt idx="0">
                  <c:v>2106.64</c:v>
                </c:pt>
                <c:pt idx="1">
                  <c:v>5945.6600000000035</c:v>
                </c:pt>
                <c:pt idx="2">
                  <c:v>1949.08</c:v>
                </c:pt>
                <c:pt idx="3">
                  <c:v>377409.38</c:v>
                </c:pt>
                <c:pt idx="4">
                  <c:v>26079.62</c:v>
                </c:pt>
                <c:pt idx="5">
                  <c:v>0</c:v>
                </c:pt>
                <c:pt idx="6">
                  <c:v>1915.06</c:v>
                </c:pt>
                <c:pt idx="7">
                  <c:v>22283.66</c:v>
                </c:pt>
                <c:pt idx="8">
                  <c:v>135233.28</c:v>
                </c:pt>
                <c:pt idx="9">
                  <c:v>11969.2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 '!$A$10:$A$19</c:f>
              <c:strCache>
                <c:ptCount val="10"/>
                <c:pt idx="0">
                  <c:v>13 SALARIO  (RGPS)</c:v>
                </c:pt>
                <c:pt idx="1">
                  <c:v>13 SALARIO  (RPPS)</c:v>
                </c:pt>
                <c:pt idx="2">
                  <c:v>FERIAS - ABONO CONSTITUCIONAL  (RPPS)</c:v>
                </c:pt>
                <c:pt idx="3">
                  <c:v>GRATIF.P/EXERCICIO DE CARGO EM COMISSAO(RGPS)</c:v>
                </c:pt>
                <c:pt idx="4">
                  <c:v>GRATIF.P/EXERCICIO DE CARGO EM COMISSAO(RPPS)</c:v>
                </c:pt>
                <c:pt idx="5">
                  <c:v>GRATIFICACAO POR EXERCICIO DE FUNCOES (RPPS)</c:v>
                </c:pt>
                <c:pt idx="6">
                  <c:v>GRATIFICACAO POR TEMPO DE SERVICO  (RPPS)</c:v>
                </c:pt>
                <c:pt idx="7">
                  <c:v>REMUN PARTICIP ORGAOS DELIBER.COLETIVA (RPPS)</c:v>
                </c:pt>
                <c:pt idx="8">
                  <c:v>SUBSIDIOS (RPPS)</c:v>
                </c:pt>
                <c:pt idx="9">
                  <c:v>VENCIMENTOS E SALARIOS(RPPS)</c:v>
                </c:pt>
              </c:strCache>
            </c:strRef>
          </c:cat>
          <c:val>
            <c:numRef>
              <c:f>'PESSOAL CIVIL '!$C$10:$C$19</c:f>
              <c:numCache>
                <c:formatCode>#,##0.00</c:formatCode>
                <c:ptCount val="10"/>
                <c:pt idx="0">
                  <c:v>29766.940000000013</c:v>
                </c:pt>
                <c:pt idx="1">
                  <c:v>18951.04</c:v>
                </c:pt>
                <c:pt idx="2">
                  <c:v>3991.54</c:v>
                </c:pt>
                <c:pt idx="3">
                  <c:v>347007.01</c:v>
                </c:pt>
                <c:pt idx="4">
                  <c:v>12653.240000000007</c:v>
                </c:pt>
                <c:pt idx="5">
                  <c:v>2400</c:v>
                </c:pt>
                <c:pt idx="6">
                  <c:v>3830.12</c:v>
                </c:pt>
                <c:pt idx="7">
                  <c:v>44567.32</c:v>
                </c:pt>
                <c:pt idx="8">
                  <c:v>151630.87999999998</c:v>
                </c:pt>
                <c:pt idx="9">
                  <c:v>10186.700000000004</c:v>
                </c:pt>
              </c:numCache>
            </c:numRef>
          </c:val>
        </c:ser>
        <c:axId val="84192256"/>
        <c:axId val="84202240"/>
      </c:barChart>
      <c:catAx>
        <c:axId val="84192256"/>
        <c:scaling>
          <c:orientation val="minMax"/>
        </c:scaling>
        <c:axPos val="b"/>
        <c:numFmt formatCode="General" sourceLinked="1"/>
        <c:majorTickMark val="none"/>
        <c:tickLblPos val="nextTo"/>
        <c:crossAx val="84202240"/>
        <c:crosses val="autoZero"/>
        <c:auto val="1"/>
        <c:lblAlgn val="ctr"/>
        <c:lblOffset val="100"/>
      </c:catAx>
      <c:valAx>
        <c:axId val="842022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41922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'diarias civil'!$A$2:$A$4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'diarias civil'!$B$2:$B$4</c:f>
              <c:numCache>
                <c:formatCode>#,##0.00_ ;\-#,##0.00\ </c:formatCode>
                <c:ptCount val="3"/>
                <c:pt idx="0">
                  <c:v>0</c:v>
                </c:pt>
                <c:pt idx="1">
                  <c:v>14290</c:v>
                </c:pt>
                <c:pt idx="2">
                  <c:v>800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2"/>
            </a:solidFill>
          </c:spPr>
          <c:cat>
            <c:strRef>
              <c:f>'diarias civil'!$A$2:$A$4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'diarias civil'!$C$2:$C$4</c:f>
              <c:numCache>
                <c:formatCode>#,##0.00_ ;\-#,##0.00\ </c:formatCode>
                <c:ptCount val="3"/>
                <c:pt idx="0">
                  <c:v>2460</c:v>
                </c:pt>
                <c:pt idx="1">
                  <c:v>2800</c:v>
                </c:pt>
                <c:pt idx="2">
                  <c:v>0</c:v>
                </c:pt>
              </c:numCache>
            </c:numRef>
          </c:val>
        </c:ser>
        <c:axId val="84091648"/>
        <c:axId val="84093184"/>
      </c:barChart>
      <c:catAx>
        <c:axId val="84091648"/>
        <c:scaling>
          <c:orientation val="minMax"/>
        </c:scaling>
        <c:axPos val="b"/>
        <c:majorTickMark val="none"/>
        <c:tickLblPos val="nextTo"/>
        <c:crossAx val="84093184"/>
        <c:crosses val="autoZero"/>
        <c:auto val="1"/>
        <c:lblAlgn val="ctr"/>
        <c:lblOffset val="100"/>
      </c:catAx>
      <c:valAx>
        <c:axId val="84093184"/>
        <c:scaling>
          <c:orientation val="minMax"/>
        </c:scaling>
        <c:axPos val="l"/>
        <c:majorGridlines/>
        <c:numFmt formatCode="#,##0.00_ ;\-#,##0.00\ " sourceLinked="1"/>
        <c:majorTickMark val="none"/>
        <c:tickLblPos val="nextTo"/>
        <c:crossAx val="840916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J B S VIAGENS E TURISMO LTDA 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#,##0.00</c:formatCode>
                <c:ptCount val="2"/>
                <c:pt idx="0">
                  <c:v>33767.08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J B S VIAGENS E TURISMO LTDA 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#,##0.00</c:formatCode>
                <c:ptCount val="2"/>
                <c:pt idx="0">
                  <c:v>1944.36</c:v>
                </c:pt>
                <c:pt idx="1">
                  <c:v>3323.3100000000018</c:v>
                </c:pt>
              </c:numCache>
            </c:numRef>
          </c:val>
        </c:ser>
        <c:axId val="85488768"/>
        <c:axId val="85490304"/>
      </c:barChart>
      <c:catAx>
        <c:axId val="85488768"/>
        <c:scaling>
          <c:orientation val="minMax"/>
        </c:scaling>
        <c:axPos val="b"/>
        <c:majorTickMark val="none"/>
        <c:tickLblPos val="nextTo"/>
        <c:crossAx val="85490304"/>
        <c:crosses val="autoZero"/>
        <c:auto val="1"/>
        <c:lblAlgn val="ctr"/>
        <c:lblOffset val="100"/>
      </c:catAx>
      <c:valAx>
        <c:axId val="8549030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54887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860277066735857"/>
          <c:y val="1.9780183727034134E-2"/>
          <c:w val="0.81115351031201732"/>
          <c:h val="0.5395487022455526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CONSUMO'!$A$2:$A$9</c:f>
              <c:strCache>
                <c:ptCount val="8"/>
                <c:pt idx="0">
                  <c:v>GENEROS DE ALIMENTACAO</c:v>
                </c:pt>
                <c:pt idx="1">
                  <c:v>MATERIAL  DE EXPEDIENTE</c:v>
                </c:pt>
                <c:pt idx="2">
                  <c:v>MATERIAL DE CONSUMO - PAGAMENTO ANTECIPADO</c:v>
                </c:pt>
                <c:pt idx="3">
                  <c:v>MATERIAL DE LIMPEZA E PROD DE HIGIENIZACAO</c:v>
                </c:pt>
                <c:pt idx="4">
                  <c:v>MATERIAL DE PROCESSAMENTO DE DADOS</c:v>
                </c:pt>
                <c:pt idx="5">
                  <c:v>MATERIAL DE SINALIZACAO VISUAL E OUTROS</c:v>
                </c:pt>
                <c:pt idx="6">
                  <c:v>MATERIAL EDUCATIVO E ESPORTIVO</c:v>
                </c:pt>
                <c:pt idx="7">
                  <c:v>MATERIAL ELETRICO E ELETRONICO</c:v>
                </c:pt>
              </c:strCache>
            </c:strRef>
          </c:cat>
          <c:val>
            <c:numRef>
              <c:f>'MATERIAL DE CONSUMO'!$B$2:$B$9</c:f>
              <c:numCache>
                <c:formatCode>#,##0.00</c:formatCode>
                <c:ptCount val="8"/>
                <c:pt idx="0">
                  <c:v>0</c:v>
                </c:pt>
                <c:pt idx="1">
                  <c:v>960</c:v>
                </c:pt>
                <c:pt idx="2">
                  <c:v>1000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CONSUMO'!$A$2:$A$9</c:f>
              <c:strCache>
                <c:ptCount val="8"/>
                <c:pt idx="0">
                  <c:v>GENEROS DE ALIMENTACAO</c:v>
                </c:pt>
                <c:pt idx="1">
                  <c:v>MATERIAL  DE EXPEDIENTE</c:v>
                </c:pt>
                <c:pt idx="2">
                  <c:v>MATERIAL DE CONSUMO - PAGAMENTO ANTECIPADO</c:v>
                </c:pt>
                <c:pt idx="3">
                  <c:v>MATERIAL DE LIMPEZA E PROD DE HIGIENIZACAO</c:v>
                </c:pt>
                <c:pt idx="4">
                  <c:v>MATERIAL DE PROCESSAMENTO DE DADOS</c:v>
                </c:pt>
                <c:pt idx="5">
                  <c:v>MATERIAL DE SINALIZACAO VISUAL E OUTROS</c:v>
                </c:pt>
                <c:pt idx="6">
                  <c:v>MATERIAL EDUCATIVO E ESPORTIVO</c:v>
                </c:pt>
                <c:pt idx="7">
                  <c:v>MATERIAL ELETRICO E ELETRONICO</c:v>
                </c:pt>
              </c:strCache>
            </c:strRef>
          </c:cat>
          <c:val>
            <c:numRef>
              <c:f>'MATERIAL DE CONSUMO'!$C$2:$C$9</c:f>
              <c:numCache>
                <c:formatCode>#,##0.00</c:formatCode>
                <c:ptCount val="8"/>
                <c:pt idx="0">
                  <c:v>655.8</c:v>
                </c:pt>
                <c:pt idx="1">
                  <c:v>4053</c:v>
                </c:pt>
                <c:pt idx="2">
                  <c:v>4000</c:v>
                </c:pt>
                <c:pt idx="3">
                  <c:v>1581.6</c:v>
                </c:pt>
                <c:pt idx="4">
                  <c:v>2535</c:v>
                </c:pt>
                <c:pt idx="5">
                  <c:v>7900</c:v>
                </c:pt>
                <c:pt idx="6">
                  <c:v>7875</c:v>
                </c:pt>
                <c:pt idx="7">
                  <c:v>1770</c:v>
                </c:pt>
              </c:numCache>
            </c:numRef>
          </c:val>
        </c:ser>
        <c:axId val="85517440"/>
        <c:axId val="85518976"/>
      </c:barChart>
      <c:catAx>
        <c:axId val="85517440"/>
        <c:scaling>
          <c:orientation val="minMax"/>
        </c:scaling>
        <c:axPos val="b"/>
        <c:numFmt formatCode="General" sourceLinked="1"/>
        <c:majorTickMark val="none"/>
        <c:tickLblPos val="nextTo"/>
        <c:crossAx val="85518976"/>
        <c:crosses val="autoZero"/>
        <c:auto val="1"/>
        <c:lblAlgn val="ctr"/>
        <c:lblOffset val="100"/>
      </c:catAx>
      <c:valAx>
        <c:axId val="855189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700"/>
            </a:pPr>
            <a:endParaRPr lang="pt-BR"/>
          </a:p>
        </c:txPr>
        <c:crossAx val="855174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8.3302367723824183E-2"/>
          <c:y val="2.8309132759693132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PJ'!$A$2:$A$15</c:f>
              <c:strCache>
                <c:ptCount val="14"/>
                <c:pt idx="0">
                  <c:v>EXPOSICOES, CONGRESSOS E CONFERENCIAS</c:v>
                </c:pt>
                <c:pt idx="1">
                  <c:v>FORNECIMENTO DE ALIMENTACAO</c:v>
                </c:pt>
                <c:pt idx="2">
                  <c:v>HOSPEDAGENS</c:v>
                </c:pt>
                <c:pt idx="3">
                  <c:v>LOCACAO DE VEICULOS</c:v>
                </c:pt>
                <c:pt idx="4">
                  <c:v>MANUTENCAO DE SOFTWARE</c:v>
                </c:pt>
                <c:pt idx="5">
                  <c:v>MANUTENCAO E CONSERV DE MAQ E EQUIPAMENTOS</c:v>
                </c:pt>
                <c:pt idx="6">
                  <c:v>MANUTENCAO E CONSERVACAO DE BENS IMOVEIS</c:v>
                </c:pt>
                <c:pt idx="7">
                  <c:v>MULTAS</c:v>
                </c:pt>
                <c:pt idx="8">
                  <c:v>OUTROS SERV DE TERCEIROS PJ- PAGTO ANTECIPADO</c:v>
                </c:pt>
                <c:pt idx="9">
                  <c:v>SERV DE CONSERV E REBENEF DE MERCADORIAS</c:v>
                </c:pt>
                <c:pt idx="10">
                  <c:v>SERVICO DE TELEFONIA FIXA</c:v>
                </c:pt>
                <c:pt idx="11">
                  <c:v>SERVICO DE TELEFONIA MOVEL</c:v>
                </c:pt>
                <c:pt idx="12">
                  <c:v>SERVICOS DE ENERGIA ELETRICA</c:v>
                </c:pt>
                <c:pt idx="13">
                  <c:v>SERVICOS GRAFICOS</c:v>
                </c:pt>
              </c:strCache>
            </c:strRef>
          </c:cat>
          <c:val>
            <c:numRef>
              <c:f>'SERV TERC - PJ'!$B$2:$B$15</c:f>
              <c:numCache>
                <c:formatCode>#,##0.00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3412</c:v>
                </c:pt>
                <c:pt idx="3">
                  <c:v>6600</c:v>
                </c:pt>
                <c:pt idx="4">
                  <c:v>20160</c:v>
                </c:pt>
                <c:pt idx="5">
                  <c:v>0</c:v>
                </c:pt>
                <c:pt idx="6">
                  <c:v>249713.52</c:v>
                </c:pt>
                <c:pt idx="7">
                  <c:v>998.01</c:v>
                </c:pt>
                <c:pt idx="8">
                  <c:v>14500</c:v>
                </c:pt>
                <c:pt idx="9">
                  <c:v>640</c:v>
                </c:pt>
                <c:pt idx="10">
                  <c:v>973.81</c:v>
                </c:pt>
                <c:pt idx="11">
                  <c:v>1311.6499999999999</c:v>
                </c:pt>
                <c:pt idx="12">
                  <c:v>79256.989999999991</c:v>
                </c:pt>
                <c:pt idx="13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PJ'!$A$2:$A$15</c:f>
              <c:strCache>
                <c:ptCount val="14"/>
                <c:pt idx="0">
                  <c:v>EXPOSICOES, CONGRESSOS E CONFERENCIAS</c:v>
                </c:pt>
                <c:pt idx="1">
                  <c:v>FORNECIMENTO DE ALIMENTACAO</c:v>
                </c:pt>
                <c:pt idx="2">
                  <c:v>HOSPEDAGENS</c:v>
                </c:pt>
                <c:pt idx="3">
                  <c:v>LOCACAO DE VEICULOS</c:v>
                </c:pt>
                <c:pt idx="4">
                  <c:v>MANUTENCAO DE SOFTWARE</c:v>
                </c:pt>
                <c:pt idx="5">
                  <c:v>MANUTENCAO E CONSERV DE MAQ E EQUIPAMENTOS</c:v>
                </c:pt>
                <c:pt idx="6">
                  <c:v>MANUTENCAO E CONSERVACAO DE BENS IMOVEIS</c:v>
                </c:pt>
                <c:pt idx="7">
                  <c:v>MULTAS</c:v>
                </c:pt>
                <c:pt idx="8">
                  <c:v>OUTROS SERV DE TERCEIROS PJ- PAGTO ANTECIPADO</c:v>
                </c:pt>
                <c:pt idx="9">
                  <c:v>SERV DE CONSERV E REBENEF DE MERCADORIAS</c:v>
                </c:pt>
                <c:pt idx="10">
                  <c:v>SERVICO DE TELEFONIA FIXA</c:v>
                </c:pt>
                <c:pt idx="11">
                  <c:v>SERVICO DE TELEFONIA MOVEL</c:v>
                </c:pt>
                <c:pt idx="12">
                  <c:v>SERVICOS DE ENERGIA ELETRICA</c:v>
                </c:pt>
                <c:pt idx="13">
                  <c:v>SERVICOS GRAFICOS</c:v>
                </c:pt>
              </c:strCache>
            </c:strRef>
          </c:cat>
          <c:val>
            <c:numRef>
              <c:f>'SERV TERC - PJ'!$C$2:$C$15</c:f>
              <c:numCache>
                <c:formatCode>#,##0.00</c:formatCode>
                <c:ptCount val="14"/>
                <c:pt idx="0">
                  <c:v>6854</c:v>
                </c:pt>
                <c:pt idx="1">
                  <c:v>3347.4</c:v>
                </c:pt>
                <c:pt idx="2">
                  <c:v>3138</c:v>
                </c:pt>
                <c:pt idx="3">
                  <c:v>5296.92</c:v>
                </c:pt>
                <c:pt idx="4">
                  <c:v>0</c:v>
                </c:pt>
                <c:pt idx="5">
                  <c:v>7960</c:v>
                </c:pt>
                <c:pt idx="6">
                  <c:v>384196.1</c:v>
                </c:pt>
                <c:pt idx="7">
                  <c:v>0</c:v>
                </c:pt>
                <c:pt idx="8">
                  <c:v>7000</c:v>
                </c:pt>
                <c:pt idx="9">
                  <c:v>1280</c:v>
                </c:pt>
                <c:pt idx="10">
                  <c:v>2040.37</c:v>
                </c:pt>
                <c:pt idx="11">
                  <c:v>1216.54</c:v>
                </c:pt>
                <c:pt idx="12">
                  <c:v>97705.31</c:v>
                </c:pt>
                <c:pt idx="13">
                  <c:v>94439.5</c:v>
                </c:pt>
              </c:numCache>
            </c:numRef>
          </c:val>
        </c:ser>
        <c:axId val="86026880"/>
        <c:axId val="86025344"/>
      </c:barChart>
      <c:valAx>
        <c:axId val="860253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86026880"/>
        <c:crosses val="autoZero"/>
        <c:crossBetween val="between"/>
      </c:valAx>
      <c:catAx>
        <c:axId val="86026880"/>
        <c:scaling>
          <c:orientation val="minMax"/>
        </c:scaling>
        <c:axPos val="b"/>
        <c:numFmt formatCode="General" sourceLinked="1"/>
        <c:majorTickMark val="none"/>
        <c:tickLblPos val="nextTo"/>
        <c:crossAx val="8602534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9.2055389628020706E-2"/>
          <c:y val="1.8338102103434256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cat>
            <c:strRef>
              <c:f>'MANUTECAO DE IMOVEIS'!$A$2:$A$3</c:f>
              <c:strCache>
                <c:ptCount val="2"/>
                <c:pt idx="0">
                  <c:v>MCA ALAGOAS SERVICOS LTDA - EPP</c:v>
                </c:pt>
                <c:pt idx="1">
                  <c:v>LIDER ENGENHARIA E EMPREENDIMENTOS LTDA</c:v>
                </c:pt>
              </c:strCache>
            </c:strRef>
          </c:cat>
          <c:val>
            <c:numRef>
              <c:f>'MANUTECAO DE IMOVEIS'!$B$2:$B$3</c:f>
              <c:numCache>
                <c:formatCode>#,##0.00</c:formatCode>
                <c:ptCount val="2"/>
                <c:pt idx="0">
                  <c:v>249713.52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cat>
            <c:strRef>
              <c:f>'MANUTECAO DE IMOVEIS'!$A$2:$A$3</c:f>
              <c:strCache>
                <c:ptCount val="2"/>
                <c:pt idx="0">
                  <c:v>MCA ALAGOAS SERVICOS LTDA - EPP</c:v>
                </c:pt>
                <c:pt idx="1">
                  <c:v>LIDER ENGENHARIA E EMPREENDIMENTOS LTDA</c:v>
                </c:pt>
              </c:strCache>
            </c:strRef>
          </c:cat>
          <c:val>
            <c:numRef>
              <c:f>'MANUTECAO DE IMOVEIS'!$C$2:$C$3</c:f>
              <c:numCache>
                <c:formatCode>#,##0.00</c:formatCode>
                <c:ptCount val="2"/>
                <c:pt idx="0">
                  <c:v>249713.52</c:v>
                </c:pt>
                <c:pt idx="1">
                  <c:v>134482.57999999999</c:v>
                </c:pt>
              </c:numCache>
            </c:numRef>
          </c:val>
        </c:ser>
        <c:axId val="86066688"/>
        <c:axId val="86065152"/>
      </c:barChart>
      <c:valAx>
        <c:axId val="860651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6066688"/>
        <c:crosses val="autoZero"/>
        <c:crossBetween val="between"/>
      </c:valAx>
      <c:catAx>
        <c:axId val="86066688"/>
        <c:scaling>
          <c:orientation val="minMax"/>
        </c:scaling>
        <c:axPos val="b"/>
        <c:numFmt formatCode="General" sourceLinked="1"/>
        <c:majorTickMark val="none"/>
        <c:tickLblPos val="nextTo"/>
        <c:crossAx val="8606515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0935452872081167"/>
          <c:y val="2.4022237072764459E-2"/>
          <c:w val="0.90661715116533659"/>
          <c:h val="0.663126982366640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GRAFICOS'!$A$2:$A$3</c:f>
              <c:strCache>
                <c:ptCount val="2"/>
                <c:pt idx="0">
                  <c:v>JOSE CARLOS PROFIRO - ME.</c:v>
                </c:pt>
                <c:pt idx="1">
                  <c:v>PAZ PUBLICIDADE E MARKETING LTDA</c:v>
                </c:pt>
              </c:strCache>
            </c:strRef>
          </c:cat>
          <c:val>
            <c:numRef>
              <c:f>'SERV GRAFICOS'!$B$2:$B$3</c:f>
              <c:numCache>
                <c:formatCode>#,##0.00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GRAFICOS'!$A$2:$A$3</c:f>
              <c:strCache>
                <c:ptCount val="2"/>
                <c:pt idx="0">
                  <c:v>JOSE CARLOS PROFIRO - ME.</c:v>
                </c:pt>
                <c:pt idx="1">
                  <c:v>PAZ PUBLICIDADE E MARKETING LTDA</c:v>
                </c:pt>
              </c:strCache>
            </c:strRef>
          </c:cat>
          <c:val>
            <c:numRef>
              <c:f>'SERV GRAFICOS'!$C$2:$C$3</c:f>
              <c:numCache>
                <c:formatCode>#,##0.00</c:formatCode>
                <c:ptCount val="2"/>
                <c:pt idx="0">
                  <c:v>7793.5</c:v>
                </c:pt>
                <c:pt idx="1">
                  <c:v>86646</c:v>
                </c:pt>
              </c:numCache>
            </c:numRef>
          </c:val>
        </c:ser>
        <c:axId val="87410176"/>
        <c:axId val="87408640"/>
      </c:barChart>
      <c:valAx>
        <c:axId val="8740864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87410176"/>
        <c:crosses val="autoZero"/>
        <c:crossBetween val="between"/>
      </c:valAx>
      <c:catAx>
        <c:axId val="87410176"/>
        <c:scaling>
          <c:orientation val="minMax"/>
        </c:scaling>
        <c:axPos val="b"/>
        <c:numFmt formatCode="General" sourceLinked="1"/>
        <c:majorTickMark val="none"/>
        <c:tickLblPos val="nextTo"/>
        <c:crossAx val="8740864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Secretaria de </a:t>
            </a:r>
            <a:r>
              <a:rPr lang="pt-BR" sz="1400" dirty="0" smtClean="0">
                <a:latin typeface="+mn-lt"/>
                <a:cs typeface="Arial" pitchFamily="34" charset="0"/>
              </a:rPr>
              <a:t>Estado de Esporte, Lazer e Juventude 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Secretaria de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Estado de Esporte, Lazer e Juventude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9144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5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25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19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16817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2.285,46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3.256,91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42,51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993755" y="520303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ENERGIA ELÉTRICA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93755" y="5703096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79.256,99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94.439,50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23,28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93755" y="3131328"/>
          <a:ext cx="5786478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83123" y="7417608"/>
          <a:ext cx="5857916" cy="189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ângulo 8"/>
          <p:cNvSpPr/>
          <p:nvPr/>
        </p:nvSpPr>
        <p:spPr>
          <a:xfrm>
            <a:off x="1136631" y="255982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Telefonia Fixa e Móvel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208069" y="677466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Energia Elétrica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65129" y="1345373"/>
          <a:ext cx="6572293" cy="7786746"/>
        </p:xfrm>
        <a:graphic>
          <a:graphicData uri="http://schemas.openxmlformats.org/drawingml/2006/table">
            <a:tbl>
              <a:tblPr>
                <a:solidFill>
                  <a:srgbClr val="F4EAE4"/>
                </a:solidFill>
              </a:tblPr>
              <a:tblGrid>
                <a:gridCol w="2437900"/>
                <a:gridCol w="789970"/>
                <a:gridCol w="2437900"/>
                <a:gridCol w="906523"/>
              </a:tblGrid>
              <a:tr h="3539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2016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39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MCA ALAGOAS SERVICOS LTDA - 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249.713,52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MCA ALAGOAS SERVICOS LTDA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EPP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249.713,52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105.776,82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LIDER ENGENHARIA E EMPREENDIMENTOS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134.482,58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J B S VIAGENS E TURISMO LTDA 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38.280,08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COMPANHIA ENERGETICA DE ALAGOAS </a:t>
                      </a:r>
                      <a:r>
                        <a:rPr lang="pt-BR" sz="1000" b="0" i="0" u="none" strike="noStrike" dirty="0" smtClean="0">
                          <a:latin typeface="+mj-lt"/>
                        </a:rPr>
                        <a:t>– </a:t>
                      </a:r>
                      <a:r>
                        <a:rPr lang="pt-BR" sz="1000" b="0" i="0" u="none" strike="noStrike" dirty="0">
                          <a:latin typeface="+mj-lt"/>
                        </a:rPr>
                        <a:t>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106.166,25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PAZ PUBLICIDADE E MARKETING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20.160,00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PAZ PUBLICIDADE E MARKETING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86.646,00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THIAGO LOUREIRO BOMFIM RIBEIRO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8.840,00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ASAD ASSOCIACAO ALAGOANA DE DAKARU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10.000,00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THAMIRES MAYARA MORAIS DE FARIAS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8.220,00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ANA PAULA MONTEIRO DOS SANTOS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7.960,00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MAURICIO BEZERRA BANDEIRA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ZIP SING COMERCIO LTDA-ME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7.900,00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MARIA LUCYELMA DA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6.710,00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FERNANDO JOSE MEDEIROS DA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7.875,00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AMERICA LOCACAO E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6.600,00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JOSE CARLOS PROFIRO - ME.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7.793,50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MORGANA MARIA DE ALMEIDA TAVARES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3.360,00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SUPREME - ANA LUCIA PEREIRA DE MENDONCA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6.854,00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CLAUDIA ANICETO CAETANO PETUBA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3.080,00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DIANA CELIA BARBOSA DA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6.120,00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TELEMAR NORTE LESTE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2.607,71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ASSOC EDUC E ASSIST CASA DOS AMARELINHOS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MARIA LUIZA DO NASCIMENTO SILVA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2.050,00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FEDERACAO ALAGOANA DE BEACH SOCCER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OI MOVEL S.A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1.311,65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latin typeface="+mj-lt"/>
                        </a:rPr>
                        <a:t>FEDERACAO ALAGOANA DE KARATE INTERISTILO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6.000,00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BRAZLINK COMERCIO E SERVICOS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1.280,00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AMERICA LOCACAO E SERVICOS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5.296,92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EDSON VITOR DE OLIVEIRA SANTOS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1.050,00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J B S VIAGENS E TURISMO LTDA 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5.082,36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INSS - INSTITUTO NACIONAL DO SEGURO SOCI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998,01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MAURICIO BEZERRA BANDEIRA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5.000,00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LUCAS SABINO VILELA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960,00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ALMEIDA E MIRANDA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4.893,00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RICARDO LUIZ DE SOUZA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880,00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MIXPEL COMERCIO DE PAPELARIA E INFOR -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4.305,00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539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MEIRE M. ALVARES DE OLIVEIRA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800,00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latin typeface="+mj-lt"/>
                        </a:rPr>
                        <a:t>MIXPEL DISTRIBUIDORA LTDA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4.053,00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136631" y="2488386"/>
          <a:ext cx="54292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6.088.075,00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5.381.981,00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590.434,00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1.193.600,94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-582.434,00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-1.193.600,94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6.096.075,00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5.381.981,00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1.129.941,87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1.452.906,14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1.103.153,25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1.435.448,30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1.099.183,25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1.435.448,30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4.966.133,13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3.929.074,86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18,03%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26,67%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5417344"/>
          <a:ext cx="5500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36631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559692"/>
          <a:ext cx="5715040" cy="5341334"/>
        </p:xfrm>
        <a:graphic>
          <a:graphicData uri="http://schemas.openxmlformats.org/drawingml/2006/table">
            <a:tbl>
              <a:tblPr/>
              <a:tblGrid>
                <a:gridCol w="3690654"/>
                <a:gridCol w="1024254"/>
                <a:gridCol w="1000132"/>
              </a:tblGrid>
              <a:tr h="197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DESCRIÇÃO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DA  NATUREZA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AUXILIO FINANCEIRO A ESTUDANTES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55.283,00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CONTRIBUICOES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36.000,00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30.662,33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8.460,94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15.090,00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5.260,00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1.960,00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30.370,40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34.535,26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39.333,66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15.000,00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377.565,98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614.474,14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33.767,08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5.267,67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PREMIACOES CULT.,ART., CIENT. E OUTRAS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4.893,00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SENTENCAS JUDICIARIAS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7.881,88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590.602,60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Calibri"/>
                        </a:rPr>
                        <a:t>628.223,61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956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latin typeface="Calibri"/>
                        </a:rPr>
                        <a:t>1.099.183,25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Calibri"/>
                        </a:rPr>
                        <a:t>1.435.448,30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3755" y="84531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3755" y="22740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</a:t>
            </a:r>
            <a:r>
              <a:rPr lang="pt-BR" sz="1400" b="1">
                <a:solidFill>
                  <a:schemeClr val="bg1"/>
                </a:solidFill>
              </a:rPr>
              <a:t>CIVIL </a:t>
            </a:r>
            <a:r>
              <a:rPr lang="pt-BR" sz="1400" b="1" smtClean="0">
                <a:solidFill>
                  <a:schemeClr val="bg1"/>
                </a:solidFill>
              </a:rPr>
              <a:t>– </a:t>
            </a:r>
            <a:r>
              <a:rPr lang="pt-BR" sz="1400" b="1" dirty="0">
                <a:solidFill>
                  <a:schemeClr val="bg1"/>
                </a:solidFill>
              </a:rPr>
              <a:t>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93755" y="1273940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590.602,60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628.223,61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6,85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93756" y="2702705"/>
          <a:ext cx="5643602" cy="3674024"/>
        </p:xfrm>
        <a:graphic>
          <a:graphicData uri="http://schemas.openxmlformats.org/drawingml/2006/table">
            <a:tbl>
              <a:tblPr/>
              <a:tblGrid>
                <a:gridCol w="2660808"/>
                <a:gridCol w="1573707"/>
                <a:gridCol w="1409087"/>
              </a:tblGrid>
              <a:tr h="18047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 SALARIO  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2.106,64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29.766,94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 SALARIO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5.945,66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18.951,04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ADIC.DE INSALUBRIDADE-RPPS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1.471,38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COMPLEMENTACAO SALARIAL- PESSOAL CIVIL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1.767,44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FERIAS - ABONO CONSTITUCIONAL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1.949,08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3.991,54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GRATIF.P/EXERCICIO DE CARGO EM COMISSAO(RGPS)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377.409,38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347.007,01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GRATIF.P/EXERCICIO DE CARGO EM COMISSAO(RPPS)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26.079,62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12.653,24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683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GRATIFICACAO POR EXERCICIO DE FUNCOES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2.400,00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GRATIFICACAO POR TEMPO DE SERVICO 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1.915,06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3.830,12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INCORPORACOES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1.915,06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REMUN PARTICIP ORGAOS DELIBER.COLETIVA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22.283,66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44.567,32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REMUN. PARTIC. DE ORGAO DE DELIBER. COLETIVA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3.795,96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SUBSIDIOS 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135.233,28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151.630,88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2246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VENCIMENTOS E SALARIOS(RPPS)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11.969,20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10.186,70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latin typeface="+mj-lt"/>
                        </a:rPr>
                        <a:t>TOTAL</a:t>
                      </a:r>
                      <a:endParaRPr lang="pt-BR" sz="1000" b="1" i="0" u="none" strike="noStrike" dirty="0"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+mj-lt"/>
                        </a:rPr>
                        <a:t>590.602,60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latin typeface="+mj-lt"/>
                        </a:rPr>
                        <a:t>628.223,61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988188"/>
            <a:ext cx="5976664" cy="4138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15.090,00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5.260,00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-65,14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1845444"/>
          <a:ext cx="592935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8" y="6703228"/>
          <a:ext cx="5929354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tângulo 8"/>
          <p:cNvSpPr/>
          <p:nvPr/>
        </p:nvSpPr>
        <p:spPr>
          <a:xfrm>
            <a:off x="1208069" y="606028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Diárias 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33.767,08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5.267,67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-84,40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5488782"/>
          <a:ext cx="5976937" cy="718182"/>
        </p:xfrm>
        <a:graphic>
          <a:graphicData uri="http://schemas.openxmlformats.org/drawingml/2006/table">
            <a:tbl>
              <a:tblPr/>
              <a:tblGrid>
                <a:gridCol w="3196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5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1.960,00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30.370,40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1.499,51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065193" y="2845576"/>
          <a:ext cx="5643602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6846104"/>
          <a:ext cx="5857916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1136631" y="2274072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Passagens e Locomoção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6346038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Despesas com Material de Consumo  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377.565,98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614.474,14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62,75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MANUTENÇÃO E CONSERVAÇÃO DE BENS IMÓVEIS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703096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249.713,52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384.196,10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53,85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3059890"/>
          <a:ext cx="5929354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22317" y="7417608"/>
          <a:ext cx="5786478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tângulo 13"/>
          <p:cNvSpPr/>
          <p:nvPr/>
        </p:nvSpPr>
        <p:spPr>
          <a:xfrm>
            <a:off x="1065193" y="248838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Serviços de Terceiros - Pessoa Jurídica </a:t>
            </a:r>
            <a:endParaRPr lang="pt-BR" sz="1400" dirty="0" smtClean="0">
              <a:latin typeface="+mj-lt"/>
            </a:endParaRP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136631" y="6631790"/>
            <a:ext cx="55007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Manutenção e Conservação de Bens Imóveis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GRÁFICOS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94.439,50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060154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6.600,00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5.296,62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-19,74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065194" y="2774138"/>
          <a:ext cx="5500725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993755" y="6560352"/>
          <a:ext cx="5857916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ângulo 9"/>
          <p:cNvSpPr/>
          <p:nvPr/>
        </p:nvSpPr>
        <p:spPr>
          <a:xfrm>
            <a:off x="1136631" y="2202634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</a:t>
            </a:r>
            <a:r>
              <a:rPr lang="pt-BR" sz="1400" dirty="0" smtClean="0">
                <a:latin typeface="+mj-lt"/>
              </a:rPr>
              <a:t>S</a:t>
            </a:r>
            <a:r>
              <a:rPr lang="pt-BR" sz="1400" dirty="0" smtClean="0">
                <a:latin typeface="+mj-lt"/>
              </a:rPr>
              <a:t>erviços Gráficos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136631" y="5917410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Despesa com Locação de Veículos </a:t>
            </a:r>
            <a:r>
              <a:rPr lang="pt-BR" sz="1400" dirty="0" smtClean="0">
                <a:latin typeface="+mj-lt"/>
              </a:rPr>
              <a:t> </a:t>
            </a:r>
            <a:r>
              <a:rPr lang="pt-BR" sz="1400" dirty="0" smtClean="0">
                <a:latin typeface="+mj-lt"/>
              </a:rPr>
              <a:t>(Detalhamento) 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 smtClean="0">
                <a:latin typeface="+mj-lt"/>
              </a:rPr>
              <a:t>1º Quadrimestre 2016-2017</a:t>
            </a:r>
            <a:endParaRPr lang="pt-BR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968</Words>
  <Application>Microsoft Office PowerPoint</Application>
  <PresentationFormat>Personalizar</PresentationFormat>
  <Paragraphs>343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isabel.lins</cp:lastModifiedBy>
  <cp:revision>763</cp:revision>
  <dcterms:created xsi:type="dcterms:W3CDTF">2016-10-22T19:16:28Z</dcterms:created>
  <dcterms:modified xsi:type="dcterms:W3CDTF">2017-08-29T17:14:35Z</dcterms:modified>
</cp:coreProperties>
</file>