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293" r:id="rId9"/>
    <p:sldId id="295" r:id="rId10"/>
    <p:sldId id="321" r:id="rId11"/>
    <p:sldId id="322" r:id="rId12"/>
    <p:sldId id="302" r:id="rId13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130" d="100"/>
          <a:sy n="130" d="100"/>
        </p:scale>
        <p:origin x="-216" y="475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SP\1&#186;%20Quadrimestre%202017\MONITORAMENTO_SSP_1&#186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240135608048998"/>
          <c:y val="7.454870224555267E-2"/>
          <c:w val="0.82704308836395468"/>
          <c:h val="0.68601851851851903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0070C0"/>
            </a:solidFill>
          </c:spPr>
          <c:cat>
            <c:strRef>
              <c:f>'FUNCIONÁRIOS_SSP_1_quadri 2017'!$A$2:$A$4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'FUNCIONÁRIOS_SSP_1_quadri 2017'!$B$2:$B$4</c:f>
              <c:numCache>
                <c:formatCode>_-* #,##0_-;\-* #,##0_-;_-* "-"??_-;_-@_-</c:formatCode>
                <c:ptCount val="3"/>
                <c:pt idx="0">
                  <c:v>228</c:v>
                </c:pt>
                <c:pt idx="1">
                  <c:v>30</c:v>
                </c:pt>
                <c:pt idx="2">
                  <c:v>2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'FUNCIONÁRIOS_SSP_1_quadri 2017'!$A$2:$A$4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'FUNCIONÁRIOS_SSP_1_quadri 2017'!$C$2:$C$4</c:f>
              <c:numCache>
                <c:formatCode>_-* #,##0_-;\-* #,##0_-;_-* "-"??_-;_-@_-</c:formatCode>
                <c:ptCount val="3"/>
                <c:pt idx="0">
                  <c:v>275</c:v>
                </c:pt>
                <c:pt idx="1">
                  <c:v>35</c:v>
                </c:pt>
                <c:pt idx="2">
                  <c:v>1</c:v>
                </c:pt>
              </c:numCache>
            </c:numRef>
          </c:val>
        </c:ser>
        <c:axId val="81266560"/>
        <c:axId val="81475072"/>
      </c:barChart>
      <c:catAx>
        <c:axId val="81266560"/>
        <c:scaling>
          <c:orientation val="minMax"/>
        </c:scaling>
        <c:axPos val="b"/>
        <c:majorTickMark val="none"/>
        <c:tickLblPos val="nextTo"/>
        <c:crossAx val="81475072"/>
        <c:crosses val="autoZero"/>
        <c:auto val="1"/>
        <c:lblAlgn val="ctr"/>
        <c:lblOffset val="100"/>
      </c:catAx>
      <c:valAx>
        <c:axId val="8147507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812665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5E9EFF"/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'LOCACAÇÃO VEÍCULOS'!$A$2:$A$12</c:f>
              <c:strCache>
                <c:ptCount val="11"/>
                <c:pt idx="0">
                  <c:v>ACIOLY LOCADORA LTDA</c:v>
                </c:pt>
                <c:pt idx="1">
                  <c:v>AMERICA LOCACAO E SERVICOS LTDA.</c:v>
                </c:pt>
                <c:pt idx="2">
                  <c:v>AMORIM E AMORIM LTDA</c:v>
                </c:pt>
                <c:pt idx="3">
                  <c:v>BRASCAR LOCADORA LTDA</c:v>
                </c:pt>
                <c:pt idx="4">
                  <c:v>COSTA DOURADA VEICULOS LTDA</c:v>
                </c:pt>
                <c:pt idx="5">
                  <c:v>EQUILIBRIO SERVICOS LTDA - ROTACAR LOCADORA</c:v>
                </c:pt>
                <c:pt idx="6">
                  <c:v>LOCADORA DE VEICULOS SAO SEBASTIAO LTDA - ME</c:v>
                </c:pt>
                <c:pt idx="7">
                  <c:v>OK LOCADORA DE VEICULOS LTDA - EPP</c:v>
                </c:pt>
                <c:pt idx="8">
                  <c:v>PB SERVICOS LTDA - EPP</c:v>
                </c:pt>
                <c:pt idx="9">
                  <c:v>RVM LOCACAO E SERVICOS LTDA ME</c:v>
                </c:pt>
                <c:pt idx="10">
                  <c:v>S.R.LOCACAO E SERVICOS LTDA - ME</c:v>
                </c:pt>
              </c:strCache>
            </c:strRef>
          </c:cat>
          <c:val>
            <c:numRef>
              <c:f>'LOCACAÇÃO VEÍCULOS'!$B$2:$B$12</c:f>
              <c:numCache>
                <c:formatCode>#,##0.00</c:formatCode>
                <c:ptCount val="11"/>
                <c:pt idx="0">
                  <c:v>84284.09</c:v>
                </c:pt>
                <c:pt idx="1">
                  <c:v>188494.2</c:v>
                </c:pt>
                <c:pt idx="2">
                  <c:v>232447.8</c:v>
                </c:pt>
                <c:pt idx="3">
                  <c:v>17250</c:v>
                </c:pt>
                <c:pt idx="4">
                  <c:v>172198.29</c:v>
                </c:pt>
                <c:pt idx="5">
                  <c:v>298226.40000000002</c:v>
                </c:pt>
                <c:pt idx="6">
                  <c:v>231460.53</c:v>
                </c:pt>
                <c:pt idx="7">
                  <c:v>133237.20000000001</c:v>
                </c:pt>
                <c:pt idx="8">
                  <c:v>15720</c:v>
                </c:pt>
                <c:pt idx="9">
                  <c:v>100206.86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'LOCACAÇÃO VEÍCULOS'!$A$2:$A$12</c:f>
              <c:strCache>
                <c:ptCount val="11"/>
                <c:pt idx="0">
                  <c:v>ACIOLY LOCADORA LTDA</c:v>
                </c:pt>
                <c:pt idx="1">
                  <c:v>AMERICA LOCACAO E SERVICOS LTDA.</c:v>
                </c:pt>
                <c:pt idx="2">
                  <c:v>AMORIM E AMORIM LTDA</c:v>
                </c:pt>
                <c:pt idx="3">
                  <c:v>BRASCAR LOCADORA LTDA</c:v>
                </c:pt>
                <c:pt idx="4">
                  <c:v>COSTA DOURADA VEICULOS LTDA</c:v>
                </c:pt>
                <c:pt idx="5">
                  <c:v>EQUILIBRIO SERVICOS LTDA - ROTACAR LOCADORA</c:v>
                </c:pt>
                <c:pt idx="6">
                  <c:v>LOCADORA DE VEICULOS SAO SEBASTIAO LTDA - ME</c:v>
                </c:pt>
                <c:pt idx="7">
                  <c:v>OK LOCADORA DE VEICULOS LTDA - EPP</c:v>
                </c:pt>
                <c:pt idx="8">
                  <c:v>PB SERVICOS LTDA - EPP</c:v>
                </c:pt>
                <c:pt idx="9">
                  <c:v>RVM LOCACAO E SERVICOS LTDA ME</c:v>
                </c:pt>
                <c:pt idx="10">
                  <c:v>S.R.LOCACAO E SERVICOS LTDA - ME</c:v>
                </c:pt>
              </c:strCache>
            </c:strRef>
          </c:cat>
          <c:val>
            <c:numRef>
              <c:f>'LOCACAÇÃO VEÍCULOS'!$C$2:$C$12</c:f>
              <c:numCache>
                <c:formatCode>#,##0.00</c:formatCode>
                <c:ptCount val="11"/>
                <c:pt idx="0">
                  <c:v>59228.759999999995</c:v>
                </c:pt>
                <c:pt idx="1">
                  <c:v>238539.38999999998</c:v>
                </c:pt>
                <c:pt idx="2">
                  <c:v>340414.56</c:v>
                </c:pt>
                <c:pt idx="3">
                  <c:v>18814.62</c:v>
                </c:pt>
                <c:pt idx="4">
                  <c:v>286153.78999999998</c:v>
                </c:pt>
                <c:pt idx="5">
                  <c:v>468480.62</c:v>
                </c:pt>
                <c:pt idx="6">
                  <c:v>274144.44</c:v>
                </c:pt>
                <c:pt idx="7">
                  <c:v>202113.72</c:v>
                </c:pt>
                <c:pt idx="8">
                  <c:v>18924.480000000003</c:v>
                </c:pt>
                <c:pt idx="9">
                  <c:v>185136.77000000002</c:v>
                </c:pt>
                <c:pt idx="10">
                  <c:v>92094.3</c:v>
                </c:pt>
              </c:numCache>
            </c:numRef>
          </c:val>
        </c:ser>
        <c:axId val="83393152"/>
        <c:axId val="83394944"/>
      </c:barChart>
      <c:catAx>
        <c:axId val="83393152"/>
        <c:scaling>
          <c:orientation val="minMax"/>
        </c:scaling>
        <c:axPos val="b"/>
        <c:numFmt formatCode="General" sourceLinked="1"/>
        <c:majorTickMark val="none"/>
        <c:tickLblPos val="nextTo"/>
        <c:crossAx val="83394944"/>
        <c:crosses val="autoZero"/>
        <c:auto val="1"/>
        <c:lblAlgn val="ctr"/>
        <c:lblOffset val="100"/>
      </c:catAx>
      <c:valAx>
        <c:axId val="833949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833931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2213662244972935"/>
          <c:y val="2.4022237072764435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'LOCACAO DE INTAGIVEIS'!$A$2:$A$3</c:f>
              <c:strCache>
                <c:ptCount val="2"/>
                <c:pt idx="0">
                  <c:v>HENRIMAR TAXI AEREO  LTDA-EPP</c:v>
                </c:pt>
                <c:pt idx="1">
                  <c:v>SOTAN SOC. DE TAXI AEREO DO NORDESTE LTDA</c:v>
                </c:pt>
              </c:strCache>
            </c:strRef>
          </c:cat>
          <c:val>
            <c:numRef>
              <c:f>'LOCACAO DE INTAGIVEIS'!$B$2:$B$3</c:f>
              <c:numCache>
                <c:formatCode>#,##0.00</c:formatCode>
                <c:ptCount val="2"/>
                <c:pt idx="0">
                  <c:v>1068600</c:v>
                </c:pt>
                <c:pt idx="1">
                  <c:v>598871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'LOCACAO DE INTAGIVEIS'!$A$2:$A$3</c:f>
              <c:strCache>
                <c:ptCount val="2"/>
                <c:pt idx="0">
                  <c:v>HENRIMAR TAXI AEREO  LTDA-EPP</c:v>
                </c:pt>
                <c:pt idx="1">
                  <c:v>SOTAN SOC. DE TAXI AEREO DO NORDESTE LTDA</c:v>
                </c:pt>
              </c:strCache>
            </c:strRef>
          </c:cat>
          <c:val>
            <c:numRef>
              <c:f>'LOCACAO DE INTAGIVEIS'!$C$2:$C$3</c:f>
              <c:numCache>
                <c:formatCode>#,##0.00</c:formatCode>
                <c:ptCount val="2"/>
                <c:pt idx="0">
                  <c:v>2625000</c:v>
                </c:pt>
                <c:pt idx="1">
                  <c:v>717272.64</c:v>
                </c:pt>
              </c:numCache>
            </c:numRef>
          </c:val>
        </c:ser>
        <c:axId val="84210048"/>
        <c:axId val="84195968"/>
      </c:barChart>
      <c:valAx>
        <c:axId val="841959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4210048"/>
        <c:crosses val="autoZero"/>
        <c:crossBetween val="between"/>
      </c:valAx>
      <c:catAx>
        <c:axId val="84210048"/>
        <c:scaling>
          <c:orientation val="minMax"/>
        </c:scaling>
        <c:axPos val="b"/>
        <c:numFmt formatCode="General" sourceLinked="1"/>
        <c:majorTickMark val="none"/>
        <c:tickLblPos val="nextTo"/>
        <c:crossAx val="8419596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DE APOIO'!$A$2:$A$4</c:f>
              <c:strCache>
                <c:ptCount val="3"/>
                <c:pt idx="0">
                  <c:v>EYES NWEHERE SIST INTELIGENTES DE IMAGEM LTDA</c:v>
                </c:pt>
                <c:pt idx="1">
                  <c:v>SOPROBEM SERV PROM E BEM ESTAR COMUNITARIO</c:v>
                </c:pt>
                <c:pt idx="2">
                  <c:v>JOSE FERREIRA DA HORA JUNIOR ME</c:v>
                </c:pt>
              </c:strCache>
            </c:strRef>
          </c:cat>
          <c:val>
            <c:numRef>
              <c:f>'SERV DE APOIO'!$B$2:$B$4</c:f>
              <c:numCache>
                <c:formatCode>#,##0.00</c:formatCode>
                <c:ptCount val="3"/>
                <c:pt idx="0">
                  <c:v>0</c:v>
                </c:pt>
                <c:pt idx="1">
                  <c:v>237002.06</c:v>
                </c:pt>
                <c:pt idx="2">
                  <c:v>454312.77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DE APOIO'!$A$2:$A$4</c:f>
              <c:strCache>
                <c:ptCount val="3"/>
                <c:pt idx="0">
                  <c:v>EYES NWEHERE SIST INTELIGENTES DE IMAGEM LTDA</c:v>
                </c:pt>
                <c:pt idx="1">
                  <c:v>SOPROBEM SERV PROM E BEM ESTAR COMUNITARIO</c:v>
                </c:pt>
                <c:pt idx="2">
                  <c:v>JOSE FERREIRA DA HORA JUNIOR ME</c:v>
                </c:pt>
              </c:strCache>
            </c:strRef>
          </c:cat>
          <c:val>
            <c:numRef>
              <c:f>'SERV DE APOIO'!$C$2:$C$4</c:f>
              <c:numCache>
                <c:formatCode>#,##0.00</c:formatCode>
                <c:ptCount val="3"/>
                <c:pt idx="0">
                  <c:v>419506.95</c:v>
                </c:pt>
                <c:pt idx="1">
                  <c:v>241547.72</c:v>
                </c:pt>
                <c:pt idx="2">
                  <c:v>0</c:v>
                </c:pt>
              </c:numCache>
            </c:numRef>
          </c:val>
        </c:ser>
        <c:axId val="83774464"/>
        <c:axId val="83772928"/>
      </c:barChart>
      <c:valAx>
        <c:axId val="837729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3774464"/>
        <c:crosses val="autoZero"/>
        <c:crossBetween val="between"/>
      </c:valAx>
      <c:catAx>
        <c:axId val="83774464"/>
        <c:scaling>
          <c:orientation val="minMax"/>
        </c:scaling>
        <c:axPos val="b"/>
        <c:numFmt formatCode="General" sourceLinked="1"/>
        <c:majorTickMark val="none"/>
        <c:tickLblPos val="nextTo"/>
        <c:crossAx val="8377292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6360.05</c:v>
                </c:pt>
                <c:pt idx="1">
                  <c:v>53325.17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8318.5499999999956</c:v>
                </c:pt>
                <c:pt idx="1">
                  <c:v>27772.6</c:v>
                </c:pt>
              </c:numCache>
            </c:numRef>
          </c:val>
        </c:ser>
        <c:axId val="84657280"/>
        <c:axId val="84658816"/>
      </c:barChart>
      <c:catAx>
        <c:axId val="84657280"/>
        <c:scaling>
          <c:orientation val="minMax"/>
        </c:scaling>
        <c:axPos val="b"/>
        <c:numFmt formatCode="General" sourceLinked="1"/>
        <c:majorTickMark val="none"/>
        <c:tickLblPos val="nextTo"/>
        <c:crossAx val="84658816"/>
        <c:crosses val="autoZero"/>
        <c:auto val="1"/>
        <c:lblAlgn val="ctr"/>
        <c:lblOffset val="100"/>
      </c:catAx>
      <c:valAx>
        <c:axId val="846588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46572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9.8869608123629174E-2"/>
          <c:y val="2.538023486786177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'DESPESA DE CAPITAL'!$A$2:$A$3</c:f>
              <c:strCache>
                <c:ptCount val="2"/>
                <c:pt idx="0">
                  <c:v>INDENIZAÇÕES E RESTITUIÇÕES</c:v>
                </c:pt>
                <c:pt idx="1">
                  <c:v>EQUIPAMENTO E MATERIAL PERMANENTE</c:v>
                </c:pt>
              </c:strCache>
            </c:strRef>
          </c:cat>
          <c:val>
            <c:numRef>
              <c:f>'DESPESA DE CAPITAL'!$B$2:$B$3</c:f>
              <c:numCache>
                <c:formatCode>#,##0.00</c:formatCode>
                <c:ptCount val="2"/>
                <c:pt idx="0">
                  <c:v>0</c:v>
                </c:pt>
                <c:pt idx="1">
                  <c:v>15970.92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'DESPESA DE CAPITAL'!$A$2:$A$3</c:f>
              <c:strCache>
                <c:ptCount val="2"/>
                <c:pt idx="0">
                  <c:v>INDENIZAÇÕES E RESTITUIÇÕES</c:v>
                </c:pt>
                <c:pt idx="1">
                  <c:v>EQUIPAMENTO E MATERIAL PERMANENTE</c:v>
                </c:pt>
              </c:strCache>
            </c:strRef>
          </c:cat>
          <c:val>
            <c:numRef>
              <c:f>'DESPESA DE CAPITAL'!$C$2:$C$3</c:f>
              <c:numCache>
                <c:formatCode>#,##0.00</c:formatCode>
                <c:ptCount val="2"/>
                <c:pt idx="0">
                  <c:v>16764.560000000001</c:v>
                </c:pt>
                <c:pt idx="1">
                  <c:v>27621</c:v>
                </c:pt>
              </c:numCache>
            </c:numRef>
          </c:val>
        </c:ser>
        <c:axId val="84785024"/>
        <c:axId val="84783488"/>
      </c:barChart>
      <c:valAx>
        <c:axId val="8478348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4785024"/>
        <c:crosses val="autoZero"/>
        <c:crossBetween val="between"/>
      </c:valAx>
      <c:catAx>
        <c:axId val="84785024"/>
        <c:scaling>
          <c:orientation val="minMax"/>
        </c:scaling>
        <c:axPos val="b"/>
        <c:numFmt formatCode="General" sourceLinked="1"/>
        <c:majorTickMark val="none"/>
        <c:tickLblPos val="nextTo"/>
        <c:crossAx val="8478348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'EXECUCAO_ORCAM_SSP_1_quad 2017'!$B$1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'EXECUCAO_ORCAM_SSP_1_quad 2017'!$A$2:$A$3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'EXECUCAO_ORCAM_SSP_1_quad 2017'!$B$2:$B$3</c:f>
              <c:numCache>
                <c:formatCode>_-* #,##0.00_-;\-* #,##0.00_-;_-* "-"??_-;_-@_-</c:formatCode>
                <c:ptCount val="2"/>
                <c:pt idx="0">
                  <c:v>11608808.59</c:v>
                </c:pt>
                <c:pt idx="1">
                  <c:v>16543821.449999996</c:v>
                </c:pt>
              </c:numCache>
            </c:numRef>
          </c:val>
        </c:ser>
        <c:axId val="82520320"/>
        <c:axId val="82530304"/>
      </c:barChart>
      <c:catAx>
        <c:axId val="82520320"/>
        <c:scaling>
          <c:orientation val="minMax"/>
        </c:scaling>
        <c:axPos val="b"/>
        <c:majorTickMark val="none"/>
        <c:tickLblPos val="nextTo"/>
        <c:crossAx val="82530304"/>
        <c:crosses val="autoZero"/>
        <c:auto val="1"/>
        <c:lblAlgn val="ctr"/>
        <c:lblOffset val="100"/>
      </c:catAx>
      <c:valAx>
        <c:axId val="825303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25203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 E MILITAR'!$A$10:$A$18</c:f>
              <c:strCache>
                <c:ptCount val="9"/>
                <c:pt idx="0">
                  <c:v>ADICIONAL NATALINO - (13.SALARIO DE MILITAR)</c:v>
                </c:pt>
                <c:pt idx="1">
                  <c:v>CONT.PATRONAL-FUNDO FINANCEIRO - AL PREVI</c:v>
                </c:pt>
                <c:pt idx="2">
                  <c:v>CONTRIBUICAO PATRONAL - FUNDO MILITAR</c:v>
                </c:pt>
                <c:pt idx="3">
                  <c:v>CONTRIBUICAO PATRONAL - FUNDO PREVIDENCIARIO</c:v>
                </c:pt>
                <c:pt idx="4">
                  <c:v>FERIAS - ABONO CONSTITUCIONAL</c:v>
                </c:pt>
                <c:pt idx="5">
                  <c:v>GRATIF.P/EXERCICIO DE CARGO EM COMISSAO(RGPS)</c:v>
                </c:pt>
                <c:pt idx="6">
                  <c:v>GRATIFICACAO DE EXERCICIOS DE CARGOS</c:v>
                </c:pt>
                <c:pt idx="7">
                  <c:v>SOLDO</c:v>
                </c:pt>
                <c:pt idx="8">
                  <c:v>SUBSIDIOS (RPPS)</c:v>
                </c:pt>
              </c:strCache>
            </c:strRef>
          </c:cat>
          <c:val>
            <c:numRef>
              <c:f>'PESSOAL CIVIL E MILITAR'!$B$10:$B$18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215227.14</c:v>
                </c:pt>
                <c:pt idx="3">
                  <c:v>819849.4600000002</c:v>
                </c:pt>
                <c:pt idx="4">
                  <c:v>225668.93</c:v>
                </c:pt>
                <c:pt idx="5">
                  <c:v>237928.91999999998</c:v>
                </c:pt>
                <c:pt idx="6">
                  <c:v>397450.66</c:v>
                </c:pt>
                <c:pt idx="7">
                  <c:v>3608314.98</c:v>
                </c:pt>
                <c:pt idx="8">
                  <c:v>980962.06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'PESSOAL CIVIL E MILITAR'!$A$10:$A$18</c:f>
              <c:strCache>
                <c:ptCount val="9"/>
                <c:pt idx="0">
                  <c:v>ADICIONAL NATALINO - (13.SALARIO DE MILITAR)</c:v>
                </c:pt>
                <c:pt idx="1">
                  <c:v>CONT.PATRONAL-FUNDO FINANCEIRO - AL PREVI</c:v>
                </c:pt>
                <c:pt idx="2">
                  <c:v>CONTRIBUICAO PATRONAL - FUNDO MILITAR</c:v>
                </c:pt>
                <c:pt idx="3">
                  <c:v>CONTRIBUICAO PATRONAL - FUNDO PREVIDENCIARIO</c:v>
                </c:pt>
                <c:pt idx="4">
                  <c:v>FERIAS - ABONO CONSTITUCIONAL</c:v>
                </c:pt>
                <c:pt idx="5">
                  <c:v>GRATIF.P/EXERCICIO DE CARGO EM COMISSAO(RGPS)</c:v>
                </c:pt>
                <c:pt idx="6">
                  <c:v>GRATIFICACAO DE EXERCICIOS DE CARGOS</c:v>
                </c:pt>
                <c:pt idx="7">
                  <c:v>SOLDO</c:v>
                </c:pt>
                <c:pt idx="8">
                  <c:v>SUBSIDIOS (RPPS)</c:v>
                </c:pt>
              </c:strCache>
            </c:strRef>
          </c:cat>
          <c:val>
            <c:numRef>
              <c:f>'PESSOAL CIVIL E MILITAR'!$C$10:$C$18</c:f>
              <c:numCache>
                <c:formatCode>#,##0.00</c:formatCode>
                <c:ptCount val="9"/>
                <c:pt idx="0">
                  <c:v>417408.28</c:v>
                </c:pt>
                <c:pt idx="1">
                  <c:v>261699.31999999998</c:v>
                </c:pt>
                <c:pt idx="2">
                  <c:v>1016100.22</c:v>
                </c:pt>
                <c:pt idx="3">
                  <c:v>0</c:v>
                </c:pt>
                <c:pt idx="4">
                  <c:v>253616.97999999998</c:v>
                </c:pt>
                <c:pt idx="5">
                  <c:v>327216.40999999997</c:v>
                </c:pt>
                <c:pt idx="6">
                  <c:v>481906.01</c:v>
                </c:pt>
                <c:pt idx="7">
                  <c:v>4585670.8100000005</c:v>
                </c:pt>
                <c:pt idx="8">
                  <c:v>1093186.99</c:v>
                </c:pt>
              </c:numCache>
            </c:numRef>
          </c:val>
        </c:ser>
        <c:axId val="83016704"/>
        <c:axId val="83022592"/>
      </c:barChart>
      <c:catAx>
        <c:axId val="83016704"/>
        <c:scaling>
          <c:orientation val="minMax"/>
        </c:scaling>
        <c:axPos val="b"/>
        <c:numFmt formatCode="General" sourceLinked="1"/>
        <c:majorTickMark val="none"/>
        <c:tickLblPos val="nextTo"/>
        <c:crossAx val="83022592"/>
        <c:crosses val="autoZero"/>
        <c:auto val="1"/>
        <c:lblAlgn val="ctr"/>
        <c:lblOffset val="100"/>
      </c:catAx>
      <c:valAx>
        <c:axId val="830225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830167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>
                <a:latin typeface="Candara" pitchFamily="34" charset="0"/>
              </a:defRPr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civil'!$A$2:$A$4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 civil'!$B$2:$B$4</c:f>
              <c:numCache>
                <c:formatCode>_-* #,##0.00_-;\-* #,##0.00_-;_-* "-"??_-;_-@_-</c:formatCode>
                <c:ptCount val="3"/>
                <c:pt idx="0">
                  <c:v>160</c:v>
                </c:pt>
                <c:pt idx="1">
                  <c:v>13685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civil'!$A$2:$A$4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 civil'!$C$2:$C$4</c:f>
              <c:numCache>
                <c:formatCode>_-* #,##0.00_-;\-* #,##0.00_-;_-* "-"??_-;_-@_-</c:formatCode>
                <c:ptCount val="3"/>
                <c:pt idx="0">
                  <c:v>1990</c:v>
                </c:pt>
                <c:pt idx="1">
                  <c:v>11660</c:v>
                </c:pt>
                <c:pt idx="2">
                  <c:v>3230</c:v>
                </c:pt>
              </c:numCache>
            </c:numRef>
          </c:val>
        </c:ser>
        <c:axId val="82449152"/>
        <c:axId val="82450688"/>
      </c:barChart>
      <c:catAx>
        <c:axId val="82449152"/>
        <c:scaling>
          <c:orientation val="minMax"/>
        </c:scaling>
        <c:axPos val="b"/>
        <c:majorTickMark val="none"/>
        <c:tickLblPos val="nextTo"/>
        <c:crossAx val="82450688"/>
        <c:crosses val="autoZero"/>
        <c:auto val="1"/>
        <c:lblAlgn val="ctr"/>
        <c:lblOffset val="100"/>
      </c:catAx>
      <c:valAx>
        <c:axId val="824506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24491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militar'!$A$2:$A$4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Militar Por Indenização</c:v>
                </c:pt>
              </c:strCache>
            </c:strRef>
          </c:cat>
          <c:val>
            <c:numRef>
              <c:f>'diarias militar'!$B$2:$B$4</c:f>
              <c:numCache>
                <c:formatCode>_-* #,##0.00_-;\-* #,##0.00_-;_-* "-"??_-;_-@_-</c:formatCode>
                <c:ptCount val="3"/>
                <c:pt idx="0">
                  <c:v>35337</c:v>
                </c:pt>
                <c:pt idx="1">
                  <c:v>45380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militar'!$A$2:$A$4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Militar Por Indenização</c:v>
                </c:pt>
              </c:strCache>
            </c:strRef>
          </c:cat>
          <c:val>
            <c:numRef>
              <c:f>'diarias militar'!$C$2:$C$4</c:f>
              <c:numCache>
                <c:formatCode>_-* #,##0.00_-;\-* #,##0.00_-;_-* "-"??_-;_-@_-</c:formatCode>
                <c:ptCount val="3"/>
                <c:pt idx="0">
                  <c:v>51317</c:v>
                </c:pt>
                <c:pt idx="1">
                  <c:v>26575</c:v>
                </c:pt>
                <c:pt idx="2">
                  <c:v>43100</c:v>
                </c:pt>
              </c:numCache>
            </c:numRef>
          </c:val>
        </c:ser>
        <c:axId val="83326080"/>
        <c:axId val="83327616"/>
      </c:barChart>
      <c:catAx>
        <c:axId val="83326080"/>
        <c:scaling>
          <c:orientation val="minMax"/>
        </c:scaling>
        <c:axPos val="b"/>
        <c:majorTickMark val="none"/>
        <c:tickLblPos val="nextTo"/>
        <c:crossAx val="83327616"/>
        <c:crosses val="autoZero"/>
        <c:auto val="1"/>
        <c:lblAlgn val="ctr"/>
        <c:lblOffset val="100"/>
      </c:catAx>
      <c:valAx>
        <c:axId val="83327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33260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JBS Viagens e Turismo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#,##0.00_ ;\-#,##0.00\ </c:formatCode>
                <c:ptCount val="2"/>
                <c:pt idx="0">
                  <c:v>14581.78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JBS Viagens e Turismo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#,##0.00_ ;\-#,##0.00\ </c:formatCode>
                <c:ptCount val="2"/>
                <c:pt idx="0">
                  <c:v>0</c:v>
                </c:pt>
                <c:pt idx="1">
                  <c:v>32662.29</c:v>
                </c:pt>
              </c:numCache>
            </c:numRef>
          </c:val>
        </c:ser>
        <c:axId val="83353600"/>
        <c:axId val="83355136"/>
      </c:barChart>
      <c:catAx>
        <c:axId val="83353600"/>
        <c:scaling>
          <c:orientation val="minMax"/>
        </c:scaling>
        <c:axPos val="b"/>
        <c:majorTickMark val="none"/>
        <c:tickLblPos val="nextTo"/>
        <c:crossAx val="83355136"/>
        <c:crosses val="autoZero"/>
        <c:auto val="1"/>
        <c:lblAlgn val="ctr"/>
        <c:lblOffset val="100"/>
      </c:catAx>
      <c:valAx>
        <c:axId val="83355136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83353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CONSUMO'!$A$2:$A$6</c:f>
              <c:strCache>
                <c:ptCount val="5"/>
                <c:pt idx="0">
                  <c:v>COMBUSTIVEIS E LUBRIFICANTES AUTOMOTIVOS</c:v>
                </c:pt>
                <c:pt idx="1">
                  <c:v>COMBUSTIVEIS E LUBRIFICANTES DE AVIACAO</c:v>
                </c:pt>
                <c:pt idx="2">
                  <c:v>MATERIAL DE CONSUMO - PAGAMENTO ANTECIPADO</c:v>
                </c:pt>
                <c:pt idx="3">
                  <c:v>MATERIAL PARA MANUTENCAO DE VEICULOS</c:v>
                </c:pt>
                <c:pt idx="4">
                  <c:v>SUPRIMENTO DE AVIACAO</c:v>
                </c:pt>
              </c:strCache>
            </c:strRef>
          </c:cat>
          <c:val>
            <c:numRef>
              <c:f>'MATERIAL DE CONSUMO'!$B$2:$B$6</c:f>
              <c:numCache>
                <c:formatCode>#,##0.00</c:formatCode>
                <c:ptCount val="5"/>
                <c:pt idx="0">
                  <c:v>0</c:v>
                </c:pt>
                <c:pt idx="1">
                  <c:v>15465.210000000001</c:v>
                </c:pt>
                <c:pt idx="2">
                  <c:v>332</c:v>
                </c:pt>
                <c:pt idx="3">
                  <c:v>15155.79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CONSUMO'!$A$2:$A$6</c:f>
              <c:strCache>
                <c:ptCount val="5"/>
                <c:pt idx="0">
                  <c:v>COMBUSTIVEIS E LUBRIFICANTES AUTOMOTIVOS</c:v>
                </c:pt>
                <c:pt idx="1">
                  <c:v>COMBUSTIVEIS E LUBRIFICANTES DE AVIACAO</c:v>
                </c:pt>
                <c:pt idx="2">
                  <c:v>MATERIAL DE CONSUMO - PAGAMENTO ANTECIPADO</c:v>
                </c:pt>
                <c:pt idx="3">
                  <c:v>MATERIAL PARA MANUTENCAO DE VEICULOS</c:v>
                </c:pt>
                <c:pt idx="4">
                  <c:v>SUPRIMENTO DE AVIACAO</c:v>
                </c:pt>
              </c:strCache>
            </c:strRef>
          </c:cat>
          <c:val>
            <c:numRef>
              <c:f>'MATERIAL DE CONSUMO'!$C$2:$C$6</c:f>
              <c:numCache>
                <c:formatCode>#,##0.00</c:formatCode>
                <c:ptCount val="5"/>
                <c:pt idx="0">
                  <c:v>249</c:v>
                </c:pt>
                <c:pt idx="1">
                  <c:v>37227.599999999999</c:v>
                </c:pt>
                <c:pt idx="2">
                  <c:v>6921.53</c:v>
                </c:pt>
                <c:pt idx="3">
                  <c:v>22567.1</c:v>
                </c:pt>
                <c:pt idx="4">
                  <c:v>350.18</c:v>
                </c:pt>
              </c:numCache>
            </c:numRef>
          </c:val>
        </c:ser>
        <c:axId val="83534976"/>
        <c:axId val="83536512"/>
      </c:barChart>
      <c:catAx>
        <c:axId val="83534976"/>
        <c:scaling>
          <c:orientation val="minMax"/>
        </c:scaling>
        <c:axPos val="b"/>
        <c:numFmt formatCode="General" sourceLinked="1"/>
        <c:majorTickMark val="none"/>
        <c:tickLblPos val="nextTo"/>
        <c:crossAx val="83536512"/>
        <c:crosses val="autoZero"/>
        <c:auto val="1"/>
        <c:lblAlgn val="ctr"/>
        <c:lblOffset val="100"/>
      </c:catAx>
      <c:valAx>
        <c:axId val="835365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353497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692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PJ'!$A$2:$A$11</c:f>
              <c:strCache>
                <c:ptCount val="10"/>
                <c:pt idx="0">
                  <c:v>LOCACAO  BENS MOV.OUT.NATUREZAS E INTANGIVEIS</c:v>
                </c:pt>
                <c:pt idx="1">
                  <c:v>LOCACAO DE IMOVEIS</c:v>
                </c:pt>
                <c:pt idx="2">
                  <c:v>LOCACAO DE MAQUINAS E EQUIPAMENTOS</c:v>
                </c:pt>
                <c:pt idx="3">
                  <c:v>LOCACAO DE VEICULOS</c:v>
                </c:pt>
                <c:pt idx="4">
                  <c:v>MANUTENCAO E CONSERV DE MAQ E EQUIPAMENTOS</c:v>
                </c:pt>
                <c:pt idx="5">
                  <c:v>SERV DE APOIO ADMIN, TECNICO E OPERACIONAL</c:v>
                </c:pt>
                <c:pt idx="6">
                  <c:v>SERVICO DE TELEFONIA FIXA</c:v>
                </c:pt>
                <c:pt idx="7">
                  <c:v>SERVICOS DE ENERGIA ELETRICA</c:v>
                </c:pt>
                <c:pt idx="8">
                  <c:v>SERVICOS DE SELECAO E TREINAMENTO</c:v>
                </c:pt>
                <c:pt idx="9">
                  <c:v>SERVICOS TECNICOS PROFISSIONAIS</c:v>
                </c:pt>
              </c:strCache>
            </c:strRef>
          </c:cat>
          <c:val>
            <c:numRef>
              <c:f>'SERV TERC - PJ'!$B$2:$B$11</c:f>
              <c:numCache>
                <c:formatCode>#,##0.00</c:formatCode>
                <c:ptCount val="10"/>
                <c:pt idx="0">
                  <c:v>1667471</c:v>
                </c:pt>
                <c:pt idx="1">
                  <c:v>7400</c:v>
                </c:pt>
                <c:pt idx="2">
                  <c:v>0</c:v>
                </c:pt>
                <c:pt idx="3">
                  <c:v>1473525.37</c:v>
                </c:pt>
                <c:pt idx="4">
                  <c:v>107891.12000000001</c:v>
                </c:pt>
                <c:pt idx="5">
                  <c:v>691314.83000000007</c:v>
                </c:pt>
                <c:pt idx="6">
                  <c:v>53325.17</c:v>
                </c:pt>
                <c:pt idx="7">
                  <c:v>131460.41</c:v>
                </c:pt>
                <c:pt idx="8">
                  <c:v>0</c:v>
                </c:pt>
                <c:pt idx="9">
                  <c:v>92399.939999999988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PJ'!$A$2:$A$11</c:f>
              <c:strCache>
                <c:ptCount val="10"/>
                <c:pt idx="0">
                  <c:v>LOCACAO  BENS MOV.OUT.NATUREZAS E INTANGIVEIS</c:v>
                </c:pt>
                <c:pt idx="1">
                  <c:v>LOCACAO DE IMOVEIS</c:v>
                </c:pt>
                <c:pt idx="2">
                  <c:v>LOCACAO DE MAQUINAS E EQUIPAMENTOS</c:v>
                </c:pt>
                <c:pt idx="3">
                  <c:v>LOCACAO DE VEICULOS</c:v>
                </c:pt>
                <c:pt idx="4">
                  <c:v>MANUTENCAO E CONSERV DE MAQ E EQUIPAMENTOS</c:v>
                </c:pt>
                <c:pt idx="5">
                  <c:v>SERV DE APOIO ADMIN, TECNICO E OPERACIONAL</c:v>
                </c:pt>
                <c:pt idx="6">
                  <c:v>SERVICO DE TELEFONIA FIXA</c:v>
                </c:pt>
                <c:pt idx="7">
                  <c:v>SERVICOS DE ENERGIA ELETRICA</c:v>
                </c:pt>
                <c:pt idx="8">
                  <c:v>SERVICOS DE SELECAO E TREINAMENTO</c:v>
                </c:pt>
                <c:pt idx="9">
                  <c:v>SERVICOS TECNICOS PROFISSIONAIS</c:v>
                </c:pt>
              </c:strCache>
            </c:strRef>
          </c:cat>
          <c:val>
            <c:numRef>
              <c:f>'SERV TERC - PJ'!$C$2:$C$11</c:f>
              <c:numCache>
                <c:formatCode>#,##0.00</c:formatCode>
                <c:ptCount val="10"/>
                <c:pt idx="0">
                  <c:v>3342272.64</c:v>
                </c:pt>
                <c:pt idx="1">
                  <c:v>60000</c:v>
                </c:pt>
                <c:pt idx="2">
                  <c:v>50465.86</c:v>
                </c:pt>
                <c:pt idx="3">
                  <c:v>2184045.4499999997</c:v>
                </c:pt>
                <c:pt idx="4">
                  <c:v>176230.23</c:v>
                </c:pt>
                <c:pt idx="5">
                  <c:v>661054.66999999993</c:v>
                </c:pt>
                <c:pt idx="6">
                  <c:v>27772.6</c:v>
                </c:pt>
                <c:pt idx="7">
                  <c:v>124727.27</c:v>
                </c:pt>
                <c:pt idx="8">
                  <c:v>53782.5</c:v>
                </c:pt>
                <c:pt idx="9">
                  <c:v>0</c:v>
                </c:pt>
              </c:numCache>
            </c:numRef>
          </c:val>
        </c:ser>
        <c:axId val="83576320"/>
        <c:axId val="83574784"/>
      </c:barChart>
      <c:valAx>
        <c:axId val="835747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83576320"/>
        <c:crosses val="autoZero"/>
        <c:crossBetween val="between"/>
      </c:valAx>
      <c:catAx>
        <c:axId val="83576320"/>
        <c:scaling>
          <c:orientation val="minMax"/>
        </c:scaling>
        <c:axPos val="b"/>
        <c:numFmt formatCode="General" sourceLinked="1"/>
        <c:majorTickMark val="none"/>
        <c:tickLblPos val="nextTo"/>
        <c:crossAx val="8357478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602760377384459"/>
          <c:y val="7.407407407407407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P FISICA'!$A$2:$A$5</c:f>
              <c:strCache>
                <c:ptCount val="4"/>
                <c:pt idx="0">
                  <c:v>ESTAGIARIOS</c:v>
                </c:pt>
                <c:pt idx="1">
                  <c:v>LOCACAO DE IMOVEIS</c:v>
                </c:pt>
                <c:pt idx="2">
                  <c:v>SERVICOS DE INTERNOS EM PENITENCIARIAS</c:v>
                </c:pt>
                <c:pt idx="3">
                  <c:v>VALE-TRANSPORTE PAGO DIRETAMENTE A PF</c:v>
                </c:pt>
              </c:strCache>
            </c:strRef>
          </c:cat>
          <c:val>
            <c:numRef>
              <c:f>'SERV P FISICA'!$B$2:$B$5</c:f>
              <c:numCache>
                <c:formatCode>#,##0.00</c:formatCode>
                <c:ptCount val="4"/>
                <c:pt idx="0">
                  <c:v>38309.340000000004</c:v>
                </c:pt>
                <c:pt idx="1">
                  <c:v>5262.57</c:v>
                </c:pt>
                <c:pt idx="2">
                  <c:v>22000</c:v>
                </c:pt>
                <c:pt idx="3">
                  <c:v>2674.3500000000004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P FISICA'!$A$2:$A$5</c:f>
              <c:strCache>
                <c:ptCount val="4"/>
                <c:pt idx="0">
                  <c:v>ESTAGIARIOS</c:v>
                </c:pt>
                <c:pt idx="1">
                  <c:v>LOCACAO DE IMOVEIS</c:v>
                </c:pt>
                <c:pt idx="2">
                  <c:v>SERVICOS DE INTERNOS EM PENITENCIARIAS</c:v>
                </c:pt>
                <c:pt idx="3">
                  <c:v>VALE-TRANSPORTE PAGO DIRETAMENTE A PF</c:v>
                </c:pt>
              </c:strCache>
            </c:strRef>
          </c:cat>
          <c:val>
            <c:numRef>
              <c:f>'SERV P FISICA'!$C$2:$C$5</c:f>
              <c:numCache>
                <c:formatCode>#,##0.00</c:formatCode>
                <c:ptCount val="4"/>
                <c:pt idx="0">
                  <c:v>64028.189999999995</c:v>
                </c:pt>
                <c:pt idx="1">
                  <c:v>3172.38</c:v>
                </c:pt>
                <c:pt idx="2">
                  <c:v>30365.329999999998</c:v>
                </c:pt>
                <c:pt idx="3">
                  <c:v>3726.05</c:v>
                </c:pt>
              </c:numCache>
            </c:numRef>
          </c:val>
        </c:ser>
        <c:axId val="83742720"/>
        <c:axId val="83744256"/>
      </c:barChart>
      <c:catAx>
        <c:axId val="83742720"/>
        <c:scaling>
          <c:orientation val="minMax"/>
        </c:scaling>
        <c:axPos val="b"/>
        <c:numFmt formatCode="General" sourceLinked="1"/>
        <c:majorTickMark val="none"/>
        <c:tickLblPos val="nextTo"/>
        <c:crossAx val="83744256"/>
        <c:crosses val="autoZero"/>
        <c:auto val="1"/>
        <c:lblAlgn val="ctr"/>
        <c:lblOffset val="100"/>
      </c:catAx>
      <c:valAx>
        <c:axId val="837442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37427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de </a:t>
            </a:r>
            <a:r>
              <a:rPr lang="pt-BR" sz="1400" dirty="0" smtClean="0">
                <a:latin typeface="+mn-lt"/>
                <a:cs typeface="Arial" pitchFamily="34" charset="0"/>
              </a:rPr>
              <a:t>Segurança Pública,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Segurança Pública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228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275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30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35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260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311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BENS MOV OUT NATUREZA E INTAGIVEIS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1.667.471,00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3.342.272,64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100,44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71769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  SERV DE APOIO ADM, TECNICO E OPERACIONAL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691.314,83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661.054,67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-4,38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3059890"/>
          <a:ext cx="5786478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2317" y="6703228"/>
          <a:ext cx="5934076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1065193" y="2202634"/>
            <a:ext cx="5500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Bens </a:t>
            </a:r>
            <a:r>
              <a:rPr lang="pt-BR" sz="1400" dirty="0" err="1" smtClean="0">
                <a:latin typeface="+mj-lt"/>
              </a:rPr>
              <a:t>Mov</a:t>
            </a:r>
            <a:r>
              <a:rPr lang="pt-BR" sz="1400" dirty="0" smtClean="0">
                <a:latin typeface="+mj-lt"/>
              </a:rPr>
              <a:t> Out Natureza e </a:t>
            </a:r>
            <a:r>
              <a:rPr lang="pt-BR" sz="1400" dirty="0" err="1" smtClean="0">
                <a:latin typeface="+mj-lt"/>
              </a:rPr>
              <a:t>Inangiveis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5917410"/>
            <a:ext cx="5500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Serv. </a:t>
            </a:r>
            <a:r>
              <a:rPr lang="pt-BR" sz="1400" dirty="0" smtClean="0">
                <a:latin typeface="+mj-lt"/>
              </a:rPr>
              <a:t>d</a:t>
            </a:r>
            <a:r>
              <a:rPr lang="pt-BR" sz="1400" dirty="0" smtClean="0">
                <a:latin typeface="+mj-lt"/>
              </a:rPr>
              <a:t>e Apoio </a:t>
            </a:r>
            <a:r>
              <a:rPr lang="pt-BR" sz="1400" dirty="0" err="1" smtClean="0">
                <a:latin typeface="+mj-lt"/>
              </a:rPr>
              <a:t>Adm</a:t>
            </a:r>
            <a:r>
              <a:rPr lang="pt-BR" sz="1400" dirty="0" smtClean="0">
                <a:latin typeface="+mj-lt"/>
              </a:rPr>
              <a:t>, Técnico e Operacional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59.685,22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36.091,15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-39,53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93755" y="3059890"/>
          <a:ext cx="5857916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93755" y="52030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CAPITAL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3755" y="5703096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15.970,92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44.385,56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177,91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93755" y="7489046"/>
          <a:ext cx="5929355" cy="187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208069" y="248838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Telefonia Fixa e Móvel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36631" y="684610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Maiores Despesas de Capital</a:t>
            </a:r>
            <a:r>
              <a:rPr lang="pt-BR" sz="1400" dirty="0" smtClean="0">
                <a:latin typeface="+mj-lt"/>
              </a:rPr>
              <a:t>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5129" y="1345373"/>
          <a:ext cx="6572293" cy="7786746"/>
        </p:xfrm>
        <a:graphic>
          <a:graphicData uri="http://schemas.openxmlformats.org/drawingml/2006/table">
            <a:tbl>
              <a:tblPr>
                <a:solidFill>
                  <a:srgbClr val="F4EAE4"/>
                </a:solidFill>
              </a:tblPr>
              <a:tblGrid>
                <a:gridCol w="2437900"/>
                <a:gridCol w="789970"/>
                <a:gridCol w="2437900"/>
                <a:gridCol w="906523"/>
              </a:tblGrid>
              <a:tr h="3539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39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HENRIMAR TAXI AEREO  LTDA-EPP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1.068.600,00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HENRIMAR TAXI AEREO  LTDA-EPP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2.625.000,00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SOTAN SOC. DE TAXI AEREO DO NORDESTE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598.871,00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SOTAN SOC. DE TAXI AEREO DO NORDESTE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717.272,64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JOSE FERREIRA DA HORA JUNIOR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454.312,77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EYES NWEHERE SIST INTELIGENTES DE IMAGEM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572.605,94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298.226,40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468.480,62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SOPROBEM SERV PROM E BEM ESTAR COMUNITAR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237.002,06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AMORIM E AMORIM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340.414,56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AMORIM E AMORIM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232.447,80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COSTA DOURADA VEICULOS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286.153,79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LOCADORA DE VEICULOS SAO SEBASTIAO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231.460,53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LOCADORA DE VEICULOS SAO SEBASTIAO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274.144,44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188.494,20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SOPROBEM SERV PROM E BEM ESTAR COMUNITAR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241.547,72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COSTA DOURADA VEICULOS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178.063,65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238.539,39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136.547,01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OK LOCADORA DE VEICULOS LTDA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202.113,72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OK LOCADORA DE VEICULOS LTDA - 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133.237,20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RVM LOCACAO E SERVICOS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185.136,77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RVM LOCACAO E SERVICOS LTDA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100.206,86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COMPANHIA ENERGETICA DE ALAGOAS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163.823,39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SALMOS COMERCIO REPRESENTACAO E SERV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92.399,94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 err="1">
                          <a:latin typeface="+mj-lt"/>
                        </a:rPr>
                        <a:t>S.R.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LOCACAO E SERVICOS LTDA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92.094,30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EYES NWHERE SIST INTELIGENTES DE IMAGEM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85.781,76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TELEMAR NORTE LESTE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78.950,58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ACIOLY LOCADORA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84.284,09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ESTAGIARIOS DA SEC. DE ESTADO DE SEGURAN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67.754,24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ESTAGIARIOS DA SEC. DE ESTADO DE SEGURAN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60.744,69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INSTITUTO NAC.DE ESTUDOS E PESQUISA EDUC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60.392,30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TELEMAR NORTE LESTE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50.186,99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MANAL - MANUTENCAO ALAGOANA DE AERONAVES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60.000,00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PAGAMENTO DE REEDUCANDOS DA INTENDENCIA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22.000,00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ACIOLY LOCADORA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59.228,76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CRIACAO DO PF PARA DIARIA DO CONVENIO 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19.152,00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SEGSAT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43.551,00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DELFINO CENTRO AUTOMOTIVO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17.824,21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SCODA AERONAUTICA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38.238,50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993755" y="2416948"/>
          <a:ext cx="5429288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79.971.196,00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89.401.404,00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4.938.171,71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26.293.510,39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-4.913.274,06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-3.943.769,27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79.996.093,65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111.751.145,12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14.200.213,83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21.448.986,56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12.077.287,69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16.624.615,68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11.608.808,59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16.543.821,45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65.289.339,17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82.933.011,90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14,5%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14,9%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22317" y="5560220"/>
          <a:ext cx="55721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6631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559692"/>
          <a:ext cx="5715040" cy="7715310"/>
        </p:xfrm>
        <a:graphic>
          <a:graphicData uri="http://schemas.openxmlformats.org/drawingml/2006/table">
            <a:tbl>
              <a:tblPr/>
              <a:tblGrid>
                <a:gridCol w="3690654"/>
                <a:gridCol w="1024254"/>
                <a:gridCol w="1000132"/>
              </a:tblGrid>
              <a:tr h="197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DA  NATUREZA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OUTROS BENEFICIOS PREVIDENCIARIOS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1.439,76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1.057,27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1.674.036,16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2.043.470,34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VENCIMENTOS E VANTAGENS FIXAS - PES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4.296.679,39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5.746.207,40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OUTRAS DESPESAS VARIAVEIS - PESSOAL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10.067,18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9.321,31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SENTENCAS JUDICIARIAS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13.028,30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15.508,45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DESPESAS DE EXERCICIOS ANTERIORES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624,39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1.963,33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1.043.258,84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1.282.016,18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INDENIZACOES E RESTITUICOES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43.627,74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DIARIAS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13.845,00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16.880,00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DIARIAS PESSOAL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80.717,00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120.992,00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30.953,00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67.315,41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PREMIACOES CULT.,ART., CIENT. E OUTRAS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19.700,04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n-lt"/>
                        </a:rPr>
                        <a:t>38.460,04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PASSAGENS E DESPESAS COM LOCOMOCAO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14.581,78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n-lt"/>
                        </a:rPr>
                        <a:t>32.662,29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68.246,26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n-lt"/>
                        </a:rPr>
                        <a:t>101.291,95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7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4.264.885,76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n-lt"/>
                        </a:rPr>
                        <a:t>6.738.189,31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latin typeface="+mn-lt"/>
                        </a:rPr>
                        <a:t>OUTROS AUXILIOS FINANCEIROS A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131.760,00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latin typeface="+mn-lt"/>
                        </a:rPr>
                        <a:t>DESPESAS DE EXERCICIOS ANTERIORES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60.774,81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latin typeface="+mn-lt"/>
                        </a:rPr>
                        <a:t>108.712,87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latin typeface="+mn-lt"/>
                        </a:rPr>
                        <a:t>INDENIZACOES E RESTITUICOES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16.764,56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latin typeface="+mn-lt"/>
                        </a:rPr>
                        <a:t>EQUIPAMENTOS E MATERIAL PERMANENTE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15.970,92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latin typeface="+mn-lt"/>
                        </a:rPr>
                        <a:t>27.621,00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7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latin typeface="+mn-lt"/>
                        </a:rPr>
                        <a:t>11.608.808,59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latin typeface="+mn-lt"/>
                        </a:rPr>
                        <a:t>16.543.821,45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3755" y="84531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E MILITAR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</a:t>
            </a:r>
            <a:r>
              <a:rPr lang="pt-BR" sz="1400" b="1" dirty="0" smtClean="0">
                <a:solidFill>
                  <a:schemeClr val="bg1"/>
                </a:solidFill>
              </a:rPr>
              <a:t> E MILITAR– </a:t>
            </a:r>
            <a:r>
              <a:rPr lang="pt-BR" sz="1400" b="1" dirty="0">
                <a:solidFill>
                  <a:schemeClr val="bg1"/>
                </a:solidFill>
              </a:rPr>
              <a:t>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273940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7.039.134,02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9.099.544,28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29,27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6" y="2702705"/>
          <a:ext cx="5643602" cy="6643734"/>
        </p:xfrm>
        <a:graphic>
          <a:graphicData uri="http://schemas.openxmlformats.org/drawingml/2006/table">
            <a:tbl>
              <a:tblPr/>
              <a:tblGrid>
                <a:gridCol w="2660808"/>
                <a:gridCol w="1573707"/>
                <a:gridCol w="1409087"/>
              </a:tblGrid>
              <a:tr h="180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SALARIO-FAMILIA - PESSOAL ATIVO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1.439,76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1.057,27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ADICIONAL NOTURNO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67.561,75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75.038,37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290,40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5.862,93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GRATIFICACAO POR EXERCICIO DE CARGOS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41.883,08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13.817,29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GRATIFICACAO POR EXERCICIO DE FUNCOES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137.409,29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120.287,99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GRATIFICACAO POR TEMPO DE SERVICO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6.860,68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8.428,20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122.414,88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59.709,21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77.461,85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15.192,73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19.166,38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980.962,06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1.093.186,99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GRATIF.P/EXERCICIO DE CARGO EM COMISSAO(RPPS)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REMUN PARTICIP ORGAOS DELIBER.COLETIVA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114.337,13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81.266,82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OUTRAS DESPC/VENCIM.E VANTAGENS FIXAS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64.369,40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REMUN. PARTIC. DE ORGAO DE DELIBER. COLETIVA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3.336,00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22.312,89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6.997,39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2.207,46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237.928,92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327.216,41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SOLDO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3.608.314,98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4.585.670,81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ADICIONAL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13.640,43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GRATIFICACAO DE FUNCAO DE NATUREZA ESPECIAL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920,20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147,48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GRATIFICACAO DE EXERCICIOS DE CARGOS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397.450,66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481.906,01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ADICIONAL NATALINO - (13.SALARIO DE MILITAR)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41.907,90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417.408,28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FERIAS - ABONO CONSTITUCIONAL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225.668,93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253.616,98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COMPLEMENTACAO SALARIAL - PESSOAL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8.776,29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7.457,84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AJUDA OU INDENIZACAO PARA FARDAMENTO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10.067,18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9.321,31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ACORDOS TRABALHISTAS PESSOAL CIVIL(RPPS)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+mn-lt"/>
                        </a:rPr>
                        <a:t>9.323,45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SENTJUDICTRANSJULGCARUNICO-ATIVO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13.028,30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latin typeface="Calibri"/>
                        </a:rPr>
                        <a:t>6.185,00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VENC. E VANT.FIXAS-P.CIVIL JA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REC.PAT.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624,39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VENC.E VANT.FIXAS -P.MILITAR JA REC.PAT(RPPS)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latin typeface="Calibri"/>
                        </a:rPr>
                        <a:t>1.963,33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CONT.PATRONAL-FUNDO FINANCEIRO - AL PREVI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8.182,24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latin typeface="Calibri"/>
                        </a:rPr>
                        <a:t>261.699,32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CONTRIBUICAO PATRONAL - FUNDO MILITAR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215.227,14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latin typeface="Calibri"/>
                        </a:rPr>
                        <a:t>1.016.100,22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CONTRIBUICAO PATRONAL - FUNDO PREVIDENCIARIO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819.849,46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latin typeface="Calibri"/>
                        </a:rPr>
                        <a:t>4.216,64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latin typeface="Arial"/>
                        </a:rPr>
                        <a:t>7.039.134,02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latin typeface="Arial"/>
                        </a:rPr>
                        <a:t>9.099.544,28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988188"/>
            <a:ext cx="5976664" cy="413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E MILITAR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13.845,00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16.880,00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21,92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854075" y="1559692"/>
          <a:ext cx="6069034" cy="298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6560352"/>
          <a:ext cx="5929353" cy="224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tângulo 6"/>
          <p:cNvSpPr/>
          <p:nvPr/>
        </p:nvSpPr>
        <p:spPr>
          <a:xfrm>
            <a:off x="1136631" y="598884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- PESSOAL MILITAR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80.717,00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120.992,00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49,90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88782"/>
          <a:ext cx="5976937" cy="718182"/>
        </p:xfrm>
        <a:graphic>
          <a:graphicData uri="http://schemas.openxmlformats.org/drawingml/2006/table">
            <a:tbl>
              <a:tblPr/>
              <a:tblGrid>
                <a:gridCol w="3196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14.581,78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32.662,29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123,99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2317" y="2917014"/>
          <a:ext cx="5929354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22317" y="6846104"/>
          <a:ext cx="578647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993755" y="23455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– Pessoal Militar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Passagens e Locomoção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30.953,00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67.315,41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117,48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03096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4.264.885,76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6.738.189,31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57,99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50879" y="2917014"/>
          <a:ext cx="5786478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850879" y="7060418"/>
          <a:ext cx="6000792" cy="222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993755" y="23455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Material de Consumo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36631" y="648891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 de Terceiros – Pessoa Jurídica </a:t>
            </a:r>
            <a:r>
              <a:rPr lang="pt-BR" sz="1400" dirty="0" smtClean="0">
                <a:latin typeface="+mj-lt"/>
              </a:rPr>
              <a:t>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68.246,26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101.291,95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48,42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1.473.525,37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2.184.045,45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48,22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2845576"/>
          <a:ext cx="5715040" cy="162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779441" y="6488914"/>
          <a:ext cx="635798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136631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 de Terceiros – Pessoa Física</a:t>
            </a:r>
            <a:r>
              <a:rPr lang="pt-BR" sz="1400" dirty="0" smtClean="0">
                <a:latin typeface="+mj-lt"/>
              </a:rPr>
              <a:t>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584597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Veículos 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</TotalTime>
  <Words>1252</Words>
  <Application>Microsoft Office PowerPoint</Application>
  <PresentationFormat>Personalizar</PresentationFormat>
  <Paragraphs>444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isabel.lins</cp:lastModifiedBy>
  <cp:revision>724</cp:revision>
  <dcterms:created xsi:type="dcterms:W3CDTF">2016-10-22T19:16:28Z</dcterms:created>
  <dcterms:modified xsi:type="dcterms:W3CDTF">2017-08-29T17:29:32Z</dcterms:modified>
</cp:coreProperties>
</file>