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1.xml" ContentType="application/vnd.openxmlformats-officedocument.drawingml.chart+xml"/>
  <Override PartName="/ppt/slideLayouts/slideLayout10.xml" ContentType="application/vnd.openxmlformats-officedocument.presentationml.slideLayou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10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320" r:id="rId3"/>
    <p:sldId id="286" r:id="rId4"/>
    <p:sldId id="303" r:id="rId5"/>
    <p:sldId id="314" r:id="rId6"/>
    <p:sldId id="319" r:id="rId7"/>
    <p:sldId id="323" r:id="rId8"/>
    <p:sldId id="293" r:id="rId9"/>
    <p:sldId id="295" r:id="rId10"/>
    <p:sldId id="322" r:id="rId11"/>
    <p:sldId id="302" r:id="rId12"/>
  </p:sldIdLst>
  <p:sldSz cx="7559675" cy="10691813"/>
  <p:notesSz cx="6669088" cy="9926638"/>
  <p:defaultTextStyle>
    <a:defPPr>
      <a:defRPr lang="pt-BR"/>
    </a:defPPr>
    <a:lvl1pPr algn="l" defTabSz="1041400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520700" indent="-63500" algn="l" defTabSz="1041400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1041400" indent="-127000" algn="l" defTabSz="1041400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563688" indent="-192088" algn="l" defTabSz="1041400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2084388" indent="-255588" algn="l" defTabSz="1041400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Calibri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Estilo Claro 2 - Ênfase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284E427A-3D55-4303-BF80-6455036E1DE7}" styleName="Estilo com Tema 1 - Ênfase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Estilo com Tema 1 - Ênfase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25E5076-3810-47DD-B79F-674D7AD40C01}" styleName="Estilo Escuro 1 - Ênfas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2838BEF-8BB2-4498-84A7-C5851F593DF1}" styleName="Estilo Médio 4 - Ênfas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8FB837D-C827-4EFA-A057-4D05807E0F7C}" styleName="Estilo com Tema 1 - Ênfase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6D9F66E-5EB9-4882-86FB-DCBF35E3C3E4}" styleName="Estilo Médio 4 - Ênfas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C4B1156A-380E-4F78-BDF5-A606A8083BF9}" styleName="Estilo Médio 4 - Ênfas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FD0F851-EC5A-4D38-B0AD-8093EC10F338}" styleName="Estilo Claro 1 - Ênfase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ABFCF23-3B69-468F-B69F-88F6DE6A72F2}" styleName="Estilo Médio 1 - Ênfas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8FD4443E-F989-4FC4-A0C8-D5A2AF1F390B}" styleName="Estilo Escuro 1 - Ênfase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7AC3CCA-C797-4891-BE02-D94E43425B78}" styleName="Estilo Mé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38B1855-1B75-4FBE-930C-398BA8C253C6}" styleName="Estilo com Tema 2 - Ênfase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Estilo com Tema 2 - Ênfase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Estilo com Tema 2 - Ênfase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Estilo Médio 4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74C1A8A3-306A-4EB7-A6B1-4F7E0EB9C5D6}" styleName="Estilo Médio 3 - Ênfase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Estilo Claro 3 - Ênfase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034E78-7F5D-4C2E-B375-FC64B27BC917}" styleName="Estilo E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Estilo Escuro 1 - Ênfase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EBBBCC-DAD2-459C-BE2E-F6DE35CF9A28}" styleName="Estilo Escuro 2 - Ênfase 3/Ênfase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Estilo Escuro 2 - Ênfase 1/Ênfas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9C7853C-536D-4A76-A0AE-DD22124D55A5}" styleName="Estilo com Tema 1 - Ênfase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1" autoAdjust="0"/>
    <p:restoredTop sz="94638" autoAdjust="0"/>
  </p:normalViewPr>
  <p:slideViewPr>
    <p:cSldViewPr>
      <p:cViewPr>
        <p:scale>
          <a:sx n="100" d="100"/>
          <a:sy n="100" d="100"/>
        </p:scale>
        <p:origin x="-930" y="3090"/>
      </p:cViewPr>
      <p:guideLst>
        <p:guide orient="horz" pos="3368"/>
        <p:guide pos="238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isabel.lins.CGE\Documents\CGE_exercicio_2017\MONITORAMENTO\Gabinete%20do%20vice%20Governador\1&#186;%20Quadrimeste\MONITORAMENTO_VICE%20GOVERNADORIA_1&#186;%20quadrimestre%202017.xlsx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isabel.lins.CGE\Documents\CGE_exercicio_2017\MONITORAMENTO\Gabinete%20do%20vice%20Governador\1&#186;%20Quadrimeste\MONITORAMENTO_VICE%20GOVERNADORIA_1&#186;%20quadrimestre%202017.xlsx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isabel.lins.CGE\Documents\CGE_exercicio_2017\MONITORAMENTO\Gabinete%20do%20vice%20Governador\1&#186;%20Quadrimeste\MONITORAMENTO_VICE%20GOVERNADORIA_1&#186;%20quadrimestre%202017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isabel.lins.CGE\Documents\CGE_exercicio_2017\MONITORAMENTO\Gabinete%20do%20vice%20Governador\1&#186;%20Quadrimeste\MONITORAMENTO_VICE%20GOVERNADORIA_1&#186;%20quadrimestre%202017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isabel.lins.CGE\Documents\CGE_exercicio_2017\MONITORAMENTO\Gabinete%20do%20vice%20Governador\1&#186;%20Quadrimeste\MONITORAMENTO_VICE%20GOVERNADORIA_1&#186;%20quadrimestre%202017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isabel.lins.CGE\Documents\CGE_exercicio_2017\MONITORAMENTO\Gabinete%20do%20vice%20Governador\1&#186;%20Quadrimeste\MONITORAMENTO_VICE%20GOVERNADORIA_1&#186;%20quadrimestre%202017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isabel.lins.CGE\Documents\CGE_exercicio_2017\MONITORAMENTO\Gabinete%20do%20vice%20Governador\1&#186;%20Quadrimeste\MONITORAMENTO_VICE%20GOVERNADORIA_1&#186;%20quadrimestre%202017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isabel.lins.CGE\Documents\CGE_exercicio_2017\MONITORAMENTO\Gabinete%20do%20vice%20Governador\1&#186;%20Quadrimeste\MONITORAMENTO_VICE%20GOVERNADORIA_1&#186;%20quadrimestre%202017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isabel.lins.CGE\Documents\CGE_exercicio_2017\MONITORAMENTO\Gabinete%20do%20vice%20Governador\1&#186;%20Quadrimeste\MONITORAMENTO_VICE%20GOVERNADORIA_1&#186;%20quadrimestre%202017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isabel.lins.CGE\Documents\CGE_exercicio_2017\MONITORAMENTO\Gabinete%20do%20vice%20Governador\1&#186;%20Quadrimeste\MONITORAMENTO_VICE%20GOVERNADORIA_1&#186;%20quadrimestre%202017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isabel.lins.CGE\Documents\CGE_exercicio_2017\MONITORAMENTO\Gabinete%20do%20vice%20Governador\1&#186;%20Quadrimeste\MONITORAMENTO_VICE%20GOVERNADORIA_1&#186;%20quadrimestre%202017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autoTitleDeleted val="1"/>
    <c:plotArea>
      <c:layout/>
      <c:barChart>
        <c:barDir val="col"/>
        <c:grouping val="clustered"/>
        <c:ser>
          <c:idx val="1"/>
          <c:order val="0"/>
          <c:tx>
            <c:v>2016</c:v>
          </c:tx>
          <c:spPr>
            <a:solidFill>
              <a:srgbClr val="0070C0"/>
            </a:solidFill>
          </c:spPr>
          <c:cat>
            <c:strRef>
              <c:f>'FUNCIONÁRIOS_gab _1_quadri 2017'!$A$2:$A$3</c:f>
              <c:strCache>
                <c:ptCount val="2"/>
                <c:pt idx="0">
                  <c:v>Estatutário</c:v>
                </c:pt>
                <c:pt idx="1">
                  <c:v>Cargo em Comissão</c:v>
                </c:pt>
              </c:strCache>
            </c:strRef>
          </c:cat>
          <c:val>
            <c:numRef>
              <c:f>'FUNCIONÁRIOS_gab _1_quadri 2017'!$B$2:$B$3</c:f>
              <c:numCache>
                <c:formatCode>0_ ;\-0\ </c:formatCode>
                <c:ptCount val="2"/>
                <c:pt idx="0">
                  <c:v>2</c:v>
                </c:pt>
                <c:pt idx="1">
                  <c:v>36</c:v>
                </c:pt>
              </c:numCache>
            </c:numRef>
          </c:val>
        </c:ser>
        <c:ser>
          <c:idx val="2"/>
          <c:order val="1"/>
          <c:tx>
            <c:v>2017</c:v>
          </c:tx>
          <c:spPr>
            <a:solidFill>
              <a:schemeClr val="accent2"/>
            </a:solidFill>
          </c:spPr>
          <c:cat>
            <c:strRef>
              <c:f>'FUNCIONÁRIOS_gab _1_quadri 2017'!$A$2:$A$3</c:f>
              <c:strCache>
                <c:ptCount val="2"/>
                <c:pt idx="0">
                  <c:v>Estatutário</c:v>
                </c:pt>
                <c:pt idx="1">
                  <c:v>Cargo em Comissão</c:v>
                </c:pt>
              </c:strCache>
            </c:strRef>
          </c:cat>
          <c:val>
            <c:numRef>
              <c:f>'FUNCIONÁRIOS_gab _1_quadri 2017'!$C$2:$C$3</c:f>
              <c:numCache>
                <c:formatCode>0_ ;\-0\ </c:formatCode>
                <c:ptCount val="2"/>
                <c:pt idx="0">
                  <c:v>2</c:v>
                </c:pt>
                <c:pt idx="1">
                  <c:v>34</c:v>
                </c:pt>
              </c:numCache>
            </c:numRef>
          </c:val>
        </c:ser>
        <c:axId val="86246144"/>
        <c:axId val="86247680"/>
      </c:barChart>
      <c:catAx>
        <c:axId val="86246144"/>
        <c:scaling>
          <c:orientation val="minMax"/>
        </c:scaling>
        <c:axPos val="b"/>
        <c:majorTickMark val="none"/>
        <c:tickLblPos val="nextTo"/>
        <c:crossAx val="86247680"/>
        <c:crosses val="autoZero"/>
        <c:auto val="1"/>
        <c:lblAlgn val="ctr"/>
        <c:lblOffset val="100"/>
      </c:catAx>
      <c:valAx>
        <c:axId val="86247680"/>
        <c:scaling>
          <c:orientation val="minMax"/>
        </c:scaling>
        <c:axPos val="l"/>
        <c:majorGridlines/>
        <c:numFmt formatCode="0_ ;\-0\ " sourceLinked="1"/>
        <c:majorTickMark val="none"/>
        <c:tickLblPos val="nextTo"/>
        <c:crossAx val="86246144"/>
        <c:crosses val="autoZero"/>
        <c:crossBetween val="between"/>
      </c:valAx>
      <c:dTable>
        <c:showHorzBorder val="1"/>
        <c:showVertBorder val="1"/>
        <c:showOutline val="1"/>
        <c:showKeys val="1"/>
      </c:dTable>
      <c:spPr>
        <a:gradFill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</a:gradFill>
      </c:spPr>
    </c:plotArea>
    <c:plotVisOnly val="1"/>
  </c:chart>
  <c:spPr>
    <a:gradFill>
      <a:gsLst>
        <a:gs pos="0">
          <a:srgbClr val="5E9EFF"/>
        </a:gs>
        <a:gs pos="39999">
          <a:srgbClr val="85C2FF"/>
        </a:gs>
        <a:gs pos="70000">
          <a:srgbClr val="C4D6EB"/>
        </a:gs>
        <a:gs pos="100000">
          <a:srgbClr val="FFEBFA"/>
        </a:gs>
      </a:gsLst>
      <a:lin ang="5400000" scaled="0"/>
    </a:gradFill>
  </c:spPr>
  <c:externalData r:id="rId1"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autoTitleDeleted val="1"/>
    <c:plotArea>
      <c:layout/>
      <c:barChart>
        <c:barDir val="col"/>
        <c:grouping val="clustered"/>
        <c:ser>
          <c:idx val="0"/>
          <c:order val="0"/>
          <c:tx>
            <c:v>2016</c:v>
          </c:tx>
          <c:cat>
            <c:strRef>
              <c:f>'LOCACAÇÃO VEÍCULOS'!$A$2:$A$4</c:f>
              <c:strCache>
                <c:ptCount val="3"/>
                <c:pt idx="0">
                  <c:v>EQUILIBRIO SERVICOS LTDA - ROTACAR LOCAD</c:v>
                </c:pt>
                <c:pt idx="1">
                  <c:v>PB SERVICOS LTDA - EPP</c:v>
                </c:pt>
                <c:pt idx="2">
                  <c:v>RVM LOCACAO E SERVICOS LTDA ME</c:v>
                </c:pt>
              </c:strCache>
            </c:strRef>
          </c:cat>
          <c:val>
            <c:numRef>
              <c:f>'LOCACAÇÃO VEÍCULOS'!$B$2:$B$4</c:f>
              <c:numCache>
                <c:formatCode>#,##0.00</c:formatCode>
                <c:ptCount val="3"/>
                <c:pt idx="0">
                  <c:v>9000</c:v>
                </c:pt>
                <c:pt idx="1">
                  <c:v>21256</c:v>
                </c:pt>
                <c:pt idx="2">
                  <c:v>22000</c:v>
                </c:pt>
              </c:numCache>
            </c:numRef>
          </c:val>
        </c:ser>
        <c:ser>
          <c:idx val="1"/>
          <c:order val="1"/>
          <c:tx>
            <c:v>2017</c:v>
          </c:tx>
          <c:cat>
            <c:strRef>
              <c:f>'LOCACAÇÃO VEÍCULOS'!$A$2:$A$4</c:f>
              <c:strCache>
                <c:ptCount val="3"/>
                <c:pt idx="0">
                  <c:v>EQUILIBRIO SERVICOS LTDA - ROTACAR LOCAD</c:v>
                </c:pt>
                <c:pt idx="1">
                  <c:v>PB SERVICOS LTDA - EPP</c:v>
                </c:pt>
                <c:pt idx="2">
                  <c:v>RVM LOCACAO E SERVICOS LTDA ME</c:v>
                </c:pt>
              </c:strCache>
            </c:strRef>
          </c:cat>
          <c:val>
            <c:numRef>
              <c:f>'LOCACAÇÃO VEÍCULOS'!$C$2:$C$4</c:f>
              <c:numCache>
                <c:formatCode>#,##0.00</c:formatCode>
                <c:ptCount val="3"/>
                <c:pt idx="0">
                  <c:v>18900.39</c:v>
                </c:pt>
                <c:pt idx="1">
                  <c:v>39205.64</c:v>
                </c:pt>
                <c:pt idx="2">
                  <c:v>26484.6</c:v>
                </c:pt>
              </c:numCache>
            </c:numRef>
          </c:val>
        </c:ser>
        <c:axId val="142941184"/>
        <c:axId val="142955264"/>
      </c:barChart>
      <c:catAx>
        <c:axId val="142941184"/>
        <c:scaling>
          <c:orientation val="minMax"/>
        </c:scaling>
        <c:axPos val="b"/>
        <c:numFmt formatCode="General" sourceLinked="1"/>
        <c:majorTickMark val="none"/>
        <c:tickLblPos val="nextTo"/>
        <c:crossAx val="142955264"/>
        <c:crosses val="autoZero"/>
        <c:auto val="1"/>
        <c:lblAlgn val="ctr"/>
        <c:lblOffset val="100"/>
      </c:catAx>
      <c:valAx>
        <c:axId val="142955264"/>
        <c:scaling>
          <c:orientation val="minMax"/>
        </c:scaling>
        <c:axPos val="l"/>
        <c:majorGridlines/>
        <c:numFmt formatCode="#,##0.00" sourceLinked="1"/>
        <c:majorTickMark val="none"/>
        <c:tickLblPos val="nextTo"/>
        <c:txPr>
          <a:bodyPr/>
          <a:lstStyle/>
          <a:p>
            <a:pPr>
              <a:defRPr sz="800"/>
            </a:pPr>
            <a:endParaRPr lang="pt-BR"/>
          </a:p>
        </c:txPr>
        <c:crossAx val="142941184"/>
        <c:crosses val="autoZero"/>
        <c:crossBetween val="between"/>
      </c:valAx>
      <c:dTable>
        <c:showHorzBorder val="1"/>
        <c:showVertBorder val="1"/>
        <c:showOutline val="1"/>
        <c:showKeys val="1"/>
        <c:txPr>
          <a:bodyPr/>
          <a:lstStyle/>
          <a:p>
            <a:pPr rtl="0">
              <a:defRPr sz="800"/>
            </a:pPr>
            <a:endParaRPr lang="pt-BR"/>
          </a:p>
        </c:txPr>
      </c:dTable>
      <c:spPr>
        <a:gradFill>
          <a:gsLst>
            <a:gs pos="0">
              <a:srgbClr val="4F81BD">
                <a:tint val="66000"/>
                <a:satMod val="160000"/>
              </a:srgbClr>
            </a:gs>
            <a:gs pos="50000">
              <a:srgbClr val="4F81BD">
                <a:tint val="44500"/>
                <a:satMod val="160000"/>
              </a:srgbClr>
            </a:gs>
            <a:gs pos="100000">
              <a:srgbClr val="4F81BD">
                <a:tint val="23500"/>
                <a:satMod val="160000"/>
              </a:srgbClr>
            </a:gs>
          </a:gsLst>
          <a:lin ang="5400000" scaled="0"/>
        </a:gradFill>
      </c:spPr>
    </c:plotArea>
    <c:plotVisOnly val="1"/>
  </c:chart>
  <c:spPr>
    <a:gradFill>
      <a:gsLst>
        <a:gs pos="0">
          <a:srgbClr val="4F81BD">
            <a:tint val="66000"/>
            <a:satMod val="160000"/>
          </a:srgbClr>
        </a:gs>
        <a:gs pos="50000">
          <a:srgbClr val="4F81BD">
            <a:tint val="44500"/>
            <a:satMod val="160000"/>
          </a:srgbClr>
        </a:gs>
        <a:gs pos="100000">
          <a:srgbClr val="4F81BD">
            <a:tint val="23500"/>
            <a:satMod val="160000"/>
          </a:srgbClr>
        </a:gs>
      </a:gsLst>
      <a:lin ang="5400000" scaled="0"/>
    </a:gradFill>
  </c:spPr>
  <c:externalData r:id="rId1"/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autoTitleDeleted val="1"/>
    <c:plotArea>
      <c:layout/>
      <c:barChart>
        <c:barDir val="col"/>
        <c:grouping val="clustered"/>
        <c:ser>
          <c:idx val="0"/>
          <c:order val="0"/>
          <c:tx>
            <c:v>2016</c:v>
          </c:tx>
          <c:cat>
            <c:strRef>
              <c:f>TELEFONIA!$A$2:$A$3</c:f>
              <c:strCache>
                <c:ptCount val="2"/>
                <c:pt idx="0">
                  <c:v>Serviço de Telefonia Móvel</c:v>
                </c:pt>
                <c:pt idx="1">
                  <c:v>Serviço de Telefonia Fixa</c:v>
                </c:pt>
              </c:strCache>
            </c:strRef>
          </c:cat>
          <c:val>
            <c:numRef>
              <c:f>TELEFONIA!$B$2:$B$3</c:f>
              <c:numCache>
                <c:formatCode>_-* #,##0.00_-;\-* #,##0.00_-;_-* "-"??_-;_-@_-</c:formatCode>
                <c:ptCount val="2"/>
                <c:pt idx="0">
                  <c:v>3389.12</c:v>
                </c:pt>
                <c:pt idx="1">
                  <c:v>3196.9100000000003</c:v>
                </c:pt>
              </c:numCache>
            </c:numRef>
          </c:val>
        </c:ser>
        <c:ser>
          <c:idx val="1"/>
          <c:order val="1"/>
          <c:tx>
            <c:v>2017</c:v>
          </c:tx>
          <c:cat>
            <c:strRef>
              <c:f>TELEFONIA!$A$2:$A$3</c:f>
              <c:strCache>
                <c:ptCount val="2"/>
                <c:pt idx="0">
                  <c:v>Serviço de Telefonia Móvel</c:v>
                </c:pt>
                <c:pt idx="1">
                  <c:v>Serviço de Telefonia Fixa</c:v>
                </c:pt>
              </c:strCache>
            </c:strRef>
          </c:cat>
          <c:val>
            <c:numRef>
              <c:f>TELEFONIA!$C$2:$C$3</c:f>
              <c:numCache>
                <c:formatCode>_-* #,##0.00_-;\-* #,##0.00_-;_-* "-"??_-;_-@_-</c:formatCode>
                <c:ptCount val="2"/>
                <c:pt idx="0">
                  <c:v>2583.17</c:v>
                </c:pt>
                <c:pt idx="1">
                  <c:v>2954.8100000000004</c:v>
                </c:pt>
              </c:numCache>
            </c:numRef>
          </c:val>
        </c:ser>
        <c:axId val="143248384"/>
        <c:axId val="143250176"/>
      </c:barChart>
      <c:catAx>
        <c:axId val="143248384"/>
        <c:scaling>
          <c:orientation val="minMax"/>
        </c:scaling>
        <c:axPos val="b"/>
        <c:numFmt formatCode="General" sourceLinked="1"/>
        <c:majorTickMark val="none"/>
        <c:tickLblPos val="nextTo"/>
        <c:crossAx val="143250176"/>
        <c:crosses val="autoZero"/>
        <c:auto val="1"/>
        <c:lblAlgn val="ctr"/>
        <c:lblOffset val="100"/>
      </c:catAx>
      <c:valAx>
        <c:axId val="143250176"/>
        <c:scaling>
          <c:orientation val="minMax"/>
        </c:scaling>
        <c:axPos val="l"/>
        <c:majorGridlines/>
        <c:numFmt formatCode="_-* #,##0.00_-;\-* #,##0.00_-;_-* &quot;-&quot;??_-;_-@_-" sourceLinked="1"/>
        <c:majorTickMark val="none"/>
        <c:tickLblPos val="nextTo"/>
        <c:txPr>
          <a:bodyPr/>
          <a:lstStyle/>
          <a:p>
            <a:pPr>
              <a:defRPr sz="800"/>
            </a:pPr>
            <a:endParaRPr lang="pt-BR"/>
          </a:p>
        </c:txPr>
        <c:crossAx val="143248384"/>
        <c:crosses val="autoZero"/>
        <c:crossBetween val="between"/>
      </c:valAx>
      <c:dTable>
        <c:showHorzBorder val="1"/>
        <c:showVertBorder val="1"/>
        <c:showOutline val="1"/>
        <c:showKeys val="1"/>
        <c:txPr>
          <a:bodyPr/>
          <a:lstStyle/>
          <a:p>
            <a:pPr rtl="0">
              <a:defRPr sz="800"/>
            </a:pPr>
            <a:endParaRPr lang="pt-BR"/>
          </a:p>
        </c:txPr>
      </c:dTable>
      <c:spPr>
        <a:gradFill>
          <a:gsLst>
            <a:gs pos="0">
              <a:srgbClr val="4F81BD">
                <a:tint val="66000"/>
                <a:satMod val="160000"/>
              </a:srgbClr>
            </a:gs>
            <a:gs pos="50000">
              <a:srgbClr val="4F81BD">
                <a:tint val="44500"/>
                <a:satMod val="160000"/>
              </a:srgbClr>
            </a:gs>
            <a:gs pos="100000">
              <a:srgbClr val="4F81BD">
                <a:tint val="23500"/>
                <a:satMod val="160000"/>
              </a:srgbClr>
            </a:gs>
          </a:gsLst>
          <a:lin ang="5400000" scaled="0"/>
        </a:gradFill>
      </c:spPr>
    </c:plotArea>
    <c:plotVisOnly val="1"/>
  </c:chart>
  <c:spPr>
    <a:gradFill>
      <a:gsLst>
        <a:gs pos="0">
          <a:srgbClr val="4F81BD">
            <a:tint val="66000"/>
            <a:satMod val="160000"/>
          </a:srgbClr>
        </a:gs>
        <a:gs pos="50000">
          <a:srgbClr val="4F81BD">
            <a:tint val="44500"/>
            <a:satMod val="160000"/>
          </a:srgbClr>
        </a:gs>
        <a:gs pos="100000">
          <a:srgbClr val="4F81BD">
            <a:tint val="23500"/>
            <a:satMod val="160000"/>
          </a:srgbClr>
        </a:gs>
      </a:gsLst>
      <a:lin ang="5400000" scaled="0"/>
    </a:gradFill>
  </c:sp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autoTitleDeleted val="1"/>
    <c:plotArea>
      <c:layout/>
      <c:barChart>
        <c:barDir val="col"/>
        <c:grouping val="clustered"/>
        <c:ser>
          <c:idx val="0"/>
          <c:order val="0"/>
          <c:tx>
            <c:strRef>
              <c:f>'EXECUCAO_ORCAM_gab_1_quad 2017'!$B$1</c:f>
              <c:strCache>
                <c:ptCount val="1"/>
                <c:pt idx="0">
                  <c:v>R$</c:v>
                </c:pt>
              </c:strCache>
            </c:strRef>
          </c:tx>
          <c:cat>
            <c:strRef>
              <c:f>'EXECUCAO_ORCAM_gab_1_quad 2017'!$A$2:$A$3</c:f>
              <c:strCache>
                <c:ptCount val="2"/>
                <c:pt idx="0">
                  <c:v>Executado 2016</c:v>
                </c:pt>
                <c:pt idx="1">
                  <c:v>Executado 2017</c:v>
                </c:pt>
              </c:strCache>
            </c:strRef>
          </c:cat>
          <c:val>
            <c:numRef>
              <c:f>'EXECUCAO_ORCAM_gab_1_quad 2017'!$B$2:$B$3</c:f>
              <c:numCache>
                <c:formatCode>_-* #,##0.00_-;\-* #,##0.00_-;_-* "-"??_-;_-@_-</c:formatCode>
                <c:ptCount val="2"/>
                <c:pt idx="0">
                  <c:v>598634.86000000034</c:v>
                </c:pt>
                <c:pt idx="1">
                  <c:v>688160.49</c:v>
                </c:pt>
              </c:numCache>
            </c:numRef>
          </c:val>
        </c:ser>
        <c:axId val="86261120"/>
        <c:axId val="87901312"/>
      </c:barChart>
      <c:catAx>
        <c:axId val="86261120"/>
        <c:scaling>
          <c:orientation val="minMax"/>
        </c:scaling>
        <c:axPos val="b"/>
        <c:majorTickMark val="none"/>
        <c:tickLblPos val="nextTo"/>
        <c:crossAx val="87901312"/>
        <c:crosses val="autoZero"/>
        <c:auto val="1"/>
        <c:lblAlgn val="ctr"/>
        <c:lblOffset val="100"/>
      </c:catAx>
      <c:valAx>
        <c:axId val="87901312"/>
        <c:scaling>
          <c:orientation val="minMax"/>
        </c:scaling>
        <c:axPos val="l"/>
        <c:majorGridlines/>
        <c:numFmt formatCode="_-* #,##0.00_-;\-* #,##0.00_-;_-* &quot;-&quot;??_-;_-@_-" sourceLinked="1"/>
        <c:majorTickMark val="none"/>
        <c:tickLblPos val="nextTo"/>
        <c:crossAx val="86261120"/>
        <c:crosses val="autoZero"/>
        <c:crossBetween val="between"/>
      </c:valAx>
      <c:dTable>
        <c:showHorzBorder val="1"/>
        <c:showVertBorder val="1"/>
        <c:showOutline val="1"/>
        <c:showKeys val="1"/>
      </c:dTable>
      <c:spPr>
        <a:gradFill>
          <a:gsLst>
            <a:gs pos="0">
              <a:srgbClr val="4F81BD">
                <a:tint val="66000"/>
                <a:satMod val="160000"/>
              </a:srgbClr>
            </a:gs>
            <a:gs pos="50000">
              <a:srgbClr val="4F81BD">
                <a:tint val="44500"/>
                <a:satMod val="160000"/>
              </a:srgbClr>
            </a:gs>
            <a:gs pos="100000">
              <a:srgbClr val="4F81BD">
                <a:tint val="23500"/>
                <a:satMod val="160000"/>
              </a:srgbClr>
            </a:gs>
          </a:gsLst>
          <a:lin ang="5400000" scaled="0"/>
        </a:gradFill>
      </c:spPr>
    </c:plotArea>
    <c:plotVisOnly val="1"/>
  </c:chart>
  <c:spPr>
    <a:gradFill>
      <a:gsLst>
        <a:gs pos="0">
          <a:schemeClr val="accent1">
            <a:tint val="66000"/>
            <a:satMod val="160000"/>
          </a:schemeClr>
        </a:gs>
        <a:gs pos="50000">
          <a:schemeClr val="accent1">
            <a:tint val="44500"/>
            <a:satMod val="160000"/>
          </a:schemeClr>
        </a:gs>
        <a:gs pos="100000">
          <a:schemeClr val="accent1">
            <a:tint val="23500"/>
            <a:satMod val="160000"/>
          </a:schemeClr>
        </a:gs>
      </a:gsLst>
      <a:lin ang="5400000" scaled="0"/>
    </a:gradFill>
  </c:sp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autoTitleDeleted val="1"/>
    <c:plotArea>
      <c:layout/>
      <c:barChart>
        <c:barDir val="col"/>
        <c:grouping val="clustered"/>
        <c:ser>
          <c:idx val="0"/>
          <c:order val="0"/>
          <c:tx>
            <c:v>2016</c:v>
          </c:tx>
          <c:cat>
            <c:strRef>
              <c:f>'PESSOAL CIVIL '!$A$10:$A$17</c:f>
              <c:strCache>
                <c:ptCount val="8"/>
                <c:pt idx="0">
                  <c:v>13 SALARIO  (RGPS)</c:v>
                </c:pt>
                <c:pt idx="1">
                  <c:v>13 SALARIO  (RPPS)</c:v>
                </c:pt>
                <c:pt idx="2">
                  <c:v>COMPLEMENTACAO SALARIAL- PESSOAL CIVIL (RPPS)</c:v>
                </c:pt>
                <c:pt idx="3">
                  <c:v>FERIAS - ABONO CONSTITUCIONAL  (RGPS)</c:v>
                </c:pt>
                <c:pt idx="4">
                  <c:v>FERIAS - ABONO CONSTITUCIONAL  (RPPS)</c:v>
                </c:pt>
                <c:pt idx="5">
                  <c:v>GRATIF.P/EXERCICIO DE CARGO EM COMISSAO(RGPS)</c:v>
                </c:pt>
                <c:pt idx="6">
                  <c:v>GRATIF.P/EXERCICIO DE CARGO EM COMISSAO(RPPS)</c:v>
                </c:pt>
                <c:pt idx="7">
                  <c:v>SUBSIDIOS (RPPS)</c:v>
                </c:pt>
              </c:strCache>
            </c:strRef>
          </c:cat>
          <c:val>
            <c:numRef>
              <c:f>'PESSOAL CIVIL '!$B$10:$B$17</c:f>
              <c:numCache>
                <c:formatCode>#,##0.00</c:formatCode>
                <c:ptCount val="8"/>
                <c:pt idx="0">
                  <c:v>260.77999999999986</c:v>
                </c:pt>
                <c:pt idx="1">
                  <c:v>236.25</c:v>
                </c:pt>
                <c:pt idx="2">
                  <c:v>2376.8000000000002</c:v>
                </c:pt>
                <c:pt idx="3">
                  <c:v>6916.55</c:v>
                </c:pt>
                <c:pt idx="4">
                  <c:v>3734.2</c:v>
                </c:pt>
                <c:pt idx="5">
                  <c:v>427553.24</c:v>
                </c:pt>
                <c:pt idx="6">
                  <c:v>21791.56</c:v>
                </c:pt>
                <c:pt idx="7">
                  <c:v>20646.560000000001</c:v>
                </c:pt>
              </c:numCache>
            </c:numRef>
          </c:val>
        </c:ser>
        <c:ser>
          <c:idx val="1"/>
          <c:order val="1"/>
          <c:tx>
            <c:v>2017</c:v>
          </c:tx>
          <c:cat>
            <c:strRef>
              <c:f>'PESSOAL CIVIL '!$A$10:$A$17</c:f>
              <c:strCache>
                <c:ptCount val="8"/>
                <c:pt idx="0">
                  <c:v>13 SALARIO  (RGPS)</c:v>
                </c:pt>
                <c:pt idx="1">
                  <c:v>13 SALARIO  (RPPS)</c:v>
                </c:pt>
                <c:pt idx="2">
                  <c:v>COMPLEMENTACAO SALARIAL- PESSOAL CIVIL (RPPS)</c:v>
                </c:pt>
                <c:pt idx="3">
                  <c:v>FERIAS - ABONO CONSTITUCIONAL  (RGPS)</c:v>
                </c:pt>
                <c:pt idx="4">
                  <c:v>FERIAS - ABONO CONSTITUCIONAL  (RPPS)</c:v>
                </c:pt>
                <c:pt idx="5">
                  <c:v>GRATIF.P/EXERCICIO DE CARGO EM COMISSAO(RGPS)</c:v>
                </c:pt>
                <c:pt idx="6">
                  <c:v>GRATIF.P/EXERCICIO DE CARGO EM COMISSAO(RPPS)</c:v>
                </c:pt>
                <c:pt idx="7">
                  <c:v>SUBSIDIOS (RPPS)</c:v>
                </c:pt>
              </c:strCache>
            </c:strRef>
          </c:cat>
          <c:val>
            <c:numRef>
              <c:f>'PESSOAL CIVIL '!$C$10:$C$17</c:f>
              <c:numCache>
                <c:formatCode>#,##0.00</c:formatCode>
                <c:ptCount val="8"/>
                <c:pt idx="0">
                  <c:v>34871.120000000003</c:v>
                </c:pt>
                <c:pt idx="1">
                  <c:v>3734.56</c:v>
                </c:pt>
                <c:pt idx="2">
                  <c:v>2376.8000000000002</c:v>
                </c:pt>
                <c:pt idx="3">
                  <c:v>7506.9699999999993</c:v>
                </c:pt>
                <c:pt idx="4">
                  <c:v>3734.2</c:v>
                </c:pt>
                <c:pt idx="5">
                  <c:v>422453.24</c:v>
                </c:pt>
                <c:pt idx="6">
                  <c:v>21791.56</c:v>
                </c:pt>
                <c:pt idx="7">
                  <c:v>20646.560000000001</c:v>
                </c:pt>
              </c:numCache>
            </c:numRef>
          </c:val>
        </c:ser>
        <c:axId val="124887808"/>
        <c:axId val="124889344"/>
      </c:barChart>
      <c:catAx>
        <c:axId val="124887808"/>
        <c:scaling>
          <c:orientation val="minMax"/>
        </c:scaling>
        <c:axPos val="b"/>
        <c:numFmt formatCode="General" sourceLinked="1"/>
        <c:majorTickMark val="none"/>
        <c:tickLblPos val="nextTo"/>
        <c:crossAx val="124889344"/>
        <c:crosses val="autoZero"/>
        <c:auto val="1"/>
        <c:lblAlgn val="ctr"/>
        <c:lblOffset val="100"/>
      </c:catAx>
      <c:valAx>
        <c:axId val="124889344"/>
        <c:scaling>
          <c:orientation val="minMax"/>
        </c:scaling>
        <c:axPos val="l"/>
        <c:majorGridlines/>
        <c:numFmt formatCode="#,##0.00" sourceLinked="1"/>
        <c:majorTickMark val="none"/>
        <c:tickLblPos val="nextTo"/>
        <c:txPr>
          <a:bodyPr/>
          <a:lstStyle/>
          <a:p>
            <a:pPr>
              <a:defRPr sz="800"/>
            </a:pPr>
            <a:endParaRPr lang="pt-BR"/>
          </a:p>
        </c:txPr>
        <c:crossAx val="124887808"/>
        <c:crosses val="autoZero"/>
        <c:crossBetween val="between"/>
      </c:valAx>
      <c:dTable>
        <c:showHorzBorder val="1"/>
        <c:showVertBorder val="1"/>
        <c:showOutline val="1"/>
        <c:showKeys val="1"/>
        <c:txPr>
          <a:bodyPr/>
          <a:lstStyle/>
          <a:p>
            <a:pPr rtl="0">
              <a:defRPr sz="800">
                <a:latin typeface="Candara" pitchFamily="34" charset="0"/>
              </a:defRPr>
            </a:pPr>
            <a:endParaRPr lang="pt-BR"/>
          </a:p>
        </c:txPr>
      </c:dTable>
      <c:spPr>
        <a:gradFill>
          <a:gsLst>
            <a:gs pos="0">
              <a:srgbClr val="4F81BD">
                <a:tint val="66000"/>
                <a:satMod val="160000"/>
              </a:srgbClr>
            </a:gs>
            <a:gs pos="50000">
              <a:srgbClr val="4F81BD">
                <a:tint val="44500"/>
                <a:satMod val="160000"/>
              </a:srgbClr>
            </a:gs>
            <a:gs pos="100000">
              <a:srgbClr val="4F81BD">
                <a:tint val="23500"/>
                <a:satMod val="160000"/>
              </a:srgbClr>
            </a:gs>
          </a:gsLst>
          <a:lin ang="5400000" scaled="0"/>
        </a:gradFill>
      </c:spPr>
    </c:plotArea>
    <c:plotVisOnly val="1"/>
  </c:chart>
  <c:spPr>
    <a:gradFill>
      <a:gsLst>
        <a:gs pos="0">
          <a:srgbClr val="4F81BD">
            <a:tint val="66000"/>
            <a:satMod val="160000"/>
          </a:srgbClr>
        </a:gs>
        <a:gs pos="50000">
          <a:srgbClr val="4F81BD">
            <a:tint val="44500"/>
            <a:satMod val="160000"/>
          </a:srgbClr>
        </a:gs>
        <a:gs pos="100000">
          <a:srgbClr val="4F81BD">
            <a:tint val="23500"/>
            <a:satMod val="160000"/>
          </a:srgbClr>
        </a:gs>
      </a:gsLst>
      <a:lin ang="5400000" scaled="0"/>
    </a:gradFill>
  </c:sp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autoTitleDeleted val="1"/>
    <c:plotArea>
      <c:layout/>
      <c:barChart>
        <c:barDir val="col"/>
        <c:grouping val="clustered"/>
        <c:ser>
          <c:idx val="0"/>
          <c:order val="0"/>
          <c:tx>
            <c:v>2016</c:v>
          </c:tx>
          <c:cat>
            <c:strRef>
              <c:f>'diarias civil'!$A$2:$A$3</c:f>
              <c:strCache>
                <c:ptCount val="2"/>
                <c:pt idx="0">
                  <c:v>Diárias Fora do Estado</c:v>
                </c:pt>
                <c:pt idx="1">
                  <c:v>Diárias Pessoal Civil Por Indenização</c:v>
                </c:pt>
              </c:strCache>
            </c:strRef>
          </c:cat>
          <c:val>
            <c:numRef>
              <c:f>'diarias civil'!$B$2:$B$3</c:f>
              <c:numCache>
                <c:formatCode>#,##0.00_ ;\-#,##0.00\ </c:formatCode>
                <c:ptCount val="2"/>
                <c:pt idx="0">
                  <c:v>1260</c:v>
                </c:pt>
                <c:pt idx="1">
                  <c:v>5820</c:v>
                </c:pt>
              </c:numCache>
            </c:numRef>
          </c:val>
        </c:ser>
        <c:ser>
          <c:idx val="1"/>
          <c:order val="1"/>
          <c:tx>
            <c:v>2017</c:v>
          </c:tx>
          <c:spPr>
            <a:solidFill>
              <a:schemeClr val="accent2"/>
            </a:solidFill>
          </c:spPr>
          <c:cat>
            <c:strRef>
              <c:f>'diarias civil'!$A$2:$A$3</c:f>
              <c:strCache>
                <c:ptCount val="2"/>
                <c:pt idx="0">
                  <c:v>Diárias Fora do Estado</c:v>
                </c:pt>
                <c:pt idx="1">
                  <c:v>Diárias Pessoal Civil Por Indenização</c:v>
                </c:pt>
              </c:strCache>
            </c:strRef>
          </c:cat>
          <c:val>
            <c:numRef>
              <c:f>'diarias civil'!$C$2:$C$3</c:f>
              <c:numCache>
                <c:formatCode>#,##0.00_ ;\-#,##0.00\ </c:formatCode>
                <c:ptCount val="2"/>
                <c:pt idx="0">
                  <c:v>0</c:v>
                </c:pt>
                <c:pt idx="1">
                  <c:v>10700</c:v>
                </c:pt>
              </c:numCache>
            </c:numRef>
          </c:val>
        </c:ser>
        <c:axId val="124783232"/>
        <c:axId val="124797312"/>
      </c:barChart>
      <c:catAx>
        <c:axId val="124783232"/>
        <c:scaling>
          <c:orientation val="minMax"/>
        </c:scaling>
        <c:axPos val="b"/>
        <c:majorTickMark val="none"/>
        <c:tickLblPos val="nextTo"/>
        <c:crossAx val="124797312"/>
        <c:crosses val="autoZero"/>
        <c:auto val="1"/>
        <c:lblAlgn val="ctr"/>
        <c:lblOffset val="100"/>
      </c:catAx>
      <c:valAx>
        <c:axId val="124797312"/>
        <c:scaling>
          <c:orientation val="minMax"/>
        </c:scaling>
        <c:axPos val="l"/>
        <c:majorGridlines/>
        <c:numFmt formatCode="#,##0.00_ ;\-#,##0.00\ " sourceLinked="1"/>
        <c:majorTickMark val="none"/>
        <c:tickLblPos val="nextTo"/>
        <c:crossAx val="124783232"/>
        <c:crosses val="autoZero"/>
        <c:crossBetween val="between"/>
      </c:valAx>
      <c:dTable>
        <c:showHorzBorder val="1"/>
        <c:showVertBorder val="1"/>
        <c:showOutline val="1"/>
        <c:showKeys val="1"/>
      </c:dTable>
      <c:spPr>
        <a:gradFill>
          <a:gsLst>
            <a:gs pos="0">
              <a:srgbClr val="4F81BD">
                <a:tint val="66000"/>
                <a:satMod val="160000"/>
              </a:srgbClr>
            </a:gs>
            <a:gs pos="50000">
              <a:srgbClr val="4F81BD">
                <a:tint val="44500"/>
                <a:satMod val="160000"/>
              </a:srgbClr>
            </a:gs>
            <a:gs pos="100000">
              <a:srgbClr val="4F81BD">
                <a:tint val="23500"/>
                <a:satMod val="160000"/>
              </a:srgbClr>
            </a:gs>
          </a:gsLst>
          <a:lin ang="5400000" scaled="0"/>
        </a:gradFill>
      </c:spPr>
    </c:plotArea>
    <c:plotVisOnly val="1"/>
  </c:chart>
  <c:spPr>
    <a:gradFill>
      <a:gsLst>
        <a:gs pos="0">
          <a:srgbClr val="4F81BD">
            <a:tint val="66000"/>
            <a:satMod val="160000"/>
          </a:srgbClr>
        </a:gs>
        <a:gs pos="50000">
          <a:srgbClr val="4F81BD">
            <a:tint val="44500"/>
            <a:satMod val="160000"/>
          </a:srgbClr>
        </a:gs>
        <a:gs pos="100000">
          <a:srgbClr val="4F81BD">
            <a:tint val="23500"/>
            <a:satMod val="160000"/>
          </a:srgbClr>
        </a:gs>
      </a:gsLst>
      <a:lin ang="5400000" scaled="0"/>
    </a:gradFill>
  </c:spPr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autoTitleDeleted val="1"/>
    <c:plotArea>
      <c:layout/>
      <c:barChart>
        <c:barDir val="col"/>
        <c:grouping val="clustered"/>
        <c:ser>
          <c:idx val="0"/>
          <c:order val="0"/>
          <c:tx>
            <c:v>2016</c:v>
          </c:tx>
          <c:cat>
            <c:strRef>
              <c:f>PASSAGENS!$A$2</c:f>
              <c:strCache>
                <c:ptCount val="1"/>
                <c:pt idx="0">
                  <c:v>Propag Turismo Ltda</c:v>
                </c:pt>
              </c:strCache>
            </c:strRef>
          </c:cat>
          <c:val>
            <c:numRef>
              <c:f>PASSAGENS!$B$2</c:f>
              <c:numCache>
                <c:formatCode>#,##0.00_ ;\-#,##0.00\ </c:formatCode>
                <c:ptCount val="1"/>
                <c:pt idx="0">
                  <c:v>0</c:v>
                </c:pt>
              </c:numCache>
            </c:numRef>
          </c:val>
        </c:ser>
        <c:ser>
          <c:idx val="1"/>
          <c:order val="1"/>
          <c:tx>
            <c:v>2017</c:v>
          </c:tx>
          <c:cat>
            <c:strRef>
              <c:f>PASSAGENS!$A$2</c:f>
              <c:strCache>
                <c:ptCount val="1"/>
                <c:pt idx="0">
                  <c:v>Propag Turismo Ltda</c:v>
                </c:pt>
              </c:strCache>
            </c:strRef>
          </c:cat>
          <c:val>
            <c:numRef>
              <c:f>PASSAGENS!$C$2</c:f>
              <c:numCache>
                <c:formatCode>#,##0.00_ ;\-#,##0.00\ </c:formatCode>
                <c:ptCount val="1"/>
                <c:pt idx="0">
                  <c:v>1585</c:v>
                </c:pt>
              </c:numCache>
            </c:numRef>
          </c:val>
        </c:ser>
        <c:axId val="124820864"/>
        <c:axId val="125146240"/>
      </c:barChart>
      <c:catAx>
        <c:axId val="124820864"/>
        <c:scaling>
          <c:orientation val="minMax"/>
        </c:scaling>
        <c:axPos val="b"/>
        <c:majorTickMark val="none"/>
        <c:tickLblPos val="nextTo"/>
        <c:crossAx val="125146240"/>
        <c:crosses val="autoZero"/>
        <c:auto val="1"/>
        <c:lblAlgn val="ctr"/>
        <c:lblOffset val="100"/>
      </c:catAx>
      <c:valAx>
        <c:axId val="125146240"/>
        <c:scaling>
          <c:orientation val="minMax"/>
        </c:scaling>
        <c:axPos val="l"/>
        <c:majorGridlines/>
        <c:numFmt formatCode="#,##0.00_ ;\-#,##0.00\ " sourceLinked="1"/>
        <c:majorTickMark val="none"/>
        <c:tickLblPos val="nextTo"/>
        <c:crossAx val="124820864"/>
        <c:crosses val="autoZero"/>
        <c:crossBetween val="between"/>
      </c:valAx>
      <c:dTable>
        <c:showHorzBorder val="1"/>
        <c:showVertBorder val="1"/>
        <c:showOutline val="1"/>
        <c:showKeys val="1"/>
      </c:dTable>
      <c:spPr>
        <a:gradFill>
          <a:gsLst>
            <a:gs pos="0">
              <a:srgbClr val="4F81BD">
                <a:tint val="66000"/>
                <a:satMod val="160000"/>
              </a:srgbClr>
            </a:gs>
            <a:gs pos="50000">
              <a:srgbClr val="4F81BD">
                <a:tint val="44500"/>
                <a:satMod val="160000"/>
              </a:srgbClr>
            </a:gs>
            <a:gs pos="100000">
              <a:srgbClr val="4F81BD">
                <a:tint val="23500"/>
                <a:satMod val="160000"/>
              </a:srgbClr>
            </a:gs>
          </a:gsLst>
          <a:lin ang="5400000" scaled="0"/>
        </a:gradFill>
      </c:spPr>
    </c:plotArea>
    <c:plotVisOnly val="1"/>
  </c:chart>
  <c:spPr>
    <a:gradFill>
      <a:gsLst>
        <a:gs pos="0">
          <a:srgbClr val="4F81BD">
            <a:tint val="66000"/>
            <a:satMod val="160000"/>
          </a:srgbClr>
        </a:gs>
        <a:gs pos="50000">
          <a:srgbClr val="4F81BD">
            <a:tint val="44500"/>
            <a:satMod val="160000"/>
          </a:srgbClr>
        </a:gs>
        <a:gs pos="100000">
          <a:srgbClr val="4F81BD">
            <a:tint val="23500"/>
            <a:satMod val="160000"/>
          </a:srgbClr>
        </a:gs>
      </a:gsLst>
      <a:lin ang="5400000" scaled="0"/>
    </a:gradFill>
  </c:spPr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autoTitleDeleted val="1"/>
    <c:plotArea>
      <c:layout>
        <c:manualLayout>
          <c:layoutTarget val="inner"/>
          <c:xMode val="edge"/>
          <c:yMode val="edge"/>
          <c:x val="0.18602760377384459"/>
          <c:y val="7.407407407407407E-2"/>
          <c:w val="0.81115351031201732"/>
          <c:h val="0.53954870224555262"/>
        </c:manualLayout>
      </c:layout>
      <c:barChart>
        <c:barDir val="col"/>
        <c:grouping val="clustered"/>
        <c:ser>
          <c:idx val="0"/>
          <c:order val="0"/>
          <c:tx>
            <c:v>2016</c:v>
          </c:tx>
          <c:cat>
            <c:strRef>
              <c:f>'MATERIAL DE CONSUMO'!$A$2</c:f>
              <c:strCache>
                <c:ptCount val="1"/>
                <c:pt idx="0">
                  <c:v>GENEROS DE ALIMENTACAO</c:v>
                </c:pt>
              </c:strCache>
            </c:strRef>
          </c:cat>
          <c:val>
            <c:numRef>
              <c:f>'MATERIAL DE CONSUMO'!$B$2</c:f>
              <c:numCache>
                <c:formatCode>#,##0.00</c:formatCode>
                <c:ptCount val="1"/>
                <c:pt idx="0">
                  <c:v>798</c:v>
                </c:pt>
              </c:numCache>
            </c:numRef>
          </c:val>
        </c:ser>
        <c:ser>
          <c:idx val="1"/>
          <c:order val="1"/>
          <c:tx>
            <c:v>2017</c:v>
          </c:tx>
          <c:cat>
            <c:strRef>
              <c:f>'MATERIAL DE CONSUMO'!$A$2</c:f>
              <c:strCache>
                <c:ptCount val="1"/>
                <c:pt idx="0">
                  <c:v>GENEROS DE ALIMENTACAO</c:v>
                </c:pt>
              </c:strCache>
            </c:strRef>
          </c:cat>
          <c:val>
            <c:numRef>
              <c:f>'MATERIAL DE CONSUMO'!$C$2</c:f>
              <c:numCache>
                <c:formatCode>#,##0.00</c:formatCode>
                <c:ptCount val="1"/>
                <c:pt idx="0">
                  <c:v>0</c:v>
                </c:pt>
              </c:numCache>
            </c:numRef>
          </c:val>
        </c:ser>
        <c:axId val="125165568"/>
        <c:axId val="125167104"/>
      </c:barChart>
      <c:catAx>
        <c:axId val="125165568"/>
        <c:scaling>
          <c:orientation val="minMax"/>
        </c:scaling>
        <c:axPos val="b"/>
        <c:numFmt formatCode="General" sourceLinked="1"/>
        <c:majorTickMark val="none"/>
        <c:tickLblPos val="nextTo"/>
        <c:crossAx val="125167104"/>
        <c:crosses val="autoZero"/>
        <c:auto val="1"/>
        <c:lblAlgn val="ctr"/>
        <c:lblOffset val="100"/>
      </c:catAx>
      <c:valAx>
        <c:axId val="125167104"/>
        <c:scaling>
          <c:orientation val="minMax"/>
        </c:scaling>
        <c:axPos val="l"/>
        <c:majorGridlines/>
        <c:numFmt formatCode="#,##0.00" sourceLinked="1"/>
        <c:majorTickMark val="none"/>
        <c:tickLblPos val="nextTo"/>
        <c:txPr>
          <a:bodyPr/>
          <a:lstStyle/>
          <a:p>
            <a:pPr>
              <a:defRPr sz="800"/>
            </a:pPr>
            <a:endParaRPr lang="pt-BR"/>
          </a:p>
        </c:txPr>
        <c:crossAx val="125165568"/>
        <c:crosses val="autoZero"/>
        <c:crossBetween val="between"/>
      </c:valAx>
      <c:dTable>
        <c:showHorzBorder val="1"/>
        <c:showVertBorder val="1"/>
        <c:showOutline val="1"/>
        <c:showKeys val="1"/>
        <c:txPr>
          <a:bodyPr/>
          <a:lstStyle/>
          <a:p>
            <a:pPr rtl="0">
              <a:defRPr sz="800"/>
            </a:pPr>
            <a:endParaRPr lang="pt-BR"/>
          </a:p>
        </c:txPr>
      </c:dTable>
      <c:spPr>
        <a:gradFill>
          <a:gsLst>
            <a:gs pos="0">
              <a:srgbClr val="4F81BD">
                <a:tint val="66000"/>
                <a:satMod val="160000"/>
              </a:srgbClr>
            </a:gs>
            <a:gs pos="50000">
              <a:srgbClr val="4F81BD">
                <a:tint val="44500"/>
                <a:satMod val="160000"/>
              </a:srgbClr>
            </a:gs>
            <a:gs pos="100000">
              <a:srgbClr val="4F81BD">
                <a:tint val="23500"/>
                <a:satMod val="160000"/>
              </a:srgbClr>
            </a:gs>
          </a:gsLst>
          <a:lin ang="5400000" scaled="0"/>
        </a:gradFill>
      </c:spPr>
    </c:plotArea>
    <c:plotVisOnly val="1"/>
  </c:chart>
  <c:spPr>
    <a:gradFill>
      <a:gsLst>
        <a:gs pos="0">
          <a:srgbClr val="4F81BD">
            <a:tint val="66000"/>
            <a:satMod val="160000"/>
          </a:srgbClr>
        </a:gs>
        <a:gs pos="50000">
          <a:srgbClr val="4F81BD">
            <a:tint val="44500"/>
            <a:satMod val="160000"/>
          </a:srgbClr>
        </a:gs>
        <a:gs pos="100000">
          <a:srgbClr val="4F81BD">
            <a:tint val="23500"/>
            <a:satMod val="160000"/>
          </a:srgbClr>
        </a:gs>
      </a:gsLst>
      <a:lin ang="5400000" scaled="0"/>
    </a:gradFill>
  </c:spPr>
  <c:externalData r:id="rId1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autoTitleDeleted val="1"/>
    <c:plotArea>
      <c:layout>
        <c:manualLayout>
          <c:layoutTarget val="inner"/>
          <c:xMode val="edge"/>
          <c:yMode val="edge"/>
          <c:x val="0.18602760377384459"/>
          <c:y val="7.407407407407407E-2"/>
          <c:w val="0.81115351031201732"/>
          <c:h val="0.53954870224555262"/>
        </c:manualLayout>
      </c:layout>
      <c:barChart>
        <c:barDir val="col"/>
        <c:grouping val="clustered"/>
        <c:ser>
          <c:idx val="0"/>
          <c:order val="0"/>
          <c:tx>
            <c:v>2016</c:v>
          </c:tx>
          <c:cat>
            <c:strRef>
              <c:f>'SERV P FISICA'!$A$2:$A$4</c:f>
              <c:strCache>
                <c:ptCount val="3"/>
                <c:pt idx="0">
                  <c:v>LOCACAO DE IMOVEIS</c:v>
                </c:pt>
                <c:pt idx="1">
                  <c:v>MANUT E CONS DE B MOVEIS DE OUTRAS NATUREZA</c:v>
                </c:pt>
                <c:pt idx="2">
                  <c:v>OUTROS SERV DE TERCEIROS PF- PAGTO ANTECIPADO</c:v>
                </c:pt>
              </c:strCache>
            </c:strRef>
          </c:cat>
          <c:val>
            <c:numRef>
              <c:f>'SERV P FISICA'!$B$2:$B$4</c:f>
              <c:numCache>
                <c:formatCode>#,##0.00</c:formatCode>
                <c:ptCount val="3"/>
                <c:pt idx="0">
                  <c:v>25888.58</c:v>
                </c:pt>
                <c:pt idx="1">
                  <c:v>0</c:v>
                </c:pt>
                <c:pt idx="2">
                  <c:v>4000</c:v>
                </c:pt>
              </c:numCache>
            </c:numRef>
          </c:val>
        </c:ser>
        <c:ser>
          <c:idx val="1"/>
          <c:order val="1"/>
          <c:tx>
            <c:v>2017</c:v>
          </c:tx>
          <c:cat>
            <c:strRef>
              <c:f>'SERV P FISICA'!$A$2:$A$4</c:f>
              <c:strCache>
                <c:ptCount val="3"/>
                <c:pt idx="0">
                  <c:v>LOCACAO DE IMOVEIS</c:v>
                </c:pt>
                <c:pt idx="1">
                  <c:v>MANUT E CONS DE B MOVEIS DE OUTRAS NATUREZA</c:v>
                </c:pt>
                <c:pt idx="2">
                  <c:v>OUTROS SERV DE TERCEIROS PF- PAGTO ANTECIPADO</c:v>
                </c:pt>
              </c:strCache>
            </c:strRef>
          </c:cat>
          <c:val>
            <c:numRef>
              <c:f>'SERV P FISICA'!$C$2:$C$4</c:f>
              <c:numCache>
                <c:formatCode>#,##0.00</c:formatCode>
                <c:ptCount val="3"/>
                <c:pt idx="0">
                  <c:v>38832.870000000003</c:v>
                </c:pt>
                <c:pt idx="1">
                  <c:v>1250</c:v>
                </c:pt>
                <c:pt idx="2">
                  <c:v>0</c:v>
                </c:pt>
              </c:numCache>
            </c:numRef>
          </c:val>
        </c:ser>
        <c:axId val="125407616"/>
        <c:axId val="125409152"/>
      </c:barChart>
      <c:catAx>
        <c:axId val="125407616"/>
        <c:scaling>
          <c:orientation val="minMax"/>
        </c:scaling>
        <c:axPos val="b"/>
        <c:numFmt formatCode="General" sourceLinked="1"/>
        <c:majorTickMark val="none"/>
        <c:tickLblPos val="nextTo"/>
        <c:crossAx val="125409152"/>
        <c:crosses val="autoZero"/>
        <c:auto val="1"/>
        <c:lblAlgn val="ctr"/>
        <c:lblOffset val="100"/>
      </c:catAx>
      <c:valAx>
        <c:axId val="125409152"/>
        <c:scaling>
          <c:orientation val="minMax"/>
        </c:scaling>
        <c:axPos val="l"/>
        <c:majorGridlines/>
        <c:numFmt formatCode="#,##0.00" sourceLinked="1"/>
        <c:majorTickMark val="none"/>
        <c:tickLblPos val="nextTo"/>
        <c:txPr>
          <a:bodyPr/>
          <a:lstStyle/>
          <a:p>
            <a:pPr>
              <a:defRPr sz="800"/>
            </a:pPr>
            <a:endParaRPr lang="pt-BR"/>
          </a:p>
        </c:txPr>
        <c:crossAx val="125407616"/>
        <c:crosses val="autoZero"/>
        <c:crossBetween val="between"/>
      </c:valAx>
      <c:dTable>
        <c:showHorzBorder val="1"/>
        <c:showVertBorder val="1"/>
        <c:showOutline val="1"/>
        <c:showKeys val="1"/>
        <c:txPr>
          <a:bodyPr/>
          <a:lstStyle/>
          <a:p>
            <a:pPr rtl="0">
              <a:defRPr sz="800"/>
            </a:pPr>
            <a:endParaRPr lang="pt-BR"/>
          </a:p>
        </c:txPr>
      </c:dTable>
      <c:spPr>
        <a:gradFill>
          <a:gsLst>
            <a:gs pos="0">
              <a:srgbClr val="4F81BD">
                <a:tint val="66000"/>
                <a:satMod val="160000"/>
              </a:srgbClr>
            </a:gs>
            <a:gs pos="50000">
              <a:srgbClr val="4F81BD">
                <a:tint val="44500"/>
                <a:satMod val="160000"/>
              </a:srgbClr>
            </a:gs>
            <a:gs pos="100000">
              <a:srgbClr val="4F81BD">
                <a:tint val="23500"/>
                <a:satMod val="160000"/>
              </a:srgbClr>
            </a:gs>
          </a:gsLst>
          <a:lin ang="5400000" scaled="0"/>
        </a:gradFill>
      </c:spPr>
    </c:plotArea>
    <c:plotVisOnly val="1"/>
  </c:chart>
  <c:spPr>
    <a:gradFill>
      <a:gsLst>
        <a:gs pos="0">
          <a:srgbClr val="4F81BD">
            <a:tint val="66000"/>
            <a:satMod val="160000"/>
          </a:srgbClr>
        </a:gs>
        <a:gs pos="50000">
          <a:srgbClr val="4F81BD">
            <a:tint val="44500"/>
            <a:satMod val="160000"/>
          </a:srgbClr>
        </a:gs>
        <a:gs pos="100000">
          <a:srgbClr val="4F81BD">
            <a:tint val="23500"/>
            <a:satMod val="160000"/>
          </a:srgbClr>
        </a:gs>
      </a:gsLst>
      <a:lin ang="5400000" scaled="0"/>
    </a:gradFill>
  </c:spPr>
  <c:externalData r:id="rId1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autoTitleDeleted val="1"/>
    <c:plotArea>
      <c:layout>
        <c:manualLayout>
          <c:layoutTarget val="inner"/>
          <c:xMode val="edge"/>
          <c:yMode val="edge"/>
          <c:x val="0.18602760377384459"/>
          <c:y val="7.407407407407407E-2"/>
          <c:w val="0.81115351031201732"/>
          <c:h val="0.53954870224555262"/>
        </c:manualLayout>
      </c:layout>
      <c:barChart>
        <c:barDir val="col"/>
        <c:grouping val="clustered"/>
        <c:ser>
          <c:idx val="0"/>
          <c:order val="0"/>
          <c:tx>
            <c:v>2016</c:v>
          </c:tx>
          <c:cat>
            <c:strRef>
              <c:f>'LOCACAO DE IMOVEIS'!$A$2</c:f>
              <c:strCache>
                <c:ptCount val="1"/>
                <c:pt idx="0">
                  <c:v>LUIZ EDUARDO SARAIVA CAMPOS</c:v>
                </c:pt>
              </c:strCache>
            </c:strRef>
          </c:cat>
          <c:val>
            <c:numRef>
              <c:f>'LOCACAO DE IMOVEIS'!$B$2</c:f>
              <c:numCache>
                <c:formatCode>#,##0.00</c:formatCode>
                <c:ptCount val="1"/>
                <c:pt idx="0">
                  <c:v>25888.58</c:v>
                </c:pt>
              </c:numCache>
            </c:numRef>
          </c:val>
        </c:ser>
        <c:ser>
          <c:idx val="1"/>
          <c:order val="1"/>
          <c:tx>
            <c:v>2017</c:v>
          </c:tx>
          <c:cat>
            <c:strRef>
              <c:f>'LOCACAO DE IMOVEIS'!$A$2</c:f>
              <c:strCache>
                <c:ptCount val="1"/>
                <c:pt idx="0">
                  <c:v>LUIZ EDUARDO SARAIVA CAMPOS</c:v>
                </c:pt>
              </c:strCache>
            </c:strRef>
          </c:cat>
          <c:val>
            <c:numRef>
              <c:f>'LOCACAO DE IMOVEIS'!$C$2</c:f>
              <c:numCache>
                <c:formatCode>#,##0.00</c:formatCode>
                <c:ptCount val="1"/>
                <c:pt idx="0">
                  <c:v>38832.870000000003</c:v>
                </c:pt>
              </c:numCache>
            </c:numRef>
          </c:val>
        </c:ser>
        <c:axId val="125242752"/>
        <c:axId val="125252736"/>
      </c:barChart>
      <c:catAx>
        <c:axId val="125242752"/>
        <c:scaling>
          <c:orientation val="minMax"/>
        </c:scaling>
        <c:axPos val="b"/>
        <c:numFmt formatCode="General" sourceLinked="1"/>
        <c:majorTickMark val="none"/>
        <c:tickLblPos val="nextTo"/>
        <c:crossAx val="125252736"/>
        <c:crosses val="autoZero"/>
        <c:auto val="1"/>
        <c:lblAlgn val="ctr"/>
        <c:lblOffset val="100"/>
      </c:catAx>
      <c:valAx>
        <c:axId val="125252736"/>
        <c:scaling>
          <c:orientation val="minMax"/>
        </c:scaling>
        <c:axPos val="l"/>
        <c:majorGridlines/>
        <c:numFmt formatCode="#,##0.00" sourceLinked="1"/>
        <c:majorTickMark val="none"/>
        <c:tickLblPos val="nextTo"/>
        <c:txPr>
          <a:bodyPr/>
          <a:lstStyle/>
          <a:p>
            <a:pPr>
              <a:defRPr sz="800"/>
            </a:pPr>
            <a:endParaRPr lang="pt-BR"/>
          </a:p>
        </c:txPr>
        <c:crossAx val="125242752"/>
        <c:crosses val="autoZero"/>
        <c:crossBetween val="between"/>
      </c:valAx>
      <c:dTable>
        <c:showHorzBorder val="1"/>
        <c:showVertBorder val="1"/>
        <c:showOutline val="1"/>
        <c:showKeys val="1"/>
        <c:txPr>
          <a:bodyPr/>
          <a:lstStyle/>
          <a:p>
            <a:pPr rtl="0">
              <a:defRPr sz="800"/>
            </a:pPr>
            <a:endParaRPr lang="pt-BR"/>
          </a:p>
        </c:txPr>
      </c:dTable>
      <c:spPr>
        <a:gradFill>
          <a:gsLst>
            <a:gs pos="0">
              <a:srgbClr val="4F81BD">
                <a:tint val="66000"/>
                <a:satMod val="160000"/>
              </a:srgbClr>
            </a:gs>
            <a:gs pos="50000">
              <a:srgbClr val="4F81BD">
                <a:tint val="44500"/>
                <a:satMod val="160000"/>
              </a:srgbClr>
            </a:gs>
            <a:gs pos="100000">
              <a:srgbClr val="4F81BD">
                <a:tint val="23500"/>
                <a:satMod val="160000"/>
              </a:srgbClr>
            </a:gs>
          </a:gsLst>
          <a:lin ang="5400000" scaled="0"/>
        </a:gradFill>
      </c:spPr>
    </c:plotArea>
    <c:plotVisOnly val="1"/>
  </c:chart>
  <c:spPr>
    <a:gradFill>
      <a:gsLst>
        <a:gs pos="0">
          <a:srgbClr val="4F81BD">
            <a:tint val="66000"/>
            <a:satMod val="160000"/>
          </a:srgbClr>
        </a:gs>
        <a:gs pos="50000">
          <a:srgbClr val="4F81BD">
            <a:tint val="44500"/>
            <a:satMod val="160000"/>
          </a:srgbClr>
        </a:gs>
        <a:gs pos="100000">
          <a:srgbClr val="4F81BD">
            <a:tint val="23500"/>
            <a:satMod val="160000"/>
          </a:srgbClr>
        </a:gs>
      </a:gsLst>
      <a:lin ang="5400000" scaled="0"/>
    </a:gradFill>
  </c:spPr>
  <c:externalData r:id="rId1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autoTitleDeleted val="1"/>
    <c:plotArea>
      <c:layout>
        <c:manualLayout>
          <c:layoutTarget val="inner"/>
          <c:xMode val="edge"/>
          <c:yMode val="edge"/>
          <c:x val="9.2055389628020706E-2"/>
          <c:y val="1.8338102103434256E-2"/>
          <c:w val="0.90661715116533659"/>
          <c:h val="0.6631269823666408"/>
        </c:manualLayout>
      </c:layout>
      <c:barChart>
        <c:barDir val="col"/>
        <c:grouping val="clustered"/>
        <c:ser>
          <c:idx val="0"/>
          <c:order val="0"/>
          <c:tx>
            <c:v>2016</c:v>
          </c:tx>
          <c:cat>
            <c:strRef>
              <c:f>'SERV TERC - PJ'!$A$2:$A$12</c:f>
              <c:strCache>
                <c:ptCount val="11"/>
                <c:pt idx="0">
                  <c:v>ASSINATURA DE PERIODICOS E ANUIDADES</c:v>
                </c:pt>
                <c:pt idx="1">
                  <c:v>FORNECIMENTO DE ALIMENTACAO</c:v>
                </c:pt>
                <c:pt idx="2">
                  <c:v>LIMPEZA E CONSERVACAO</c:v>
                </c:pt>
                <c:pt idx="3">
                  <c:v>LOCACAO DE VEICULOS</c:v>
                </c:pt>
                <c:pt idx="4">
                  <c:v>OUTROS SERV DE TERCEIROS PJ- PAGTO ANTECIPADO</c:v>
                </c:pt>
                <c:pt idx="5">
                  <c:v>SERVICO DE TELEFONIA FIXA</c:v>
                </c:pt>
                <c:pt idx="6">
                  <c:v>SERVICO DE TELEFONIA MOVEL</c:v>
                </c:pt>
                <c:pt idx="7">
                  <c:v>SERVICOS DE AGUA E ESGOTO</c:v>
                </c:pt>
                <c:pt idx="8">
                  <c:v>SERVICOS DE COMUNICACAO EM GERAL</c:v>
                </c:pt>
                <c:pt idx="9">
                  <c:v>SERVICOS DE ENERGIA ELETRICA</c:v>
                </c:pt>
                <c:pt idx="10">
                  <c:v>SERVICOS DE TELEPROCESSAMENTO</c:v>
                </c:pt>
              </c:strCache>
            </c:strRef>
          </c:cat>
          <c:val>
            <c:numRef>
              <c:f>'SERV TERC - PJ'!$B$2:$B$12</c:f>
              <c:numCache>
                <c:formatCode>#,##0.00</c:formatCode>
                <c:ptCount val="11"/>
                <c:pt idx="0">
                  <c:v>590.98</c:v>
                </c:pt>
                <c:pt idx="1">
                  <c:v>0</c:v>
                </c:pt>
                <c:pt idx="2">
                  <c:v>0</c:v>
                </c:pt>
                <c:pt idx="3">
                  <c:v>52256</c:v>
                </c:pt>
                <c:pt idx="4">
                  <c:v>4000</c:v>
                </c:pt>
                <c:pt idx="5">
                  <c:v>3196.9100000000003</c:v>
                </c:pt>
                <c:pt idx="6">
                  <c:v>3389.12</c:v>
                </c:pt>
                <c:pt idx="7">
                  <c:v>648.63</c:v>
                </c:pt>
                <c:pt idx="8">
                  <c:v>740.15</c:v>
                </c:pt>
                <c:pt idx="9">
                  <c:v>7385.1</c:v>
                </c:pt>
                <c:pt idx="10">
                  <c:v>28.27</c:v>
                </c:pt>
              </c:numCache>
            </c:numRef>
          </c:val>
        </c:ser>
        <c:ser>
          <c:idx val="1"/>
          <c:order val="1"/>
          <c:tx>
            <c:v>2017</c:v>
          </c:tx>
          <c:cat>
            <c:strRef>
              <c:f>'SERV TERC - PJ'!$A$2:$A$12</c:f>
              <c:strCache>
                <c:ptCount val="11"/>
                <c:pt idx="0">
                  <c:v>ASSINATURA DE PERIODICOS E ANUIDADES</c:v>
                </c:pt>
                <c:pt idx="1">
                  <c:v>FORNECIMENTO DE ALIMENTACAO</c:v>
                </c:pt>
                <c:pt idx="2">
                  <c:v>LIMPEZA E CONSERVACAO</c:v>
                </c:pt>
                <c:pt idx="3">
                  <c:v>LOCACAO DE VEICULOS</c:v>
                </c:pt>
                <c:pt idx="4">
                  <c:v>OUTROS SERV DE TERCEIROS PJ- PAGTO ANTECIPADO</c:v>
                </c:pt>
                <c:pt idx="5">
                  <c:v>SERVICO DE TELEFONIA FIXA</c:v>
                </c:pt>
                <c:pt idx="6">
                  <c:v>SERVICO DE TELEFONIA MOVEL</c:v>
                </c:pt>
                <c:pt idx="7">
                  <c:v>SERVICOS DE AGUA E ESGOTO</c:v>
                </c:pt>
                <c:pt idx="8">
                  <c:v>SERVICOS DE COMUNICACAO EM GERAL</c:v>
                </c:pt>
                <c:pt idx="9">
                  <c:v>SERVICOS DE ENERGIA ELETRICA</c:v>
                </c:pt>
                <c:pt idx="10">
                  <c:v>SERVICOS DE TELEPROCESSAMENTO</c:v>
                </c:pt>
              </c:strCache>
            </c:strRef>
          </c:cat>
          <c:val>
            <c:numRef>
              <c:f>'SERV TERC - PJ'!$C$2:$C$12</c:f>
              <c:numCache>
                <c:formatCode>#,##0.00</c:formatCode>
                <c:ptCount val="11"/>
                <c:pt idx="0">
                  <c:v>640.34999999999991</c:v>
                </c:pt>
                <c:pt idx="1">
                  <c:v>3300</c:v>
                </c:pt>
                <c:pt idx="2">
                  <c:v>465</c:v>
                </c:pt>
                <c:pt idx="3">
                  <c:v>84590.63</c:v>
                </c:pt>
                <c:pt idx="4">
                  <c:v>0</c:v>
                </c:pt>
                <c:pt idx="5">
                  <c:v>2954.8100000000004</c:v>
                </c:pt>
                <c:pt idx="6">
                  <c:v>2583.17</c:v>
                </c:pt>
                <c:pt idx="7">
                  <c:v>0</c:v>
                </c:pt>
                <c:pt idx="8">
                  <c:v>194.29</c:v>
                </c:pt>
                <c:pt idx="9">
                  <c:v>7432.89</c:v>
                </c:pt>
                <c:pt idx="10">
                  <c:v>586.59</c:v>
                </c:pt>
              </c:numCache>
            </c:numRef>
          </c:val>
        </c:ser>
        <c:axId val="143115776"/>
        <c:axId val="143114240"/>
      </c:barChart>
      <c:valAx>
        <c:axId val="143114240"/>
        <c:scaling>
          <c:orientation val="minMax"/>
        </c:scaling>
        <c:axPos val="l"/>
        <c:majorGridlines/>
        <c:numFmt formatCode="#,##0.00" sourceLinked="1"/>
        <c:majorTickMark val="none"/>
        <c:tickLblPos val="nextTo"/>
        <c:txPr>
          <a:bodyPr/>
          <a:lstStyle/>
          <a:p>
            <a:pPr>
              <a:defRPr sz="800"/>
            </a:pPr>
            <a:endParaRPr lang="pt-BR"/>
          </a:p>
        </c:txPr>
        <c:crossAx val="143115776"/>
        <c:crosses val="autoZero"/>
        <c:crossBetween val="between"/>
      </c:valAx>
      <c:catAx>
        <c:axId val="143115776"/>
        <c:scaling>
          <c:orientation val="minMax"/>
        </c:scaling>
        <c:axPos val="b"/>
        <c:numFmt formatCode="General" sourceLinked="1"/>
        <c:majorTickMark val="none"/>
        <c:tickLblPos val="nextTo"/>
        <c:crossAx val="143114240"/>
        <c:crosses val="autoZero"/>
        <c:auto val="1"/>
        <c:lblAlgn val="ctr"/>
        <c:lblOffset val="100"/>
      </c:catAx>
      <c:dTable>
        <c:showHorzBorder val="1"/>
        <c:showVertBorder val="1"/>
        <c:showOutline val="1"/>
        <c:showKeys val="1"/>
        <c:txPr>
          <a:bodyPr/>
          <a:lstStyle/>
          <a:p>
            <a:pPr rtl="0">
              <a:defRPr sz="700"/>
            </a:pPr>
            <a:endParaRPr lang="pt-BR"/>
          </a:p>
        </c:txPr>
      </c:dTable>
      <c:spPr>
        <a:gradFill>
          <a:gsLst>
            <a:gs pos="0">
              <a:srgbClr val="4F81BD">
                <a:tint val="66000"/>
                <a:satMod val="160000"/>
              </a:srgbClr>
            </a:gs>
            <a:gs pos="50000">
              <a:srgbClr val="4F81BD">
                <a:tint val="44500"/>
                <a:satMod val="160000"/>
              </a:srgbClr>
            </a:gs>
            <a:gs pos="100000">
              <a:srgbClr val="4F81BD">
                <a:tint val="23500"/>
                <a:satMod val="160000"/>
              </a:srgbClr>
            </a:gs>
          </a:gsLst>
          <a:lin ang="5400000" scaled="0"/>
        </a:gradFill>
      </c:spPr>
    </c:plotArea>
    <c:plotVisOnly val="1"/>
  </c:chart>
  <c:spPr>
    <a:gradFill>
      <a:gsLst>
        <a:gs pos="0">
          <a:srgbClr val="4F81BD">
            <a:tint val="66000"/>
            <a:satMod val="160000"/>
          </a:srgbClr>
        </a:gs>
        <a:gs pos="50000">
          <a:srgbClr val="4F81BD">
            <a:tint val="44500"/>
            <a:satMod val="160000"/>
          </a:srgbClr>
        </a:gs>
        <a:gs pos="100000">
          <a:srgbClr val="4F81BD">
            <a:tint val="23500"/>
            <a:satMod val="160000"/>
          </a:srgbClr>
        </a:gs>
      </a:gsLst>
      <a:lin ang="5400000" scaled="0"/>
    </a:gradFill>
  </c:sp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042873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77825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042873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D1324A4A-27F4-496B-B4A2-00DD1B97B02E}" type="datetimeFigureOut">
              <a:rPr lang="pt-BR"/>
              <a:pPr>
                <a:defRPr/>
              </a:pPr>
              <a:t>29/08/2017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017713" y="744538"/>
            <a:ext cx="2633662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66750" y="4714875"/>
            <a:ext cx="5335588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88925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042873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778250" y="9428163"/>
            <a:ext cx="2889250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1E3A998E-1E9E-489D-BC92-6AB1934258AA}" type="slidenum">
              <a:rPr lang="pt-BR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1041400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520700" algn="l" defTabSz="1041400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1041400" algn="l" defTabSz="1041400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563688" algn="l" defTabSz="1041400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2084388" algn="l" defTabSz="1041400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607183" algn="l" defTabSz="1042873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6pPr>
    <a:lvl7pPr marL="3128620" algn="l" defTabSz="1042873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7pPr>
    <a:lvl8pPr marL="3650056" algn="l" defTabSz="1042873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8pPr>
    <a:lvl9pPr marL="4171493" algn="l" defTabSz="1042873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66976" y="3321394"/>
            <a:ext cx="6425724" cy="229181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33951" y="6058694"/>
            <a:ext cx="5291773" cy="273235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377825" y="9909175"/>
            <a:ext cx="1763713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fld id="{67788647-96AF-4B50-A0A3-CEB71F71C3A5}" type="datetimeFigureOut">
              <a:rPr lang="pt-BR"/>
              <a:pPr>
                <a:defRPr/>
              </a:pPr>
              <a:t>29/08/2017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582863" y="9909175"/>
            <a:ext cx="2393950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5418138" y="9909175"/>
            <a:ext cx="1763712" cy="5699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22196F8D-116D-4FA1-AF90-4268946A25AB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7984" y="428168"/>
            <a:ext cx="6803708" cy="1781969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377984" y="2494758"/>
            <a:ext cx="6803708" cy="705610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377825" y="9909175"/>
            <a:ext cx="1763713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fld id="{153B4CAD-8F47-4D37-9121-B5EEAA0EE539}" type="datetimeFigureOut">
              <a:rPr lang="pt-BR"/>
              <a:pPr>
                <a:defRPr/>
              </a:pPr>
              <a:t>29/08/2017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582863" y="9909175"/>
            <a:ext cx="2393950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5418138" y="9909175"/>
            <a:ext cx="1763712" cy="5699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3F647119-862D-4077-9B98-BDE96FC26445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5480764" y="428170"/>
            <a:ext cx="1700927" cy="9122690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377984" y="428170"/>
            <a:ext cx="4976786" cy="912269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377825" y="9909175"/>
            <a:ext cx="1763713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fld id="{A514275E-6AE0-4C43-8E18-6A0D3B1A24B5}" type="datetimeFigureOut">
              <a:rPr lang="pt-BR"/>
              <a:pPr>
                <a:defRPr/>
              </a:pPr>
              <a:t>29/08/2017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582863" y="9909175"/>
            <a:ext cx="2393950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5418138" y="9909175"/>
            <a:ext cx="1763712" cy="5699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45DD949C-5745-4D2B-9FFD-C6342CF706A3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7984" y="428168"/>
            <a:ext cx="6803708" cy="1781969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77984" y="2494758"/>
            <a:ext cx="6803708" cy="705610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377825" y="9909175"/>
            <a:ext cx="1763713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fld id="{A525F139-F074-4B59-B73A-340AE1863F29}" type="datetimeFigureOut">
              <a:rPr lang="pt-BR"/>
              <a:pPr>
                <a:defRPr/>
              </a:pPr>
              <a:t>29/08/2017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582863" y="9909175"/>
            <a:ext cx="2393950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5418138" y="9909175"/>
            <a:ext cx="1763712" cy="5699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4A064580-B413-4340-9009-0610DEAEFD54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97162" y="6870480"/>
            <a:ext cx="6425724" cy="2123513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97162" y="4531648"/>
            <a:ext cx="6425724" cy="233883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377825" y="9909175"/>
            <a:ext cx="1763713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fld id="{8274C3AE-847F-47FB-AEC1-46C60B24B344}" type="datetimeFigureOut">
              <a:rPr lang="pt-BR"/>
              <a:pPr>
                <a:defRPr/>
              </a:pPr>
              <a:t>29/08/2017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582863" y="9909175"/>
            <a:ext cx="2393950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5418138" y="9909175"/>
            <a:ext cx="1763712" cy="5699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6EF4837B-E139-42D7-A61A-78DB12D12922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7984" y="428168"/>
            <a:ext cx="6803708" cy="1781969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377984" y="2494758"/>
            <a:ext cx="3338856" cy="705610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3842835" y="2494758"/>
            <a:ext cx="3338856" cy="705610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377825" y="9909175"/>
            <a:ext cx="1763713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fld id="{F9DC76CE-2E71-4B2F-953E-AFC7B20BB8CC}" type="datetimeFigureOut">
              <a:rPr lang="pt-BR"/>
              <a:pPr>
                <a:defRPr/>
              </a:pPr>
              <a:t>29/08/2017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2582863" y="9909175"/>
            <a:ext cx="2393950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5418138" y="9909175"/>
            <a:ext cx="1763712" cy="5699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FBABE516-D046-4792-90F1-A73869202C17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7984" y="428168"/>
            <a:ext cx="6803708" cy="178196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77984" y="2393283"/>
            <a:ext cx="3340169" cy="99740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377984" y="3390690"/>
            <a:ext cx="3340169" cy="616016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3840211" y="2393283"/>
            <a:ext cx="3341481" cy="99740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3840211" y="3390690"/>
            <a:ext cx="3341481" cy="616016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377825" y="9909175"/>
            <a:ext cx="1763713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fld id="{EBB9EDCD-80D6-41B0-BCAC-DB75C34CCE39}" type="datetimeFigureOut">
              <a:rPr lang="pt-BR"/>
              <a:pPr>
                <a:defRPr/>
              </a:pPr>
              <a:t>29/08/2017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2582863" y="9909175"/>
            <a:ext cx="2393950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5418138" y="9909175"/>
            <a:ext cx="1763712" cy="5699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0409F872-9572-429B-AF2A-64FA28BF0381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7984" y="428168"/>
            <a:ext cx="6803708" cy="1781969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377825" y="9909175"/>
            <a:ext cx="1763713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fld id="{E11A012E-2C10-4E7B-9105-706D21023BA7}" type="datetimeFigureOut">
              <a:rPr lang="pt-BR"/>
              <a:pPr>
                <a:defRPr/>
              </a:pPr>
              <a:t>29/08/2017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2582863" y="9909175"/>
            <a:ext cx="2393950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5418138" y="9909175"/>
            <a:ext cx="1763712" cy="5699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84CA7D6C-940D-469F-86D2-23EDD484707D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377825" y="9909175"/>
            <a:ext cx="1763713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fld id="{473B75BE-072C-43D3-8284-A48C82DAA4F1}" type="datetimeFigureOut">
              <a:rPr lang="pt-BR"/>
              <a:pPr>
                <a:defRPr/>
              </a:pPr>
              <a:t>29/08/2017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2582863" y="9909175"/>
            <a:ext cx="2393950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5418138" y="9909175"/>
            <a:ext cx="1763712" cy="5699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F19EC986-EDFE-4041-B8FA-63BEA254E546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7984" y="425693"/>
            <a:ext cx="2487081" cy="181166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955623" y="425693"/>
            <a:ext cx="4226069" cy="912516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377984" y="2237362"/>
            <a:ext cx="2487081" cy="73134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377825" y="9909175"/>
            <a:ext cx="1763713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fld id="{9C012553-A916-4A08-B24A-49A8201F2107}" type="datetimeFigureOut">
              <a:rPr lang="pt-BR"/>
              <a:pPr>
                <a:defRPr/>
              </a:pPr>
              <a:t>29/08/2017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2582863" y="9909175"/>
            <a:ext cx="2393950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5418138" y="9909175"/>
            <a:ext cx="1763712" cy="5699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8A78ABE8-22F2-4E5C-B41A-99B38F296FD1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1749" y="7484270"/>
            <a:ext cx="4535805" cy="883561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481749" y="955333"/>
            <a:ext cx="4535805" cy="6415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481749" y="8367830"/>
            <a:ext cx="4535805" cy="125480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377825" y="9909175"/>
            <a:ext cx="1763713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fld id="{C6B08059-3B02-4E13-8C76-BA359F57F3F4}" type="datetimeFigureOut">
              <a:rPr lang="pt-BR"/>
              <a:pPr>
                <a:defRPr/>
              </a:pPr>
              <a:t>29/08/2017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2582863" y="9909175"/>
            <a:ext cx="2393950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5418138" y="9909175"/>
            <a:ext cx="1763712" cy="5699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8A65AC96-38C1-4E64-AA52-BFAF9F81A668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aixaDeTexto 11"/>
          <p:cNvSpPr txBox="1">
            <a:spLocks noChangeArrowheads="1"/>
          </p:cNvSpPr>
          <p:nvPr/>
        </p:nvSpPr>
        <p:spPr bwMode="auto">
          <a:xfrm>
            <a:off x="971525" y="2465586"/>
            <a:ext cx="5688013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/>
            <a:r>
              <a:rPr lang="pt-BR" altLang="pt-BR" sz="1400" b="1" dirty="0">
                <a:latin typeface="+mn-lt"/>
                <a:cs typeface="Arial" pitchFamily="34" charset="0"/>
              </a:rPr>
              <a:t>APRESENTAÇÃO</a:t>
            </a:r>
          </a:p>
          <a:p>
            <a:pPr algn="just" eaLnBrk="1" hangingPunct="1"/>
            <a:endParaRPr lang="pt-BR" altLang="pt-BR" sz="1400" dirty="0">
              <a:latin typeface="+mn-lt"/>
              <a:cs typeface="Arial" pitchFamily="34" charset="0"/>
            </a:endParaRPr>
          </a:p>
          <a:p>
            <a:pPr algn="just"/>
            <a:r>
              <a:rPr lang="pt-BR" sz="1400" dirty="0">
                <a:latin typeface="+mn-lt"/>
                <a:cs typeface="Arial" pitchFamily="34" charset="0"/>
              </a:rPr>
              <a:t>Os dados a seguir contemplam uma visão geral das despesas </a:t>
            </a:r>
            <a:r>
              <a:rPr lang="pt-BR" sz="1400" dirty="0" smtClean="0">
                <a:latin typeface="+mn-lt"/>
                <a:cs typeface="Arial" pitchFamily="34" charset="0"/>
              </a:rPr>
              <a:t>do Gabinete do Vice Governador, no 1º Quadrimestre de 2016 e 2017, </a:t>
            </a:r>
            <a:r>
              <a:rPr lang="pt-BR" sz="1400" dirty="0">
                <a:latin typeface="+mn-lt"/>
                <a:cs typeface="Arial" pitchFamily="34" charset="0"/>
              </a:rPr>
              <a:t>realizada através do Sistema Integrado de Administração Financeira – SIAFEM, Portal da Transparência Graciliano Ramos, Extrator/SIFAL,  Portal do Servidor – SEPLAG, Planilha de Monitoramento da Transparência, Banco de Dados da Junta </a:t>
            </a:r>
            <a:r>
              <a:rPr lang="pt-BR" sz="1400" dirty="0" smtClean="0">
                <a:latin typeface="+mn-lt"/>
                <a:cs typeface="Arial" pitchFamily="34" charset="0"/>
              </a:rPr>
              <a:t>Comercial.</a:t>
            </a:r>
            <a:endParaRPr lang="pt-BR" sz="1400" dirty="0">
              <a:latin typeface="+mn-lt"/>
              <a:cs typeface="Arial" pitchFamily="34" charset="0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1048648" y="5488782"/>
            <a:ext cx="5688632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>
                <a:solidFill>
                  <a:schemeClr val="bg1"/>
                </a:solidFill>
                <a:cs typeface="Arial" pitchFamily="34" charset="0"/>
              </a:rPr>
              <a:t>QUADRO DE FUNCIONÁRIOS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6408738" y="738188"/>
            <a:ext cx="646112" cy="276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200" dirty="0">
                <a:latin typeface="+mj-lt"/>
              </a:rPr>
              <a:t>REV 00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879476" y="1016000"/>
            <a:ext cx="5708674" cy="10935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400" b="1" dirty="0" smtClean="0">
                <a:solidFill>
                  <a:srgbClr val="002060"/>
                </a:solidFill>
                <a:latin typeface="Candara" panose="020E0502030303020204" pitchFamily="34" charset="0"/>
              </a:rPr>
              <a:t>Gabinete do Vice Governador</a:t>
            </a:r>
            <a:endParaRPr lang="pt-BR" sz="2400" b="1" dirty="0">
              <a:solidFill>
                <a:srgbClr val="002060"/>
              </a:solidFill>
              <a:latin typeface="Candara" panose="020E0502030303020204" pitchFamily="34" charset="0"/>
            </a:endParaRPr>
          </a:p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053" b="1" dirty="0" smtClean="0">
                <a:solidFill>
                  <a:schemeClr val="bg1">
                    <a:lumMod val="65000"/>
                  </a:schemeClr>
                </a:solidFill>
                <a:latin typeface="Candara" panose="020E0502030303020204" pitchFamily="34" charset="0"/>
              </a:rPr>
              <a:t>1º Quadrimestre de 2016 e 2017</a:t>
            </a:r>
            <a:endParaRPr lang="pt-BR" sz="2053" b="1" dirty="0">
              <a:solidFill>
                <a:schemeClr val="bg1">
                  <a:lumMod val="65000"/>
                </a:schemeClr>
              </a:solidFill>
              <a:latin typeface="Candara" panose="020E0502030303020204" pitchFamily="34" charset="0"/>
            </a:endParaRPr>
          </a:p>
          <a:p>
            <a:pPr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sz="2053" dirty="0">
              <a:latin typeface="+mn-lt"/>
            </a:endParaRPr>
          </a:p>
        </p:txBody>
      </p:sp>
      <p:sp>
        <p:nvSpPr>
          <p:cNvPr id="13323" name="Text Box 3"/>
          <p:cNvSpPr txBox="1">
            <a:spLocks noChangeArrowheads="1"/>
          </p:cNvSpPr>
          <p:nvPr/>
        </p:nvSpPr>
        <p:spPr bwMode="auto">
          <a:xfrm>
            <a:off x="1691605" y="4560088"/>
            <a:ext cx="4214813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Aft>
                <a:spcPts val="1000"/>
              </a:spcAft>
            </a:pPr>
            <a:r>
              <a:rPr lang="pt-BR" altLang="pt-BR" sz="2400" b="1" dirty="0">
                <a:solidFill>
                  <a:srgbClr val="002060"/>
                </a:solidFill>
                <a:latin typeface="+mn-lt"/>
                <a:cs typeface="Arial" pitchFamily="34" charset="0"/>
              </a:rPr>
              <a:t>Relatório de Monitoramento</a:t>
            </a:r>
          </a:p>
        </p:txBody>
      </p:sp>
      <p:graphicFrame>
        <p:nvGraphicFramePr>
          <p:cNvPr id="11" name="Tabela 10"/>
          <p:cNvGraphicFramePr>
            <a:graphicFrameLocks noGrp="1"/>
          </p:cNvGraphicFramePr>
          <p:nvPr/>
        </p:nvGraphicFramePr>
        <p:xfrm>
          <a:off x="1043533" y="5988848"/>
          <a:ext cx="5665262" cy="914400"/>
        </p:xfrm>
        <a:graphic>
          <a:graphicData uri="http://schemas.openxmlformats.org/drawingml/2006/table">
            <a:tbl>
              <a:tblPr/>
              <a:tblGrid>
                <a:gridCol w="3080730">
                  <a:extLst>
                    <a:ext uri="{9D8B030D-6E8A-4147-A177-3AD203B41FA5}">
                      <a16:colId xmlns:a16="http://schemas.microsoft.com/office/drawing/2014/main" xmlns="" val="3485170674"/>
                    </a:ext>
                  </a:extLst>
                </a:gridCol>
                <a:gridCol w="1334267">
                  <a:extLst>
                    <a:ext uri="{9D8B030D-6E8A-4147-A177-3AD203B41FA5}">
                      <a16:colId xmlns:a16="http://schemas.microsoft.com/office/drawing/2014/main" xmlns="" val="3169878740"/>
                    </a:ext>
                  </a:extLst>
                </a:gridCol>
                <a:gridCol w="1250265">
                  <a:extLst>
                    <a:ext uri="{9D8B030D-6E8A-4147-A177-3AD203B41FA5}">
                      <a16:colId xmlns:a16="http://schemas.microsoft.com/office/drawing/2014/main" xmlns="" val="2444450806"/>
                    </a:ext>
                  </a:extLst>
                </a:gridCol>
              </a:tblGrid>
              <a:tr h="228600">
                <a:tc>
                  <a:txBody>
                    <a:bodyPr/>
                    <a:lstStyle>
                      <a:lvl1pPr marL="187325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187325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  <a:ea typeface="Candara" panose="020E0502030303020204" pitchFamily="34" charset="0"/>
                          <a:cs typeface="Arial" pitchFamily="34" charset="0"/>
                        </a:rPr>
                        <a:t>Situação</a:t>
                      </a:r>
                      <a:endParaRPr kumimoji="0" lang="pt-BR" altLang="pt-B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ndara" panose="020E0502030303020204" pitchFamily="34" charset="0"/>
                        <a:cs typeface="Arial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>
                      <a:lvl1pPr marL="357188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3571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  <a:ea typeface="Candara" panose="020E0502030303020204" pitchFamily="34" charset="0"/>
                          <a:cs typeface="Arial" pitchFamily="34" charset="0"/>
                        </a:rPr>
                        <a:t>2016</a:t>
                      </a:r>
                      <a:endParaRPr kumimoji="0" lang="pt-BR" altLang="pt-B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ndara" panose="020E0502030303020204" pitchFamily="34" charset="0"/>
                        <a:cs typeface="Arial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>
                      <a:lvl1pPr marL="319088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3190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  <a:ea typeface="Candara" panose="020E0502030303020204" pitchFamily="34" charset="0"/>
                          <a:cs typeface="Arial" pitchFamily="34" charset="0"/>
                        </a:rPr>
                        <a:t>2017</a:t>
                      </a:r>
                      <a:endParaRPr kumimoji="0" lang="pt-BR" altLang="pt-B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ndara" panose="020E0502030303020204" pitchFamily="34" charset="0"/>
                        <a:cs typeface="Arial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08322606"/>
                  </a:ext>
                </a:extLst>
              </a:tr>
              <a:tr h="228600">
                <a:tc>
                  <a:txBody>
                    <a:bodyPr/>
                    <a:lstStyle>
                      <a:lvl1pPr marL="187325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187325" marR="0" lvl="0" indent="0" algn="ctr" defTabSz="914400" rtl="0" eaLnBrk="1" fontAlgn="base" latinLnBrk="0" hangingPunct="1">
                        <a:lnSpc>
                          <a:spcPts val="15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  <a:ea typeface="Candara" panose="020E0502030303020204" pitchFamily="34" charset="0"/>
                          <a:cs typeface="Arial" pitchFamily="34" charset="0"/>
                        </a:rPr>
                        <a:t>Estatutário</a:t>
                      </a:r>
                      <a:endParaRPr kumimoji="0" lang="pt-BR" altLang="pt-B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ndara" panose="020E0502030303020204" pitchFamily="34" charset="0"/>
                        <a:cs typeface="Arial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5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Candara" panose="020E0502030303020204" pitchFamily="34" charset="0"/>
                          <a:cs typeface="Arial" pitchFamily="34" charset="0"/>
                        </a:rPr>
                        <a:t>2</a:t>
                      </a:r>
                      <a:endParaRPr kumimoji="0" lang="pt-BR" altLang="pt-B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ndara" panose="020E0502030303020204" pitchFamily="34" charset="0"/>
                        <a:cs typeface="Arial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5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Candara" panose="020E0502030303020204" pitchFamily="34" charset="0"/>
                          <a:cs typeface="Arial" pitchFamily="34" charset="0"/>
                        </a:rPr>
                        <a:t>2</a:t>
                      </a:r>
                      <a:endParaRPr kumimoji="0" lang="pt-BR" altLang="pt-B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ndara" panose="020E0502030303020204" pitchFamily="34" charset="0"/>
                        <a:cs typeface="Arial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93711033"/>
                  </a:ext>
                </a:extLst>
              </a:tr>
              <a:tr h="228600">
                <a:tc>
                  <a:txBody>
                    <a:bodyPr/>
                    <a:lstStyle>
                      <a:lvl1pPr marL="187325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187325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  <a:ea typeface="Candara" panose="020E0502030303020204" pitchFamily="34" charset="0"/>
                          <a:cs typeface="Arial" pitchFamily="34" charset="0"/>
                        </a:rPr>
                        <a:t>Cargo </a:t>
                      </a:r>
                      <a:r>
                        <a:rPr kumimoji="0" lang="en-US" altLang="pt-B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  <a:ea typeface="Candara" panose="020E0502030303020204" pitchFamily="34" charset="0"/>
                          <a:cs typeface="Arial" pitchFamily="34" charset="0"/>
                        </a:rPr>
                        <a:t>em Comissão</a:t>
                      </a:r>
                      <a:endParaRPr kumimoji="0" lang="pt-BR" altLang="pt-B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ndara" panose="020E0502030303020204" pitchFamily="34" charset="0"/>
                        <a:cs typeface="Arial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Candara" panose="020E0502030303020204" pitchFamily="34" charset="0"/>
                          <a:cs typeface="Arial" pitchFamily="34" charset="0"/>
                        </a:rPr>
                        <a:t>36</a:t>
                      </a:r>
                      <a:endParaRPr kumimoji="0" lang="pt-BR" altLang="pt-B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ndara" panose="020E0502030303020204" pitchFamily="34" charset="0"/>
                        <a:cs typeface="Arial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Candara" panose="020E0502030303020204" pitchFamily="34" charset="0"/>
                          <a:cs typeface="Arial" pitchFamily="34" charset="0"/>
                        </a:rPr>
                        <a:t>34</a:t>
                      </a:r>
                      <a:endParaRPr kumimoji="0" lang="pt-BR" altLang="pt-B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ndara" panose="020E0502030303020204" pitchFamily="34" charset="0"/>
                        <a:cs typeface="Arial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38532500"/>
                  </a:ext>
                </a:extLst>
              </a:tr>
              <a:tr h="228600">
                <a:tc>
                  <a:txBody>
                    <a:bodyPr/>
                    <a:lstStyle>
                      <a:lvl1pPr marL="187325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187325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  <a:ea typeface="Candara" panose="020E0502030303020204" pitchFamily="34" charset="0"/>
                          <a:cs typeface="Arial" pitchFamily="34" charset="0"/>
                        </a:rPr>
                        <a:t>Total</a:t>
                      </a:r>
                      <a:endParaRPr kumimoji="0" lang="pt-BR" altLang="pt-B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ndara" panose="020E0502030303020204" pitchFamily="34" charset="0"/>
                        <a:cs typeface="Arial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Candara" panose="020E0502030303020204" pitchFamily="34" charset="0"/>
                          <a:cs typeface="Arial" pitchFamily="34" charset="0"/>
                        </a:rPr>
                        <a:t>38</a:t>
                      </a:r>
                      <a:endParaRPr kumimoji="0" lang="pt-BR" altLang="pt-B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ndara" panose="020E0502030303020204" pitchFamily="34" charset="0"/>
                        <a:cs typeface="Arial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Candara" panose="020E0502030303020204" pitchFamily="34" charset="0"/>
                          <a:cs typeface="Arial" pitchFamily="34" charset="0"/>
                        </a:rPr>
                        <a:t>36</a:t>
                      </a:r>
                      <a:endParaRPr kumimoji="0" lang="pt-BR" altLang="pt-B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ndara" panose="020E0502030303020204" pitchFamily="34" charset="0"/>
                        <a:cs typeface="Arial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5544693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ChangeArrowheads="1"/>
          </p:cNvSpPr>
          <p:nvPr/>
        </p:nvSpPr>
        <p:spPr bwMode="auto">
          <a:xfrm>
            <a:off x="350838" y="817563"/>
            <a:ext cx="6381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indent="449263" defTabSz="914400" eaLnBrk="1" hangingPunct="1"/>
            <a:endParaRPr lang="pt-BR" altLang="pt-BR" sz="180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914400" y="1059626"/>
            <a:ext cx="5976664" cy="2710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sz="1400" b="1" dirty="0" smtClean="0">
              <a:solidFill>
                <a:schemeClr val="bg1"/>
              </a:solidFill>
            </a:endParaRPr>
          </a:p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 smtClean="0">
                <a:solidFill>
                  <a:schemeClr val="bg1"/>
                </a:solidFill>
              </a:rPr>
              <a:t>SERVIÇO DE TELEFONIA FIXA E MÓVEL</a:t>
            </a:r>
          </a:p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sz="1400" b="1" dirty="0">
              <a:solidFill>
                <a:schemeClr val="bg1"/>
              </a:solidFill>
            </a:endParaRPr>
          </a:p>
        </p:txBody>
      </p:sp>
      <p:graphicFrame>
        <p:nvGraphicFramePr>
          <p:cNvPr id="13" name="Tabela 12"/>
          <p:cNvGraphicFramePr>
            <a:graphicFrameLocks noGrp="1"/>
          </p:cNvGraphicFramePr>
          <p:nvPr/>
        </p:nvGraphicFramePr>
        <p:xfrm>
          <a:off x="922317" y="1416817"/>
          <a:ext cx="5937271" cy="932919"/>
        </p:xfrm>
        <a:graphic>
          <a:graphicData uri="http://schemas.openxmlformats.org/drawingml/2006/table">
            <a:tbl>
              <a:tblPr/>
              <a:tblGrid>
                <a:gridCol w="321940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1652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0134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07567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Itens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R$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Variação %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7785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Total Executado em </a:t>
                      </a:r>
                      <a:r>
                        <a:rPr lang="pt-BR" sz="1400" b="1" i="0" u="none" strike="noStrike" dirty="0" smtClean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2016</a:t>
                      </a: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0" i="0" u="none" strike="noStrike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6.586,03</a:t>
                      </a:r>
                      <a:endParaRPr lang="pt-BR" sz="14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pt-BR" sz="14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07567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Total Executado em </a:t>
                      </a:r>
                      <a:r>
                        <a:rPr lang="pt-BR" sz="1400" b="1" i="0" u="none" strike="noStrike" dirty="0" smtClean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2017</a:t>
                      </a: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0" i="0" u="none" strike="noStrike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5.537,98</a:t>
                      </a:r>
                      <a:endParaRPr lang="pt-BR" sz="14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0" i="0" u="none" strike="noStrike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-15,91</a:t>
                      </a:r>
                      <a:endParaRPr lang="pt-BR" sz="14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9" name="Gráfico 8"/>
          <p:cNvGraphicFramePr/>
          <p:nvPr/>
        </p:nvGraphicFramePr>
        <p:xfrm>
          <a:off x="922317" y="3417080"/>
          <a:ext cx="5929354" cy="31956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Retângulo 5"/>
          <p:cNvSpPr/>
          <p:nvPr/>
        </p:nvSpPr>
        <p:spPr>
          <a:xfrm>
            <a:off x="1136631" y="2702700"/>
            <a:ext cx="55007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sz="180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pt-BR" sz="1400" dirty="0" smtClean="0">
                <a:latin typeface="+mj-lt"/>
              </a:rPr>
              <a:t>Despesa com Telefonia Fixa e Móvel</a:t>
            </a:r>
            <a:endParaRPr lang="pt-BR" sz="1400" dirty="0" smtClean="0">
              <a:latin typeface="+mj-lt"/>
            </a:endParaRPr>
          </a:p>
          <a:p>
            <a:pPr algn="ctr">
              <a:defRPr sz="180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pt-BR" sz="1400" dirty="0" smtClean="0">
                <a:latin typeface="+mj-lt"/>
              </a:rPr>
              <a:t>1º Quadrimestre 2016-2017</a:t>
            </a:r>
            <a:endParaRPr lang="pt-BR" sz="1400" dirty="0">
              <a:latin typeface="+mj-l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"/>
          <p:cNvSpPr>
            <a:spLocks noChangeArrowheads="1"/>
          </p:cNvSpPr>
          <p:nvPr/>
        </p:nvSpPr>
        <p:spPr bwMode="auto">
          <a:xfrm>
            <a:off x="350838" y="817563"/>
            <a:ext cx="6381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indent="449263" defTabSz="914400" eaLnBrk="1" hangingPunct="1"/>
            <a:endParaRPr lang="pt-BR" altLang="pt-BR" sz="180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611485" y="953418"/>
            <a:ext cx="6552728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>
                <a:solidFill>
                  <a:schemeClr val="bg1"/>
                </a:solidFill>
              </a:rPr>
              <a:t>PRINCIPAIS FORNECESORES EM </a:t>
            </a:r>
            <a:r>
              <a:rPr lang="pt-BR" sz="1400" b="1" dirty="0" smtClean="0">
                <a:solidFill>
                  <a:schemeClr val="bg1"/>
                </a:solidFill>
              </a:rPr>
              <a:t>2016 </a:t>
            </a:r>
            <a:r>
              <a:rPr lang="pt-BR" sz="1400" b="1" dirty="0">
                <a:solidFill>
                  <a:schemeClr val="bg1"/>
                </a:solidFill>
              </a:rPr>
              <a:t>E </a:t>
            </a:r>
            <a:r>
              <a:rPr lang="pt-BR" sz="1400" b="1" dirty="0" smtClean="0">
                <a:solidFill>
                  <a:schemeClr val="bg1"/>
                </a:solidFill>
              </a:rPr>
              <a:t>2017</a:t>
            </a:r>
            <a:endParaRPr lang="pt-BR" sz="1400" b="1" dirty="0">
              <a:solidFill>
                <a:schemeClr val="bg1"/>
              </a:solidFill>
            </a:endParaRPr>
          </a:p>
        </p:txBody>
      </p:sp>
      <p:graphicFrame>
        <p:nvGraphicFramePr>
          <p:cNvPr id="6" name="Tabela 5"/>
          <p:cNvGraphicFramePr>
            <a:graphicFrameLocks noGrp="1"/>
          </p:cNvGraphicFramePr>
          <p:nvPr/>
        </p:nvGraphicFramePr>
        <p:xfrm>
          <a:off x="565129" y="1345373"/>
          <a:ext cx="6572293" cy="6017031"/>
        </p:xfrm>
        <a:graphic>
          <a:graphicData uri="http://schemas.openxmlformats.org/drawingml/2006/table">
            <a:tbl>
              <a:tblPr>
                <a:solidFill>
                  <a:srgbClr val="F4EAE4"/>
                </a:solidFill>
              </a:tblPr>
              <a:tblGrid>
                <a:gridCol w="2437900"/>
                <a:gridCol w="789970"/>
                <a:gridCol w="2437900"/>
                <a:gridCol w="906523"/>
              </a:tblGrid>
              <a:tr h="353943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PRINCIPAIS FAVORECIDOS DE 2016</a:t>
                      </a:r>
                    </a:p>
                  </a:txBody>
                  <a:tcPr marL="7455" marR="7455" marT="745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PRINCIPAIS FAVORECIDOS DE 2017</a:t>
                      </a:r>
                    </a:p>
                  </a:txBody>
                  <a:tcPr marL="7455" marR="7455" marT="745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2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2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53943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FAVORECIDOS</a:t>
                      </a:r>
                    </a:p>
                  </a:txBody>
                  <a:tcPr marL="7455" marR="7455" marT="745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(R$)</a:t>
                      </a:r>
                    </a:p>
                  </a:txBody>
                  <a:tcPr marL="7455" marR="7455" marT="745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FAVORECIDOS</a:t>
                      </a:r>
                    </a:p>
                  </a:txBody>
                  <a:tcPr marL="7455" marR="7455" marT="745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2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2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(R$)</a:t>
                      </a:r>
                    </a:p>
                  </a:txBody>
                  <a:tcPr marL="7455" marR="7455" marT="745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2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2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</a:tr>
              <a:tr h="353943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 dirty="0">
                          <a:latin typeface="+mj-lt"/>
                        </a:rPr>
                        <a:t>LUIZ EDUARDO SARAIVA CAMPOS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latin typeface="+mj-lt"/>
                        </a:rPr>
                        <a:t>25.888,58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 dirty="0">
                          <a:latin typeface="+mj-lt"/>
                        </a:rPr>
                        <a:t>PB SERVICOS LTDA - EPP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2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2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latin typeface="+mj-lt"/>
                        </a:rPr>
                        <a:t>39.205,64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2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2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</a:tr>
              <a:tr h="353943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 dirty="0">
                          <a:latin typeface="+mj-lt"/>
                        </a:rPr>
                        <a:t>RVM LOCACAO E SERVICOS LTDA 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latin typeface="+mj-lt"/>
                        </a:rPr>
                        <a:t>22.000,00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 dirty="0">
                          <a:latin typeface="+mj-lt"/>
                        </a:rPr>
                        <a:t>LUIZ EDUARDO SARAIVA CAMPOS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2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2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latin typeface="+mj-lt"/>
                        </a:rPr>
                        <a:t>38.832,87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2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2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</a:tr>
              <a:tr h="353943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 dirty="0">
                          <a:latin typeface="+mj-lt"/>
                        </a:rPr>
                        <a:t>PB SERVICOS LTDA </a:t>
                      </a:r>
                      <a:r>
                        <a:rPr lang="pt-BR" sz="1000" b="0" i="0" u="none" strike="noStrike" dirty="0" smtClean="0">
                          <a:latin typeface="+mj-lt"/>
                        </a:rPr>
                        <a:t>– </a:t>
                      </a:r>
                      <a:r>
                        <a:rPr lang="pt-BR" sz="1000" b="0" i="0" u="none" strike="noStrike" dirty="0">
                          <a:latin typeface="+mj-lt"/>
                        </a:rPr>
                        <a:t>EPP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latin typeface="+mj-lt"/>
                        </a:rPr>
                        <a:t>21.256,00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 dirty="0">
                          <a:latin typeface="+mj-lt"/>
                        </a:rPr>
                        <a:t>RVM LOCACAO E SERVICOS LTDA 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2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2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latin typeface="+mj-lt"/>
                        </a:rPr>
                        <a:t>26.484,60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2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2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</a:tr>
              <a:tr h="353943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 dirty="0">
                          <a:latin typeface="+mj-lt"/>
                        </a:rPr>
                        <a:t>EQUILIBRIO SERVICOS LTDA - ROTACAR LOCAD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latin typeface="+mj-lt"/>
                        </a:rPr>
                        <a:t>9.000,00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 dirty="0">
                          <a:latin typeface="+mj-lt"/>
                        </a:rPr>
                        <a:t>EQUILIBRIO SERVICOS LTDA - ROTACAR LOCAD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2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2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latin typeface="+mj-lt"/>
                        </a:rPr>
                        <a:t>18.900,39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2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2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</a:tr>
              <a:tr h="353943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 dirty="0">
                          <a:latin typeface="+mj-lt"/>
                        </a:rPr>
                        <a:t>COMPANHIA ENERGETICA DE ALAGOAS </a:t>
                      </a:r>
                      <a:r>
                        <a:rPr lang="pt-BR" sz="1000" b="0" i="0" u="none" strike="noStrike" dirty="0" smtClean="0">
                          <a:latin typeface="+mj-lt"/>
                        </a:rPr>
                        <a:t>– </a:t>
                      </a:r>
                      <a:r>
                        <a:rPr lang="pt-BR" sz="1000" b="0" i="0" u="none" strike="noStrike" dirty="0">
                          <a:latin typeface="+mj-lt"/>
                        </a:rPr>
                        <a:t>CEAL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latin typeface="+mj-lt"/>
                        </a:rPr>
                        <a:t>7.385,10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 dirty="0">
                          <a:latin typeface="+mj-lt"/>
                        </a:rPr>
                        <a:t>COMPANHIA ENERGETICA DE ALAGOAS - CEAL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2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2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latin typeface="+mj-lt"/>
                        </a:rPr>
                        <a:t>7.432,89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2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2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</a:tr>
              <a:tr h="353943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 dirty="0">
                          <a:latin typeface="+mj-lt"/>
                        </a:rPr>
                        <a:t>JOSE CARLOS DUARTE DE ARAUJO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latin typeface="+mj-lt"/>
                        </a:rPr>
                        <a:t>4.000,00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 dirty="0">
                          <a:latin typeface="+mj-lt"/>
                        </a:rPr>
                        <a:t>CENTRALTEC CLIMATIZACAO LTDA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2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2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latin typeface="+mj-lt"/>
                        </a:rPr>
                        <a:t>7.060,00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2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2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</a:tr>
              <a:tr h="353943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 dirty="0">
                          <a:latin typeface="+mj-lt"/>
                        </a:rPr>
                        <a:t>JOSIVAN VITAL DA SILVA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latin typeface="+mj-lt"/>
                        </a:rPr>
                        <a:t>4.000,00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 dirty="0">
                          <a:latin typeface="+mj-lt"/>
                        </a:rPr>
                        <a:t>PREF MUNI MACEIO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2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2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 dirty="0">
                          <a:latin typeface="+mj-lt"/>
                        </a:rPr>
                        <a:t>3.803,82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2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2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</a:tr>
              <a:tr h="353943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 dirty="0">
                          <a:latin typeface="+mj-lt"/>
                        </a:rPr>
                        <a:t>JOSE LUCIANO BARBOSA DA SILVA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latin typeface="+mj-lt"/>
                        </a:rPr>
                        <a:t>3.780,00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latin typeface="+mj-lt"/>
                        </a:rPr>
                        <a:t>VICTOR HUGO DA SILVA DALLA CORTE - 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2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2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 dirty="0">
                          <a:latin typeface="+mj-lt"/>
                        </a:rPr>
                        <a:t>3.300,00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2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2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</a:tr>
              <a:tr h="353943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 dirty="0">
                          <a:latin typeface="+mj-lt"/>
                        </a:rPr>
                        <a:t>OI MOVEL S.A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latin typeface="+mj-lt"/>
                        </a:rPr>
                        <a:t>3.389,12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latin typeface="+mj-lt"/>
                        </a:rPr>
                        <a:t>ANTONIO MONTEIRO SOBRINHO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2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2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latin typeface="+mj-lt"/>
                        </a:rPr>
                        <a:t>3.120,00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2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2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</a:tr>
              <a:tr h="353943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latin typeface="+mj-lt"/>
                        </a:rPr>
                        <a:t>TELEMAR NORTE LESTE S.A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latin typeface="+mj-lt"/>
                        </a:rPr>
                        <a:t>3.196,91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latin typeface="+mj-lt"/>
                        </a:rPr>
                        <a:t>TELEMAR NORTE LESTE S.A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2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2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latin typeface="+mj-lt"/>
                        </a:rPr>
                        <a:t>2.954,81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2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2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</a:tr>
              <a:tr h="353943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latin typeface="+mj-lt"/>
                        </a:rPr>
                        <a:t>ANTONIO MONTEIRO SOBRINHO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latin typeface="+mj-lt"/>
                        </a:rPr>
                        <a:t>2.400,00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latin typeface="+mj-lt"/>
                        </a:rPr>
                        <a:t>JOAO CARREIA DE ARAUJO JUNIOR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2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2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latin typeface="+mj-lt"/>
                        </a:rPr>
                        <a:t>2.640,00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2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2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</a:tr>
              <a:tr h="353943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latin typeface="+mj-lt"/>
                        </a:rPr>
                        <a:t>ELVIRA EVELISE CANCIO BALBINO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latin typeface="+mj-lt"/>
                        </a:rPr>
                        <a:t>900,00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latin typeface="+mj-lt"/>
                        </a:rPr>
                        <a:t>OI MOVEL S.A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2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2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latin typeface="+mj-lt"/>
                        </a:rPr>
                        <a:t>2.583,17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2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2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</a:tr>
              <a:tr h="353943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latin typeface="+mj-lt"/>
                        </a:rPr>
                        <a:t>PRATAGY BEBIDAS E ALIMENTOS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latin typeface="+mj-lt"/>
                        </a:rPr>
                        <a:t>798,00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latin typeface="+mj-lt"/>
                        </a:rPr>
                        <a:t>CICERO FAUSTINO SILVA JUNIOR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2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2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latin typeface="+mj-lt"/>
                        </a:rPr>
                        <a:t>2.310,00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2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2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</a:tr>
              <a:tr h="353943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latin typeface="+mj-lt"/>
                        </a:rPr>
                        <a:t>EMPRESA B  CORREIOS E TELEGRAFOS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latin typeface="+mj-lt"/>
                        </a:rPr>
                        <a:t>740,15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latin typeface="+mj-lt"/>
                        </a:rPr>
                        <a:t>PROPAG TURISMO LTDA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2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2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latin typeface="+mj-lt"/>
                        </a:rPr>
                        <a:t>1.585,85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2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2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</a:tr>
              <a:tr h="353943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latin typeface="+mj-lt"/>
                        </a:rPr>
                        <a:t>CASAL - COMPANHIA DE SANEAMENTO DE ALAGO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 dirty="0">
                          <a:latin typeface="+mj-lt"/>
                        </a:rPr>
                        <a:t>648,63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 dirty="0">
                          <a:latin typeface="+mj-lt"/>
                        </a:rPr>
                        <a:t>ADRIANO DA SILVA ARAUJO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2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2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 dirty="0">
                          <a:latin typeface="+mj-lt"/>
                        </a:rPr>
                        <a:t>1.250,00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2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2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aixaDeTexto 23"/>
          <p:cNvSpPr txBox="1"/>
          <p:nvPr/>
        </p:nvSpPr>
        <p:spPr>
          <a:xfrm>
            <a:off x="6408738" y="738188"/>
            <a:ext cx="646112" cy="276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200" dirty="0">
                <a:latin typeface="+mj-lt"/>
              </a:rPr>
              <a:t>REV 00</a:t>
            </a:r>
          </a:p>
        </p:txBody>
      </p:sp>
      <p:sp>
        <p:nvSpPr>
          <p:cNvPr id="8" name="Retângulo 7"/>
          <p:cNvSpPr/>
          <p:nvPr/>
        </p:nvSpPr>
        <p:spPr>
          <a:xfrm>
            <a:off x="899517" y="1529482"/>
            <a:ext cx="5688632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>
                <a:solidFill>
                  <a:schemeClr val="bg1"/>
                </a:solidFill>
                <a:cs typeface="Arial" pitchFamily="34" charset="0"/>
              </a:rPr>
              <a:t>QUADRO DE FUNCIONÁRIOS – REPRESENTAÇÃO GRÁFICA</a:t>
            </a:r>
          </a:p>
        </p:txBody>
      </p:sp>
      <p:graphicFrame>
        <p:nvGraphicFramePr>
          <p:cNvPr id="5" name="Gráfico 4"/>
          <p:cNvGraphicFramePr/>
          <p:nvPr/>
        </p:nvGraphicFramePr>
        <p:xfrm>
          <a:off x="922317" y="2416948"/>
          <a:ext cx="5572164" cy="20717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850879" y="1416816"/>
            <a:ext cx="5688632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>
                <a:solidFill>
                  <a:schemeClr val="bg1"/>
                </a:solidFill>
                <a:cs typeface="Arial" pitchFamily="34" charset="0"/>
              </a:rPr>
              <a:t>EXECUÇÃO ORÇAMENTÁRIA</a:t>
            </a:r>
          </a:p>
        </p:txBody>
      </p:sp>
      <p:sp>
        <p:nvSpPr>
          <p:cNvPr id="10" name="Retângulo 9"/>
          <p:cNvSpPr/>
          <p:nvPr/>
        </p:nvSpPr>
        <p:spPr>
          <a:xfrm>
            <a:off x="850879" y="4845840"/>
            <a:ext cx="5688632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>
                <a:solidFill>
                  <a:schemeClr val="bg1"/>
                </a:solidFill>
                <a:cs typeface="Arial" pitchFamily="34" charset="0"/>
              </a:rPr>
              <a:t>EXECUÇÃO </a:t>
            </a:r>
            <a:r>
              <a:rPr lang="pt-BR" sz="1400" b="1" dirty="0" smtClean="0">
                <a:solidFill>
                  <a:schemeClr val="bg1"/>
                </a:solidFill>
                <a:cs typeface="Arial" pitchFamily="34" charset="0"/>
              </a:rPr>
              <a:t>2016 </a:t>
            </a:r>
            <a:r>
              <a:rPr lang="pt-BR" sz="1400" b="1" dirty="0">
                <a:solidFill>
                  <a:schemeClr val="bg1"/>
                </a:solidFill>
                <a:cs typeface="Arial" pitchFamily="34" charset="0"/>
              </a:rPr>
              <a:t>X </a:t>
            </a:r>
            <a:r>
              <a:rPr lang="pt-BR" sz="1400" b="1" dirty="0" smtClean="0">
                <a:solidFill>
                  <a:schemeClr val="bg1"/>
                </a:solidFill>
                <a:cs typeface="Arial" pitchFamily="34" charset="0"/>
              </a:rPr>
              <a:t>2017 </a:t>
            </a:r>
            <a:r>
              <a:rPr lang="pt-BR" sz="1400" b="1" dirty="0">
                <a:solidFill>
                  <a:schemeClr val="bg1"/>
                </a:solidFill>
                <a:cs typeface="Arial" pitchFamily="34" charset="0"/>
              </a:rPr>
              <a:t>– REPRESENTAÇÃO GRÁFICA</a:t>
            </a:r>
          </a:p>
        </p:txBody>
      </p:sp>
      <p:graphicFrame>
        <p:nvGraphicFramePr>
          <p:cNvPr id="9" name="Tabela 8"/>
          <p:cNvGraphicFramePr>
            <a:graphicFrameLocks noGrp="1"/>
          </p:cNvGraphicFramePr>
          <p:nvPr/>
        </p:nvGraphicFramePr>
        <p:xfrm>
          <a:off x="850900" y="1817688"/>
          <a:ext cx="5715018" cy="2663830"/>
        </p:xfrm>
        <a:graphic>
          <a:graphicData uri="http://schemas.openxmlformats.org/drawingml/2006/table">
            <a:tbl>
              <a:tblPr/>
              <a:tblGrid>
                <a:gridCol w="19050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0500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0500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66383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Itens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 smtClean="0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2016 </a:t>
                      </a:r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(R$)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 smtClean="0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2017 </a:t>
                      </a:r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(R$)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66383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 smtClean="0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Dotação Inicial</a:t>
                      </a: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1.698.730,00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2.653.842,00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66383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Suplementação</a:t>
                      </a:r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endParaRPr lang="pt-BR" sz="1400" b="1" i="0" u="none" strike="noStrike">
                        <a:solidFill>
                          <a:srgbClr val="FFFFFF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840.674,54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5.000,00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66383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Reduções</a:t>
                      </a:r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endParaRPr lang="pt-BR" sz="1400" b="1" i="0" u="none" strike="noStrike">
                        <a:solidFill>
                          <a:srgbClr val="FFFFFF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-210.282,00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-5.000,00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66383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Atualizado</a:t>
                      </a:r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endParaRPr lang="pt-BR" sz="1400" b="1" i="0" u="none" strike="noStrike">
                        <a:solidFill>
                          <a:srgbClr val="FFFFFF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2.329.122,54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2.653.842,00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66383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Empenhado</a:t>
                      </a:r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endParaRPr lang="pt-BR" sz="1400" b="1" i="0" u="none" strike="noStrike">
                        <a:solidFill>
                          <a:srgbClr val="FFFFFF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598.634,99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716.794,21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66383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Liquidado</a:t>
                      </a:r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endParaRPr lang="pt-BR" sz="1400" b="1" i="0" u="none" strike="noStrike">
                        <a:solidFill>
                          <a:srgbClr val="FFFFFF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598.634,86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688.160,49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66383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Pago</a:t>
                      </a:r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endParaRPr lang="pt-BR" sz="1400" b="1" i="0" u="none" strike="noStrike">
                        <a:solidFill>
                          <a:srgbClr val="FFFFFF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598.634,86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688.160,49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66383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Disponível a Emp.</a:t>
                      </a:r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endParaRPr lang="pt-BR" sz="1400" b="1" i="0" u="none" strike="noStrike">
                        <a:solidFill>
                          <a:srgbClr val="FFFFFF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1.730.487,55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1.937.047,79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66383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Execução (%)</a:t>
                      </a:r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endParaRPr lang="pt-BR" sz="1400" b="1" i="0" u="none" strike="noStrike">
                        <a:solidFill>
                          <a:srgbClr val="FFFFFF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25,70%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27,01%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graphicFrame>
        <p:nvGraphicFramePr>
          <p:cNvPr id="7" name="Gráfico 6"/>
          <p:cNvGraphicFramePr/>
          <p:nvPr/>
        </p:nvGraphicFramePr>
        <p:xfrm>
          <a:off x="993755" y="5488782"/>
          <a:ext cx="5500726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ChangeArrowheads="1"/>
          </p:cNvSpPr>
          <p:nvPr/>
        </p:nvSpPr>
        <p:spPr bwMode="auto">
          <a:xfrm>
            <a:off x="350838" y="817563"/>
            <a:ext cx="6381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indent="449263" defTabSz="914400" eaLnBrk="1" hangingPunct="1"/>
            <a:endParaRPr lang="pt-BR" altLang="pt-BR" sz="180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136631" y="988188"/>
            <a:ext cx="5688632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>
                <a:solidFill>
                  <a:schemeClr val="bg1"/>
                </a:solidFill>
                <a:cs typeface="Arial" pitchFamily="34" charset="0"/>
              </a:rPr>
              <a:t>EXECUÇÃO ORÇAMENTÁRIA – DETALHAMENTO DAS DESPESAS PAGAS</a:t>
            </a:r>
          </a:p>
        </p:txBody>
      </p:sp>
      <p:graphicFrame>
        <p:nvGraphicFramePr>
          <p:cNvPr id="6" name="Tabela 5"/>
          <p:cNvGraphicFramePr>
            <a:graphicFrameLocks noGrp="1"/>
          </p:cNvGraphicFramePr>
          <p:nvPr/>
        </p:nvGraphicFramePr>
        <p:xfrm>
          <a:off x="1136631" y="1559692"/>
          <a:ext cx="5715040" cy="4154378"/>
        </p:xfrm>
        <a:graphic>
          <a:graphicData uri="http://schemas.openxmlformats.org/drawingml/2006/table">
            <a:tbl>
              <a:tblPr/>
              <a:tblGrid>
                <a:gridCol w="3690654"/>
                <a:gridCol w="1024254"/>
                <a:gridCol w="1000132"/>
              </a:tblGrid>
              <a:tr h="197858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 dirty="0" smtClean="0">
                          <a:solidFill>
                            <a:srgbClr val="FFFFFF"/>
                          </a:solidFill>
                          <a:latin typeface="+mn-lt"/>
                        </a:rPr>
                        <a:t>DESCRIÇÃO</a:t>
                      </a:r>
                      <a:r>
                        <a:rPr lang="pt-BR" sz="1200" b="1" i="0" u="none" strike="noStrike" baseline="0" dirty="0" smtClean="0">
                          <a:solidFill>
                            <a:srgbClr val="FFFFFF"/>
                          </a:solidFill>
                          <a:latin typeface="+mn-lt"/>
                        </a:rPr>
                        <a:t> DA  NATUREZA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+mn-lt"/>
                      </a:endParaRPr>
                    </a:p>
                  </a:txBody>
                  <a:tcPr marL="7619" marR="7619" marT="761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+mn-lt"/>
                        </a:rPr>
                        <a:t>2016 (R$)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+mn-lt"/>
                      </a:endParaRPr>
                    </a:p>
                  </a:txBody>
                  <a:tcPr marL="7619" marR="7619" marT="761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+mn-lt"/>
                        </a:rPr>
                        <a:t>2017 (R$)</a:t>
                      </a: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endParaRPr lang="pt-BR" sz="1200" b="1" i="0" u="none" strike="noStrike">
                        <a:solidFill>
                          <a:srgbClr val="FFFFFF"/>
                        </a:solidFill>
                        <a:latin typeface="+mn-lt"/>
                      </a:endParaRPr>
                    </a:p>
                  </a:txBody>
                  <a:tcPr marL="7619" marR="7619" marT="761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</a:tr>
              <a:tr h="395652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 dirty="0">
                          <a:latin typeface="Calibri"/>
                        </a:rPr>
                        <a:t>DIARIAS - PESSOAL CIVIL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000" b="0" i="0" u="none" strike="noStrike">
                          <a:latin typeface="Calibri"/>
                        </a:rPr>
                        <a:t>7.080,00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latin typeface="Calibri"/>
                        </a:rPr>
                        <a:t>10.700,00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395652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latin typeface="Calibri"/>
                        </a:rPr>
                        <a:t>EQUIPAMENTOS E MATERIAL PERMANENTE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latin typeface="Calibri"/>
                        </a:rPr>
                        <a:t>0,00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latin typeface="Calibri"/>
                        </a:rPr>
                        <a:t>7.060,00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395652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latin typeface="Calibri"/>
                        </a:rPr>
                        <a:t>MATERIAL DE CONSUMO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000" b="0" i="0" u="none" strike="noStrike">
                          <a:latin typeface="Calibri"/>
                        </a:rPr>
                        <a:t>798,00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000" b="0" i="0" u="none" strike="noStrike">
                          <a:latin typeface="Calibri"/>
                        </a:rPr>
                        <a:t>0,00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395652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latin typeface="Calibri"/>
                        </a:rPr>
                        <a:t>OBRIGACOES PATRONAIS-OP. INTRA ORCAMENTARIA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000" b="0" i="0" u="none" strike="noStrike">
                          <a:latin typeface="Calibri"/>
                        </a:rPr>
                        <a:t>5.117,18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latin typeface="Calibri"/>
                        </a:rPr>
                        <a:t>5.065,21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395652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latin typeface="Calibri"/>
                        </a:rPr>
                        <a:t>OBRIGACOES TRIBUTARIAS E CONTRIBUTIVAS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000" b="0" i="0" u="none" strike="noStrike">
                          <a:latin typeface="Calibri"/>
                        </a:rPr>
                        <a:t>0,00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latin typeface="Calibri"/>
                        </a:rPr>
                        <a:t>3.803,82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395652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latin typeface="Calibri"/>
                        </a:rPr>
                        <a:t>OUTROS SERVICOS DE TERCEIROS - PESSOA FISICA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000" b="0" i="0" u="none" strike="noStrike">
                          <a:latin typeface="Calibri"/>
                        </a:rPr>
                        <a:t>29.888,58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latin typeface="Calibri"/>
                        </a:rPr>
                        <a:t>40.082,87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395652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latin typeface="Calibri"/>
                        </a:rPr>
                        <a:t>OUTROS SERVICOS DE TERCEIROS-PESSOA JURIDICA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000" b="0" i="0" u="none" strike="noStrike">
                          <a:latin typeface="Calibri"/>
                        </a:rPr>
                        <a:t>72.235,16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latin typeface="Calibri"/>
                        </a:rPr>
                        <a:t>102.747,73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395652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latin typeface="Calibri"/>
                        </a:rPr>
                        <a:t>PASSAGENS E DESPESAS COM LOCOMOCAO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000" b="0" i="0" u="none" strike="noStrike">
                          <a:latin typeface="Calibri"/>
                        </a:rPr>
                        <a:t>0,00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latin typeface="Calibri"/>
                        </a:rPr>
                        <a:t>1.585,85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395652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latin typeface="Calibri"/>
                        </a:rPr>
                        <a:t>VENC.E VANTAGENS FIXAS - PESSOAL CIVIL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000" b="0" i="0" u="none" strike="noStrike">
                          <a:latin typeface="Calibri"/>
                        </a:rPr>
                        <a:t>483.515,94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latin typeface="Calibri"/>
                        </a:rPr>
                        <a:t>517.115,01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395652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1" i="0" u="none" strike="noStrike" dirty="0">
                          <a:latin typeface="Calibri"/>
                        </a:rPr>
                        <a:t>TOTAL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1" i="0" u="none" strike="noStrike" dirty="0">
                          <a:latin typeface="Calibri"/>
                        </a:rPr>
                        <a:t>598.634,86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1" i="0" u="none" strike="noStrike" dirty="0">
                          <a:latin typeface="Calibri"/>
                        </a:rPr>
                        <a:t>688.160,49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/>
          <p:cNvSpPr>
            <a:spLocks noChangeArrowheads="1"/>
          </p:cNvSpPr>
          <p:nvPr/>
        </p:nvSpPr>
        <p:spPr bwMode="auto">
          <a:xfrm>
            <a:off x="350838" y="817563"/>
            <a:ext cx="6381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indent="449263" defTabSz="914400" eaLnBrk="1" hangingPunct="1"/>
            <a:endParaRPr lang="pt-BR" altLang="pt-BR" sz="180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993755" y="845312"/>
            <a:ext cx="5688632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>
                <a:solidFill>
                  <a:schemeClr val="bg1"/>
                </a:solidFill>
                <a:cs typeface="Arial" pitchFamily="34" charset="0"/>
              </a:rPr>
              <a:t>PESSOAL </a:t>
            </a:r>
            <a:r>
              <a:rPr lang="pt-BR" sz="1400" b="1" dirty="0" smtClean="0">
                <a:solidFill>
                  <a:schemeClr val="bg1"/>
                </a:solidFill>
                <a:cs typeface="Arial" pitchFamily="34" charset="0"/>
              </a:rPr>
              <a:t>CIVIL </a:t>
            </a:r>
            <a:endParaRPr lang="pt-BR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993755" y="2274072"/>
            <a:ext cx="5688632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>
                <a:solidFill>
                  <a:schemeClr val="bg1"/>
                </a:solidFill>
              </a:rPr>
              <a:t>PESSOAL CIVIL </a:t>
            </a:r>
            <a:r>
              <a:rPr lang="pt-BR" sz="1400" b="1" dirty="0" smtClean="0">
                <a:solidFill>
                  <a:schemeClr val="bg1"/>
                </a:solidFill>
              </a:rPr>
              <a:t>– </a:t>
            </a:r>
            <a:r>
              <a:rPr lang="pt-BR" sz="1400" b="1" dirty="0">
                <a:solidFill>
                  <a:schemeClr val="bg1"/>
                </a:solidFill>
              </a:rPr>
              <a:t>DETALHAMENTO DAS VERBAS PAGAS</a:t>
            </a:r>
          </a:p>
        </p:txBody>
      </p:sp>
      <p:graphicFrame>
        <p:nvGraphicFramePr>
          <p:cNvPr id="10" name="Tabela 9"/>
          <p:cNvGraphicFramePr>
            <a:graphicFrameLocks noGrp="1"/>
          </p:cNvGraphicFramePr>
          <p:nvPr/>
        </p:nvGraphicFramePr>
        <p:xfrm>
          <a:off x="993755" y="1273940"/>
          <a:ext cx="5689600" cy="803627"/>
        </p:xfrm>
        <a:graphic>
          <a:graphicData uri="http://schemas.openxmlformats.org/drawingml/2006/table">
            <a:tbl>
              <a:tblPr/>
              <a:tblGrid>
                <a:gridCol w="25560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66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6676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63877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Itens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R$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Variação %</a:t>
                      </a:r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endParaRPr lang="pt-BR" sz="1400" b="1" i="0" u="none" strike="noStrike">
                        <a:solidFill>
                          <a:srgbClr val="FFFFFF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5873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Total Executado em </a:t>
                      </a:r>
                      <a:r>
                        <a:rPr lang="pt-BR" sz="1400" b="1" i="0" u="none" strike="noStrike" dirty="0" smtClean="0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2016</a:t>
                      </a: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0" i="0" u="none" strike="noStrike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483.515,94</a:t>
                      </a:r>
                      <a:endParaRPr lang="pt-BR" sz="1400" b="0" i="0" u="none" strike="noStrike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pt-BR" sz="1400" b="0" i="0" u="none" strike="noStrike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63877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Total Executado em </a:t>
                      </a:r>
                      <a:r>
                        <a:rPr lang="pt-BR" sz="1400" b="1" i="0" u="none" strike="noStrike" dirty="0" smtClean="0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2017</a:t>
                      </a: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0" i="0" u="none" strike="noStrike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517.115,01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0" i="0" u="none" strike="noStrike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6,95</a:t>
                      </a:r>
                      <a:endParaRPr lang="pt-BR" sz="1400" b="0" i="0" u="none" strike="noStrike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993756" y="2702705"/>
          <a:ext cx="5643602" cy="2311509"/>
        </p:xfrm>
        <a:graphic>
          <a:graphicData uri="http://schemas.openxmlformats.org/drawingml/2006/table">
            <a:tbl>
              <a:tblPr/>
              <a:tblGrid>
                <a:gridCol w="2660808"/>
                <a:gridCol w="1573707"/>
                <a:gridCol w="1409087"/>
              </a:tblGrid>
              <a:tr h="180474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800" b="1" i="0" u="none" strike="noStrike" dirty="0">
                          <a:solidFill>
                            <a:srgbClr val="FFFFFF"/>
                          </a:solidFill>
                          <a:latin typeface="+mn-lt"/>
                        </a:rPr>
                        <a:t>Itens</a:t>
                      </a:r>
                    </a:p>
                  </a:txBody>
                  <a:tcPr marL="7427" marR="7427" marT="74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800" b="1" i="0" u="none" strike="noStrike" dirty="0">
                          <a:solidFill>
                            <a:srgbClr val="FFFFFF"/>
                          </a:solidFill>
                          <a:latin typeface="+mn-lt"/>
                        </a:rPr>
                        <a:t>2016 (R$)</a:t>
                      </a:r>
                    </a:p>
                  </a:txBody>
                  <a:tcPr marL="7427" marR="7427" marT="74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800" b="1" i="0" u="none" strike="noStrike" dirty="0">
                          <a:solidFill>
                            <a:srgbClr val="FFFFFF"/>
                          </a:solidFill>
                          <a:latin typeface="+mn-lt"/>
                        </a:rPr>
                        <a:t>2017 (R$)</a:t>
                      </a:r>
                    </a:p>
                  </a:txBody>
                  <a:tcPr marL="7427" marR="7427" marT="74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144920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13 SALARIO  (RGPS)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260,78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34.871,12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144920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 SALARIO  (RPPS)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236,25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3.734,56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144920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COMPLEMENTACAO SALARIAL- PESSOAL CIVIL (RPPS)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2.376,80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2.376,80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222460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FERIAS - ABONO CONSTITUCIONAL  (RGPS)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6.916,55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7.506,97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222460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FERIAS - ABONO CONSTITUCIONAL  (RPPS)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3.734,20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3.734,20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222460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GRATIF.P/EXERCICIO DE CARGO EM COMISSAO(RGPS)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427.553,24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422.453,24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144920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GRATIF.P/EXERCICIO DE CARGO EM COMISSAO(RPPS)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21.791,56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21.791,56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196830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SUBSIDIOS (RPPS)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20.646,56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20.646,56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222460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1" i="0" u="none" strike="noStrike" dirty="0">
                          <a:latin typeface="Calibri"/>
                        </a:rPr>
                        <a:t>TOTAL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1" i="0" u="none" strike="noStrike" dirty="0">
                          <a:latin typeface="Calibri"/>
                        </a:rPr>
                        <a:t>483.515,94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1" i="0" u="none" strike="noStrike" dirty="0">
                          <a:latin typeface="Calibri"/>
                        </a:rPr>
                        <a:t>517.115,01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899517" y="988188"/>
            <a:ext cx="5976664" cy="41389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>
                <a:solidFill>
                  <a:schemeClr val="bg1"/>
                </a:solidFill>
                <a:cs typeface="Arial" pitchFamily="34" charset="0"/>
              </a:rPr>
              <a:t>PESSOAL </a:t>
            </a:r>
            <a:r>
              <a:rPr lang="pt-BR" sz="1400" b="1" dirty="0" smtClean="0">
                <a:solidFill>
                  <a:schemeClr val="bg1"/>
                </a:solidFill>
                <a:cs typeface="Arial" pitchFamily="34" charset="0"/>
              </a:rPr>
              <a:t>CIVIL  </a:t>
            </a:r>
            <a:r>
              <a:rPr lang="pt-BR" sz="1400" b="1" dirty="0">
                <a:solidFill>
                  <a:schemeClr val="bg1"/>
                </a:solidFill>
                <a:cs typeface="Arial" pitchFamily="34" charset="0"/>
              </a:rPr>
              <a:t>– REPRESENTAÇÃO GRÁFICA DAS MAIORES VERBAS PAGAS</a:t>
            </a:r>
          </a:p>
        </p:txBody>
      </p:sp>
      <p:sp>
        <p:nvSpPr>
          <p:cNvPr id="6" name="Retângulo 5"/>
          <p:cNvSpPr/>
          <p:nvPr/>
        </p:nvSpPr>
        <p:spPr>
          <a:xfrm>
            <a:off x="899517" y="4834922"/>
            <a:ext cx="5976664" cy="2710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 smtClean="0">
                <a:solidFill>
                  <a:schemeClr val="bg1"/>
                </a:solidFill>
              </a:rPr>
              <a:t>DIÁRIAS </a:t>
            </a:r>
            <a:r>
              <a:rPr lang="pt-BR" sz="1400" b="1" dirty="0">
                <a:solidFill>
                  <a:schemeClr val="bg1"/>
                </a:solidFill>
              </a:rPr>
              <a:t>– PESSOAL CIVIL</a:t>
            </a:r>
          </a:p>
        </p:txBody>
      </p:sp>
      <p:graphicFrame>
        <p:nvGraphicFramePr>
          <p:cNvPr id="8" name="Tabela 7"/>
          <p:cNvGraphicFramePr>
            <a:graphicFrameLocks noGrp="1"/>
          </p:cNvGraphicFramePr>
          <p:nvPr/>
        </p:nvGraphicFramePr>
        <p:xfrm>
          <a:off x="900113" y="5203030"/>
          <a:ext cx="5975350" cy="668655"/>
        </p:xfrm>
        <a:graphic>
          <a:graphicData uri="http://schemas.openxmlformats.org/drawingml/2006/table">
            <a:tbl>
              <a:tblPr/>
              <a:tblGrid>
                <a:gridCol w="272686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1462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3386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Itens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3" marR="9523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R$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3" marR="9523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Variação %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3" marR="9523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Total Executado em </a:t>
                      </a:r>
                      <a:r>
                        <a:rPr lang="pt-BR" sz="1400" b="1" i="0" u="none" strike="noStrike" dirty="0" smtClean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2016</a:t>
                      </a: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3" marR="9523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0" i="0" u="none" strike="noStrike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7.080,00</a:t>
                      </a:r>
                      <a:endParaRPr lang="pt-BR" sz="14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3" marR="9523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pt-BR" sz="14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3" marR="9523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Total Executado em </a:t>
                      </a:r>
                      <a:r>
                        <a:rPr lang="pt-BR" sz="1400" b="1" i="0" u="none" strike="noStrike" dirty="0" smtClean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2017</a:t>
                      </a: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3" marR="9523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0" i="0" u="none" strike="noStrike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10.700,00</a:t>
                      </a:r>
                      <a:endParaRPr lang="pt-BR" sz="14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3" marR="9523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0" i="0" u="none" strike="noStrike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51,13</a:t>
                      </a:r>
                      <a:endParaRPr lang="pt-BR" sz="14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3" marR="9523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5" name="Gráfico 4"/>
          <p:cNvGraphicFramePr/>
          <p:nvPr/>
        </p:nvGraphicFramePr>
        <p:xfrm>
          <a:off x="993755" y="1702568"/>
          <a:ext cx="5857916" cy="24288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Gráfico 8"/>
          <p:cNvGraphicFramePr/>
          <p:nvPr/>
        </p:nvGraphicFramePr>
        <p:xfrm>
          <a:off x="922317" y="6774666"/>
          <a:ext cx="5929354" cy="25717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Retângulo 6"/>
          <p:cNvSpPr/>
          <p:nvPr/>
        </p:nvSpPr>
        <p:spPr>
          <a:xfrm>
            <a:off x="1136631" y="6131724"/>
            <a:ext cx="55007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sz="180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pt-BR" sz="1400" dirty="0" smtClean="0">
                <a:latin typeface="+mj-lt"/>
              </a:rPr>
              <a:t>Diárias (Detalhamento)  </a:t>
            </a:r>
          </a:p>
          <a:p>
            <a:pPr algn="ctr">
              <a:defRPr sz="180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pt-BR" sz="1400" dirty="0" smtClean="0">
                <a:latin typeface="+mj-lt"/>
              </a:rPr>
              <a:t>1º Quadrimestre 2016-2017</a:t>
            </a:r>
            <a:endParaRPr lang="pt-BR" sz="1400" dirty="0">
              <a:latin typeface="+mj-l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899517" y="1131064"/>
            <a:ext cx="5976664" cy="2710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sz="1400" b="1" dirty="0" smtClean="0">
              <a:solidFill>
                <a:schemeClr val="bg1"/>
              </a:solidFill>
            </a:endParaRPr>
          </a:p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 smtClean="0">
                <a:solidFill>
                  <a:schemeClr val="bg1"/>
                </a:solidFill>
              </a:rPr>
              <a:t>PASSAGENS E DESPESAS COM LOCOMOÇÃO</a:t>
            </a:r>
          </a:p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graphicFrame>
        <p:nvGraphicFramePr>
          <p:cNvPr id="11" name="Tabela 10"/>
          <p:cNvGraphicFramePr>
            <a:graphicFrameLocks noGrp="1"/>
          </p:cNvGraphicFramePr>
          <p:nvPr/>
        </p:nvGraphicFramePr>
        <p:xfrm>
          <a:off x="922317" y="1488254"/>
          <a:ext cx="5929354" cy="646749"/>
        </p:xfrm>
        <a:graphic>
          <a:graphicData uri="http://schemas.openxmlformats.org/drawingml/2006/table">
            <a:tbl>
              <a:tblPr/>
              <a:tblGrid>
                <a:gridCol w="3192729"/>
                <a:gridCol w="1328651"/>
                <a:gridCol w="1407974"/>
              </a:tblGrid>
              <a:tr h="214314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+mn-lt"/>
                        </a:rPr>
                        <a:t>Itens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+mn-lt"/>
                        </a:rPr>
                        <a:t>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+mn-lt"/>
                        </a:rPr>
                        <a:t>R$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+mn-lt"/>
                        </a:rPr>
                        <a:t>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1" i="0" u="none" strike="noStrike">
                          <a:solidFill>
                            <a:srgbClr val="FFFFFF"/>
                          </a:solidFill>
                          <a:latin typeface="+mn-lt"/>
                        </a:rPr>
                        <a:t>Variação %</a:t>
                      </a:r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r>
                        <a:rPr lang="pt-BR" sz="1400" b="1" i="0" u="none" strike="noStrike">
                          <a:solidFill>
                            <a:srgbClr val="FFFFFF"/>
                          </a:solidFill>
                          <a:latin typeface="+mn-lt"/>
                        </a:rPr>
                        <a:t>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+mn-lt"/>
                        </a:rPr>
                        <a:t>Total Executado em 2016 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0,00</a:t>
                      </a:r>
                      <a:endParaRPr lang="pt-BR" sz="1400" b="0" i="0" u="none" strike="no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pt-BR" sz="1400" b="0" i="0" u="none" strike="no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+mn-lt"/>
                        </a:rPr>
                        <a:t>Total Executado em 2017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1.585,00</a:t>
                      </a:r>
                      <a:endParaRPr lang="pt-BR" sz="1400" b="0" i="0" u="none" strike="no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pt-BR" sz="1400" b="0" i="0" u="none" strike="no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</a:tr>
            </a:tbl>
          </a:graphicData>
        </a:graphic>
      </p:graphicFrame>
      <p:sp>
        <p:nvSpPr>
          <p:cNvPr id="13" name="Retângulo 12"/>
          <p:cNvSpPr/>
          <p:nvPr/>
        </p:nvSpPr>
        <p:spPr>
          <a:xfrm>
            <a:off x="850879" y="4988716"/>
            <a:ext cx="5976664" cy="2710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 smtClean="0">
                <a:solidFill>
                  <a:schemeClr val="bg1"/>
                </a:solidFill>
              </a:rPr>
              <a:t>MATERIAL DE CONSUMO</a:t>
            </a:r>
            <a:endParaRPr lang="pt-BR" sz="1400" b="1" dirty="0">
              <a:solidFill>
                <a:schemeClr val="bg1"/>
              </a:solidFill>
            </a:endParaRPr>
          </a:p>
        </p:txBody>
      </p:sp>
      <p:graphicFrame>
        <p:nvGraphicFramePr>
          <p:cNvPr id="14" name="Tabela 13"/>
          <p:cNvGraphicFramePr>
            <a:graphicFrameLocks noGrp="1"/>
          </p:cNvGraphicFramePr>
          <p:nvPr/>
        </p:nvGraphicFramePr>
        <p:xfrm>
          <a:off x="850879" y="5488782"/>
          <a:ext cx="5976937" cy="718182"/>
        </p:xfrm>
        <a:graphic>
          <a:graphicData uri="http://schemas.openxmlformats.org/drawingml/2006/table">
            <a:tbl>
              <a:tblPr/>
              <a:tblGrid>
                <a:gridCol w="319620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656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1504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38176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Itens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R$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Variação %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41830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Total Executado em </a:t>
                      </a:r>
                      <a:r>
                        <a:rPr lang="pt-BR" sz="1400" b="1" i="0" u="none" strike="noStrike" dirty="0" smtClean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2016</a:t>
                      </a: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0" i="0" u="none" strike="noStrike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798,00</a:t>
                      </a:r>
                      <a:endParaRPr lang="pt-BR" sz="14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pt-BR" sz="14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38176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Total Executado em </a:t>
                      </a:r>
                      <a:r>
                        <a:rPr lang="pt-BR" sz="1400" b="1" i="0" u="none" strike="noStrike" dirty="0" smtClean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2017</a:t>
                      </a: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0" i="0" u="none" strike="noStrike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0,00</a:t>
                      </a:r>
                      <a:endParaRPr lang="pt-BR" sz="14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endParaRPr lang="pt-BR" sz="14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6" name="Gráfico 5"/>
          <p:cNvGraphicFramePr/>
          <p:nvPr/>
        </p:nvGraphicFramePr>
        <p:xfrm>
          <a:off x="993755" y="2845576"/>
          <a:ext cx="5786478" cy="18573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Gráfico 6"/>
          <p:cNvGraphicFramePr/>
          <p:nvPr/>
        </p:nvGraphicFramePr>
        <p:xfrm>
          <a:off x="1065193" y="7060418"/>
          <a:ext cx="5715040" cy="20954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Retângulo 7"/>
          <p:cNvSpPr/>
          <p:nvPr/>
        </p:nvSpPr>
        <p:spPr>
          <a:xfrm>
            <a:off x="1136631" y="2202634"/>
            <a:ext cx="55007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sz="180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pt-BR" sz="1400" dirty="0" smtClean="0">
                <a:latin typeface="+mj-lt"/>
              </a:rPr>
              <a:t>Despesa com Passagens e locomoção </a:t>
            </a:r>
            <a:r>
              <a:rPr lang="pt-BR" sz="1400" dirty="0" smtClean="0">
                <a:latin typeface="+mj-lt"/>
              </a:rPr>
              <a:t>(Detalhamento)  </a:t>
            </a:r>
          </a:p>
          <a:p>
            <a:pPr algn="ctr">
              <a:defRPr sz="180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pt-BR" sz="1400" dirty="0" smtClean="0">
                <a:latin typeface="+mj-lt"/>
              </a:rPr>
              <a:t>1º Quadrimestre 2016-2017</a:t>
            </a:r>
            <a:endParaRPr lang="pt-BR" sz="1400" dirty="0">
              <a:latin typeface="+mj-lt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1136631" y="6346038"/>
            <a:ext cx="55007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sz="180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pt-BR" sz="1400" dirty="0" smtClean="0">
                <a:latin typeface="+mj-lt"/>
              </a:rPr>
              <a:t>Despesa Material de Consumo  </a:t>
            </a:r>
            <a:endParaRPr lang="pt-BR" sz="1400" dirty="0" smtClean="0">
              <a:latin typeface="+mj-lt"/>
            </a:endParaRPr>
          </a:p>
          <a:p>
            <a:pPr algn="ctr">
              <a:defRPr sz="180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pt-BR" sz="1400" dirty="0" smtClean="0">
                <a:latin typeface="+mj-lt"/>
              </a:rPr>
              <a:t>1º Quadrimestre 2016-2017</a:t>
            </a:r>
            <a:endParaRPr lang="pt-BR" sz="1400" dirty="0">
              <a:latin typeface="+mj-l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"/>
          <p:cNvSpPr>
            <a:spLocks noChangeArrowheads="1"/>
          </p:cNvSpPr>
          <p:nvPr/>
        </p:nvSpPr>
        <p:spPr bwMode="auto">
          <a:xfrm>
            <a:off x="350838" y="817563"/>
            <a:ext cx="6381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indent="449263" defTabSz="914400" eaLnBrk="1" hangingPunct="1"/>
            <a:endParaRPr lang="pt-BR" altLang="pt-BR" sz="180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779441" y="1131064"/>
            <a:ext cx="5976664" cy="2710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 smtClean="0">
                <a:solidFill>
                  <a:schemeClr val="bg1"/>
                </a:solidFill>
              </a:rPr>
              <a:t>SERVIÇOS DE TERCEIROS – PESSOA FÍSICA</a:t>
            </a:r>
            <a:endParaRPr lang="pt-BR" sz="1400" b="1" dirty="0">
              <a:solidFill>
                <a:schemeClr val="bg1"/>
              </a:solidFill>
            </a:endParaRPr>
          </a:p>
        </p:txBody>
      </p:sp>
      <p:graphicFrame>
        <p:nvGraphicFramePr>
          <p:cNvPr id="21" name="Tabela 20"/>
          <p:cNvGraphicFramePr>
            <a:graphicFrameLocks noGrp="1"/>
          </p:cNvGraphicFramePr>
          <p:nvPr/>
        </p:nvGraphicFramePr>
        <p:xfrm>
          <a:off x="779441" y="1488254"/>
          <a:ext cx="5976937" cy="709083"/>
        </p:xfrm>
        <a:graphic>
          <a:graphicData uri="http://schemas.openxmlformats.org/drawingml/2006/table">
            <a:tbl>
              <a:tblPr/>
              <a:tblGrid>
                <a:gridCol w="319914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952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8253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32833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Itens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R$</a:t>
                      </a:r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Variação %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43417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Total Executado em </a:t>
                      </a:r>
                      <a:r>
                        <a:rPr lang="pt-BR" sz="1400" b="1" i="0" u="none" strike="noStrike" dirty="0" smtClean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2016</a:t>
                      </a: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0" i="0" u="none" strike="noStrike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29.888,58</a:t>
                      </a:r>
                      <a:endParaRPr lang="pt-BR" sz="14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pt-BR" sz="14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32833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Total Executado em </a:t>
                      </a:r>
                      <a:r>
                        <a:rPr lang="pt-BR" sz="1400" b="1" i="0" u="none" strike="noStrike" dirty="0" smtClean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2017</a:t>
                      </a: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0" i="0" u="none" strike="noStrike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40.082,87</a:t>
                      </a:r>
                      <a:endParaRPr lang="pt-BR" sz="14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0" i="0" u="none" strike="noStrike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34,11</a:t>
                      </a:r>
                      <a:endParaRPr lang="pt-BR" sz="14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2" name="Retângulo 11"/>
          <p:cNvSpPr/>
          <p:nvPr/>
        </p:nvSpPr>
        <p:spPr>
          <a:xfrm>
            <a:off x="841937" y="5360638"/>
            <a:ext cx="5976664" cy="2710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 smtClean="0">
                <a:solidFill>
                  <a:schemeClr val="bg1"/>
                </a:solidFill>
              </a:rPr>
              <a:t>LOCAÇÃO DE IMÓVEIS</a:t>
            </a:r>
            <a:endParaRPr lang="pt-BR" sz="1400" b="1" dirty="0">
              <a:solidFill>
                <a:schemeClr val="bg1"/>
              </a:solidFill>
            </a:endParaRPr>
          </a:p>
        </p:txBody>
      </p:sp>
      <p:graphicFrame>
        <p:nvGraphicFramePr>
          <p:cNvPr id="13" name="Tabela 12"/>
          <p:cNvGraphicFramePr>
            <a:graphicFrameLocks noGrp="1"/>
          </p:cNvGraphicFramePr>
          <p:nvPr/>
        </p:nvGraphicFramePr>
        <p:xfrm>
          <a:off x="922317" y="5774534"/>
          <a:ext cx="5857916" cy="671266"/>
        </p:xfrm>
        <a:graphic>
          <a:graphicData uri="http://schemas.openxmlformats.org/drawingml/2006/table">
            <a:tbl>
              <a:tblPr/>
              <a:tblGrid>
                <a:gridCol w="305681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0612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9497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20416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Itens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R$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Variação %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0434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Total Executado em </a:t>
                      </a:r>
                      <a:r>
                        <a:rPr lang="pt-BR" sz="1400" b="1" i="0" u="none" strike="noStrike" dirty="0" smtClean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2016</a:t>
                      </a: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0" i="0" u="none" strike="noStrike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25.888,58</a:t>
                      </a:r>
                      <a:endParaRPr lang="pt-BR" sz="14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pt-BR" sz="14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20416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Total Executado em </a:t>
                      </a:r>
                      <a:r>
                        <a:rPr lang="pt-BR" sz="1400" b="1" i="0" u="none" strike="noStrike" dirty="0" smtClean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2017</a:t>
                      </a: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0" i="0" u="none" strike="noStrike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38.832,87</a:t>
                      </a:r>
                      <a:endParaRPr lang="pt-BR" sz="14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0" i="0" u="none" strike="noStrike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50,00</a:t>
                      </a:r>
                      <a:endParaRPr lang="pt-BR" sz="14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7" name="Gráfico 6"/>
          <p:cNvGraphicFramePr/>
          <p:nvPr/>
        </p:nvGraphicFramePr>
        <p:xfrm>
          <a:off x="850879" y="3059890"/>
          <a:ext cx="5857916" cy="21431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Gráfico 7"/>
          <p:cNvGraphicFramePr/>
          <p:nvPr/>
        </p:nvGraphicFramePr>
        <p:xfrm>
          <a:off x="922317" y="7131856"/>
          <a:ext cx="5857916" cy="22860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Retângulo 8"/>
          <p:cNvSpPr/>
          <p:nvPr/>
        </p:nvSpPr>
        <p:spPr>
          <a:xfrm>
            <a:off x="993755" y="2416948"/>
            <a:ext cx="55007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sz="180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pt-BR" sz="1400" dirty="0" smtClean="0">
                <a:latin typeface="+mj-lt"/>
              </a:rPr>
              <a:t>Despesa com Serviço de Terceiros – Pessoa Física  </a:t>
            </a:r>
            <a:endParaRPr lang="pt-BR" sz="1400" dirty="0" smtClean="0">
              <a:latin typeface="+mj-lt"/>
            </a:endParaRPr>
          </a:p>
          <a:p>
            <a:pPr algn="ctr">
              <a:defRPr sz="180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pt-BR" sz="1400" dirty="0" smtClean="0">
                <a:latin typeface="+mj-lt"/>
              </a:rPr>
              <a:t>1º Quadrimestre 2016-2017</a:t>
            </a:r>
            <a:endParaRPr lang="pt-BR" sz="1400" dirty="0">
              <a:latin typeface="+mj-lt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1136631" y="6488914"/>
            <a:ext cx="55007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sz="180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pt-BR" sz="1400" dirty="0" smtClean="0">
                <a:latin typeface="+mj-lt"/>
              </a:rPr>
              <a:t>Despesa com Locação de Imóveis </a:t>
            </a:r>
            <a:r>
              <a:rPr lang="pt-BR" sz="1400" dirty="0" smtClean="0">
                <a:latin typeface="+mj-lt"/>
              </a:rPr>
              <a:t>(Detalhamento)  </a:t>
            </a:r>
          </a:p>
          <a:p>
            <a:pPr algn="ctr">
              <a:defRPr sz="180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pt-BR" sz="1400" dirty="0" smtClean="0">
                <a:latin typeface="+mj-lt"/>
              </a:rPr>
              <a:t>1º Quadrimestre 2016-2017</a:t>
            </a:r>
            <a:endParaRPr lang="pt-BR" sz="1400" dirty="0">
              <a:latin typeface="+mj-l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ChangeArrowheads="1"/>
          </p:cNvSpPr>
          <p:nvPr/>
        </p:nvSpPr>
        <p:spPr bwMode="auto">
          <a:xfrm>
            <a:off x="350838" y="817563"/>
            <a:ext cx="6381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indent="449263" defTabSz="914400" eaLnBrk="1" hangingPunct="1"/>
            <a:endParaRPr lang="pt-BR" altLang="pt-BR" sz="180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850879" y="845312"/>
            <a:ext cx="5976664" cy="2710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 smtClean="0">
                <a:solidFill>
                  <a:schemeClr val="bg1"/>
                </a:solidFill>
              </a:rPr>
              <a:t>SERVIÇOS DE TERCEIROS – </a:t>
            </a:r>
            <a:r>
              <a:rPr lang="pt-BR" sz="1400" b="1" smtClean="0">
                <a:solidFill>
                  <a:schemeClr val="bg1"/>
                </a:solidFill>
              </a:rPr>
              <a:t>PESSOA JURÍDICA</a:t>
            </a:r>
            <a:endParaRPr lang="pt-BR" sz="1400" b="1" dirty="0">
              <a:solidFill>
                <a:schemeClr val="bg1"/>
              </a:solidFill>
            </a:endParaRPr>
          </a:p>
        </p:txBody>
      </p:sp>
      <p:graphicFrame>
        <p:nvGraphicFramePr>
          <p:cNvPr id="14" name="Tabela 13"/>
          <p:cNvGraphicFramePr>
            <a:graphicFrameLocks noGrp="1"/>
          </p:cNvGraphicFramePr>
          <p:nvPr/>
        </p:nvGraphicFramePr>
        <p:xfrm>
          <a:off x="922317" y="1273940"/>
          <a:ext cx="5851545" cy="649447"/>
        </p:xfrm>
        <a:graphic>
          <a:graphicData uri="http://schemas.openxmlformats.org/drawingml/2006/table">
            <a:tbl>
              <a:tblPr/>
              <a:tblGrid>
                <a:gridCol w="322296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256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0289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13042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Itens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R$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Variação %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2727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Total Executado em </a:t>
                      </a:r>
                      <a:r>
                        <a:rPr lang="pt-BR" sz="1400" b="1" i="0" u="none" strike="noStrike" dirty="0" smtClean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2016</a:t>
                      </a: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0" i="0" u="none" strike="noStrike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72.235,16</a:t>
                      </a:r>
                      <a:endParaRPr lang="pt-BR" sz="14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pt-BR" sz="14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13042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Total Executado em </a:t>
                      </a:r>
                      <a:r>
                        <a:rPr lang="pt-BR" sz="1400" b="1" i="0" u="none" strike="noStrike" dirty="0" smtClean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2017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0" i="0" u="none" strike="noStrike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102.747,73</a:t>
                      </a:r>
                      <a:endParaRPr lang="pt-BR" sz="14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0" i="0" u="none" strike="noStrike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42,24</a:t>
                      </a:r>
                      <a:endParaRPr lang="pt-BR" sz="14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9" name="Retângulo 8"/>
          <p:cNvSpPr/>
          <p:nvPr/>
        </p:nvSpPr>
        <p:spPr>
          <a:xfrm>
            <a:off x="850879" y="4774402"/>
            <a:ext cx="5976664" cy="2710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 smtClean="0">
                <a:solidFill>
                  <a:schemeClr val="bg1"/>
                </a:solidFill>
              </a:rPr>
              <a:t>LOCAÇÃO DE VEÍCULOS</a:t>
            </a:r>
            <a:endParaRPr lang="pt-BR" sz="1400" b="1" dirty="0">
              <a:solidFill>
                <a:schemeClr val="bg1"/>
              </a:solidFill>
            </a:endParaRPr>
          </a:p>
        </p:txBody>
      </p:sp>
      <p:graphicFrame>
        <p:nvGraphicFramePr>
          <p:cNvPr id="11" name="Tabela 10"/>
          <p:cNvGraphicFramePr>
            <a:graphicFrameLocks noGrp="1"/>
          </p:cNvGraphicFramePr>
          <p:nvPr/>
        </p:nvGraphicFramePr>
        <p:xfrm>
          <a:off x="993755" y="5274468"/>
          <a:ext cx="5851545" cy="649447"/>
        </p:xfrm>
        <a:graphic>
          <a:graphicData uri="http://schemas.openxmlformats.org/drawingml/2006/table">
            <a:tbl>
              <a:tblPr/>
              <a:tblGrid>
                <a:gridCol w="322296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256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0289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13042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Itens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R$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Variação %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2727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Total Executado em </a:t>
                      </a:r>
                      <a:r>
                        <a:rPr lang="pt-BR" sz="1400" b="1" i="0" u="none" strike="noStrike" dirty="0" smtClean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2016</a:t>
                      </a: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0" i="0" u="none" strike="noStrike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52.256,00</a:t>
                      </a:r>
                      <a:endParaRPr lang="pt-BR" sz="14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pt-BR" sz="1400" b="0" i="0" u="none" strike="noStrike" dirty="0">
                        <a:solidFill>
                          <a:srgbClr val="37609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13042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Total Executado em </a:t>
                      </a:r>
                      <a:r>
                        <a:rPr lang="pt-BR" sz="1400" b="1" i="0" u="none" strike="noStrike" dirty="0" smtClean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2017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0" i="0" u="none" strike="noStrike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84.590,63</a:t>
                      </a:r>
                      <a:endParaRPr lang="pt-BR" sz="14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0" i="0" u="none" strike="noStrike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61,88</a:t>
                      </a:r>
                      <a:endParaRPr lang="pt-BR" sz="14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7" name="Gráfico 6"/>
          <p:cNvGraphicFramePr/>
          <p:nvPr/>
        </p:nvGraphicFramePr>
        <p:xfrm>
          <a:off x="922317" y="2559824"/>
          <a:ext cx="5857916" cy="20717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Gráfico 7"/>
          <p:cNvGraphicFramePr/>
          <p:nvPr/>
        </p:nvGraphicFramePr>
        <p:xfrm>
          <a:off x="993755" y="6774666"/>
          <a:ext cx="5786478" cy="25003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Retângulo 9"/>
          <p:cNvSpPr/>
          <p:nvPr/>
        </p:nvSpPr>
        <p:spPr>
          <a:xfrm>
            <a:off x="993755" y="2059758"/>
            <a:ext cx="55007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sz="180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pt-BR" sz="1400" dirty="0" smtClean="0">
                <a:latin typeface="+mj-lt"/>
              </a:rPr>
              <a:t>Despesa com Serviço de Terceiros – Pessoa Jurídica   </a:t>
            </a:r>
            <a:endParaRPr lang="pt-BR" sz="1400" dirty="0" smtClean="0">
              <a:latin typeface="+mj-lt"/>
            </a:endParaRPr>
          </a:p>
          <a:p>
            <a:pPr algn="ctr">
              <a:defRPr sz="180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pt-BR" sz="1400" dirty="0" smtClean="0">
                <a:latin typeface="+mj-lt"/>
              </a:rPr>
              <a:t>1º Quadrimestre 2016-2017</a:t>
            </a:r>
            <a:endParaRPr lang="pt-BR" sz="1400" dirty="0">
              <a:latin typeface="+mj-lt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1136631" y="6131724"/>
            <a:ext cx="55007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sz="180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pt-BR" sz="1400" dirty="0" smtClean="0">
                <a:latin typeface="+mj-lt"/>
              </a:rPr>
              <a:t>Despesa com Locação de Veículos </a:t>
            </a:r>
            <a:r>
              <a:rPr lang="pt-BR" sz="1400" dirty="0" smtClean="0">
                <a:latin typeface="+mj-lt"/>
              </a:rPr>
              <a:t>(Detalhamento)  </a:t>
            </a:r>
          </a:p>
          <a:p>
            <a:pPr algn="ctr">
              <a:defRPr sz="180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pt-BR" sz="1400" dirty="0" smtClean="0">
                <a:latin typeface="+mj-lt"/>
              </a:rPr>
              <a:t>1º Quadrimestre 2016-2017</a:t>
            </a:r>
            <a:endParaRPr lang="pt-BR" sz="14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10611</TotalTime>
  <Words>779</Words>
  <Application>Microsoft Office PowerPoint</Application>
  <PresentationFormat>Personalizar</PresentationFormat>
  <Paragraphs>284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2" baseType="lpstr">
      <vt:lpstr>Tema do Office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Casa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Fabrícia</dc:creator>
  <cp:lastModifiedBy>isabel.lins</cp:lastModifiedBy>
  <cp:revision>757</cp:revision>
  <dcterms:created xsi:type="dcterms:W3CDTF">2016-10-22T19:16:28Z</dcterms:created>
  <dcterms:modified xsi:type="dcterms:W3CDTF">2017-08-29T17:01:40Z</dcterms:modified>
</cp:coreProperties>
</file>