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8"/>
  </p:notesMasterIdLst>
  <p:sldIdLst>
    <p:sldId id="325" r:id="rId3"/>
    <p:sldId id="257" r:id="rId4"/>
    <p:sldId id="320" r:id="rId5"/>
    <p:sldId id="286" r:id="rId6"/>
    <p:sldId id="303" r:id="rId7"/>
    <p:sldId id="314" r:id="rId8"/>
    <p:sldId id="319" r:id="rId9"/>
    <p:sldId id="293" r:id="rId10"/>
    <p:sldId id="295" r:id="rId11"/>
    <p:sldId id="321" r:id="rId12"/>
    <p:sldId id="323" r:id="rId13"/>
    <p:sldId id="322" r:id="rId14"/>
    <p:sldId id="302" r:id="rId15"/>
    <p:sldId id="328" r:id="rId16"/>
    <p:sldId id="327" r:id="rId17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488" y="1404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CGE\MONITORAMENTO_1&#186;%20QUADRIMEST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7304855643044648"/>
          <c:y val="2.3958333333333328E-2"/>
          <c:w val="0.82417366579177598"/>
          <c:h val="0.67916732283464554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FUNCIONÁRIOS_!$B$2:$B$4</c:f>
              <c:numCache>
                <c:formatCode>_-* #,##0_-;\-* #,##0_-;_-* "-"??_-;_-@_-</c:formatCode>
                <c:ptCount val="3"/>
                <c:pt idx="0">
                  <c:v>3</c:v>
                </c:pt>
                <c:pt idx="1">
                  <c:v>41</c:v>
                </c:pt>
                <c:pt idx="2">
                  <c:v>1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FUNCIONÁRIOS_!$C$2:$C$4</c:f>
              <c:numCache>
                <c:formatCode>_-* #,##0_-;\-* #,##0_-;_-* "-"??_-;_-@_-</c:formatCode>
                <c:ptCount val="3"/>
                <c:pt idx="0">
                  <c:v>4</c:v>
                </c:pt>
                <c:pt idx="1">
                  <c:v>42</c:v>
                </c:pt>
              </c:numCache>
            </c:numRef>
          </c:val>
        </c:ser>
        <c:axId val="81594240"/>
        <c:axId val="81595776"/>
      </c:barChart>
      <c:catAx>
        <c:axId val="81594240"/>
        <c:scaling>
          <c:orientation val="minMax"/>
        </c:scaling>
        <c:axPos val="b"/>
        <c:majorTickMark val="none"/>
        <c:tickLblPos val="nextTo"/>
        <c:crossAx val="81595776"/>
        <c:crosses val="autoZero"/>
        <c:auto val="1"/>
        <c:lblAlgn val="ctr"/>
        <c:lblOffset val="100"/>
      </c:catAx>
      <c:valAx>
        <c:axId val="81595776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pt-BR"/>
          </a:p>
        </c:txPr>
        <c:crossAx val="8159424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400"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'ENERGIA ELETRICA'!$A$9</c:f>
              <c:strCache>
                <c:ptCount val="1"/>
                <c:pt idx="0">
                  <c:v>Serv. de Energia Eletrica</c:v>
                </c:pt>
              </c:strCache>
            </c:strRef>
          </c:cat>
          <c:val>
            <c:numRef>
              <c:f>'ENERGIA ELETRICA'!$B$9</c:f>
              <c:numCache>
                <c:formatCode>_-* #,##0.00_-;\-* #,##0.00_-;_-* "-"??_-;_-@_-</c:formatCode>
                <c:ptCount val="1"/>
                <c:pt idx="0">
                  <c:v>5716.57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'ENERGIA ELETRICA'!$A$9</c:f>
              <c:strCache>
                <c:ptCount val="1"/>
                <c:pt idx="0">
                  <c:v>Serv. de Energia Eletrica</c:v>
                </c:pt>
              </c:strCache>
            </c:strRef>
          </c:cat>
          <c:val>
            <c:numRef>
              <c:f>'ENERGIA ELETRICA'!$C$9</c:f>
              <c:numCache>
                <c:formatCode>_-* #,##0.00_-;\-* #,##0.00_-;_-* "-"??_-;_-@_-</c:formatCode>
                <c:ptCount val="1"/>
                <c:pt idx="0">
                  <c:v>8872.58</c:v>
                </c:pt>
              </c:numCache>
            </c:numRef>
          </c:val>
        </c:ser>
        <c:axId val="101116160"/>
        <c:axId val="101126144"/>
      </c:barChart>
      <c:catAx>
        <c:axId val="101116160"/>
        <c:scaling>
          <c:orientation val="minMax"/>
        </c:scaling>
        <c:axPos val="b"/>
        <c:numFmt formatCode="General" sourceLinked="1"/>
        <c:majorTickMark val="none"/>
        <c:tickLblPos val="nextTo"/>
        <c:crossAx val="101126144"/>
        <c:crosses val="autoZero"/>
        <c:auto val="1"/>
        <c:lblAlgn val="ctr"/>
        <c:lblOffset val="100"/>
      </c:catAx>
      <c:valAx>
        <c:axId val="1011261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011161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5778275162415403"/>
          <c:y val="0.15532918404770596"/>
          <c:w val="0.78084366638636193"/>
          <c:h val="0.49668774357750795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PF'!$A$2:$A$3</c:f>
              <c:strCache>
                <c:ptCount val="2"/>
                <c:pt idx="0">
                  <c:v>Locação de Imóveis</c:v>
                </c:pt>
                <c:pt idx="1">
                  <c:v>Serv. de Seleção e Treinamento</c:v>
                </c:pt>
              </c:strCache>
            </c:strRef>
          </c:cat>
          <c:val>
            <c:numRef>
              <c:f>'SERV TER - PF'!$B$2:$B$3</c:f>
              <c:numCache>
                <c:formatCode>General</c:formatCode>
                <c:ptCount val="2"/>
                <c:pt idx="0" formatCode="_-* #,##0.00_-;\-* #,##0.00_-;_-* &quot;-&quot;??_-;_-@_-">
                  <c:v>54000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PF'!$A$2:$A$3</c:f>
              <c:strCache>
                <c:ptCount val="2"/>
                <c:pt idx="0">
                  <c:v>Locação de Imóveis</c:v>
                </c:pt>
                <c:pt idx="1">
                  <c:v>Serv. de Seleção e Treinamento</c:v>
                </c:pt>
              </c:strCache>
            </c:strRef>
          </c:cat>
          <c:val>
            <c:numRef>
              <c:f>'SERV TER - PF'!$C$2:$C$3</c:f>
              <c:numCache>
                <c:formatCode>#,##0.00</c:formatCode>
                <c:ptCount val="2"/>
                <c:pt idx="0">
                  <c:v>59765.920000000006</c:v>
                </c:pt>
                <c:pt idx="1">
                  <c:v>5647.58</c:v>
                </c:pt>
              </c:numCache>
            </c:numRef>
          </c:val>
        </c:ser>
        <c:axId val="101205504"/>
        <c:axId val="101207040"/>
      </c:barChart>
      <c:catAx>
        <c:axId val="101205504"/>
        <c:scaling>
          <c:orientation val="minMax"/>
        </c:scaling>
        <c:axPos val="b"/>
        <c:numFmt formatCode="General" sourceLinked="1"/>
        <c:majorTickMark val="none"/>
        <c:tickLblPos val="nextTo"/>
        <c:crossAx val="101207040"/>
        <c:crosses val="autoZero"/>
        <c:auto val="1"/>
        <c:lblAlgn val="ctr"/>
        <c:lblOffset val="100"/>
      </c:catAx>
      <c:valAx>
        <c:axId val="1012070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012055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'LOCAÇÃO DE MÃO-DE-OBRA'!$A$2</c:f>
              <c:strCache>
                <c:ptCount val="1"/>
                <c:pt idx="0">
                  <c:v>Conserg - Limpeza e Conservação</c:v>
                </c:pt>
              </c:strCache>
            </c:strRef>
          </c:cat>
          <c:val>
            <c:numRef>
              <c:f>'LOCAÇÃO DE MÃO-DE-OBRA'!$B$2</c:f>
              <c:numCache>
                <c:formatCode>General</c:formatCode>
                <c:ptCount val="1"/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'LOCAÇÃO DE MÃO-DE-OBRA'!$A$2</c:f>
              <c:strCache>
                <c:ptCount val="1"/>
                <c:pt idx="0">
                  <c:v>Conserg - Limpeza e Conservação</c:v>
                </c:pt>
              </c:strCache>
            </c:strRef>
          </c:cat>
          <c:val>
            <c:numRef>
              <c:f>'LOCAÇÃO DE MÃO-DE-OBRA'!$C$2</c:f>
              <c:numCache>
                <c:formatCode>_-* #,##0.00_-;\-* #,##0.00_-;_-* "-"??_-;_-@_-</c:formatCode>
                <c:ptCount val="1"/>
                <c:pt idx="0">
                  <c:v>13654.8</c:v>
                </c:pt>
              </c:numCache>
            </c:numRef>
          </c:val>
        </c:ser>
        <c:axId val="108771200"/>
        <c:axId val="108772736"/>
      </c:barChart>
      <c:catAx>
        <c:axId val="108771200"/>
        <c:scaling>
          <c:orientation val="minMax"/>
        </c:scaling>
        <c:axPos val="b"/>
        <c:numFmt formatCode="General" sourceLinked="1"/>
        <c:majorTickMark val="none"/>
        <c:tickLblPos val="nextTo"/>
        <c:crossAx val="108772736"/>
        <c:crosses val="autoZero"/>
        <c:auto val="1"/>
        <c:lblAlgn val="ctr"/>
        <c:lblOffset val="100"/>
      </c:catAx>
      <c:valAx>
        <c:axId val="10877273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87712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2848242653878789"/>
          <c:y val="7.4548702245552642E-2"/>
          <c:w val="0.8439486511554487"/>
          <c:h val="0.6860185185185193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'IDENIZAÇÕES E RESTITUIÇÕES'!$A$2</c:f>
              <c:strCache>
                <c:ptCount val="1"/>
                <c:pt idx="0">
                  <c:v>Conserg Empreend. e Serv. Ambientais</c:v>
                </c:pt>
              </c:strCache>
            </c:strRef>
          </c:cat>
          <c:val>
            <c:numRef>
              <c:f>'IDENIZAÇÕES E RESTITUIÇÕES'!$B$2</c:f>
              <c:numCache>
                <c:formatCode>_-* #,##0.00_-;\-* #,##0.00_-;_-* "-"??_-;_-@_-</c:formatCode>
                <c:ptCount val="1"/>
                <c:pt idx="0">
                  <c:v>13654.8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'IDENIZAÇÕES E RESTITUIÇÕES'!$A$2</c:f>
              <c:strCache>
                <c:ptCount val="1"/>
                <c:pt idx="0">
                  <c:v>Conserg Empreend. e Serv. Ambientais</c:v>
                </c:pt>
              </c:strCache>
            </c:strRef>
          </c:cat>
          <c:val>
            <c:numRef>
              <c:f>'IDENIZAÇÕES E RESTITUIÇÕES'!$C$2</c:f>
              <c:numCache>
                <c:formatCode>General</c:formatCode>
                <c:ptCount val="1"/>
              </c:numCache>
            </c:numRef>
          </c:val>
        </c:ser>
        <c:axId val="108811008"/>
        <c:axId val="108812544"/>
      </c:barChart>
      <c:catAx>
        <c:axId val="108811008"/>
        <c:scaling>
          <c:orientation val="minMax"/>
        </c:scaling>
        <c:axPos val="b"/>
        <c:numFmt formatCode="General" sourceLinked="1"/>
        <c:majorTickMark val="none"/>
        <c:tickLblPos val="nextTo"/>
        <c:crossAx val="108812544"/>
        <c:crosses val="autoZero"/>
        <c:auto val="1"/>
        <c:lblAlgn val="ctr"/>
        <c:lblOffset val="100"/>
      </c:catAx>
      <c:valAx>
        <c:axId val="1088125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088110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EXECUCAO_ORCAM_2014_2015_2016!$A$2:$A$3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EXECUCAO_ORCAM_2014_2015_2016!$B$2:$B$3</c:f>
              <c:numCache>
                <c:formatCode>#,##0.00</c:formatCode>
                <c:ptCount val="2"/>
                <c:pt idx="0">
                  <c:v>707813.76</c:v>
                </c:pt>
                <c:pt idx="1">
                  <c:v>804776.61</c:v>
                </c:pt>
              </c:numCache>
            </c:numRef>
          </c:val>
        </c:ser>
        <c:axId val="81908096"/>
        <c:axId val="81909632"/>
      </c:barChart>
      <c:catAx>
        <c:axId val="81908096"/>
        <c:scaling>
          <c:orientation val="minMax"/>
        </c:scaling>
        <c:axPos val="b"/>
        <c:majorTickMark val="none"/>
        <c:tickLblPos val="nextTo"/>
        <c:crossAx val="81909632"/>
        <c:crosses val="autoZero"/>
        <c:auto val="1"/>
        <c:lblAlgn val="ctr"/>
        <c:lblOffset val="100"/>
      </c:catAx>
      <c:valAx>
        <c:axId val="8190963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pt-BR"/>
          </a:p>
        </c:txPr>
        <c:crossAx val="8190809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>
                <a:latin typeface="+mn-lt"/>
              </a:defRPr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CIVIL'!$A$7:$A$13</c:f>
              <c:strCache>
                <c:ptCount val="7"/>
                <c:pt idx="0">
                  <c:v>SUBSIDIOS (RPPS)</c:v>
                </c:pt>
                <c:pt idx="1">
                  <c:v>GRATIF.P/EXERCICIO DE  FUNÇÕES(RPPS) </c:v>
                </c:pt>
                <c:pt idx="2">
                  <c:v>GRATIF.P/EXERCICIO DE CARGO EM COMISSAO(RPPS)</c:v>
                </c:pt>
                <c:pt idx="3">
                  <c:v>GRATIF.P/EXERCICIO DE CARGOS (RPPS)</c:v>
                </c:pt>
                <c:pt idx="4">
                  <c:v>FERIAS - ABONO CONSTITUCIONAL  (RGPS)</c:v>
                </c:pt>
                <c:pt idx="5">
                  <c:v>FERIAS  VENCIDAS E PROPORCIONAIS  (RGPS)</c:v>
                </c:pt>
                <c:pt idx="6">
                  <c:v>13 SALARIO  (RGPS)</c:v>
                </c:pt>
              </c:strCache>
            </c:strRef>
          </c:cat>
          <c:val>
            <c:numRef>
              <c:f>'PESSOAL CIVIL'!$B$7:$B$13</c:f>
              <c:numCache>
                <c:formatCode>#,##0.00</c:formatCode>
                <c:ptCount val="7"/>
                <c:pt idx="0">
                  <c:v>15266.359999999979</c:v>
                </c:pt>
                <c:pt idx="1">
                  <c:v>1200</c:v>
                </c:pt>
                <c:pt idx="2">
                  <c:v>588513.57999999879</c:v>
                </c:pt>
                <c:pt idx="3">
                  <c:v>3600</c:v>
                </c:pt>
                <c:pt idx="4">
                  <c:v>1670.12</c:v>
                </c:pt>
                <c:pt idx="5">
                  <c:v>1391.85</c:v>
                </c:pt>
                <c:pt idx="6">
                  <c:v>1753.78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CIVIL'!$A$7:$A$13</c:f>
              <c:strCache>
                <c:ptCount val="7"/>
                <c:pt idx="0">
                  <c:v>SUBSIDIOS (RPPS)</c:v>
                </c:pt>
                <c:pt idx="1">
                  <c:v>GRATIF.P/EXERCICIO DE  FUNÇÕES(RPPS) </c:v>
                </c:pt>
                <c:pt idx="2">
                  <c:v>GRATIF.P/EXERCICIO DE CARGO EM COMISSAO(RPPS)</c:v>
                </c:pt>
                <c:pt idx="3">
                  <c:v>GRATIF.P/EXERCICIO DE CARGOS (RPPS)</c:v>
                </c:pt>
                <c:pt idx="4">
                  <c:v>FERIAS - ABONO CONSTITUCIONAL  (RGPS)</c:v>
                </c:pt>
                <c:pt idx="5">
                  <c:v>FERIAS  VENCIDAS E PROPORCIONAIS  (RGPS)</c:v>
                </c:pt>
                <c:pt idx="6">
                  <c:v>13 SALARIO  (RGPS)</c:v>
                </c:pt>
              </c:strCache>
            </c:strRef>
          </c:cat>
          <c:val>
            <c:numRef>
              <c:f>'PESSOAL CIVIL'!$C$7:$C$13</c:f>
              <c:numCache>
                <c:formatCode>#,##0.00</c:formatCode>
                <c:ptCount val="7"/>
                <c:pt idx="0">
                  <c:v>15266.359999999979</c:v>
                </c:pt>
                <c:pt idx="1">
                  <c:v>4800</c:v>
                </c:pt>
                <c:pt idx="2">
                  <c:v>616682.44999999937</c:v>
                </c:pt>
                <c:pt idx="3" formatCode="General">
                  <c:v>0</c:v>
                </c:pt>
                <c:pt idx="4">
                  <c:v>1190.44</c:v>
                </c:pt>
                <c:pt idx="5" formatCode="General">
                  <c:v>0</c:v>
                </c:pt>
                <c:pt idx="6">
                  <c:v>49727.15</c:v>
                </c:pt>
              </c:numCache>
            </c:numRef>
          </c:val>
        </c:ser>
        <c:axId val="81850368"/>
        <c:axId val="81851904"/>
      </c:barChart>
      <c:catAx>
        <c:axId val="81850368"/>
        <c:scaling>
          <c:orientation val="minMax"/>
        </c:scaling>
        <c:axPos val="b"/>
        <c:numFmt formatCode="General" sourceLinked="1"/>
        <c:majorTickMark val="none"/>
        <c:tickLblPos val="nextTo"/>
        <c:crossAx val="81851904"/>
        <c:crosses val="autoZero"/>
        <c:auto val="1"/>
        <c:lblAlgn val="ctr"/>
        <c:lblOffset val="100"/>
      </c:catAx>
      <c:valAx>
        <c:axId val="8185190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8185036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>
                <a:latin typeface="+mn-lt"/>
              </a:defRPr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</c:f>
              <c:strCache>
                <c:ptCount val="1"/>
                <c:pt idx="0">
                  <c:v>Diárias  por Indenização</c:v>
                </c:pt>
              </c:strCache>
            </c:strRef>
          </c:cat>
          <c:val>
            <c:numRef>
              <c:f>DIARIAS_DETALHAMENTO!$B$2</c:f>
              <c:numCache>
                <c:formatCode>_-* #,##0.00_-;\-* #,##0.00_-;_-* "-"??_-;_-@_-</c:formatCode>
                <c:ptCount val="1"/>
                <c:pt idx="0">
                  <c:v>1225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strRef>
              <c:f>DIARIAS_DETALHAMENTO!$A$2</c:f>
              <c:strCache>
                <c:ptCount val="1"/>
                <c:pt idx="0">
                  <c:v>Diárias  por Indenização</c:v>
                </c:pt>
              </c:strCache>
            </c:strRef>
          </c:cat>
          <c:val>
            <c:numRef>
              <c:f>DIARIAS_DETALHAMENTO!$C$2</c:f>
              <c:numCache>
                <c:formatCode>_-* #,##0.00_-;\-* #,##0.00_-;_-* "-"??_-;_-@_-</c:formatCode>
                <c:ptCount val="1"/>
                <c:pt idx="0">
                  <c:v>1400</c:v>
                </c:pt>
              </c:numCache>
            </c:numRef>
          </c:val>
        </c:ser>
        <c:axId val="81545856"/>
        <c:axId val="81551744"/>
      </c:barChart>
      <c:catAx>
        <c:axId val="81545856"/>
        <c:scaling>
          <c:orientation val="minMax"/>
        </c:scaling>
        <c:axPos val="b"/>
        <c:majorTickMark val="none"/>
        <c:tickLblPos val="nextTo"/>
        <c:crossAx val="81551744"/>
        <c:crosses val="autoZero"/>
        <c:auto val="1"/>
        <c:lblAlgn val="ctr"/>
        <c:lblOffset val="100"/>
      </c:catAx>
      <c:valAx>
        <c:axId val="815517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8154585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PASSAGENS!$A$2:$A$3</c:f>
              <c:strCache>
                <c:ptCount val="2"/>
                <c:pt idx="0">
                  <c:v>PROPAG TURISMO LTDA</c:v>
                </c:pt>
                <c:pt idx="1">
                  <c:v>J B S VIAGENS E TURISMO LTDA</c:v>
                </c:pt>
              </c:strCache>
            </c:strRef>
          </c:cat>
          <c:val>
            <c:numRef>
              <c:f>PASSAGENS!$B$2:$B$3</c:f>
              <c:numCache>
                <c:formatCode>_-* #,##0.00_-;\-* #,##0.00_-;_-* "-"??_-;_-@_-</c:formatCode>
                <c:ptCount val="2"/>
                <c:pt idx="1">
                  <c:v>1101.21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PASSAGENS!$A$2:$A$3</c:f>
              <c:strCache>
                <c:ptCount val="2"/>
                <c:pt idx="0">
                  <c:v>PROPAG TURISMO LTDA</c:v>
                </c:pt>
                <c:pt idx="1">
                  <c:v>J B S VIAGENS E TURISMO LTDA</c:v>
                </c:pt>
              </c:strCache>
            </c:strRef>
          </c:cat>
          <c:val>
            <c:numRef>
              <c:f>PASSAGENS!$C$2:$C$3</c:f>
              <c:numCache>
                <c:formatCode>General</c:formatCode>
                <c:ptCount val="2"/>
                <c:pt idx="0" formatCode="_-* #,##0.00_-;\-* #,##0.00_-;_-* &quot;-&quot;??_-;_-@_-">
                  <c:v>5258.03</c:v>
                </c:pt>
              </c:numCache>
            </c:numRef>
          </c:val>
        </c:ser>
        <c:axId val="82295424"/>
        <c:axId val="82309504"/>
      </c:barChart>
      <c:catAx>
        <c:axId val="82295424"/>
        <c:scaling>
          <c:orientation val="minMax"/>
        </c:scaling>
        <c:axPos val="b"/>
        <c:majorTickMark val="none"/>
        <c:tickLblPos val="nextTo"/>
        <c:crossAx val="82309504"/>
        <c:crosses val="autoZero"/>
        <c:auto val="1"/>
        <c:lblAlgn val="ctr"/>
        <c:lblOffset val="100"/>
      </c:catAx>
      <c:valAx>
        <c:axId val="82309504"/>
        <c:scaling>
          <c:orientation val="minMax"/>
          <c:max val="30000"/>
          <c:min val="1000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100"/>
            </a:pPr>
            <a:endParaRPr lang="pt-BR"/>
          </a:p>
        </c:txPr>
        <c:crossAx val="822954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txPr>
    <a:bodyPr/>
    <a:lstStyle/>
    <a:p>
      <a:pPr>
        <a:defRPr sz="11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1848127047829818"/>
          <c:y val="2.6460604761147141E-2"/>
          <c:w val="0.85812692057300477"/>
          <c:h val="0.63181648299731752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CONSUMO'!$A$2:$A$6</c:f>
              <c:strCache>
                <c:ptCount val="5"/>
                <c:pt idx="0">
                  <c:v>Genêro de Alimentação</c:v>
                </c:pt>
                <c:pt idx="1">
                  <c:v>Material de Expediente</c:v>
                </c:pt>
                <c:pt idx="2">
                  <c:v>Material de Consumo - Pagto Antecipado</c:v>
                </c:pt>
                <c:pt idx="3">
                  <c:v>Mat. de Processamento de Dados</c:v>
                </c:pt>
                <c:pt idx="4">
                  <c:v>Gas e Outros Materiais Engarrafados</c:v>
                </c:pt>
              </c:strCache>
            </c:strRef>
          </c:cat>
          <c:val>
            <c:numRef>
              <c:f>'MATERIAL DE CONSUMO'!$B$2:$B$6</c:f>
              <c:numCache>
                <c:formatCode>#,##0.00</c:formatCode>
                <c:ptCount val="5"/>
                <c:pt idx="0">
                  <c:v>580</c:v>
                </c:pt>
                <c:pt idx="1">
                  <c:v>1520</c:v>
                </c:pt>
                <c:pt idx="2">
                  <c:v>200</c:v>
                </c:pt>
                <c:pt idx="3">
                  <c:v>580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CONSUMO'!$A$2:$A$6</c:f>
              <c:strCache>
                <c:ptCount val="5"/>
                <c:pt idx="0">
                  <c:v>Genêro de Alimentação</c:v>
                </c:pt>
                <c:pt idx="1">
                  <c:v>Material de Expediente</c:v>
                </c:pt>
                <c:pt idx="2">
                  <c:v>Material de Consumo - Pagto Antecipado</c:v>
                </c:pt>
                <c:pt idx="3">
                  <c:v>Mat. de Processamento de Dados</c:v>
                </c:pt>
                <c:pt idx="4">
                  <c:v>Gas e Outros Materiais Engarrafados</c:v>
                </c:pt>
              </c:strCache>
            </c:strRef>
          </c:cat>
          <c:val>
            <c:numRef>
              <c:f>'MATERIAL DE CONSUMO'!$C$2:$C$6</c:f>
              <c:numCache>
                <c:formatCode>General</c:formatCode>
                <c:ptCount val="5"/>
                <c:pt idx="2" formatCode="_-* #,##0.00_-;\-* #,##0.00_-;_-* &quot;-&quot;??_-;_-@_-">
                  <c:v>1001</c:v>
                </c:pt>
                <c:pt idx="3" formatCode="_-* #,##0.00_-;\-* #,##0.00_-;_-* &quot;-&quot;??_-;_-@_-">
                  <c:v>0</c:v>
                </c:pt>
                <c:pt idx="4" formatCode="_-* #,##0.00_-;\-* #,##0.00_-;_-* &quot;-&quot;??_-;_-@_-">
                  <c:v>330</c:v>
                </c:pt>
              </c:numCache>
            </c:numRef>
          </c:val>
        </c:ser>
        <c:axId val="82327040"/>
        <c:axId val="82328576"/>
      </c:barChart>
      <c:catAx>
        <c:axId val="82327040"/>
        <c:scaling>
          <c:orientation val="minMax"/>
        </c:scaling>
        <c:axPos val="b"/>
        <c:majorTickMark val="none"/>
        <c:tickLblPos val="nextTo"/>
        <c:crossAx val="82328576"/>
        <c:crosses val="autoZero"/>
        <c:auto val="1"/>
        <c:lblAlgn val="ctr"/>
        <c:lblOffset val="100"/>
      </c:catAx>
      <c:valAx>
        <c:axId val="823285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8232704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6094119166562901"/>
          <c:y val="8.9380238172197646E-2"/>
          <c:w val="0.82931979296980463"/>
          <c:h val="0.60733604982324085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PJ'!$A$2:$A$8</c:f>
              <c:strCache>
                <c:ptCount val="7"/>
                <c:pt idx="0">
                  <c:v>Locação de Veículos</c:v>
                </c:pt>
                <c:pt idx="1">
                  <c:v>Outros Serv. de Terceiros PJ - Pagto Antecipado</c:v>
                </c:pt>
                <c:pt idx="2">
                  <c:v>Serv. Regarga de Cartuchos/Toners p/Impressora</c:v>
                </c:pt>
                <c:pt idx="3">
                  <c:v>Serv. de Telefonia Fixa</c:v>
                </c:pt>
                <c:pt idx="4">
                  <c:v>Serv. de Telefonia Móvel</c:v>
                </c:pt>
                <c:pt idx="5">
                  <c:v>Serviço de Energia Elétrica</c:v>
                </c:pt>
                <c:pt idx="6">
                  <c:v>Serv. Téc. Profissionais</c:v>
                </c:pt>
              </c:strCache>
            </c:strRef>
          </c:cat>
          <c:val>
            <c:numRef>
              <c:f>'SERV TERC - PJ'!$B$2:$B$8</c:f>
              <c:numCache>
                <c:formatCode>#,##0.00</c:formatCode>
                <c:ptCount val="7"/>
                <c:pt idx="0">
                  <c:v>7020</c:v>
                </c:pt>
                <c:pt idx="1">
                  <c:v>1000</c:v>
                </c:pt>
                <c:pt idx="2">
                  <c:v>985</c:v>
                </c:pt>
                <c:pt idx="3">
                  <c:v>1132.1399999999999</c:v>
                </c:pt>
                <c:pt idx="4">
                  <c:v>697.37</c:v>
                </c:pt>
                <c:pt idx="5">
                  <c:v>5716.57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PJ'!$A$2:$A$8</c:f>
              <c:strCache>
                <c:ptCount val="7"/>
                <c:pt idx="0">
                  <c:v>Locação de Veículos</c:v>
                </c:pt>
                <c:pt idx="1">
                  <c:v>Outros Serv. de Terceiros PJ - Pagto Antecipado</c:v>
                </c:pt>
                <c:pt idx="2">
                  <c:v>Serv. Regarga de Cartuchos/Toners p/Impressora</c:v>
                </c:pt>
                <c:pt idx="3">
                  <c:v>Serv. de Telefonia Fixa</c:v>
                </c:pt>
                <c:pt idx="4">
                  <c:v>Serv. de Telefonia Móvel</c:v>
                </c:pt>
                <c:pt idx="5">
                  <c:v>Serviço de Energia Elétrica</c:v>
                </c:pt>
                <c:pt idx="6">
                  <c:v>Serv. Téc. Profissionais</c:v>
                </c:pt>
              </c:strCache>
            </c:strRef>
          </c:cat>
          <c:val>
            <c:numRef>
              <c:f>'SERV TERC - PJ'!$C$2:$C$8</c:f>
              <c:numCache>
                <c:formatCode>General</c:formatCode>
                <c:ptCount val="7"/>
                <c:pt idx="0" formatCode="#,##0.00">
                  <c:v>12676.5</c:v>
                </c:pt>
                <c:pt idx="3" formatCode="#,##0.00">
                  <c:v>1270.73</c:v>
                </c:pt>
                <c:pt idx="4" formatCode="#,##0.00">
                  <c:v>665.31</c:v>
                </c:pt>
                <c:pt idx="5" formatCode="#,##0.00">
                  <c:v>8872.58</c:v>
                </c:pt>
                <c:pt idx="6" formatCode="#,##0.00">
                  <c:v>209</c:v>
                </c:pt>
              </c:numCache>
            </c:numRef>
          </c:val>
        </c:ser>
        <c:axId val="82816000"/>
        <c:axId val="82814464"/>
      </c:barChart>
      <c:valAx>
        <c:axId val="828144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82816000"/>
        <c:crosses val="autoZero"/>
        <c:crossBetween val="between"/>
      </c:valAx>
      <c:catAx>
        <c:axId val="82816000"/>
        <c:scaling>
          <c:orientation val="minMax"/>
        </c:scaling>
        <c:axPos val="b"/>
        <c:majorTickMark val="none"/>
        <c:tickLblPos val="nextTo"/>
        <c:crossAx val="8281446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</c:f>
              <c:strCache>
                <c:ptCount val="1"/>
                <c:pt idx="0">
                  <c:v>Equilíbrio Serv. Ltda. - Rotacar</c:v>
                </c:pt>
              </c:strCache>
            </c:strRef>
          </c:cat>
          <c:val>
            <c:numRef>
              <c:f>'LOCACAÇÃO VEÍCULOS'!$B$2</c:f>
              <c:numCache>
                <c:formatCode>_-* #,##0.00_-;\-* #,##0.00_-;_-* "-"??_-;_-@_-</c:formatCode>
                <c:ptCount val="1"/>
                <c:pt idx="0">
                  <c:v>7020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</c:f>
              <c:strCache>
                <c:ptCount val="1"/>
                <c:pt idx="0">
                  <c:v>Equilíbrio Serv. Ltda. - Rotacar</c:v>
                </c:pt>
              </c:strCache>
            </c:strRef>
          </c:cat>
          <c:val>
            <c:numRef>
              <c:f>'LOCACAÇÃO VEÍCULOS'!$C$2</c:f>
              <c:numCache>
                <c:formatCode>_-* #,##0.00_-;\-* #,##0.00_-;_-* "-"??_-;_-@_-</c:formatCode>
                <c:ptCount val="1"/>
                <c:pt idx="0">
                  <c:v>12676.5</c:v>
                </c:pt>
              </c:numCache>
            </c:numRef>
          </c:val>
        </c:ser>
        <c:axId val="83899136"/>
        <c:axId val="83900672"/>
      </c:barChart>
      <c:catAx>
        <c:axId val="83899136"/>
        <c:scaling>
          <c:orientation val="minMax"/>
        </c:scaling>
        <c:axPos val="b"/>
        <c:majorTickMark val="none"/>
        <c:tickLblPos val="nextTo"/>
        <c:crossAx val="83900672"/>
        <c:crosses val="autoZero"/>
        <c:auto val="1"/>
        <c:lblAlgn val="ctr"/>
        <c:lblOffset val="100"/>
      </c:catAx>
      <c:valAx>
        <c:axId val="839006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38991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697.37</c:v>
                </c:pt>
                <c:pt idx="1">
                  <c:v>1132.1399999999999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665.31</c:v>
                </c:pt>
                <c:pt idx="1">
                  <c:v>1270.73</c:v>
                </c:pt>
              </c:numCache>
            </c:numRef>
          </c:val>
        </c:ser>
        <c:axId val="83913728"/>
        <c:axId val="101090048"/>
      </c:barChart>
      <c:catAx>
        <c:axId val="83913728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101090048"/>
        <c:crosses val="autoZero"/>
        <c:auto val="1"/>
        <c:lblAlgn val="ctr"/>
        <c:lblOffset val="100"/>
      </c:catAx>
      <c:valAx>
        <c:axId val="10109004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39137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57892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65193" y="916750"/>
            <a:ext cx="5905226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1065193" y="2416948"/>
          <a:ext cx="5929354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565259" y="1416816"/>
          <a:ext cx="5029200" cy="857256"/>
        </p:xfrm>
        <a:graphic>
          <a:graphicData uri="http://schemas.openxmlformats.org/drawingml/2006/table">
            <a:tbl>
              <a:tblPr/>
              <a:tblGrid>
                <a:gridCol w="2770026"/>
                <a:gridCol w="1053435"/>
                <a:gridCol w="1205739"/>
              </a:tblGrid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42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7.020,00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12.676,50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80,58%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208070" y="6274600"/>
          <a:ext cx="5386389" cy="638175"/>
        </p:xfrm>
        <a:graphic>
          <a:graphicData uri="http://schemas.openxmlformats.org/drawingml/2006/table">
            <a:tbl>
              <a:tblPr/>
              <a:tblGrid>
                <a:gridCol w="2966762"/>
                <a:gridCol w="1128253"/>
                <a:gridCol w="1291374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1.829,51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1.936,04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5,82%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áfico 19"/>
          <p:cNvGraphicFramePr/>
          <p:nvPr/>
        </p:nvGraphicFramePr>
        <p:xfrm>
          <a:off x="1422383" y="7060418"/>
          <a:ext cx="5067300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57892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50879" y="845312"/>
            <a:ext cx="61195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ENERGIA ELÉTRICA</a:t>
            </a:r>
          </a:p>
        </p:txBody>
      </p:sp>
      <p:graphicFrame>
        <p:nvGraphicFramePr>
          <p:cNvPr id="12" name="Gráfico 11"/>
          <p:cNvGraphicFramePr/>
          <p:nvPr/>
        </p:nvGraphicFramePr>
        <p:xfrm>
          <a:off x="1493821" y="2345510"/>
          <a:ext cx="506730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08070" y="1345378"/>
          <a:ext cx="5572163" cy="857256"/>
        </p:xfrm>
        <a:graphic>
          <a:graphicData uri="http://schemas.openxmlformats.org/drawingml/2006/table">
            <a:tbl>
              <a:tblPr/>
              <a:tblGrid>
                <a:gridCol w="3071271"/>
                <a:gridCol w="1250446"/>
                <a:gridCol w="1250446"/>
              </a:tblGrid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42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5.716,57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148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365F91"/>
                          </a:solidFill>
                          <a:latin typeface="Calibri"/>
                        </a:rPr>
                        <a:t>8.872,58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55,21%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áfico 17"/>
          <p:cNvGraphicFramePr/>
          <p:nvPr/>
        </p:nvGraphicFramePr>
        <p:xfrm>
          <a:off x="1136631" y="6917542"/>
          <a:ext cx="5429288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136631" y="6274600"/>
          <a:ext cx="5429288" cy="714381"/>
        </p:xfrm>
        <a:graphic>
          <a:graphicData uri="http://schemas.openxmlformats.org/drawingml/2006/table">
            <a:tbl>
              <a:tblPr/>
              <a:tblGrid>
                <a:gridCol w="2990390"/>
                <a:gridCol w="1137239"/>
                <a:gridCol w="1301659"/>
              </a:tblGrid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54.000,00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65.413,50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21,14%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2317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MAO-DE-OBRA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136631" y="47029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IDENIZAÇÕES E RESTITUIÇÕES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136631" y="5274468"/>
          <a:ext cx="5937271" cy="642172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08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44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13.654,80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8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493821" y="1273940"/>
          <a:ext cx="5039783" cy="785818"/>
        </p:xfrm>
        <a:graphic>
          <a:graphicData uri="http://schemas.openxmlformats.org/drawingml/2006/table">
            <a:tbl>
              <a:tblPr/>
              <a:tblGrid>
                <a:gridCol w="2732752"/>
                <a:gridCol w="1117517"/>
                <a:gridCol w="1189514"/>
              </a:tblGrid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13.654,80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1636697" y="2202634"/>
          <a:ext cx="4714876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Gráfico 17"/>
          <p:cNvGraphicFramePr/>
          <p:nvPr/>
        </p:nvGraphicFramePr>
        <p:xfrm>
          <a:off x="1422383" y="6060286"/>
          <a:ext cx="5495928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6" y="1702568"/>
          <a:ext cx="5786480" cy="3414294"/>
        </p:xfrm>
        <a:graphic>
          <a:graphicData uri="http://schemas.openxmlformats.org/drawingml/2006/table">
            <a:tbl>
              <a:tblPr/>
              <a:tblGrid>
                <a:gridCol w="2146414"/>
                <a:gridCol w="639669"/>
                <a:gridCol w="2202263"/>
                <a:gridCol w="798134"/>
              </a:tblGrid>
              <a:tr h="3362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62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562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MARIA MARTINS BEZERRA EMERICIANO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54.000,00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MARIA MARTINS BEZERRA EMERICIANO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59.765,92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CONSERG EMPREEND.E SERVICOS AMBIENTAIS L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13.654,80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CONSERG EMPREEND.E SERVICOS AMBIENTAIS L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13.654,80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7.020,00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12.676,50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9370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5.716,57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8.872,58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CIA DE EMPRE INTERMED E PARCERIA DE AL C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1.520,00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PROPAG TURISMO LTDA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5.258,03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PRATAGY BEBIDAS E ALIMENTOS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1.197,00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FRANKLIN BRASIL SANTOS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2.823,79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362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1.132,14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KLEBERSON ROBERTO DE SOUZA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2.823,79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362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 B S VIAGENS E TURISMO LTDA  ME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1.101,21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1.270,73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9081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908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</a:t>
            </a:r>
            <a:r>
              <a:rPr lang="pt-BR" sz="1400" dirty="0" smtClean="0">
                <a:latin typeface="+mn-lt"/>
                <a:cs typeface="Arial" pitchFamily="34" charset="0"/>
              </a:rPr>
              <a:t>Controladoria Geral do Estado de Alagoas - CGE,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0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tx2"/>
                </a:solidFill>
                <a:latin typeface="+mn-lt"/>
                <a:cs typeface="Calibri" pitchFamily="34" charset="0"/>
              </a:rPr>
              <a:t>Controladoria Geral do Estado de Alagoas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Calibri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+mn-lt"/>
              <a:cs typeface="Calibri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2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42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-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45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46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922317" y="105962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065193" y="1702568"/>
          <a:ext cx="5429288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34577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065192" y="1559692"/>
          <a:ext cx="5214976" cy="2500330"/>
        </p:xfrm>
        <a:graphic>
          <a:graphicData uri="http://schemas.openxmlformats.org/drawingml/2006/table">
            <a:tbl>
              <a:tblPr/>
              <a:tblGrid>
                <a:gridCol w="2342852"/>
                <a:gridCol w="1436062"/>
                <a:gridCol w="1436062"/>
              </a:tblGrid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DotaçãoInicial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2.032.678,00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+mn-lt"/>
                        </a:rPr>
                        <a:t>3.000.540,00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Suplementação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942.059,82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+mn-lt"/>
                        </a:rPr>
                        <a:t>21.370,00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Reduções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-397.795,00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-21.370,00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Atualizado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2.576.942,82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3.000.540,00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Empenhado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707.817,86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815.680,79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Liquidado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707.813,76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804.776,61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Pago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chemeClr val="tx2"/>
                          </a:solidFill>
                          <a:latin typeface="+mn-lt"/>
                        </a:rPr>
                        <a:t>707.813,76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804.776,61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Disponível a Emp.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1.869.124,96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2.184.859,21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Execução (%)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27,47%</a:t>
                      </a:r>
                      <a:r>
                        <a:rPr lang="pt-BR" sz="1200" b="1" i="0" u="none" strike="noStrike" dirty="0">
                          <a:solidFill>
                            <a:schemeClr val="tx2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26,82%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993755" y="4917278"/>
          <a:ext cx="5429288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3755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65193" y="1631130"/>
          <a:ext cx="5500726" cy="6000796"/>
        </p:xfrm>
        <a:graphic>
          <a:graphicData uri="http://schemas.openxmlformats.org/drawingml/2006/table">
            <a:tbl>
              <a:tblPr/>
              <a:tblGrid>
                <a:gridCol w="3169910"/>
                <a:gridCol w="1165408"/>
                <a:gridCol w="1165408"/>
              </a:tblGrid>
              <a:tr h="300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Descrição da Natureza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VENC.E VANTAGENS FIXAS - PESSOAL CIVIL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613.729,47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687.998,60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OBRIGACOES PATRONAIS-OP. INTRA ORCAMENTARIA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4.055,20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4.897,04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DIARIAS - PESSOAL CIVIL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1.225,00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1.400,00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MATERIAL DE CONSUMO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3.497,00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1.331,00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PASSAGENS E DESPESAS COM LOCOMOCAO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1.101,21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5.258,03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 - PESSOA FISICA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54.000,00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65.413,50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LOCACÃO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DE MAO-DE-OBRA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13.654,80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006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TERCEIROS-PESSOA JURIDICA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16.551,08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23.694,12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007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INDENIZAÇÕES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E RESTITUIÇÕES</a:t>
                      </a:r>
                      <a:endParaRPr lang="pt-BR" sz="1200" b="1" i="0" u="none" strike="noStrike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13.654,80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007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OBRIGAÇÕES TRIBUTARIAS E CONTRIBUTIVAS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1.129,52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007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707.813,76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804.776,61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6519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36631" y="3202766"/>
          <a:ext cx="5490835" cy="4714908"/>
        </p:xfrm>
        <a:graphic>
          <a:graphicData uri="http://schemas.openxmlformats.org/drawingml/2006/table">
            <a:tbl>
              <a:tblPr/>
              <a:tblGrid>
                <a:gridCol w="2091093"/>
                <a:gridCol w="1699871"/>
                <a:gridCol w="1699871"/>
              </a:tblGrid>
              <a:tr h="239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679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SUBSIDIOS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15.266,36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15.266,36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051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GRATIF.P/EXERCICIO DE  FUNÇÕES(RPPS)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1.200,00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4.800,00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051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GRATIF.P/EXERCICIO DE CARGO EM COMISSAO(RPPS)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588.513,58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616.682,45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0518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GRATIF.P/EXERCICIO DE CARGOS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3.600,00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-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051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FERIAS - ABONO CONSTITUCIONAL  (RGPS)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1.670,12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1.190,44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300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FERIAS  VENCIDAS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 E PROPORCIONAIS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  (RGPS)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1.391,85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latin typeface="+mn-lt"/>
                        </a:rPr>
                        <a:t>-</a:t>
                      </a:r>
                      <a:endParaRPr lang="pt-BR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300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13 SALARIO  (RGPS)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1.753,78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49.727,15</a:t>
                      </a:r>
                      <a:endParaRPr lang="pt-BR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461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ABONO DE PERMANENCIA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333,78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332,20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8542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613.729,47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 smtClean="0">
                          <a:solidFill>
                            <a:srgbClr val="1F497D"/>
                          </a:solidFill>
                          <a:latin typeface="+mn-lt"/>
                        </a:rPr>
                        <a:t>687.998,60</a:t>
                      </a:r>
                      <a:endParaRPr lang="pt-BR" sz="1200" b="1" i="0" u="none" strike="noStrike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279508" y="1702568"/>
          <a:ext cx="5214973" cy="638178"/>
        </p:xfrm>
        <a:graphic>
          <a:graphicData uri="http://schemas.openxmlformats.org/drawingml/2006/table">
            <a:tbl>
              <a:tblPr/>
              <a:tblGrid>
                <a:gridCol w="2514149"/>
                <a:gridCol w="1350412"/>
                <a:gridCol w="1350412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613.729,47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687.998,60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12,10%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DIÁRIAS 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7" y="5345906"/>
          <a:ext cx="5975350" cy="63817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1.225,00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1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1.400,00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14,29%</a:t>
                      </a:r>
                      <a:endParaRPr lang="pt-BR" sz="1200" b="1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1136631" y="1559692"/>
          <a:ext cx="5500726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1136632" y="6131724"/>
          <a:ext cx="5500725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50879" y="49887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DE CONSUMO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279507" y="1416816"/>
          <a:ext cx="5143536" cy="714381"/>
        </p:xfrm>
        <a:graphic>
          <a:graphicData uri="http://schemas.openxmlformats.org/drawingml/2006/table">
            <a:tbl>
              <a:tblPr/>
              <a:tblGrid>
                <a:gridCol w="2750535"/>
                <a:gridCol w="1175261"/>
                <a:gridCol w="1217740"/>
              </a:tblGrid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Executado em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5.258,03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1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Executado em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1.101,21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79,06%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1350945" y="2274072"/>
          <a:ext cx="5000628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850879" y="6417477"/>
          <a:ext cx="5972176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065194" y="5488782"/>
          <a:ext cx="5572163" cy="714381"/>
        </p:xfrm>
        <a:graphic>
          <a:graphicData uri="http://schemas.openxmlformats.org/drawingml/2006/table">
            <a:tbl>
              <a:tblPr/>
              <a:tblGrid>
                <a:gridCol w="2982490"/>
                <a:gridCol w="1207544"/>
                <a:gridCol w="1382129"/>
              </a:tblGrid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52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3.497,00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1.331,00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61,94%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3755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208069" y="1416816"/>
          <a:ext cx="5572164" cy="785818"/>
        </p:xfrm>
        <a:graphic>
          <a:graphicData uri="http://schemas.openxmlformats.org/drawingml/2006/table">
            <a:tbl>
              <a:tblPr/>
              <a:tblGrid>
                <a:gridCol w="3141171"/>
                <a:gridCol w="1133552"/>
                <a:gridCol w="1297441"/>
              </a:tblGrid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16.551,08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580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23.694,12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43,16%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779441" y="2274072"/>
          <a:ext cx="613886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10244</TotalTime>
  <Words>694</Words>
  <Application>Microsoft Office PowerPoint</Application>
  <PresentationFormat>Personalizar</PresentationFormat>
  <Paragraphs>274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rita.soriano</cp:lastModifiedBy>
  <cp:revision>677</cp:revision>
  <dcterms:created xsi:type="dcterms:W3CDTF">2016-10-22T19:16:28Z</dcterms:created>
  <dcterms:modified xsi:type="dcterms:W3CDTF">2017-09-01T16:51:01Z</dcterms:modified>
</cp:coreProperties>
</file>