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0" r:id="rId3"/>
    <p:sldId id="286" r:id="rId4"/>
    <p:sldId id="314" r:id="rId5"/>
    <p:sldId id="319" r:id="rId6"/>
    <p:sldId id="293" r:id="rId7"/>
    <p:sldId id="324" r:id="rId8"/>
    <p:sldId id="323" r:id="rId9"/>
    <p:sldId id="295" r:id="rId10"/>
    <p:sldId id="325" r:id="rId11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66" y="27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DESENVOLVE\MONITORAMENTO_DESENVOLVE_1&#186;%20Quadrimestre%202016%20e%2020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0671256454388992"/>
          <c:y val="4.8780487804878092E-2"/>
          <c:w val="0.86574870912220314"/>
          <c:h val="0.6515679442508712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FUNCIONÁRIOS_DESENVOL_2016_2017!$A$2</c:f>
              <c:strCache>
                <c:ptCount val="1"/>
                <c:pt idx="0">
                  <c:v>Cargo em Comissão</c:v>
                </c:pt>
              </c:strCache>
            </c:strRef>
          </c:cat>
          <c:val>
            <c:numRef>
              <c:f>FUNCIONÁRIOS_DESENVOL_2016_2017!$B$2</c:f>
              <c:numCache>
                <c:formatCode>_-* #,##0_-;\-* #,##0_-;_-* "-"??_-;_-@_-</c:formatCode>
                <c:ptCount val="1"/>
                <c:pt idx="0">
                  <c:v>11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FUNCIONÁRIOS_DESENVOL_2016_2017!$A$2</c:f>
              <c:strCache>
                <c:ptCount val="1"/>
                <c:pt idx="0">
                  <c:v>Cargo em Comissão</c:v>
                </c:pt>
              </c:strCache>
            </c:strRef>
          </c:cat>
          <c:val>
            <c:numRef>
              <c:f>FUNCIONÁRIOS_DESENVOL_2016_2017!$C$2</c:f>
              <c:numCache>
                <c:formatCode>_-* #,##0_-;\-* #,##0_-;_-* "-"??_-;_-@_-</c:formatCode>
                <c:ptCount val="1"/>
                <c:pt idx="0">
                  <c:v>9</c:v>
                </c:pt>
              </c:numCache>
            </c:numRef>
          </c:val>
        </c:ser>
        <c:axId val="34313728"/>
        <c:axId val="34357248"/>
      </c:barChart>
      <c:catAx>
        <c:axId val="34313728"/>
        <c:scaling>
          <c:orientation val="minMax"/>
        </c:scaling>
        <c:axPos val="b"/>
        <c:numFmt formatCode="General" sourceLinked="1"/>
        <c:majorTickMark val="none"/>
        <c:tickLblPos val="nextTo"/>
        <c:crossAx val="34357248"/>
        <c:crosses val="autoZero"/>
        <c:auto val="1"/>
        <c:lblAlgn val="ctr"/>
        <c:lblOffset val="100"/>
      </c:catAx>
      <c:valAx>
        <c:axId val="3435724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34313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035E-2"/>
          <c:w val="0.74739039665970808"/>
          <c:h val="0.79742765273311922"/>
        </c:manualLayout>
      </c:layout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EXECUCAO_ORCAM_2016_2017!$A$2:$A$3</c:f>
              <c:strCache>
                <c:ptCount val="2"/>
                <c:pt idx="0">
                  <c:v>Executado  2016</c:v>
                </c:pt>
                <c:pt idx="1">
                  <c:v>Executado  2017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434280.59</c:v>
                </c:pt>
                <c:pt idx="1">
                  <c:v>767397.12</c:v>
                </c:pt>
              </c:numCache>
            </c:numRef>
          </c:val>
        </c:ser>
        <c:axId val="63570304"/>
        <c:axId val="68650112"/>
      </c:barChart>
      <c:catAx>
        <c:axId val="63570304"/>
        <c:scaling>
          <c:orientation val="minMax"/>
        </c:scaling>
        <c:axPos val="b"/>
        <c:numFmt formatCode="General" sourceLinked="1"/>
        <c:majorTickMark val="none"/>
        <c:tickLblPos val="nextTo"/>
        <c:crossAx val="68650112"/>
        <c:crosses val="autoZero"/>
        <c:auto val="1"/>
        <c:lblAlgn val="ctr"/>
        <c:lblOffset val="100"/>
      </c:catAx>
      <c:valAx>
        <c:axId val="686501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5703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5903614457831336"/>
          <c:y val="5.737704918032787E-2"/>
          <c:w val="0.8096385542168677"/>
          <c:h val="0.57377049180327888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CIVIL'!$A$7:$A$9</c:f>
              <c:strCache>
                <c:ptCount val="3"/>
                <c:pt idx="0">
                  <c:v>13º Salário (RGPS)</c:v>
                </c:pt>
                <c:pt idx="1">
                  <c:v>Férias - Abono Constitucional (RPPS)</c:v>
                </c:pt>
                <c:pt idx="2">
                  <c:v>Gratif.P/Exercicio De Cargo  em comissão (Rgps)</c:v>
                </c:pt>
              </c:strCache>
            </c:strRef>
          </c:cat>
          <c:val>
            <c:numRef>
              <c:f>'PESSOAL CIVIL'!$B$7:$B$9</c:f>
              <c:numCache>
                <c:formatCode>#,##0.00</c:formatCode>
                <c:ptCount val="3"/>
                <c:pt idx="0">
                  <c:v>3429.82</c:v>
                </c:pt>
                <c:pt idx="1">
                  <c:v>6419.54</c:v>
                </c:pt>
                <c:pt idx="2">
                  <c:v>229027.63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CIVIL'!$A$7:$A$9</c:f>
              <c:strCache>
                <c:ptCount val="3"/>
                <c:pt idx="0">
                  <c:v>13º Salário (RGPS)</c:v>
                </c:pt>
                <c:pt idx="1">
                  <c:v>Férias - Abono Constitucional (RPPS)</c:v>
                </c:pt>
                <c:pt idx="2">
                  <c:v>Gratif.P/Exercicio De Cargo  em comissão (Rgps)</c:v>
                </c:pt>
              </c:strCache>
            </c:strRef>
          </c:cat>
          <c:val>
            <c:numRef>
              <c:f>'PESSOAL CIVIL'!$C$7:$C$9</c:f>
              <c:numCache>
                <c:formatCode>#,##0.00</c:formatCode>
                <c:ptCount val="3"/>
                <c:pt idx="0">
                  <c:v>14239.52</c:v>
                </c:pt>
                <c:pt idx="1">
                  <c:v>3177.62</c:v>
                </c:pt>
                <c:pt idx="2">
                  <c:v>216346.37</c:v>
                </c:pt>
              </c:numCache>
            </c:numRef>
          </c:val>
        </c:ser>
        <c:axId val="63432192"/>
        <c:axId val="78377728"/>
      </c:barChart>
      <c:catAx>
        <c:axId val="63432192"/>
        <c:scaling>
          <c:orientation val="minMax"/>
        </c:scaling>
        <c:axPos val="b"/>
        <c:numFmt formatCode="General" sourceLinked="1"/>
        <c:majorTickMark val="none"/>
        <c:tickLblPos val="nextTo"/>
        <c:crossAx val="78377728"/>
        <c:crosses val="autoZero"/>
        <c:auto val="1"/>
        <c:lblAlgn val="ctr"/>
        <c:lblOffset val="100"/>
      </c:catAx>
      <c:valAx>
        <c:axId val="783777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4321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5903614457831347"/>
          <c:y val="5.737704918032787E-2"/>
          <c:w val="0.8096385542168677"/>
          <c:h val="0.573770491803279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DIARIAS!$A$7:$A$9</c:f>
              <c:strCache>
                <c:ptCount val="3"/>
                <c:pt idx="0">
                  <c:v>Diárias Dentro do Estado</c:v>
                </c:pt>
                <c:pt idx="1">
                  <c:v>Diárias Fora do Estado </c:v>
                </c:pt>
                <c:pt idx="2">
                  <c:v>Diárias Por Indenização</c:v>
                </c:pt>
              </c:strCache>
            </c:strRef>
          </c:cat>
          <c:val>
            <c:numRef>
              <c:f>DIARIAS!$B$7:$B$9</c:f>
              <c:numCache>
                <c:formatCode>#,##0.00</c:formatCode>
                <c:ptCount val="3"/>
                <c:pt idx="0">
                  <c:v>105</c:v>
                </c:pt>
                <c:pt idx="1">
                  <c:v>10990</c:v>
                </c:pt>
                <c:pt idx="2">
                  <c:v>2210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DIARIAS!$A$7:$A$9</c:f>
              <c:strCache>
                <c:ptCount val="3"/>
                <c:pt idx="0">
                  <c:v>Diárias Dentro do Estado</c:v>
                </c:pt>
                <c:pt idx="1">
                  <c:v>Diárias Fora do Estado </c:v>
                </c:pt>
                <c:pt idx="2">
                  <c:v>Diárias Por Indenização</c:v>
                </c:pt>
              </c:strCache>
            </c:strRef>
          </c:cat>
          <c:val>
            <c:numRef>
              <c:f>DIARIAS!$C$7:$C$9</c:f>
              <c:numCache>
                <c:formatCode>#,##0.00</c:formatCode>
                <c:ptCount val="3"/>
                <c:pt idx="0">
                  <c:v>80</c:v>
                </c:pt>
                <c:pt idx="1">
                  <c:v>1050</c:v>
                </c:pt>
                <c:pt idx="2">
                  <c:v>14840</c:v>
                </c:pt>
              </c:numCache>
            </c:numRef>
          </c:val>
        </c:ser>
        <c:axId val="35143040"/>
        <c:axId val="53523200"/>
      </c:barChart>
      <c:catAx>
        <c:axId val="35143040"/>
        <c:scaling>
          <c:orientation val="minMax"/>
        </c:scaling>
        <c:axPos val="b"/>
        <c:numFmt formatCode="General" sourceLinked="1"/>
        <c:majorTickMark val="none"/>
        <c:tickLblPos val="nextTo"/>
        <c:crossAx val="53523200"/>
        <c:crosses val="autoZero"/>
        <c:auto val="1"/>
        <c:lblAlgn val="ctr"/>
        <c:lblOffset val="100"/>
      </c:catAx>
      <c:valAx>
        <c:axId val="535232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14304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5903614457831347"/>
          <c:y val="5.737704918032787E-2"/>
          <c:w val="0.8096385542168677"/>
          <c:h val="0.573770491803279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CONSUMO'!$A$7:$A$9</c:f>
              <c:strCache>
                <c:ptCount val="3"/>
                <c:pt idx="0">
                  <c:v>Material de Expediente</c:v>
                </c:pt>
                <c:pt idx="1">
                  <c:v>Material de Copa e Cozinha</c:v>
                </c:pt>
                <c:pt idx="2">
                  <c:v>Material de Limpeza e Produtos de Higienização</c:v>
                </c:pt>
              </c:strCache>
            </c:strRef>
          </c:cat>
          <c:val>
            <c:numRef>
              <c:f>'MATERIAL DE CONSUMO'!$B$7:$B$9</c:f>
              <c:numCache>
                <c:formatCode>#,##0.00</c:formatCode>
                <c:ptCount val="3"/>
                <c:pt idx="0">
                  <c:v>3590.28</c:v>
                </c:pt>
                <c:pt idx="1">
                  <c:v>0</c:v>
                </c:pt>
                <c:pt idx="2">
                  <c:v>2474.61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CONSUMO'!$A$7:$A$9</c:f>
              <c:strCache>
                <c:ptCount val="3"/>
                <c:pt idx="0">
                  <c:v>Material de Expediente</c:v>
                </c:pt>
                <c:pt idx="1">
                  <c:v>Material de Copa e Cozinha</c:v>
                </c:pt>
                <c:pt idx="2">
                  <c:v>Material de Limpeza e Produtos de Higienização</c:v>
                </c:pt>
              </c:strCache>
            </c:strRef>
          </c:cat>
          <c:val>
            <c:numRef>
              <c:f>'MATERIAL DE CONSUMO'!$C$7:$C$9</c:f>
              <c:numCache>
                <c:formatCode>#,##0.00</c:formatCode>
                <c:ptCount val="3"/>
                <c:pt idx="0">
                  <c:v>4134.3</c:v>
                </c:pt>
                <c:pt idx="1">
                  <c:v>1470.39</c:v>
                </c:pt>
                <c:pt idx="2">
                  <c:v>59.7</c:v>
                </c:pt>
              </c:numCache>
            </c:numRef>
          </c:val>
        </c:ser>
        <c:axId val="35735808"/>
        <c:axId val="35889152"/>
      </c:barChart>
      <c:catAx>
        <c:axId val="35735808"/>
        <c:scaling>
          <c:orientation val="minMax"/>
        </c:scaling>
        <c:axPos val="b"/>
        <c:numFmt formatCode="General" sourceLinked="1"/>
        <c:majorTickMark val="none"/>
        <c:tickLblPos val="nextTo"/>
        <c:crossAx val="35889152"/>
        <c:crosses val="autoZero"/>
        <c:auto val="1"/>
        <c:lblAlgn val="ctr"/>
        <c:lblOffset val="100"/>
      </c:catAx>
      <c:valAx>
        <c:axId val="358891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35735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5903614457831347"/>
          <c:y val="5.737704918032787E-2"/>
          <c:w val="0.8096385542168677"/>
          <c:h val="0.573770491803279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'SER.  TERCEIROS PF'!$A$7:$A$8</c:f>
              <c:strCache>
                <c:ptCount val="2"/>
                <c:pt idx="0">
                  <c:v>Estagiários </c:v>
                </c:pt>
                <c:pt idx="1">
                  <c:v>Serviços de Limpeza e Conservação</c:v>
                </c:pt>
              </c:strCache>
            </c:strRef>
          </c:cat>
          <c:val>
            <c:numRef>
              <c:f>'SER.  TERCEIROS PF'!$B$7:$B$8</c:f>
              <c:numCache>
                <c:formatCode>#,##0.00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'SER.  TERCEIROS PF'!$A$7:$A$8</c:f>
              <c:strCache>
                <c:ptCount val="2"/>
                <c:pt idx="0">
                  <c:v>Estagiários </c:v>
                </c:pt>
                <c:pt idx="1">
                  <c:v>Serviços de Limpeza e Conservação</c:v>
                </c:pt>
              </c:strCache>
            </c:strRef>
          </c:cat>
          <c:val>
            <c:numRef>
              <c:f>'SER.  TERCEIROS PF'!$C$7:$C$8</c:f>
              <c:numCache>
                <c:formatCode>#,##0.00</c:formatCode>
                <c:ptCount val="2"/>
                <c:pt idx="0">
                  <c:v>3158.38</c:v>
                </c:pt>
                <c:pt idx="1">
                  <c:v>8855.4</c:v>
                </c:pt>
              </c:numCache>
            </c:numRef>
          </c:val>
        </c:ser>
        <c:axId val="61530112"/>
        <c:axId val="61559168"/>
      </c:barChart>
      <c:catAx>
        <c:axId val="61530112"/>
        <c:scaling>
          <c:orientation val="minMax"/>
        </c:scaling>
        <c:axPos val="b"/>
        <c:numFmt formatCode="General" sourceLinked="1"/>
        <c:majorTickMark val="none"/>
        <c:tickLblPos val="nextTo"/>
        <c:crossAx val="61559168"/>
        <c:crosses val="autoZero"/>
        <c:auto val="1"/>
        <c:lblAlgn val="ctr"/>
        <c:lblOffset val="100"/>
      </c:catAx>
      <c:valAx>
        <c:axId val="6155916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5301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494623655913994"/>
          <c:y val="5.2434456928838989E-2"/>
          <c:w val="0.78064516129032269"/>
          <c:h val="0.43445692883895143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PJ'!$A$2:$A$8</c:f>
              <c:strCache>
                <c:ptCount val="7"/>
                <c:pt idx="0">
                  <c:v>Assinatura de Periodicos e anuidades</c:v>
                </c:pt>
                <c:pt idx="1">
                  <c:v>Servicos de energia eletrica</c:v>
                </c:pt>
                <c:pt idx="2">
                  <c:v>Exposições, Congressos e conferências</c:v>
                </c:pt>
                <c:pt idx="3">
                  <c:v>Servicos Tecnicos Profissionais</c:v>
                </c:pt>
                <c:pt idx="4">
                  <c:v>Locação Bens Mov. Out. Naturezas e Intangiveis</c:v>
                </c:pt>
                <c:pt idx="5">
                  <c:v>Locacao de veiculos</c:v>
                </c:pt>
                <c:pt idx="6">
                  <c:v>Manutencao de software</c:v>
                </c:pt>
              </c:strCache>
            </c:strRef>
          </c:cat>
          <c:val>
            <c:numRef>
              <c:f>'SERV TERC - PJ'!$B$2:$B$8</c:f>
              <c:numCache>
                <c:formatCode>_-* #,##0.00_-;\-* #,##0.00_-;_-* "-"??_-;_-@_-</c:formatCode>
                <c:ptCount val="7"/>
                <c:pt idx="0">
                  <c:v>8085.03</c:v>
                </c:pt>
                <c:pt idx="1">
                  <c:v>9601.2900000000009</c:v>
                </c:pt>
                <c:pt idx="2">
                  <c:v>0</c:v>
                </c:pt>
                <c:pt idx="3">
                  <c:v>21220</c:v>
                </c:pt>
                <c:pt idx="4">
                  <c:v>0</c:v>
                </c:pt>
                <c:pt idx="5">
                  <c:v>6420</c:v>
                </c:pt>
                <c:pt idx="6">
                  <c:v>68151.399999999994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PJ'!$A$2:$A$8</c:f>
              <c:strCache>
                <c:ptCount val="7"/>
                <c:pt idx="0">
                  <c:v>Assinatura de Periodicos e anuidades</c:v>
                </c:pt>
                <c:pt idx="1">
                  <c:v>Servicos de energia eletrica</c:v>
                </c:pt>
                <c:pt idx="2">
                  <c:v>Exposições, Congressos e conferências</c:v>
                </c:pt>
                <c:pt idx="3">
                  <c:v>Servicos Tecnicos Profissionais</c:v>
                </c:pt>
                <c:pt idx="4">
                  <c:v>Locação Bens Mov. Out. Naturezas e Intangiveis</c:v>
                </c:pt>
                <c:pt idx="5">
                  <c:v>Locacao de veiculos</c:v>
                </c:pt>
                <c:pt idx="6">
                  <c:v>Manutencao de software</c:v>
                </c:pt>
              </c:strCache>
            </c:strRef>
          </c:cat>
          <c:val>
            <c:numRef>
              <c:f>'SERV TERC - PJ'!$C$2:$C$8</c:f>
              <c:numCache>
                <c:formatCode>_-* #,##0.00_-;\-* #,##0.00_-;_-* "-"??_-;_-@_-</c:formatCode>
                <c:ptCount val="7"/>
                <c:pt idx="0" formatCode="#,##0.00">
                  <c:v>9184.23</c:v>
                </c:pt>
                <c:pt idx="1">
                  <c:v>9804.5</c:v>
                </c:pt>
                <c:pt idx="2">
                  <c:v>15913</c:v>
                </c:pt>
                <c:pt idx="3">
                  <c:v>15542</c:v>
                </c:pt>
                <c:pt idx="4">
                  <c:v>16252</c:v>
                </c:pt>
                <c:pt idx="5">
                  <c:v>16555.59</c:v>
                </c:pt>
                <c:pt idx="6">
                  <c:v>102435</c:v>
                </c:pt>
              </c:numCache>
            </c:numRef>
          </c:val>
        </c:ser>
        <c:axId val="60048512"/>
        <c:axId val="60050048"/>
      </c:barChart>
      <c:catAx>
        <c:axId val="60048512"/>
        <c:scaling>
          <c:orientation val="minMax"/>
        </c:scaling>
        <c:axPos val="b"/>
        <c:numFmt formatCode="General" sourceLinked="1"/>
        <c:majorTickMark val="none"/>
        <c:tickLblPos val="nextTo"/>
        <c:crossAx val="60050048"/>
        <c:crosses val="autoZero"/>
        <c:auto val="1"/>
        <c:lblAlgn val="ctr"/>
        <c:lblOffset val="100"/>
      </c:catAx>
      <c:valAx>
        <c:axId val="6005004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0485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1000">
          <a:latin typeface="Candara" pitchFamily="34" charset="0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24204946996466437"/>
          <c:y val="4.4728434504792358E-2"/>
          <c:w val="0.72968197879858698"/>
          <c:h val="0.73162939297124618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cat>
            <c:strRef>
              <c:f>'PASSAGENS E DESP COM LOCOMOÇÃO'!$A$2</c:f>
              <c:strCache>
                <c:ptCount val="1"/>
                <c:pt idx="0">
                  <c:v>Passagens para o País</c:v>
                </c:pt>
              </c:strCache>
            </c:strRef>
          </c:cat>
          <c:val>
            <c:numRef>
              <c:f>'PASSAGENS E DESP COM LOCOMOÇÃO'!$B$2</c:f>
              <c:numCache>
                <c:formatCode>_-* #,##0.00_-;\-* #,##0.00_-;_-* "-"??_-;_-@_-</c:formatCode>
                <c:ptCount val="1"/>
                <c:pt idx="0">
                  <c:v>11145.36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cat>
            <c:strRef>
              <c:f>'PASSAGENS E DESP COM LOCOMOÇÃO'!$A$2</c:f>
              <c:strCache>
                <c:ptCount val="1"/>
                <c:pt idx="0">
                  <c:v>Passagens para o País</c:v>
                </c:pt>
              </c:strCache>
            </c:strRef>
          </c:cat>
          <c:val>
            <c:numRef>
              <c:f>'PASSAGENS E DESP COM LOCOMOÇÃO'!$C$2</c:f>
              <c:numCache>
                <c:formatCode>_-* #,##0.00_-;\-* #,##0.00_-;_-* "-"??_-;_-@_-</c:formatCode>
                <c:ptCount val="1"/>
                <c:pt idx="0">
                  <c:v>21122.45</c:v>
                </c:pt>
              </c:numCache>
            </c:numRef>
          </c:val>
        </c:ser>
        <c:axId val="35890304"/>
        <c:axId val="35892224"/>
      </c:barChart>
      <c:catAx>
        <c:axId val="35890304"/>
        <c:scaling>
          <c:orientation val="minMax"/>
        </c:scaling>
        <c:axPos val="b"/>
        <c:numFmt formatCode="General" sourceLinked="1"/>
        <c:majorTickMark val="none"/>
        <c:tickLblPos val="nextTo"/>
        <c:crossAx val="35892224"/>
        <c:crosses val="autoZero"/>
        <c:auto val="1"/>
        <c:lblAlgn val="ctr"/>
        <c:lblOffset val="100"/>
      </c:catAx>
      <c:valAx>
        <c:axId val="358922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89030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494623655914008"/>
          <c:y val="5.2434456928839017E-2"/>
          <c:w val="0.78064516129032269"/>
          <c:h val="0.4344569288389516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'SERVIÇOS DE CONSULTORIA'!$A$2</c:f>
              <c:strCache>
                <c:ptCount val="1"/>
                <c:pt idx="0">
                  <c:v>Cons. Assessoria Técnica ou Juridica Pessoa Juridica</c:v>
                </c:pt>
              </c:strCache>
            </c:strRef>
          </c:cat>
          <c:val>
            <c:numRef>
              <c:f>'SERVIÇOS DE CONSULTORIA'!$B$2</c:f>
              <c:numCache>
                <c:formatCode>#,##0.00</c:formatCode>
                <c:ptCount val="1"/>
                <c:pt idx="0">
                  <c:v>16590.78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'SERVIÇOS DE CONSULTORIA'!$A$2</c:f>
              <c:strCache>
                <c:ptCount val="1"/>
                <c:pt idx="0">
                  <c:v>Cons. Assessoria Técnica ou Juridica Pessoa Juridica</c:v>
                </c:pt>
              </c:strCache>
            </c:strRef>
          </c:cat>
          <c:val>
            <c:numRef>
              <c:f>'SERVIÇOS DE CONSULTORIA'!$C$2</c:f>
              <c:numCache>
                <c:formatCode>#,##0.00</c:formatCode>
                <c:ptCount val="1"/>
                <c:pt idx="0">
                  <c:v>211042.02</c:v>
                </c:pt>
              </c:numCache>
            </c:numRef>
          </c:val>
        </c:ser>
        <c:axId val="59871232"/>
        <c:axId val="59873920"/>
      </c:barChart>
      <c:catAx>
        <c:axId val="59871232"/>
        <c:scaling>
          <c:orientation val="minMax"/>
        </c:scaling>
        <c:axPos val="b"/>
        <c:numFmt formatCode="General" sourceLinked="1"/>
        <c:majorTickMark val="none"/>
        <c:tickLblPos val="nextTo"/>
        <c:crossAx val="59873920"/>
        <c:crosses val="autoZero"/>
        <c:auto val="1"/>
        <c:lblAlgn val="ctr"/>
        <c:lblOffset val="100"/>
      </c:catAx>
      <c:valAx>
        <c:axId val="5987392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8712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1000">
          <a:latin typeface="Candara" pitchFamily="34" charset="0"/>
        </a:defRPr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400" dirty="0" smtClean="0">
                <a:latin typeface="+mn-lt"/>
                <a:cs typeface="Arial" pitchFamily="34" charset="0"/>
              </a:rPr>
              <a:t>Agência de Fomento de Alagoas - DESENVOLVE, </a:t>
            </a:r>
            <a:r>
              <a:rPr lang="pt-BR" sz="1400" dirty="0" smtClean="0">
                <a:latin typeface="+mn-lt"/>
                <a:cs typeface="Arial" pitchFamily="34" charset="0"/>
              </a:rPr>
              <a:t>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Agência de Fomento de Alagoas - Desenvolve</a:t>
            </a:r>
            <a:endParaRPr lang="pt-BR" sz="2400" b="1" dirty="0" smtClean="0">
              <a:solidFill>
                <a:srgbClr val="002060"/>
              </a:solidFill>
              <a:latin typeface="Candara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43534" y="6137994"/>
          <a:ext cx="5688632" cy="581025"/>
        </p:xfrm>
        <a:graphic>
          <a:graphicData uri="http://schemas.openxmlformats.org/drawingml/2006/table">
            <a:tbl>
              <a:tblPr/>
              <a:tblGrid>
                <a:gridCol w="2931468"/>
                <a:gridCol w="1378582"/>
                <a:gridCol w="1378582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COM SERVIÇOS DE CONSULTORIA – </a:t>
            </a:r>
            <a:r>
              <a:rPr lang="pt-BR" sz="1400" b="1" dirty="0" smtClean="0">
                <a:solidFill>
                  <a:schemeClr val="bg1"/>
                </a:solidFill>
              </a:rPr>
              <a:t>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1547589" y="1673498"/>
          <a:ext cx="453650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051645" y="1745506"/>
          <a:ext cx="3248025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71525" y="5057874"/>
          <a:ext cx="5616624" cy="558281"/>
        </p:xfrm>
        <a:graphic>
          <a:graphicData uri="http://schemas.openxmlformats.org/drawingml/2006/table">
            <a:tbl>
              <a:tblPr/>
              <a:tblGrid>
                <a:gridCol w="2978306"/>
                <a:gridCol w="1319159"/>
                <a:gridCol w="1319159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Executado 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434.280,59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Executado 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767.397,12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76,71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971525" y="455381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/>
        </p:nvGraphicFramePr>
        <p:xfrm>
          <a:off x="2051645" y="6642050"/>
          <a:ext cx="3810000" cy="281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tângulo 11"/>
          <p:cNvSpPr/>
          <p:nvPr/>
        </p:nvSpPr>
        <p:spPr>
          <a:xfrm>
            <a:off x="899517" y="599397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ORÇAMENTÁRIA – REPRESENTAÇÃO 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27509" y="484185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27509" y="2033538"/>
          <a:ext cx="5760641" cy="2448270"/>
        </p:xfrm>
        <a:graphic>
          <a:graphicData uri="http://schemas.openxmlformats.org/drawingml/2006/table">
            <a:tbl>
              <a:tblPr/>
              <a:tblGrid>
                <a:gridCol w="3054673"/>
                <a:gridCol w="1352984"/>
                <a:gridCol w="1352984"/>
              </a:tblGrid>
              <a:tr h="2557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3.418.526,00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9.802.061,00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301.767,00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4.918.684,96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-179.020,00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-4.918.684,96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3.541.273,00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9.802.061,00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515.011,53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1.391.105,36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469.979,57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784.179,33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434.280,59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767.397,12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3.026.261,47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8.410.955,64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36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12,26%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7,83%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27510" y="5561930"/>
          <a:ext cx="5760639" cy="2022625"/>
        </p:xfrm>
        <a:graphic>
          <a:graphicData uri="http://schemas.openxmlformats.org/drawingml/2006/table">
            <a:tbl>
              <a:tblPr/>
              <a:tblGrid>
                <a:gridCol w="3054673"/>
                <a:gridCol w="1352983"/>
                <a:gridCol w="1352983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 err="1">
                          <a:solidFill>
                            <a:srgbClr val="1F497D"/>
                          </a:solidFill>
                          <a:latin typeface="Candara"/>
                        </a:rPr>
                        <a:t>Venc</a:t>
                      </a:r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.e Vantagens Fixas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242.219,15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233.763,51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Serviços de Terceiros - Pessoa Jurídica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144.128,37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267.583,07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Passagens e despesas com locomoção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11.145,36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21.122,45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Serviços de Terceiros - Pessoa Física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12.013,78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Diárias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13.305,00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15.970,00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6.064,89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5.654,39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Indenizações e restituições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247,90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Consultoria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16.590,78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211.042,02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Obrigações Tributarias e Contributivas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827,04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434.280,59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767.397,12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27509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3533" y="1385467"/>
          <a:ext cx="5688631" cy="864095"/>
        </p:xfrm>
        <a:graphic>
          <a:graphicData uri="http://schemas.openxmlformats.org/drawingml/2006/table">
            <a:tbl>
              <a:tblPr/>
              <a:tblGrid>
                <a:gridCol w="3007247"/>
                <a:gridCol w="1340692"/>
                <a:gridCol w="1340692"/>
              </a:tblGrid>
              <a:tr h="2974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331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242.219,15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331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233.763,51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                 3,49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43534" y="3185668"/>
          <a:ext cx="5616623" cy="1872204"/>
        </p:xfrm>
        <a:graphic>
          <a:graphicData uri="http://schemas.openxmlformats.org/drawingml/2006/table">
            <a:tbl>
              <a:tblPr/>
              <a:tblGrid>
                <a:gridCol w="2969181"/>
                <a:gridCol w="1323721"/>
                <a:gridCol w="1323721"/>
              </a:tblGrid>
              <a:tr h="3249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13º Salário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3.429,82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14.239,52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Férias - Abono Constitucional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6.419,54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3.177,62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Gratif.P/Exercicio De Cargo  em comissão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229.027,63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216.346,37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3.342,16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242.219,15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233.763,51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/>
        </p:nvGraphicFramePr>
        <p:xfrm>
          <a:off x="899517" y="5993978"/>
          <a:ext cx="58326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1525" y="8814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99517" y="34736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71524" y="1385466"/>
          <a:ext cx="5904657" cy="503427"/>
        </p:xfrm>
        <a:graphic>
          <a:graphicData uri="http://schemas.openxmlformats.org/drawingml/2006/table">
            <a:tbl>
              <a:tblPr/>
              <a:tblGrid>
                <a:gridCol w="3121447"/>
                <a:gridCol w="1391605"/>
                <a:gridCol w="139160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13.305,00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15.970,00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20,03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71525" y="2249562"/>
          <a:ext cx="5832648" cy="833543"/>
        </p:xfrm>
        <a:graphic>
          <a:graphicData uri="http://schemas.openxmlformats.org/drawingml/2006/table">
            <a:tbl>
              <a:tblPr/>
              <a:tblGrid>
                <a:gridCol w="3083380"/>
                <a:gridCol w="1374634"/>
                <a:gridCol w="1374634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Diárias Dentro do Estado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105,00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80,00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Diárias Fora do Estado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10.990,00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1.050,00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Diárias Por Indenização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2.210,00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14.840,00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13.305,00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15.970,00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/>
        </p:nvGraphicFramePr>
        <p:xfrm>
          <a:off x="1187550" y="3977754"/>
          <a:ext cx="54726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5501" y="592197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</a:t>
            </a:r>
            <a:r>
              <a:rPr lang="pt-BR" sz="1400" b="1" dirty="0" smtClean="0">
                <a:solidFill>
                  <a:schemeClr val="bg1"/>
                </a:solidFill>
              </a:rPr>
              <a:t>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7509" y="34736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55501" y="7362130"/>
            <a:ext cx="60486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PESSOA FÍSICA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827507" y="1673498"/>
          <a:ext cx="5904657" cy="503427"/>
        </p:xfrm>
        <a:graphic>
          <a:graphicData uri="http://schemas.openxmlformats.org/drawingml/2006/table">
            <a:tbl>
              <a:tblPr/>
              <a:tblGrid>
                <a:gridCol w="3121447"/>
                <a:gridCol w="1391605"/>
                <a:gridCol w="139160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6.064,89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5.654,39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                  6,77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827509" y="2393578"/>
          <a:ext cx="5904657" cy="833543"/>
        </p:xfrm>
        <a:graphic>
          <a:graphicData uri="http://schemas.openxmlformats.org/drawingml/2006/table">
            <a:tbl>
              <a:tblPr/>
              <a:tblGrid>
                <a:gridCol w="3121447"/>
                <a:gridCol w="1391605"/>
                <a:gridCol w="139160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Expediente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3.590,28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4.134,30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Copa e Cozinha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1.470,39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Limpeza e Produtos de Higienização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2.474,61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59,70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6.064,89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5.664,39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/>
        </p:nvGraphicFramePr>
        <p:xfrm>
          <a:off x="827509" y="3977754"/>
          <a:ext cx="5904656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755500" y="6498034"/>
          <a:ext cx="5904657" cy="503427"/>
        </p:xfrm>
        <a:graphic>
          <a:graphicData uri="http://schemas.openxmlformats.org/drawingml/2006/table">
            <a:tbl>
              <a:tblPr/>
              <a:tblGrid>
                <a:gridCol w="3121447"/>
                <a:gridCol w="1391605"/>
                <a:gridCol w="139160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12.013,78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827509" y="8010202"/>
          <a:ext cx="5976662" cy="668485"/>
        </p:xfrm>
        <a:graphic>
          <a:graphicData uri="http://schemas.openxmlformats.org/drawingml/2006/table">
            <a:tbl>
              <a:tblPr/>
              <a:tblGrid>
                <a:gridCol w="3159512"/>
                <a:gridCol w="1408575"/>
                <a:gridCol w="140857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Estagiários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3.158,38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Limpeza e Conservação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8.855,40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12.013,78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01" y="37617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5501" y="4985866"/>
            <a:ext cx="60486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PESSOA JURÍDICA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 FÍSICA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/>
        </p:nvGraphicFramePr>
        <p:xfrm>
          <a:off x="827509" y="1457474"/>
          <a:ext cx="576064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27508" y="4265786"/>
          <a:ext cx="5904657" cy="592042"/>
        </p:xfrm>
        <a:graphic>
          <a:graphicData uri="http://schemas.openxmlformats.org/drawingml/2006/table">
            <a:tbl>
              <a:tblPr/>
              <a:tblGrid>
                <a:gridCol w="3551591"/>
                <a:gridCol w="1176533"/>
                <a:gridCol w="1176533"/>
              </a:tblGrid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R$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92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144.128,37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09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267.583,07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85,66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755501" y="5489922"/>
          <a:ext cx="6048672" cy="4114800"/>
        </p:xfrm>
        <a:graphic>
          <a:graphicData uri="http://schemas.openxmlformats.org/drawingml/2006/table">
            <a:tbl>
              <a:tblPr/>
              <a:tblGrid>
                <a:gridCol w="3638214"/>
                <a:gridCol w="1205229"/>
                <a:gridCol w="1205229"/>
              </a:tblGrid>
              <a:tr h="1304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                 2.016,00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Assinatura de Periodicos e anuidades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8.085,03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9.184,23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de energia eletrica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9.601,29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9.804,50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Exposições, Congressos e conferências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15.913,00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Servicos Tecnicos Profissionais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21.220,00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15.542,00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Locação Bens Mov. Out. Naturezas e Intangiveis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16.252,00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Locacao de veiculos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6.420,00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16.555,59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Manutencao de software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68.151,40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102.435,00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Locação de Imóveis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57.000,00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Direitos autorais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Hospedagens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1.560,00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  980,10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Manut Conserv de Equi PDE Processamento de dados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1.670,00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1.050,00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 recarga de cartuchos/toners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498,00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1.200,00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de comunicação em geral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5.540,82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6.407,75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de Publicidade legal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1.646,54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1.485,38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de telecomunicações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3.409,69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Vigilância ostensiva/monitorada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1.126,21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1.422,12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gráficos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7.200,00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Manutenção conservação de Maq e equipamentos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1.550,00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 de telefonia móvel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2.593,43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2.977,52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de processamento de dados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3.369,00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2.364,60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Locação de Sotware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de telefonia fixa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3.801,99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Manutenção e conservação de bens imóveis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2.036,96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1.419,15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Seguros em Geral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7,54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Serviços bancários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    230,60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242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144.128,37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267.583,07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JURIDICA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/>
        </p:nvGraphicFramePr>
        <p:xfrm>
          <a:off x="755501" y="1673498"/>
          <a:ext cx="5976664" cy="31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755501" y="63540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 E DESPESAS COM  </a:t>
            </a:r>
            <a:r>
              <a:rPr lang="pt-BR" sz="1400" b="1" dirty="0" smtClean="0">
                <a:solidFill>
                  <a:schemeClr val="bg1"/>
                </a:solidFill>
              </a:rPr>
              <a:t>LOCOMOÇÃO -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49138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 E DESPESAS </a:t>
            </a:r>
            <a:r>
              <a:rPr lang="pt-BR" sz="1400" b="1" dirty="0" smtClean="0">
                <a:solidFill>
                  <a:schemeClr val="bg1"/>
                </a:solidFill>
              </a:rPr>
              <a:t>COM 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115541" y="6858074"/>
          <a:ext cx="5039783" cy="570719"/>
        </p:xfrm>
        <a:graphic>
          <a:graphicData uri="http://schemas.openxmlformats.org/drawingml/2006/table">
            <a:tbl>
              <a:tblPr/>
              <a:tblGrid>
                <a:gridCol w="2720921"/>
                <a:gridCol w="1159431"/>
                <a:gridCol w="1159431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1ª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Passagens para o País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11.145,36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21.122,45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11.145,36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21.122,45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27509" y="5489922"/>
          <a:ext cx="5832648" cy="570719"/>
        </p:xfrm>
        <a:graphic>
          <a:graphicData uri="http://schemas.openxmlformats.org/drawingml/2006/table">
            <a:tbl>
              <a:tblPr/>
              <a:tblGrid>
                <a:gridCol w="3148980"/>
                <a:gridCol w="1341834"/>
                <a:gridCol w="1341834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11.145,36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21.122,45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89,52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 E </a:t>
            </a:r>
            <a:r>
              <a:rPr lang="pt-BR" sz="1400" b="1" dirty="0" smtClean="0">
                <a:solidFill>
                  <a:schemeClr val="bg1"/>
                </a:solidFill>
              </a:rPr>
              <a:t>DESPESAS COM LOCOMOÇÃO </a:t>
            </a:r>
            <a:r>
              <a:rPr lang="pt-BR" sz="1400" b="1" dirty="0" smtClean="0">
                <a:solidFill>
                  <a:schemeClr val="bg1"/>
                </a:solidFill>
              </a:rPr>
              <a:t>– </a:t>
            </a:r>
            <a:r>
              <a:rPr lang="pt-BR" sz="1400" b="1" dirty="0" smtClean="0">
                <a:solidFill>
                  <a:schemeClr val="bg1"/>
                </a:solidFill>
              </a:rPr>
              <a:t>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/>
        </p:nvGraphicFramePr>
        <p:xfrm>
          <a:off x="971525" y="1673498"/>
          <a:ext cx="576064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1043533" y="49138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CONSULTORIA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43533" y="5417914"/>
          <a:ext cx="5832648" cy="573558"/>
        </p:xfrm>
        <a:graphic>
          <a:graphicData uri="http://schemas.openxmlformats.org/drawingml/2006/table">
            <a:tbl>
              <a:tblPr/>
              <a:tblGrid>
                <a:gridCol w="3508278"/>
                <a:gridCol w="1162185"/>
                <a:gridCol w="1162185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16.590,78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211.042,02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1.172,04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043533" y="613799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 COM SERVIÇOS DE CONSULTORIA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043533" y="6786066"/>
          <a:ext cx="5904657" cy="573558"/>
        </p:xfrm>
        <a:graphic>
          <a:graphicData uri="http://schemas.openxmlformats.org/drawingml/2006/table">
            <a:tbl>
              <a:tblPr/>
              <a:tblGrid>
                <a:gridCol w="3551591"/>
                <a:gridCol w="1176533"/>
                <a:gridCol w="1176533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Cons. Assessoria Técnica ou Juridica Pessoa Juridica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16.590,78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211.042,02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16.590,78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211.042,02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9961</TotalTime>
  <Words>871</Words>
  <Application>Microsoft Office PowerPoint</Application>
  <PresentationFormat>Personalizar</PresentationFormat>
  <Paragraphs>336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cleonice.ferreira</cp:lastModifiedBy>
  <cp:revision>687</cp:revision>
  <dcterms:created xsi:type="dcterms:W3CDTF">2016-10-22T19:16:28Z</dcterms:created>
  <dcterms:modified xsi:type="dcterms:W3CDTF">2017-09-01T15:14:14Z</dcterms:modified>
</cp:coreProperties>
</file>