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86" r:id="rId3"/>
    <p:sldId id="303" r:id="rId4"/>
    <p:sldId id="311" r:id="rId5"/>
    <p:sldId id="293" r:id="rId6"/>
    <p:sldId id="290" r:id="rId7"/>
    <p:sldId id="295" r:id="rId8"/>
    <p:sldId id="296" r:id="rId9"/>
    <p:sldId id="312" r:id="rId10"/>
    <p:sldId id="302" r:id="rId11"/>
    <p:sldId id="305" r:id="rId12"/>
    <p:sldId id="306" r:id="rId13"/>
    <p:sldId id="308" r:id="rId1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5507" autoAdjust="0"/>
  </p:normalViewPr>
  <p:slideViewPr>
    <p:cSldViewPr>
      <p:cViewPr>
        <p:scale>
          <a:sx n="87" d="100"/>
          <a:sy n="87" d="100"/>
        </p:scale>
        <p:origin x="-1506" y="19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DITEAL\MONITORAMENTO_1&#186;%20QUADRIMESTRE%20-%20DITE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DITEAL\MONITORAMENTO_1&#186;%20QUADRIMESTRE%20-%20DITE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DITEAL\MONITORAMENTO_1&#186;%20QUADRIMESTRE%20-%20DITE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DITEAL\MONITORAMENTO_1&#186;%20QUADRIMESTRE%20-%20DITE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DITEAL\MONITORAMENTO_1&#186;%20QUADRIMESTRE%20-%20DITE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DITEAL\MONITORAMENTO_1&#186;%20QUADRIMESTRE%20-%20DITEA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DITEAL\MONITORAMENTO_1&#186;%20QUADRIMESTRE%20-%20DITEA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4249300087489086"/>
          <c:y val="0.10475782713923143"/>
          <c:w val="0.82417366579177598"/>
          <c:h val="0.37723861829548866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FUNCIONÁRIOS_DITEAL!$A$2:$A$3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FUNCIONÁRIOS_DITEAL!$B$2:$B$3</c:f>
              <c:numCache>
                <c:formatCode>_-* #,##0_-;\-* #,##0_-;_-* "-"??_-;_-@_-</c:formatCode>
                <c:ptCount val="2"/>
                <c:pt idx="0">
                  <c:v>10</c:v>
                </c:pt>
                <c:pt idx="1">
                  <c:v>21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FUNCIONÁRIOS_DITEAL!$A$2:$A$3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FUNCIONÁRIOS_DITEAL!$C$2:$C$3</c:f>
              <c:numCache>
                <c:formatCode>_-* #,##0_-;\-* #,##0_-;_-* "-"??_-;_-@_-</c:formatCode>
                <c:ptCount val="2"/>
                <c:pt idx="0">
                  <c:v>10</c:v>
                </c:pt>
                <c:pt idx="1">
                  <c:v>21</c:v>
                </c:pt>
              </c:numCache>
            </c:numRef>
          </c:val>
        </c:ser>
        <c:axId val="56791424"/>
        <c:axId val="56792960"/>
      </c:barChart>
      <c:catAx>
        <c:axId val="56791424"/>
        <c:scaling>
          <c:orientation val="minMax"/>
        </c:scaling>
        <c:axPos val="b"/>
        <c:majorTickMark val="none"/>
        <c:tickLblPos val="nextTo"/>
        <c:crossAx val="56792960"/>
        <c:crosses val="autoZero"/>
        <c:auto val="1"/>
        <c:lblAlgn val="ctr"/>
        <c:lblOffset val="100"/>
      </c:catAx>
      <c:valAx>
        <c:axId val="56792960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5679142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>
                <a:latin typeface="+mj-lt"/>
              </a:defRPr>
            </a:pPr>
            <a:endParaRPr lang="pt-BR"/>
          </a:p>
        </c:txPr>
      </c:dTable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EXECUCAO_ORCAM_2016_2017!$A$2:$A$3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EXECUCAO_ORCAM_2016_2017!$B$2:$B$3</c:f>
              <c:numCache>
                <c:formatCode>#,##0.00</c:formatCode>
                <c:ptCount val="2"/>
                <c:pt idx="0">
                  <c:v>515114.96</c:v>
                </c:pt>
                <c:pt idx="1">
                  <c:v>581280.34000000043</c:v>
                </c:pt>
              </c:numCache>
            </c:numRef>
          </c:val>
        </c:ser>
        <c:axId val="59342848"/>
        <c:axId val="59344384"/>
      </c:barChart>
      <c:catAx>
        <c:axId val="59342848"/>
        <c:scaling>
          <c:orientation val="minMax"/>
        </c:scaling>
        <c:axPos val="b"/>
        <c:majorTickMark val="none"/>
        <c:tickLblPos val="nextTo"/>
        <c:crossAx val="59344384"/>
        <c:crosses val="autoZero"/>
        <c:auto val="1"/>
        <c:lblAlgn val="ctr"/>
        <c:lblOffset val="100"/>
      </c:catAx>
      <c:valAx>
        <c:axId val="5934438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934284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1406728704366499"/>
          <c:y val="4.0596050715495414E-2"/>
          <c:w val="0.857649884673507"/>
          <c:h val="0.71137486557053342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'PESSOAL CIVIL'!$A$6:$A$15</c:f>
              <c:strCache>
                <c:ptCount val="10"/>
                <c:pt idx="0">
                  <c:v>DESPESAS DE EXERCICIOS ANTERIORES</c:v>
                </c:pt>
                <c:pt idx="1">
                  <c:v>INDENIZACOES E RESTITUICOES</c:v>
                </c:pt>
                <c:pt idx="2">
                  <c:v>LOCACAO DE MAO-DE-OBRA</c:v>
                </c:pt>
                <c:pt idx="3">
                  <c:v>MATERIAL DE CONSUMO</c:v>
                </c:pt>
                <c:pt idx="4">
                  <c:v>OBRIGACOES PATRONAIS-OP. INTRA ORCAMENTARIA</c:v>
                </c:pt>
                <c:pt idx="5">
                  <c:v>OBRIGACOES TRIBUTARIAS E CONTRIBUTIVAS</c:v>
                </c:pt>
                <c:pt idx="6">
                  <c:v>OUTROS BENEFICIOS PREVIDENCIARIOS</c:v>
                </c:pt>
                <c:pt idx="7">
                  <c:v>OUTROS SERVICOS DE TERCEIROS - PESSOA FISICA</c:v>
                </c:pt>
                <c:pt idx="8">
                  <c:v>OUTROS SERVICOS DE TERCEIROS-PESSOA JURIDICA</c:v>
                </c:pt>
                <c:pt idx="9">
                  <c:v>VENC.E VANTAGENS FIXAS - PESSOAL CIVIL</c:v>
                </c:pt>
              </c:strCache>
            </c:strRef>
          </c:cat>
          <c:val>
            <c:numRef>
              <c:f>'PESSOAL CIVIL'!$B$6:$B$15</c:f>
              <c:numCache>
                <c:formatCode>#,##0.00</c:formatCode>
                <c:ptCount val="10"/>
                <c:pt idx="0">
                  <c:v>660</c:v>
                </c:pt>
                <c:pt idx="1">
                  <c:v>1320</c:v>
                </c:pt>
                <c:pt idx="2">
                  <c:v>0</c:v>
                </c:pt>
                <c:pt idx="3">
                  <c:v>27095.54</c:v>
                </c:pt>
                <c:pt idx="4">
                  <c:v>10050.98</c:v>
                </c:pt>
                <c:pt idx="5">
                  <c:v>1251.1799999999998</c:v>
                </c:pt>
                <c:pt idx="6">
                  <c:v>141.06</c:v>
                </c:pt>
                <c:pt idx="7">
                  <c:v>5200</c:v>
                </c:pt>
                <c:pt idx="8">
                  <c:v>199082.12</c:v>
                </c:pt>
                <c:pt idx="9">
                  <c:v>266513.90000000002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'PESSOAL CIVIL'!$A$6:$A$15</c:f>
              <c:strCache>
                <c:ptCount val="10"/>
                <c:pt idx="0">
                  <c:v>DESPESAS DE EXERCICIOS ANTERIORES</c:v>
                </c:pt>
                <c:pt idx="1">
                  <c:v>INDENIZACOES E RESTITUICOES</c:v>
                </c:pt>
                <c:pt idx="2">
                  <c:v>LOCACAO DE MAO-DE-OBRA</c:v>
                </c:pt>
                <c:pt idx="3">
                  <c:v>MATERIAL DE CONSUMO</c:v>
                </c:pt>
                <c:pt idx="4">
                  <c:v>OBRIGACOES PATRONAIS-OP. INTRA ORCAMENTARIA</c:v>
                </c:pt>
                <c:pt idx="5">
                  <c:v>OBRIGACOES TRIBUTARIAS E CONTRIBUTIVAS</c:v>
                </c:pt>
                <c:pt idx="6">
                  <c:v>OUTROS BENEFICIOS PREVIDENCIARIOS</c:v>
                </c:pt>
                <c:pt idx="7">
                  <c:v>OUTROS SERVICOS DE TERCEIROS - PESSOA FISICA</c:v>
                </c:pt>
                <c:pt idx="8">
                  <c:v>OUTROS SERVICOS DE TERCEIROS-PESSOA JURIDICA</c:v>
                </c:pt>
                <c:pt idx="9">
                  <c:v>VENC.E VANTAGENS FIXAS - PESSOAL CIVIL</c:v>
                </c:pt>
              </c:strCache>
            </c:strRef>
          </c:cat>
          <c:val>
            <c:numRef>
              <c:f>'PESSOAL CIVIL'!$C$6:$C$15</c:f>
              <c:numCache>
                <c:formatCode>#,##0.00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30974.080000000005</c:v>
                </c:pt>
                <c:pt idx="3">
                  <c:v>30132.54</c:v>
                </c:pt>
                <c:pt idx="4">
                  <c:v>10115.200000000003</c:v>
                </c:pt>
                <c:pt idx="5">
                  <c:v>2751.59</c:v>
                </c:pt>
                <c:pt idx="6">
                  <c:v>124.28</c:v>
                </c:pt>
                <c:pt idx="7">
                  <c:v>11568.46</c:v>
                </c:pt>
                <c:pt idx="8">
                  <c:v>207067.83999999994</c:v>
                </c:pt>
                <c:pt idx="9">
                  <c:v>288546.34999999992</c:v>
                </c:pt>
              </c:numCache>
            </c:numRef>
          </c:val>
        </c:ser>
        <c:axId val="56692096"/>
        <c:axId val="56697984"/>
      </c:barChart>
      <c:catAx>
        <c:axId val="56692096"/>
        <c:scaling>
          <c:orientation val="minMax"/>
        </c:scaling>
        <c:axPos val="b"/>
        <c:numFmt formatCode="General" sourceLinked="1"/>
        <c:majorTickMark val="none"/>
        <c:tickLblPos val="nextTo"/>
        <c:crossAx val="56697984"/>
        <c:crosses val="autoZero"/>
        <c:auto val="1"/>
        <c:lblAlgn val="ctr"/>
        <c:lblOffset val="100"/>
      </c:catAx>
      <c:valAx>
        <c:axId val="5669798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669209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txPr>
    <a:bodyPr/>
    <a:lstStyle/>
    <a:p>
      <a:pPr>
        <a:defRPr sz="800"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CONSUMO'!$A$2:$A$7</c:f>
              <c:strCache>
                <c:ptCount val="6"/>
                <c:pt idx="0">
                  <c:v>Material de Consumo - Pagto Antecipado</c:v>
                </c:pt>
                <c:pt idx="1">
                  <c:v>Manutenção e Conservação de Bens Imoveis</c:v>
                </c:pt>
                <c:pt idx="2">
                  <c:v>Mat. para Manutenção de Bens Imóveis</c:v>
                </c:pt>
                <c:pt idx="3">
                  <c:v>Material de Consumo </c:v>
                </c:pt>
                <c:pt idx="4">
                  <c:v>Material de Expediente</c:v>
                </c:pt>
                <c:pt idx="5">
                  <c:v>Material de Limpeza e Prod. De Higienização</c:v>
                </c:pt>
              </c:strCache>
            </c:strRef>
          </c:cat>
          <c:val>
            <c:numRef>
              <c:f>'MATERIAL DE CONSUMO'!$B$2:$B$7</c:f>
              <c:numCache>
                <c:formatCode>#,##0.00</c:formatCode>
                <c:ptCount val="6"/>
                <c:pt idx="0">
                  <c:v>3800</c:v>
                </c:pt>
                <c:pt idx="1">
                  <c:v>35550</c:v>
                </c:pt>
                <c:pt idx="2">
                  <c:v>1252</c:v>
                </c:pt>
                <c:pt idx="3">
                  <c:v>30895.74</c:v>
                </c:pt>
                <c:pt idx="4">
                  <c:v>2192.9</c:v>
                </c:pt>
                <c:pt idx="5">
                  <c:v>2535.7799999999997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'MATERIAL DE CONSUMO'!$A$2:$A$7</c:f>
              <c:strCache>
                <c:ptCount val="6"/>
                <c:pt idx="0">
                  <c:v>Material de Consumo - Pagto Antecipado</c:v>
                </c:pt>
                <c:pt idx="1">
                  <c:v>Manutenção e Conservação de Bens Imoveis</c:v>
                </c:pt>
                <c:pt idx="2">
                  <c:v>Mat. para Manutenção de Bens Imóveis</c:v>
                </c:pt>
                <c:pt idx="3">
                  <c:v>Material de Consumo </c:v>
                </c:pt>
                <c:pt idx="4">
                  <c:v>Material de Expediente</c:v>
                </c:pt>
                <c:pt idx="5">
                  <c:v>Material de Limpeza e Prod. De Higienização</c:v>
                </c:pt>
              </c:strCache>
            </c:strRef>
          </c:cat>
          <c:val>
            <c:numRef>
              <c:f>'MATERIAL DE CONSUMO'!$C$2:$C$7</c:f>
              <c:numCache>
                <c:formatCode>_-* #,##0.00_-;\-* #,##0.00_-;_-* "-"??_-;_-@_-</c:formatCode>
                <c:ptCount val="6"/>
                <c:pt idx="0">
                  <c:v>3000</c:v>
                </c:pt>
                <c:pt idx="1">
                  <c:v>22951.54</c:v>
                </c:pt>
                <c:pt idx="2">
                  <c:v>7500</c:v>
                </c:pt>
                <c:pt idx="3">
                  <c:v>30132.54</c:v>
                </c:pt>
                <c:pt idx="4">
                  <c:v>5573.46</c:v>
                </c:pt>
                <c:pt idx="5">
                  <c:v>0</c:v>
                </c:pt>
              </c:numCache>
            </c:numRef>
          </c:val>
        </c:ser>
        <c:axId val="59352960"/>
        <c:axId val="59614336"/>
      </c:barChart>
      <c:catAx>
        <c:axId val="59352960"/>
        <c:scaling>
          <c:orientation val="minMax"/>
        </c:scaling>
        <c:axPos val="b"/>
        <c:majorTickMark val="none"/>
        <c:tickLblPos val="nextTo"/>
        <c:crossAx val="59614336"/>
        <c:crosses val="autoZero"/>
        <c:auto val="1"/>
        <c:lblAlgn val="ctr"/>
        <c:lblOffset val="100"/>
      </c:catAx>
      <c:valAx>
        <c:axId val="5961433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935296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400"/>
              <a:t>Maiores Gastos com Serv. Prestados PJ no 1º Quadrimestre 2016 e 2017</a:t>
            </a:r>
          </a:p>
        </c:rich>
      </c:tx>
      <c:layout>
        <c:manualLayout>
          <c:xMode val="edge"/>
          <c:yMode val="edge"/>
          <c:x val="0.1736379613356766"/>
          <c:y val="6.9444444444444562E-3"/>
        </c:manualLayout>
      </c:layout>
    </c:title>
    <c:plotArea>
      <c:layout>
        <c:manualLayout>
          <c:layoutTarget val="inner"/>
          <c:xMode val="edge"/>
          <c:yMode val="edge"/>
          <c:x val="0.14688143771132359"/>
          <c:y val="0.16336422790901137"/>
          <c:w val="0.82931979296980463"/>
          <c:h val="0.55238700931614249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PJ'!$A$2:$A$7</c:f>
              <c:strCache>
                <c:ptCount val="6"/>
                <c:pt idx="0">
                  <c:v>Vigilancia ostenciva/monitorada</c:v>
                </c:pt>
                <c:pt idx="1">
                  <c:v>Manut. e Cons. De Bens imoveis</c:v>
                </c:pt>
                <c:pt idx="2">
                  <c:v>Outros Serviços Terceiros pag. Ant.</c:v>
                </c:pt>
                <c:pt idx="3">
                  <c:v>Exposições,Congressos e Conferencias</c:v>
                </c:pt>
                <c:pt idx="4">
                  <c:v>Serviço de Energia Elétrica</c:v>
                </c:pt>
                <c:pt idx="5">
                  <c:v>Serviços de Utilidade Publica</c:v>
                </c:pt>
              </c:strCache>
            </c:strRef>
          </c:cat>
          <c:val>
            <c:numRef>
              <c:f>'SERV TERC - PJ'!$B$2:$B$7</c:f>
              <c:numCache>
                <c:formatCode>#,##0.00</c:formatCode>
                <c:ptCount val="6"/>
                <c:pt idx="0">
                  <c:v>7950.25</c:v>
                </c:pt>
                <c:pt idx="1">
                  <c:v>35550</c:v>
                </c:pt>
                <c:pt idx="2">
                  <c:v>4880</c:v>
                </c:pt>
                <c:pt idx="3">
                  <c:v>15780</c:v>
                </c:pt>
                <c:pt idx="4">
                  <c:v>66398.34</c:v>
                </c:pt>
                <c:pt idx="5">
                  <c:v>7523.67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PJ'!$A$2:$A$7</c:f>
              <c:strCache>
                <c:ptCount val="6"/>
                <c:pt idx="0">
                  <c:v>Vigilancia ostenciva/monitorada</c:v>
                </c:pt>
                <c:pt idx="1">
                  <c:v>Manut. e Cons. De Bens imoveis</c:v>
                </c:pt>
                <c:pt idx="2">
                  <c:v>Outros Serviços Terceiros pag. Ant.</c:v>
                </c:pt>
                <c:pt idx="3">
                  <c:v>Exposições,Congressos e Conferencias</c:v>
                </c:pt>
                <c:pt idx="4">
                  <c:v>Serviço de Energia Elétrica</c:v>
                </c:pt>
                <c:pt idx="5">
                  <c:v>Serviços de Utilidade Publica</c:v>
                </c:pt>
              </c:strCache>
            </c:strRef>
          </c:cat>
          <c:val>
            <c:numRef>
              <c:f>'SERV TERC - PJ'!$C$2:$C$7</c:f>
              <c:numCache>
                <c:formatCode>#,##0.00</c:formatCode>
                <c:ptCount val="6"/>
                <c:pt idx="0">
                  <c:v>15855.16</c:v>
                </c:pt>
                <c:pt idx="1">
                  <c:v>23450</c:v>
                </c:pt>
                <c:pt idx="2">
                  <c:v>5500</c:v>
                </c:pt>
                <c:pt idx="3">
                  <c:v>10000</c:v>
                </c:pt>
                <c:pt idx="4">
                  <c:v>39141.89</c:v>
                </c:pt>
                <c:pt idx="5">
                  <c:v>5592.55</c:v>
                </c:pt>
              </c:numCache>
            </c:numRef>
          </c:val>
        </c:ser>
        <c:axId val="59757696"/>
        <c:axId val="56749440"/>
      </c:barChart>
      <c:valAx>
        <c:axId val="5674944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9757696"/>
        <c:crosses val="autoZero"/>
        <c:crossBetween val="between"/>
      </c:valAx>
      <c:catAx>
        <c:axId val="59757696"/>
        <c:scaling>
          <c:orientation val="minMax"/>
        </c:scaling>
        <c:axPos val="b"/>
        <c:majorTickMark val="none"/>
        <c:tickLblPos val="nextTo"/>
        <c:crossAx val="56749440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900">
          <a:latin typeface="+mn-lt"/>
        </a:defRPr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6012190709171037"/>
          <c:y val="9.715938916726341E-2"/>
          <c:w val="0.78084366638636193"/>
          <c:h val="0.49668774357750789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 - PF'!$A$2:$A$3</c:f>
              <c:strCache>
                <c:ptCount val="2"/>
                <c:pt idx="0">
                  <c:v>Outros Serviços de Terceiro PFPag.Antecipodo</c:v>
                </c:pt>
                <c:pt idx="1">
                  <c:v>Manutenção de Bens movéis de outra natureza</c:v>
                </c:pt>
              </c:strCache>
            </c:strRef>
          </c:cat>
          <c:val>
            <c:numRef>
              <c:f>'SERV TER - PF'!$B$2:$B$3</c:f>
              <c:numCache>
                <c:formatCode>_-* #,##0.00_-;\-* #,##0.00_-;_-* "-"??_-;_-@_-</c:formatCode>
                <c:ptCount val="2"/>
                <c:pt idx="0">
                  <c:v>5200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 - PF'!$A$2:$A$3</c:f>
              <c:strCache>
                <c:ptCount val="2"/>
                <c:pt idx="0">
                  <c:v>Outros Serviços de Terceiro PFPag.Antecipodo</c:v>
                </c:pt>
                <c:pt idx="1">
                  <c:v>Manutenção de Bens movéis de outra natureza</c:v>
                </c:pt>
              </c:strCache>
            </c:strRef>
          </c:cat>
          <c:val>
            <c:numRef>
              <c:f>'SERV TER - PF'!$C$2:$C$3</c:f>
              <c:numCache>
                <c:formatCode>#,##0.00</c:formatCode>
                <c:ptCount val="2"/>
                <c:pt idx="0">
                  <c:v>4500</c:v>
                </c:pt>
                <c:pt idx="1">
                  <c:v>7068.46</c:v>
                </c:pt>
              </c:numCache>
            </c:numRef>
          </c:val>
        </c:ser>
        <c:axId val="59894784"/>
        <c:axId val="59896576"/>
      </c:barChart>
      <c:catAx>
        <c:axId val="59894784"/>
        <c:scaling>
          <c:orientation val="minMax"/>
        </c:scaling>
        <c:axPos val="b"/>
        <c:majorTickMark val="none"/>
        <c:tickLblPos val="nextTo"/>
        <c:crossAx val="59896576"/>
        <c:crosses val="autoZero"/>
        <c:auto val="1"/>
        <c:lblAlgn val="ctr"/>
        <c:lblOffset val="100"/>
      </c:catAx>
      <c:valAx>
        <c:axId val="5989657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98947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509669843901093"/>
          <c:y val="7.4548702245552642E-2"/>
          <c:w val="0.82146409330412662"/>
          <c:h val="0.6860185185185189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CONTRIBUICOES!$A$2</c:f>
              <c:strCache>
                <c:ptCount val="1"/>
                <c:pt idx="0">
                  <c:v>Indenizações e Restituições</c:v>
                </c:pt>
              </c:strCache>
            </c:strRef>
          </c:cat>
          <c:val>
            <c:numRef>
              <c:f>CONTRIBUICOES!$B$2</c:f>
              <c:numCache>
                <c:formatCode>_-* #,##0.00_-;\-* #,##0.00_-;_-* "-"??_-;_-@_-</c:formatCode>
                <c:ptCount val="1"/>
                <c:pt idx="0">
                  <c:v>1320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CONTRIBUICOES!$A$2</c:f>
              <c:strCache>
                <c:ptCount val="1"/>
                <c:pt idx="0">
                  <c:v>Indenizações e Restituições</c:v>
                </c:pt>
              </c:strCache>
            </c:strRef>
          </c:cat>
          <c:val>
            <c:numRef>
              <c:f>CONTRIBUICOES!$C$2</c:f>
              <c:numCache>
                <c:formatCode>_-* #,##0.00_-;\-* #,##0.00_-;_-* "-"??_-;_-@_-</c:formatCode>
                <c:ptCount val="1"/>
                <c:pt idx="0">
                  <c:v>0</c:v>
                </c:pt>
              </c:numCache>
            </c:numRef>
          </c:val>
        </c:ser>
        <c:axId val="59787136"/>
        <c:axId val="59788672"/>
      </c:barChart>
      <c:catAx>
        <c:axId val="59787136"/>
        <c:scaling>
          <c:orientation val="minMax"/>
        </c:scaling>
        <c:axPos val="b"/>
        <c:numFmt formatCode="_-* #,##0.00_-;\-* #,##0.00_-;_-* &quot;-&quot;??_-;_-@_-" sourceLinked="1"/>
        <c:majorTickMark val="none"/>
        <c:tickLblPos val="nextTo"/>
        <c:crossAx val="59788672"/>
        <c:crosses val="autoZero"/>
        <c:auto val="1"/>
        <c:lblAlgn val="ctr"/>
        <c:lblOffset val="100"/>
      </c:catAx>
      <c:valAx>
        <c:axId val="5978867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97871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Assuntos</a:t>
            </a:r>
            <a:r>
              <a:rPr lang="en-US" sz="1800" baseline="0"/>
              <a:t> Demandados</a:t>
            </a:r>
            <a:endParaRPr lang="en-US" sz="1800"/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SEPREV!$B$1</c:f>
              <c:strCache>
                <c:ptCount val="1"/>
                <c:pt idx="0">
                  <c:v>Colunas1</c:v>
                </c:pt>
              </c:strCache>
            </c:strRef>
          </c:tx>
          <c:cat>
            <c:strRef>
              <c:f>SEPREV!$A$2:$A$5</c:f>
              <c:strCache>
                <c:ptCount val="4"/>
                <c:pt idx="0">
                  <c:v>Contrato</c:v>
                </c:pt>
                <c:pt idx="1">
                  <c:v>Fora do Escopo da LAI</c:v>
                </c:pt>
                <c:pt idx="2">
                  <c:v>Funcionalismo Público</c:v>
                </c:pt>
                <c:pt idx="3">
                  <c:v>Orçamento Público</c:v>
                </c:pt>
              </c:strCache>
            </c:strRef>
          </c:cat>
          <c:val>
            <c:numRef>
              <c:f>SEPREV!$B$2:$B$5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SEPREV!$C$1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SEPREV!$A$2:$A$5</c:f>
              <c:strCache>
                <c:ptCount val="4"/>
                <c:pt idx="0">
                  <c:v>Contrato</c:v>
                </c:pt>
                <c:pt idx="1">
                  <c:v>Fora do Escopo da LAI</c:v>
                </c:pt>
                <c:pt idx="2">
                  <c:v>Funcionalismo Público</c:v>
                </c:pt>
                <c:pt idx="3">
                  <c:v>Orçamento Público</c:v>
                </c:pt>
              </c:strCache>
            </c:strRef>
          </c:cat>
          <c:val>
            <c:numRef>
              <c:f>SEPREV!$C$2:$C$5</c:f>
            </c:numRef>
          </c:val>
        </c:ser>
        <c:ser>
          <c:idx val="2"/>
          <c:order val="2"/>
          <c:tx>
            <c:strRef>
              <c:f>SEPREV!$D$1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SEPREV!$A$2:$A$5</c:f>
              <c:strCache>
                <c:ptCount val="4"/>
                <c:pt idx="0">
                  <c:v>Contrato</c:v>
                </c:pt>
                <c:pt idx="1">
                  <c:v>Fora do Escopo da LAI</c:v>
                </c:pt>
                <c:pt idx="2">
                  <c:v>Funcionalismo Público</c:v>
                </c:pt>
                <c:pt idx="3">
                  <c:v>Orçamento Público</c:v>
                </c:pt>
              </c:strCache>
            </c:strRef>
          </c:cat>
          <c:val>
            <c:numRef>
              <c:f>SEPREV!$D$2:$D$5</c:f>
            </c:numRef>
          </c:val>
        </c:ser>
        <c:axId val="82498304"/>
        <c:axId val="82499840"/>
      </c:barChart>
      <c:catAx>
        <c:axId val="82498304"/>
        <c:scaling>
          <c:orientation val="minMax"/>
        </c:scaling>
        <c:axPos val="l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82499840"/>
        <c:crosses val="autoZero"/>
        <c:auto val="1"/>
        <c:lblAlgn val="ctr"/>
        <c:lblOffset val="100"/>
      </c:catAx>
      <c:valAx>
        <c:axId val="82499840"/>
        <c:scaling>
          <c:orientation val="minMax"/>
        </c:scaling>
        <c:delete val="1"/>
        <c:axPos val="b"/>
        <c:majorGridlines/>
        <c:numFmt formatCode="General" sourceLinked="1"/>
        <c:tickLblPos val="none"/>
        <c:crossAx val="82498304"/>
        <c:crosses val="autoZero"/>
        <c:crossBetween val="between"/>
      </c:valAx>
    </c:plotArea>
    <c:plotVisOnly val="1"/>
    <c:dispBlanksAs val="gap"/>
  </c:chart>
  <c:spPr>
    <a:ln>
      <a:noFill/>
    </a:ln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Procedimentos Disciplinares - SEMARH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showVal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Plan1!$A$2</c:f>
              <c:strCache>
                <c:ptCount val="1"/>
                <c:pt idx="0">
                  <c:v>Sindicância Administrativa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</c:pie3DChart>
    </c:plotArea>
    <c:legend>
      <c:legendPos val="r"/>
      <c:layout/>
    </c:legend>
    <c:plotVisOnly val="1"/>
    <c:dispBlanksAs val="zero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476672" y="2627784"/>
            <a:ext cx="60486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>
                <a:latin typeface="Candara" panose="020E0502030303020204" pitchFamily="34" charset="0"/>
              </a:rPr>
              <a:t>APRESENTAÇÃO</a:t>
            </a:r>
          </a:p>
          <a:p>
            <a:pPr algn="just"/>
            <a:endParaRPr lang="pt-BR" sz="1100" dirty="0" smtClean="0">
              <a:latin typeface="Candara" panose="020E0502030303020204" pitchFamily="34" charset="0"/>
            </a:endParaRPr>
          </a:p>
          <a:p>
            <a:pPr algn="just"/>
            <a:r>
              <a:rPr lang="pt-BR" sz="1100" dirty="0" smtClean="0">
                <a:latin typeface="+mj-lt"/>
              </a:rPr>
              <a:t>Os dados a seguir contemplam uma visão geral das despesas da Diretoria de Teatros do Estado de Alagoas- DITEAL, no 1º Quadrimestre de 2016/2017, realizada através do Sistema Integrado de Administração Financeira – SIAFEM, Portal da Transparência Graciliano Ramos, Extrator/SIFAL,  Portal do Servidor – SEPLAG, Planilha de Monitoramento da Transparência, Banco de Dados da Junta Comercial, E-SIC Alagoas, Diário Oficial </a:t>
            </a:r>
            <a:r>
              <a:rPr lang="pt-BR" sz="1100" dirty="0" smtClean="0">
                <a:latin typeface="Candara" panose="020E0502030303020204" pitchFamily="34" charset="0"/>
              </a:rPr>
              <a:t>do Estado de Alagoas, entre outros.</a:t>
            </a:r>
            <a:endParaRPr lang="pt-BR" sz="1100" dirty="0">
              <a:latin typeface="Candara" panose="020E0502030303020204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000250" y="214313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FFFFFF"/>
                </a:solidFill>
                <a:latin typeface="Myriad Pro"/>
              </a:rPr>
              <a:t>Relatório de </a:t>
            </a:r>
            <a:r>
              <a:rPr lang="pt-BR" sz="2200" b="1" dirty="0" smtClean="0">
                <a:solidFill>
                  <a:srgbClr val="FFFFFF"/>
                </a:solidFill>
                <a:latin typeface="Myriad Pro"/>
              </a:rPr>
              <a:t>Monitoramento</a:t>
            </a:r>
            <a:endParaRPr lang="pt-BR" sz="2200" b="1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3"/>
            <a:ext cx="6884988" cy="130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 dirty="0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211888" y="1019175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graphicFrame>
        <p:nvGraphicFramePr>
          <p:cNvPr id="17" name="Gráfico 16"/>
          <p:cNvGraphicFramePr/>
          <p:nvPr/>
        </p:nvGraphicFramePr>
        <p:xfrm>
          <a:off x="1143000" y="6643702"/>
          <a:ext cx="4572000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642919" y="4993966"/>
          <a:ext cx="5786479" cy="792480"/>
        </p:xfrm>
        <a:graphic>
          <a:graphicData uri="http://schemas.openxmlformats.org/drawingml/2006/table">
            <a:tbl>
              <a:tblPr/>
              <a:tblGrid>
                <a:gridCol w="1809293"/>
                <a:gridCol w="1782128"/>
                <a:gridCol w="2195058"/>
              </a:tblGrid>
              <a:tr h="16073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Situação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2016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2017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6073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Estatutário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3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>
                          <a:solidFill>
                            <a:srgbClr val="365F91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>
                          <a:solidFill>
                            <a:srgbClr val="365F91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6073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Cargo emComissão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3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>
                          <a:solidFill>
                            <a:srgbClr val="365F9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>
                          <a:solidFill>
                            <a:srgbClr val="365F9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6073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Total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3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1" i="0" u="none" strike="noStrike" dirty="0">
                          <a:solidFill>
                            <a:srgbClr val="365F91"/>
                          </a:solidFill>
                          <a:latin typeface="+mj-lt"/>
                        </a:rPr>
                        <a:t>31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1" i="0" u="none" strike="noStrike" dirty="0">
                          <a:solidFill>
                            <a:srgbClr val="365F91"/>
                          </a:solidFill>
                          <a:latin typeface="+mj-lt"/>
                        </a:rPr>
                        <a:t>31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5" name="Retângulo 14"/>
          <p:cNvSpPr/>
          <p:nvPr/>
        </p:nvSpPr>
        <p:spPr>
          <a:xfrm>
            <a:off x="1714500" y="1500166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873">
              <a:defRPr/>
            </a:pPr>
            <a:r>
              <a:rPr lang="pt-BR" b="1" dirty="0" smtClean="0">
                <a:latin typeface="Candara" panose="020E0502030303020204" pitchFamily="34" charset="0"/>
              </a:rPr>
              <a:t>DIRETORIA DE TEATROS DO ESTADO DE ALAGOAS </a:t>
            </a:r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</a:t>
            </a:r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Quadrimestre de 2016 e 2017</a:t>
            </a:r>
            <a:endParaRPr lang="pt-BR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66997" y="4071934"/>
            <a:ext cx="2924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altLang="pt-BR" b="1" dirty="0" smtClean="0">
                <a:solidFill>
                  <a:srgbClr val="002060"/>
                </a:solidFill>
                <a:cs typeface="Arial" pitchFamily="34" charset="0"/>
              </a:rPr>
              <a:t>Relatório de Monitoramento</a:t>
            </a:r>
            <a:endParaRPr lang="pt-BR" altLang="pt-BR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00042" y="4500562"/>
            <a:ext cx="597438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00042" y="6143636"/>
            <a:ext cx="592935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REPRESENTAÇÃO GRAFICA DO QUADRO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DE FUNCIONÁRIOS</a:t>
            </a:r>
          </a:p>
        </p:txBody>
      </p:sp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0043" y="865856"/>
          <a:ext cx="6000790" cy="7346680"/>
        </p:xfrm>
        <a:graphic>
          <a:graphicData uri="http://schemas.openxmlformats.org/drawingml/2006/table">
            <a:tbl>
              <a:tblPr/>
              <a:tblGrid>
                <a:gridCol w="2351959"/>
                <a:gridCol w="670417"/>
                <a:gridCol w="2209082"/>
                <a:gridCol w="769332"/>
              </a:tblGrid>
              <a:tr h="16534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PRINCIPAIS FAVORECIDOS DE 2016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PRINCIPAIS FAVORECIDOS DE 2017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53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FAVORECIDOS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(R$)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FAVORECIDOS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(R$)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CBI INDUS. DE COMERC. DEEQUIP DE ILUM. LTDA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13.370,00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MAX SERVIÇOS LTDA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26.688,00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47426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PARA ATENDER PAGAMENTO DA CONTRIBUICAO P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266.654,96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ATENDER PAGAMENTO DA FOLHA DE PESSOAL DA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288.670,63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COMPANHIA ENERGETICA DE ALAGOAS - CEAL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66.398,34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INSS - INSTITUTO NACIONAL DO SEGURO SOCI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  1.413,69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A M BATISTA CURVELO-ME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7.089,50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W E ADMINISTRADORA DE SERVIÇOS LTDA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20.141,24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ARTEST REFRIGERAÇÃO EIRELI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7.850,00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SOPROBEM SERV PROM E BEM ESTAR COMUNITAR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17.340,32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BASTOS COMERCIO E SERVIÇOS LTDA ME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7.800,00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DAYNA MARIA JARDIM DA SILVA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12.050,00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CIA DE EMPRE INTERMED E PARCERIA DE ILUM DE ALC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7.523,67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PARA ATENDER PAGAMENTO DA CONTRIBUIÇÃO P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10.115,20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M ANTONIO DOS SANTOS COMERCIO EPP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8.000,00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FERNANDO JOSE MEDEIROS DA SILVA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10,077,00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MARCOS ANTONIO DOS SANTOS OLIVEIRA-ME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6.620,00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ALICE GEORGIANA BARROS OLIVEIRA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10.000,00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MARIA DE FATIMA DEFARIAS SILVA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5.500,00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TICKETSPAY COM COMPR COM AGENCIA VEM ING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  9.724,74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N V COSTA NETO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14.500,00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N V COSTA NETO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  8.000,00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ESTEL EMP.DE SERV. TERCEIRIZADOS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7.950,25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M ANTONIO DOS SANTOS COMERCIO - EPP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  7.960,00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CONSTRUTEC CONSTRUÇOES TEC. LTDA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7.680,00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JUARELDES DE OLIVEIRA COSTA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  7.900,00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EVERALDO FERREITA DA ROCHA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4.750,00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FABIO DOS SANTOS SILVA LTDA - ME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  7.850,00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PAULO GUILHERMINO DA SILVA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7.300,00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JUSTO E SANTOS CONSTRUÇÃO CIVIL LTDA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  7.787,54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ROOSEVELT AUGUSTO DOS SANTOS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5.220,00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L M COSTA FRIO ME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  7.500,00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PRINTPAGE COM.E SERVICOS LTDA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 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MICHELINE NEVES DE ARAUJO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  7.200,00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INSTITUTO EU MANDAU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7.980,00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INSTITUTO EU MANDAU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  7.000,00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SOPROBEM SERV PROM E BEM ESTAR COMUNITAR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9.984,18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COMPANHIA ENERGETICA DE ALAGOAS - CEAL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39.141,89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W. M DA ROCHA CAPOTARIA - ME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7.925,00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K V DA SILVA ME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 pitchFamily="34" charset="0"/>
                        </a:rPr>
                        <a:t>              6.619,00 </a:t>
                      </a:r>
                    </a:p>
                  </a:txBody>
                  <a:tcPr marL="6280" marR="6280" marT="6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428604" y="428596"/>
            <a:ext cx="607223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PRINCIPAIS FORNECEDORES – MAIORES VERBAS PAGAS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Transparência – Serviço de Informação ao Cidadão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04664" y="1547664"/>
            <a:ext cx="6120680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ano de 2016 foram </a:t>
            </a:r>
            <a:r>
              <a:rPr lang="pt-BR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registrados</a:t>
            </a:r>
            <a:r>
              <a:rPr lang="pt-BR" sz="1200" dirty="0" smtClean="0"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05 (cinco) pedidos iniciais de acesso à informação através do sistema eletrônico do Serviço de Informação ao Cidadão da SEPREV</a:t>
            </a:r>
            <a:r>
              <a:rPr lang="pt-BR" sz="1200" b="1" dirty="0" smtClean="0"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4664" y="7092280"/>
            <a:ext cx="623668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>
                <a:latin typeface="Candara" pitchFamily="34" charset="0"/>
              </a:rPr>
              <a:t>*Só foi possível colher dados a partir de março de 2016 em virtude do sistema </a:t>
            </a:r>
            <a:r>
              <a:rPr lang="pt-BR" sz="1100" b="1" dirty="0" err="1" smtClean="0">
                <a:latin typeface="Candara" pitchFamily="34" charset="0"/>
              </a:rPr>
              <a:t>e-SIC</a:t>
            </a:r>
            <a:r>
              <a:rPr lang="pt-BR" sz="1100" b="1" dirty="0" smtClean="0">
                <a:latin typeface="Candara" pitchFamily="34" charset="0"/>
              </a:rPr>
              <a:t> ter sido implantado no final de fevereiro de </a:t>
            </a:r>
            <a:r>
              <a:rPr lang="pt-BR" sz="1100" b="1" dirty="0" smtClean="0"/>
              <a:t>2016</a:t>
            </a:r>
            <a:r>
              <a:rPr lang="pt-BR" sz="1100" b="1" dirty="0" smtClean="0">
                <a:latin typeface="Candara" pitchFamily="34" charset="0"/>
              </a:rPr>
              <a:t>.</a:t>
            </a:r>
            <a:endParaRPr lang="pt-BR" sz="11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1806663"/>
              </p:ext>
            </p:extLst>
          </p:nvPr>
        </p:nvGraphicFramePr>
        <p:xfrm>
          <a:off x="404664" y="2195736"/>
          <a:ext cx="3166842" cy="4662196"/>
        </p:xfrm>
        <a:graphic>
          <a:graphicData uri="http://schemas.openxmlformats.org/drawingml/2006/table">
            <a:tbl>
              <a:tblPr/>
              <a:tblGrid>
                <a:gridCol w="1055614"/>
                <a:gridCol w="1055614"/>
                <a:gridCol w="1055614"/>
              </a:tblGrid>
              <a:tr h="529795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+mn-lt"/>
                        </a:rPr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+mn-lt"/>
                        </a:rPr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+mn-lt"/>
                        </a:rPr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17877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+mn-lt"/>
                        </a:rPr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877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877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877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877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877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877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877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877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877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877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877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7877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+mn-lt"/>
                        </a:rPr>
                        <a:t>TOTAL</a:t>
                      </a:r>
                      <a:endParaRPr lang="pt-BR" sz="12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+mn-lt"/>
                        </a:rPr>
                        <a:t>5</a:t>
                      </a:r>
                      <a:endParaRPr lang="pt-BR" sz="12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+mn-lt"/>
                        </a:rPr>
                        <a:t>0</a:t>
                      </a:r>
                      <a:endParaRPr lang="pt-BR" sz="12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20" y="3347864"/>
            <a:ext cx="3198780" cy="266565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428604" y="428596"/>
            <a:ext cx="6072230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Pedidos Registrados no Sistema E-SIC da SEPREV</a:t>
            </a:r>
            <a:endParaRPr lang="pt-BR" sz="1400" b="1" dirty="0">
              <a:solidFill>
                <a:schemeClr val="bg1">
                  <a:lumMod val="95000"/>
                </a:schemeClr>
              </a:solidFill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graphicFrame>
        <p:nvGraphicFramePr>
          <p:cNvPr id="8" name="Gráfico 7"/>
          <p:cNvGraphicFramePr/>
          <p:nvPr/>
        </p:nvGraphicFramePr>
        <p:xfrm>
          <a:off x="836712" y="1214414"/>
          <a:ext cx="5328592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980728" y="3563888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itchFamily="34" charset="0"/>
              </a:rPr>
              <a:t>Fonte: </a:t>
            </a:r>
            <a:r>
              <a:rPr lang="pt-BR" sz="1000" b="1" dirty="0" err="1" smtClean="0">
                <a:latin typeface="Candara" pitchFamily="34" charset="0"/>
              </a:rPr>
              <a:t>e-SIC</a:t>
            </a:r>
            <a:r>
              <a:rPr lang="pt-BR" sz="1000" b="1" dirty="0" smtClean="0">
                <a:latin typeface="Candara" pitchFamily="34" charset="0"/>
              </a:rPr>
              <a:t> Alagoas</a:t>
            </a:r>
            <a:endParaRPr lang="pt-BR" sz="1000" b="1" dirty="0">
              <a:latin typeface="Candara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31282218"/>
              </p:ext>
            </p:extLst>
          </p:nvPr>
        </p:nvGraphicFramePr>
        <p:xfrm>
          <a:off x="332656" y="5004048"/>
          <a:ext cx="6172200" cy="370074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Em </a:t>
                      </a:r>
                      <a:r>
                        <a:rPr lang="pt-BR" sz="1200" b="1" dirty="0">
                          <a:latin typeface="+mj-lt"/>
                        </a:rPr>
                        <a:t>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ndara" pitchFamily="34" charset="0"/>
                        </a:rPr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890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ndara" pitchFamily="34" charset="0"/>
                        </a:rPr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428604" y="642910"/>
            <a:ext cx="6072230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Assuntos mais solicitados </a:t>
            </a:r>
            <a:r>
              <a:rPr lang="pt-BR" sz="1400" b="1" dirty="0" smtClean="0">
                <a:solidFill>
                  <a:schemeClr val="bg1"/>
                </a:solidFill>
                <a:latin typeface="+mj-lt"/>
              </a:rPr>
              <a:t>pelo</a:t>
            </a:r>
            <a:r>
              <a:rPr lang="pt-B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Sistema E-SIC da SEPREV</a:t>
            </a:r>
            <a:endParaRPr lang="pt-B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57166" y="4429124"/>
            <a:ext cx="6143668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Status dos Pedidos Iniciais </a:t>
            </a:r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Respondidos</a:t>
            </a:r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 pelo Serviço de Informação ao Cidadão da SEPREV</a:t>
            </a:r>
            <a:endParaRPr lang="pt-BR" sz="1400" b="1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 dirty="0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32656" y="539552"/>
            <a:ext cx="6264696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CORREIÇÃO </a:t>
            </a:r>
            <a:r>
              <a:rPr lang="pt-BR" sz="1600" b="1" dirty="0" smtClean="0">
                <a:solidFill>
                  <a:schemeClr val="tx1"/>
                </a:solidFill>
                <a:latin typeface="+mj-lt"/>
              </a:rPr>
              <a:t>ADMINISTRATIVA</a:t>
            </a:r>
            <a:endParaRPr lang="pt-BR" sz="1600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312628"/>
              </p:ext>
            </p:extLst>
          </p:nvPr>
        </p:nvGraphicFramePr>
        <p:xfrm>
          <a:off x="332656" y="1979712"/>
          <a:ext cx="6264692" cy="1429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784"/>
                <a:gridCol w="950132"/>
                <a:gridCol w="365435"/>
                <a:gridCol w="365435"/>
                <a:gridCol w="365435"/>
                <a:gridCol w="365435"/>
                <a:gridCol w="365435"/>
                <a:gridCol w="292348"/>
                <a:gridCol w="292348"/>
                <a:gridCol w="365435"/>
                <a:gridCol w="292348"/>
                <a:gridCol w="292348"/>
                <a:gridCol w="365435"/>
                <a:gridCol w="348529"/>
                <a:gridCol w="284545"/>
                <a:gridCol w="296265"/>
              </a:tblGrid>
              <a:tr h="321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+mj-lt"/>
                          <a:ea typeface="Times New Roman"/>
                          <a:cs typeface="Calibri"/>
                        </a:rPr>
                        <a:t>Órgão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Procedimento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Jan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Fev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Mar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Abr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Mai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Jun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Jul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Ago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Set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Out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Nov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Dez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Total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Geral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</a:tr>
              <a:tr h="68123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+mj-lt"/>
                          <a:ea typeface="Times New Roman"/>
                          <a:cs typeface="Calibri"/>
                        </a:rPr>
                        <a:t>SEPREV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Sindicância Administrativa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1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+mj-lt"/>
                          <a:ea typeface="Times New Roman"/>
                          <a:cs typeface="Calibri"/>
                        </a:rPr>
                        <a:t>1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+mj-lt"/>
                          <a:ea typeface="Times New Roman"/>
                          <a:cs typeface="Calibri"/>
                        </a:rPr>
                        <a:t>1</a:t>
                      </a:r>
                      <a:endParaRPr lang="pt-BR" sz="11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Processo Disciplinar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+mj-lt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Gráfico 12"/>
          <p:cNvGraphicFramePr/>
          <p:nvPr>
            <p:extLst>
              <p:ext uri="{D42A27DB-BD31-4B8C-83A1-F6EECF244321}">
                <p14:modId xmlns="" xmlns:p14="http://schemas.microsoft.com/office/powerpoint/2010/main" val="3088273573"/>
              </p:ext>
            </p:extLst>
          </p:nvPr>
        </p:nvGraphicFramePr>
        <p:xfrm>
          <a:off x="1052736" y="3275856"/>
          <a:ext cx="4549965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tângulo 15"/>
          <p:cNvSpPr/>
          <p:nvPr/>
        </p:nvSpPr>
        <p:spPr>
          <a:xfrm>
            <a:off x="404664" y="6516216"/>
            <a:ext cx="6192688" cy="4702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100" dirty="0" smtClean="0">
                <a:latin typeface="Candara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</a:t>
            </a:r>
            <a:r>
              <a:rPr lang="pt-BR" sz="1100" dirty="0">
                <a:latin typeface="Candara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foram localizadas publicações no DOE/AL de </a:t>
            </a:r>
            <a:r>
              <a:rPr lang="pt-BR" sz="1100" dirty="0" smtClean="0">
                <a:latin typeface="Candara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decretos </a:t>
            </a:r>
            <a:r>
              <a:rPr lang="pt-BR" sz="1100" dirty="0">
                <a:latin typeface="Candara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aplicação de penalidades disciplinares em 2016.</a:t>
            </a:r>
            <a:endParaRPr lang="pt-BR" sz="1100" dirty="0">
              <a:effectLst/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57166" y="1142976"/>
            <a:ext cx="6215106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ea typeface="Calibri" panose="020F0502020204030204" pitchFamily="34" charset="0"/>
              </a:rPr>
              <a:t>Quantidade de Portarias de Instauração de Sindicância Administrativa ou </a:t>
            </a:r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ea typeface="Calibri" panose="020F0502020204030204" pitchFamily="34" charset="0"/>
              </a:rPr>
              <a:t>Processo</a:t>
            </a:r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ea typeface="Calibri" panose="020F0502020204030204" pitchFamily="34" charset="0"/>
              </a:rPr>
              <a:t> Disciplinar Publicadas no DOE/AL Referentes À SESAU</a:t>
            </a:r>
            <a:endParaRPr lang="pt-BR" sz="1400" b="1" dirty="0">
              <a:solidFill>
                <a:schemeClr val="bg1">
                  <a:lumMod val="95000"/>
                </a:schemeClr>
              </a:solidFill>
              <a:latin typeface="Candara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09566" y="5929322"/>
            <a:ext cx="6134144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ea typeface="Calibri" panose="020F0502020204030204" pitchFamily="34" charset="0"/>
              </a:rPr>
              <a:t>Quantidade de Portarias de Instauração de Sindicância Administrativa ou Processo Disciplinar Publicadas no DOE/AL Referentes À SESAU</a:t>
            </a:r>
            <a:endParaRPr lang="pt-BR" sz="1400" b="1" dirty="0">
              <a:solidFill>
                <a:schemeClr val="bg1">
                  <a:lumMod val="95000"/>
                </a:schemeClr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00042" y="928665"/>
          <a:ext cx="6000793" cy="2286010"/>
        </p:xfrm>
        <a:graphic>
          <a:graphicData uri="http://schemas.openxmlformats.org/drawingml/2006/table">
            <a:tbl>
              <a:tblPr/>
              <a:tblGrid>
                <a:gridCol w="2695885"/>
                <a:gridCol w="1652454"/>
                <a:gridCol w="1652454"/>
              </a:tblGrid>
              <a:tr h="2286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2016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DotaçãoInicial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2.488.213,00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2.374.132,00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Suplementação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437.842,58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20.403,91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Reduções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-324.649,00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-20.403,91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Atualizado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2.601.406,58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2.374.132,00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Empenhado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550.736,80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614.153,74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Liquidado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515.114,96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582.067,34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Pago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515.114,96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581.280,34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Disponível a Emp.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2.050.669,78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1.759.978,26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Execução (%)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571480" y="4429124"/>
          <a:ext cx="5857916" cy="2928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tângulo 9"/>
          <p:cNvSpPr/>
          <p:nvPr/>
        </p:nvSpPr>
        <p:spPr>
          <a:xfrm>
            <a:off x="500042" y="357158"/>
            <a:ext cx="600079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EXECUÇÃO ORÇAMENTARIA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0042" y="3571868"/>
            <a:ext cx="6072230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REPRESENTAÇÃO GRAFICA -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EXECUÇÃO ORÇAMENTARIA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20688" y="1142975"/>
          <a:ext cx="5380080" cy="3620690"/>
        </p:xfrm>
        <a:graphic>
          <a:graphicData uri="http://schemas.openxmlformats.org/drawingml/2006/table">
            <a:tbl>
              <a:tblPr/>
              <a:tblGrid>
                <a:gridCol w="2723100"/>
                <a:gridCol w="1394320"/>
                <a:gridCol w="1262660"/>
              </a:tblGrid>
              <a:tr h="228814">
                <a:tc>
                  <a:txBody>
                    <a:bodyPr/>
                    <a:lstStyle/>
                    <a:p>
                      <a:pPr marL="805815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Descrição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da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Natureza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8641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2016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(R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$)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10845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2017 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 pitchFamily="34" charset="0"/>
                          <a:ea typeface="Candara"/>
                          <a:cs typeface="Candara"/>
                        </a:rPr>
                        <a:t>(R$)</a:t>
                      </a:r>
                      <a:endParaRPr lang="pt-BR" sz="1200" dirty="0">
                        <a:latin typeface="Candara" pitchFamily="34" charset="0"/>
                        <a:ea typeface="Candara"/>
                        <a:cs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0656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Arial" pitchFamily="34" charset="0"/>
                        </a:rPr>
                        <a:t>DESPESAS</a:t>
                      </a:r>
                      <a:r>
                        <a:rPr lang="pt-BR" sz="11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Arial" pitchFamily="34" charset="0"/>
                        </a:rPr>
                        <a:t> DE EXERCICIO ANTERIORES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  <a:cs typeface="Arial" pitchFamily="34" charset="0"/>
                        </a:rPr>
                        <a:t>660,00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latin typeface="+mj-lt"/>
                          <a:cs typeface="Arial" pitchFamily="34" charset="0"/>
                        </a:rPr>
                        <a:t>0,00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075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Arial" pitchFamily="34" charset="0"/>
                        </a:rPr>
                        <a:t>INDENIZACOES E RESTITUICOES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latin typeface="+mj-lt"/>
                          <a:cs typeface="Arial" pitchFamily="34" charset="0"/>
                        </a:rPr>
                        <a:t>1.320,00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latin typeface="+mj-lt"/>
                          <a:cs typeface="Arial" pitchFamily="34" charset="0"/>
                        </a:rPr>
                        <a:t>0,00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881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Arial" pitchFamily="34" charset="0"/>
                        </a:rPr>
                        <a:t>LOCACAO DE MAO-DE-OBRA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latin typeface="+mj-lt"/>
                          <a:cs typeface="Arial" pitchFamily="34" charset="0"/>
                        </a:rPr>
                        <a:t>0,00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latin typeface="+mj-lt"/>
                          <a:cs typeface="Arial" pitchFamily="34" charset="0"/>
                        </a:rPr>
                        <a:t>30.974,08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2881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Arial" pitchFamily="34" charset="0"/>
                        </a:rPr>
                        <a:t>MATERIAL DE CONSUMO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  <a:cs typeface="Arial" pitchFamily="34" charset="0"/>
                        </a:rPr>
                        <a:t>30.895,74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latin typeface="+mj-lt"/>
                          <a:cs typeface="Arial" pitchFamily="34" charset="0"/>
                        </a:rPr>
                        <a:t>30.132,54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881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Arial" pitchFamily="34" charset="0"/>
                        </a:rPr>
                        <a:t>OBRIGACOES PATRONAIS-OP. INTRA ORCAMENTARIA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  <a:cs typeface="Arial" pitchFamily="34" charset="0"/>
                        </a:rPr>
                        <a:t>10.050,96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latin typeface="+mj-lt"/>
                          <a:cs typeface="Arial" pitchFamily="34" charset="0"/>
                        </a:rPr>
                        <a:t>10.115,20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2881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Arial" pitchFamily="34" charset="0"/>
                        </a:rPr>
                        <a:t>OBRIGACOES TRIBUTARIAS E CONTRIBUTIVAS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  <a:cs typeface="Arial" pitchFamily="34" charset="0"/>
                        </a:rPr>
                        <a:t>1.251,18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  <a:cs typeface="Arial" pitchFamily="34" charset="0"/>
                        </a:rPr>
                        <a:t>2.751,59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881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Arial" pitchFamily="34" charset="0"/>
                        </a:rPr>
                        <a:t>OUTROS BENEFICIOS PREVIDENCIARIOS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latin typeface="+mj-lt"/>
                          <a:cs typeface="Arial" pitchFamily="34" charset="0"/>
                        </a:rPr>
                        <a:t>141,06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  <a:cs typeface="Arial" pitchFamily="34" charset="0"/>
                        </a:rPr>
                        <a:t>124,28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31157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Arial" pitchFamily="34" charset="0"/>
                        </a:rPr>
                        <a:t>OUTROS SERVICOS DE TERCEIROS - PESSOA FISICA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latin typeface="+mj-lt"/>
                          <a:cs typeface="Arial" pitchFamily="34" charset="0"/>
                        </a:rPr>
                        <a:t>5.200,00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  <a:cs typeface="Arial" pitchFamily="34" charset="0"/>
                        </a:rPr>
                        <a:t>11.568,46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45762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Arial" pitchFamily="34" charset="0"/>
                        </a:rPr>
                        <a:t>OUTROS SERVICOS DE TERCEIROS-PESSOA JURIDICA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latin typeface="+mj-lt"/>
                          <a:cs typeface="Arial" pitchFamily="34" charset="0"/>
                        </a:rPr>
                        <a:t>199.082,12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  <a:cs typeface="Arial" pitchFamily="34" charset="0"/>
                        </a:rPr>
                        <a:t>207.067,84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45762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Arial" pitchFamily="34" charset="0"/>
                        </a:rPr>
                        <a:t>VENC.E VANTAGENS FIXAS - PESSOAL CIVIL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latin typeface="+mj-lt"/>
                          <a:cs typeface="Arial" pitchFamily="34" charset="0"/>
                        </a:rPr>
                        <a:t>266.513,90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latin typeface="+mj-lt"/>
                          <a:cs typeface="Arial" pitchFamily="34" charset="0"/>
                        </a:rPr>
                        <a:t>288.546,35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45762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Arial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latin typeface="+mj-lt"/>
                          <a:cs typeface="Arial" pitchFamily="34" charset="0"/>
                        </a:rPr>
                        <a:t>515.114,96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latin typeface="+mj-lt"/>
                          <a:cs typeface="Arial" pitchFamily="34" charset="0"/>
                        </a:rPr>
                        <a:t>581.280,34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00042" y="500034"/>
            <a:ext cx="607223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EXECUÇÃO ORÇAMENTARIA DETALHAMENTO DAS DESPESAS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00042" y="857225"/>
          <a:ext cx="6000791" cy="785818"/>
        </p:xfrm>
        <a:graphic>
          <a:graphicData uri="http://schemas.openxmlformats.org/drawingml/2006/table">
            <a:tbl>
              <a:tblPr/>
              <a:tblGrid>
                <a:gridCol w="2892993"/>
                <a:gridCol w="1553899"/>
                <a:gridCol w="1553899"/>
              </a:tblGrid>
              <a:tr h="2580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975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Total Executado em 2016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515.114,96'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580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2017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581.280,34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12,84%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42918" y="2500300"/>
          <a:ext cx="5786479" cy="5072097"/>
        </p:xfrm>
        <a:graphic>
          <a:graphicData uri="http://schemas.openxmlformats.org/drawingml/2006/table">
            <a:tbl>
              <a:tblPr/>
              <a:tblGrid>
                <a:gridCol w="2789673"/>
                <a:gridCol w="1498403"/>
                <a:gridCol w="1498403"/>
              </a:tblGrid>
              <a:tr h="43759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2016(R$)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2017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177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DESPESAS DE EXERCICIOS </a:t>
                      </a:r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ANTERIORES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660,00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4177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INDENIZACOES E RESTITUICOES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1.320,00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4177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LOCACAO DE MAO-DE-OBRA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30.974,08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4177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MATERIAL DE CONSUMO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30.895,72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30.132,54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4177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OBRIGACOES PATRONAIS-OP. INTRA ORCAMENTARIA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10.050,98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10.115,20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4177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OBRIGACOES TRIBUTARIAS E CONTRIBUTIVAS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1.251,18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2.751,59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4177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OUTROS BENEFICIOS PREVIDENCIARIOS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141,06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124,28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4177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OUTROS SERVICOS DE TERCEIROS - PESSOA FISICA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5.200,00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11.568,46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41770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OUTROS SERVICOS DE TERCEIROS-PESSOA JURIDICA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199.082,12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207.067,84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4375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VENC.E VANTAGENS FIXAS - PESSOAL CIVIL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266.513,90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288.546,35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3759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515.114,96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 pitchFamily="34" charset="0"/>
                        </a:rPr>
                        <a:t>581.280,34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500042" y="357158"/>
            <a:ext cx="607223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0042" y="1928794"/>
            <a:ext cx="6072230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 – DETALHAMENTO DE VERBAS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428604" y="1357290"/>
          <a:ext cx="6072230" cy="385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tângulo 4"/>
          <p:cNvSpPr/>
          <p:nvPr/>
        </p:nvSpPr>
        <p:spPr>
          <a:xfrm>
            <a:off x="500042" y="714348"/>
            <a:ext cx="607223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 REPRESENTAÇÃO GRAFICA –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DASMAIORES VERBAS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00041" y="1785919"/>
          <a:ext cx="5857918" cy="1071570"/>
        </p:xfrm>
        <a:graphic>
          <a:graphicData uri="http://schemas.openxmlformats.org/drawingml/2006/table">
            <a:tbl>
              <a:tblPr/>
              <a:tblGrid>
                <a:gridCol w="3206400"/>
                <a:gridCol w="1236382"/>
                <a:gridCol w="1415136"/>
              </a:tblGrid>
              <a:tr h="35185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6785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Total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+mn-lt"/>
                        </a:rPr>
                        <a:t>Executadoem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 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30.895,54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5185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Executadoem 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30.132,51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97,53%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442912" y="3714744"/>
          <a:ext cx="597217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tângulo 5"/>
          <p:cNvSpPr/>
          <p:nvPr/>
        </p:nvSpPr>
        <p:spPr>
          <a:xfrm>
            <a:off x="500042" y="1285852"/>
            <a:ext cx="592935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MATERIALDE CONSUMO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00042" y="928661"/>
          <a:ext cx="6000792" cy="714382"/>
        </p:xfrm>
        <a:graphic>
          <a:graphicData uri="http://schemas.openxmlformats.org/drawingml/2006/table">
            <a:tbl>
              <a:tblPr/>
              <a:tblGrid>
                <a:gridCol w="3281685"/>
                <a:gridCol w="1178363"/>
                <a:gridCol w="1540744"/>
              </a:tblGrid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523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Total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ndara"/>
                        </a:rPr>
                        <a:t>Executadoem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 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161.772,26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Executadoem 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115.089,60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28,86%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571480" y="2000232"/>
          <a:ext cx="5776915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tângulo 5"/>
          <p:cNvSpPr/>
          <p:nvPr/>
        </p:nvSpPr>
        <p:spPr>
          <a:xfrm>
            <a:off x="500042" y="285720"/>
            <a:ext cx="6072230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TERCEIROS PESSOA JURIDICA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714356" y="5286380"/>
          <a:ext cx="5715040" cy="571501"/>
        </p:xfrm>
        <a:graphic>
          <a:graphicData uri="http://schemas.openxmlformats.org/drawingml/2006/table">
            <a:tbl>
              <a:tblPr/>
              <a:tblGrid>
                <a:gridCol w="3098900"/>
                <a:gridCol w="1267250"/>
                <a:gridCol w="1348890"/>
              </a:tblGrid>
              <a:tr h="18765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961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</a:t>
                      </a:r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Executado em 2016</a:t>
                      </a: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1.320,00</a:t>
                      </a:r>
                      <a:endParaRPr lang="pt-BR" sz="11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1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8765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</a:t>
                      </a:r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Executado em 2017</a:t>
                      </a: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0,00</a:t>
                      </a:r>
                      <a:endParaRPr lang="pt-BR" sz="11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1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00042" y="857227"/>
          <a:ext cx="6072230" cy="785816"/>
        </p:xfrm>
        <a:graphic>
          <a:graphicData uri="http://schemas.openxmlformats.org/drawingml/2006/table">
            <a:tbl>
              <a:tblPr/>
              <a:tblGrid>
                <a:gridCol w="3410021"/>
                <a:gridCol w="1241367"/>
                <a:gridCol w="1420842"/>
              </a:tblGrid>
              <a:tr h="25802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975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Total Executado em 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5.200,00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5802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11.568,46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122,47%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571480" y="1928795"/>
          <a:ext cx="5929354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500042" y="6286512"/>
          <a:ext cx="5857916" cy="235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tângulo 10"/>
          <p:cNvSpPr/>
          <p:nvPr/>
        </p:nvSpPr>
        <p:spPr>
          <a:xfrm>
            <a:off x="500042" y="357158"/>
            <a:ext cx="6072230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TERCEIROS PESSOA FISICA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42918" y="4572000"/>
            <a:ext cx="578647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INDENIZAÇÕES E RESTITUIÇÕES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8604" y="1071538"/>
          <a:ext cx="6000792" cy="623740"/>
        </p:xfrm>
        <a:graphic>
          <a:graphicData uri="http://schemas.openxmlformats.org/drawingml/2006/table">
            <a:tbl>
              <a:tblPr/>
              <a:tblGrid>
                <a:gridCol w="3341971"/>
                <a:gridCol w="1234453"/>
                <a:gridCol w="1424368"/>
              </a:tblGrid>
              <a:tr h="30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FAVORECIDO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ndara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ndara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18801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ndara"/>
                        </a:rPr>
                        <a:t>Manutenção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r>
                        <a:rPr lang="pt-BR" sz="1200" b="0" i="0" u="none" strike="noStrike" baseline="0" dirty="0" err="1" smtClean="0">
                          <a:solidFill>
                            <a:srgbClr val="000000"/>
                          </a:solidFill>
                          <a:latin typeface="Candara"/>
                        </a:rPr>
                        <a:t>Tecnica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ndara"/>
                        </a:rPr>
                        <a:t>1.320,00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ndara"/>
                        </a:rPr>
                        <a:t>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428604" y="428596"/>
            <a:ext cx="592935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INDENIZAÇÕES E RESTITUIÇÕES – MAIORES FAVORECIDOS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9048</TotalTime>
  <Words>1110</Words>
  <Application>Microsoft Office PowerPoint</Application>
  <PresentationFormat>Apresentação na tela (4:3)</PresentationFormat>
  <Paragraphs>440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marcia.soares</cp:lastModifiedBy>
  <cp:revision>537</cp:revision>
  <dcterms:created xsi:type="dcterms:W3CDTF">2016-10-22T19:16:28Z</dcterms:created>
  <dcterms:modified xsi:type="dcterms:W3CDTF">2017-08-30T14:54:29Z</dcterms:modified>
</cp:coreProperties>
</file>