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5"/>
  </p:notesMasterIdLst>
  <p:sldIdLst>
    <p:sldId id="326" r:id="rId3"/>
    <p:sldId id="257" r:id="rId4"/>
    <p:sldId id="320" r:id="rId5"/>
    <p:sldId id="286" r:id="rId6"/>
    <p:sldId id="303" r:id="rId7"/>
    <p:sldId id="319" r:id="rId8"/>
    <p:sldId id="293" r:id="rId9"/>
    <p:sldId id="295" r:id="rId10"/>
    <p:sldId id="321" r:id="rId11"/>
    <p:sldId id="323" r:id="rId12"/>
    <p:sldId id="324" r:id="rId13"/>
    <p:sldId id="302" r:id="rId14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488" y="193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EMATER\MONITORAMENTO_EMATER_1&#186;%20QUADRIMESTRE_2016-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7451891644420595"/>
          <c:y val="2.1177579696317211E-2"/>
          <c:w val="0.82417366579177598"/>
          <c:h val="0.69833211000124717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FUNCIONÁRIOS_EMATER!$A$2:$A$3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FUNCIONÁRIOS_EMATER!$B$2:$B$3</c:f>
              <c:numCache>
                <c:formatCode>_-* #,##0_-;\-* #,##0_-;_-* "-"??_-;_-@_-</c:formatCode>
                <c:ptCount val="2"/>
                <c:pt idx="0">
                  <c:v>1</c:v>
                </c:pt>
                <c:pt idx="1">
                  <c:v>45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FUNCIONÁRIOS_EMATER!$A$2:$A$3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FUNCIONÁRIOS_EMATER!$C$2:$C$3</c:f>
              <c:numCache>
                <c:formatCode>_-* #,##0_-;\-* #,##0_-;_-* "-"??_-;_-@_-</c:formatCode>
                <c:ptCount val="2"/>
                <c:pt idx="0">
                  <c:v>1</c:v>
                </c:pt>
                <c:pt idx="1">
                  <c:v>44</c:v>
                </c:pt>
              </c:numCache>
            </c:numRef>
          </c:val>
        </c:ser>
        <c:axId val="33870208"/>
        <c:axId val="33871744"/>
      </c:barChart>
      <c:catAx>
        <c:axId val="33870208"/>
        <c:scaling>
          <c:orientation val="minMax"/>
        </c:scaling>
        <c:axPos val="b"/>
        <c:majorTickMark val="none"/>
        <c:tickLblPos val="nextTo"/>
        <c:crossAx val="33871744"/>
        <c:crosses val="autoZero"/>
        <c:auto val="1"/>
        <c:lblAlgn val="ctr"/>
        <c:lblOffset val="100"/>
      </c:catAx>
      <c:valAx>
        <c:axId val="33871744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338702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560580373761033"/>
          <c:y val="4.2907975262229427E-2"/>
          <c:w val="0.84244647607750356"/>
          <c:h val="0.7378956340689362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numRef>
              <c:f>'ENERGIA ELETRICA'!$A$9</c:f>
              <c:numCache>
                <c:formatCode>General</c:formatCode>
                <c:ptCount val="1"/>
              </c:numCache>
            </c:numRef>
          </c:cat>
          <c:val>
            <c:numRef>
              <c:f>'ENERGIA ELETRICA'!$C$2</c:f>
              <c:numCache>
                <c:formatCode>#,##0.00</c:formatCode>
                <c:ptCount val="1"/>
                <c:pt idx="0">
                  <c:v>23726.41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rgbClr val="0070C0"/>
            </a:solidFill>
          </c:spPr>
          <c:cat>
            <c:numRef>
              <c:f>'ENERGIA ELETRICA'!$A$9</c:f>
              <c:numCache>
                <c:formatCode>General</c:formatCode>
                <c:ptCount val="1"/>
              </c:numCache>
            </c:numRef>
          </c:cat>
          <c:val>
            <c:numRef>
              <c:f>'ENERGIA ELETRICA'!$C$3</c:f>
              <c:numCache>
                <c:formatCode>#,##0.00</c:formatCode>
                <c:ptCount val="1"/>
                <c:pt idx="0">
                  <c:v>12382.44</c:v>
                </c:pt>
              </c:numCache>
            </c:numRef>
          </c:val>
        </c:ser>
        <c:axId val="35581952"/>
        <c:axId val="35583488"/>
      </c:barChart>
      <c:catAx>
        <c:axId val="35581952"/>
        <c:scaling>
          <c:orientation val="minMax"/>
        </c:scaling>
        <c:axPos val="b"/>
        <c:numFmt formatCode="General" sourceLinked="1"/>
        <c:majorTickMark val="none"/>
        <c:tickLblPos val="nextTo"/>
        <c:crossAx val="35583488"/>
        <c:crosses val="autoZero"/>
        <c:auto val="1"/>
        <c:lblAlgn val="ctr"/>
        <c:lblOffset val="100"/>
      </c:catAx>
      <c:valAx>
        <c:axId val="3558348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5819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Maiores</a:t>
            </a:r>
            <a:r>
              <a:rPr lang="pt-BR" baseline="0"/>
              <a:t> Gastos com Pessoa Física em 2016/2017</a:t>
            </a:r>
            <a:endParaRPr lang="pt-BR"/>
          </a:p>
        </c:rich>
      </c:tx>
      <c:layout>
        <c:manualLayout>
          <c:xMode val="edge"/>
          <c:yMode val="edge"/>
          <c:x val="0.18015523787681895"/>
          <c:y val="0"/>
        </c:manualLayout>
      </c:layout>
    </c:title>
    <c:plotArea>
      <c:layout>
        <c:manualLayout>
          <c:layoutTarget val="inner"/>
          <c:xMode val="edge"/>
          <c:yMode val="edge"/>
          <c:x val="0.28957174103237132"/>
          <c:y val="0.21332095845433771"/>
          <c:w val="0.65139382819865965"/>
          <c:h val="0.38052608627683493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PF'!$A$2:$A$4</c:f>
              <c:strCache>
                <c:ptCount val="3"/>
                <c:pt idx="0">
                  <c:v>Serv de Terceiro Pessoa Fisica Pag. Ant</c:v>
                </c:pt>
                <c:pt idx="1">
                  <c:v>Serv. Internos em Penitenciarios</c:v>
                </c:pt>
                <c:pt idx="2">
                  <c:v>Locação de Imóveis</c:v>
                </c:pt>
              </c:strCache>
            </c:strRef>
          </c:cat>
          <c:val>
            <c:numRef>
              <c:f>'SERV TER - PF'!$B$2:$B$4</c:f>
              <c:numCache>
                <c:formatCode>_-* #,##0.00_-;\-* #,##0.00_-;_-* "-"??_-;_-@_-</c:formatCode>
                <c:ptCount val="3"/>
                <c:pt idx="0">
                  <c:v>3700</c:v>
                </c:pt>
                <c:pt idx="1">
                  <c:v>19853.3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PF'!$A$2:$A$4</c:f>
              <c:strCache>
                <c:ptCount val="3"/>
                <c:pt idx="0">
                  <c:v>Serv de Terceiro Pessoa Fisica Pag. Ant</c:v>
                </c:pt>
                <c:pt idx="1">
                  <c:v>Serv. Internos em Penitenciarios</c:v>
                </c:pt>
                <c:pt idx="2">
                  <c:v>Locação de Imóveis</c:v>
                </c:pt>
              </c:strCache>
            </c:strRef>
          </c:cat>
          <c:val>
            <c:numRef>
              <c:f>'SERV TER - PF'!$C$2:$C$4</c:f>
              <c:numCache>
                <c:formatCode>#,##0.00</c:formatCode>
                <c:ptCount val="3"/>
                <c:pt idx="0">
                  <c:v>3750</c:v>
                </c:pt>
                <c:pt idx="1">
                  <c:v>13221.59</c:v>
                </c:pt>
                <c:pt idx="2">
                  <c:v>17493.060000000001</c:v>
                </c:pt>
              </c:numCache>
            </c:numRef>
          </c:val>
        </c:ser>
        <c:axId val="35663232"/>
        <c:axId val="35685504"/>
      </c:barChart>
      <c:catAx>
        <c:axId val="35663232"/>
        <c:scaling>
          <c:orientation val="minMax"/>
        </c:scaling>
        <c:axPos val="b"/>
        <c:majorTickMark val="none"/>
        <c:tickLblPos val="nextTo"/>
        <c:crossAx val="35685504"/>
        <c:crosses val="autoZero"/>
        <c:auto val="1"/>
        <c:lblAlgn val="ctr"/>
        <c:lblOffset val="100"/>
      </c:catAx>
      <c:valAx>
        <c:axId val="356855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6632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707813.76</c:v>
                </c:pt>
                <c:pt idx="1">
                  <c:v>804776.61</c:v>
                </c:pt>
              </c:numCache>
            </c:numRef>
          </c:val>
        </c:ser>
        <c:axId val="57501184"/>
        <c:axId val="59250944"/>
      </c:barChart>
      <c:catAx>
        <c:axId val="57501184"/>
        <c:scaling>
          <c:orientation val="minMax"/>
        </c:scaling>
        <c:axPos val="b"/>
        <c:majorTickMark val="none"/>
        <c:tickLblPos val="nextTo"/>
        <c:crossAx val="59250944"/>
        <c:crosses val="autoZero"/>
        <c:auto val="1"/>
        <c:lblAlgn val="ctr"/>
        <c:lblOffset val="100"/>
      </c:catAx>
      <c:valAx>
        <c:axId val="592509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75011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 b="1" i="0" baseline="0" dirty="0" smtClean="0"/>
              <a:t>Pessoal </a:t>
            </a:r>
            <a:r>
              <a:rPr lang="pt-BR" sz="1800" b="1" i="0" baseline="0" dirty="0"/>
              <a:t>Civil em 2016/2017</a:t>
            </a:r>
            <a:endParaRPr lang="pt-BR" dirty="0"/>
          </a:p>
        </c:rich>
      </c:tx>
      <c:layout>
        <c:manualLayout>
          <c:xMode val="edge"/>
          <c:yMode val="edge"/>
          <c:x val="0.29263182232726631"/>
          <c:y val="0"/>
        </c:manualLayout>
      </c:layout>
    </c:title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'PESSOAL CIVIL(2)'!$A$2:$A$9</c:f>
              <c:strCache>
                <c:ptCount val="8"/>
                <c:pt idx="0">
                  <c:v>Despesas de exercicio anteriores</c:v>
                </c:pt>
                <c:pt idx="1">
                  <c:v>Diárias - Pessoal Civil</c:v>
                </c:pt>
                <c:pt idx="2">
                  <c:v>Mateiral de Consumo</c:v>
                </c:pt>
                <c:pt idx="3">
                  <c:v>Obrigações Patronais-OP. Intra orçamentaria</c:v>
                </c:pt>
                <c:pt idx="4">
                  <c:v>Outros Serv. de Terceiros Pessoa Fisica</c:v>
                </c:pt>
                <c:pt idx="5">
                  <c:v>Outros Serv. de Terceiros Pessoa Juridica</c:v>
                </c:pt>
                <c:pt idx="6">
                  <c:v>Passagens e despesas com Locomoção</c:v>
                </c:pt>
                <c:pt idx="7">
                  <c:v> Venc. e Vantagens Fixas - Pessoal Civil</c:v>
                </c:pt>
              </c:strCache>
            </c:strRef>
          </c:cat>
          <c:val>
            <c:numRef>
              <c:f>'PESSOAL CIVIL(2)'!$B$2:$B$9</c:f>
              <c:numCache>
                <c:formatCode>_-* #,##0.00_-;\-* #,##0.00_-;_-* "-"??_-;_-@_-</c:formatCode>
                <c:ptCount val="8"/>
                <c:pt idx="0">
                  <c:v>121168.13</c:v>
                </c:pt>
                <c:pt idx="1">
                  <c:v>7150</c:v>
                </c:pt>
                <c:pt idx="2">
                  <c:v>16492.03</c:v>
                </c:pt>
                <c:pt idx="3">
                  <c:v>13697.68</c:v>
                </c:pt>
                <c:pt idx="4">
                  <c:v>23553.3</c:v>
                </c:pt>
                <c:pt idx="5">
                  <c:v>60883.79</c:v>
                </c:pt>
                <c:pt idx="6">
                  <c:v>4315.28</c:v>
                </c:pt>
                <c:pt idx="7">
                  <c:v>523459.59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'PESSOAL CIVIL(2)'!$A$2:$A$9</c:f>
              <c:strCache>
                <c:ptCount val="8"/>
                <c:pt idx="0">
                  <c:v>Despesas de exercicio anteriores</c:v>
                </c:pt>
                <c:pt idx="1">
                  <c:v>Diárias - Pessoal Civil</c:v>
                </c:pt>
                <c:pt idx="2">
                  <c:v>Mateiral de Consumo</c:v>
                </c:pt>
                <c:pt idx="3">
                  <c:v>Obrigações Patronais-OP. Intra orçamentaria</c:v>
                </c:pt>
                <c:pt idx="4">
                  <c:v>Outros Serv. de Terceiros Pessoa Fisica</c:v>
                </c:pt>
                <c:pt idx="5">
                  <c:v>Outros Serv. de Terceiros Pessoa Juridica</c:v>
                </c:pt>
                <c:pt idx="6">
                  <c:v>Passagens e despesas com Locomoção</c:v>
                </c:pt>
                <c:pt idx="7">
                  <c:v> Venc. e Vantagens Fixas - Pessoal Civil</c:v>
                </c:pt>
              </c:strCache>
            </c:strRef>
          </c:cat>
          <c:val>
            <c:numRef>
              <c:f>'PESSOAL CIVIL(2)'!$C$2:$C$9</c:f>
              <c:numCache>
                <c:formatCode>_-* #,##0.00_-;\-* #,##0.00_-;_-* "-"??_-;_-@_-</c:formatCode>
                <c:ptCount val="8"/>
                <c:pt idx="0">
                  <c:v>33661.599999999999</c:v>
                </c:pt>
                <c:pt idx="1">
                  <c:v>17085</c:v>
                </c:pt>
                <c:pt idx="2">
                  <c:v>592</c:v>
                </c:pt>
                <c:pt idx="3">
                  <c:v>948.31999999999982</c:v>
                </c:pt>
                <c:pt idx="4">
                  <c:v>34464.65</c:v>
                </c:pt>
                <c:pt idx="5">
                  <c:v>58173.279999999999</c:v>
                </c:pt>
                <c:pt idx="6">
                  <c:v>14054.47</c:v>
                </c:pt>
                <c:pt idx="7">
                  <c:v>509059.63</c:v>
                </c:pt>
              </c:numCache>
            </c:numRef>
          </c:val>
        </c:ser>
        <c:axId val="34866304"/>
        <c:axId val="34867840"/>
      </c:barChart>
      <c:catAx>
        <c:axId val="34866304"/>
        <c:scaling>
          <c:orientation val="minMax"/>
        </c:scaling>
        <c:axPos val="b"/>
        <c:majorTickMark val="none"/>
        <c:tickLblPos val="nextTo"/>
        <c:crossAx val="34867840"/>
        <c:crosses val="autoZero"/>
        <c:auto val="1"/>
        <c:lblAlgn val="ctr"/>
        <c:lblOffset val="100"/>
      </c:catAx>
      <c:valAx>
        <c:axId val="348678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4866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 b="1" i="0" baseline="0"/>
              <a:t>Diárias Pagas a Pessoal Civil em 2016/2017</a:t>
            </a:r>
            <a:endParaRPr lang="pt-BR"/>
          </a:p>
        </c:rich>
      </c:tx>
      <c:layout>
        <c:manualLayout>
          <c:xMode val="edge"/>
          <c:yMode val="edge"/>
          <c:x val="0.29263182232726631"/>
          <c:y val="0"/>
        </c:manualLayout>
      </c:layout>
    </c:title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DIARIAS_DETALHAMENTO!$A$2:$A$5</c:f>
              <c:strCache>
                <c:ptCount val="4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  <c:pt idx="3">
                  <c:v>Dárias no Exterior</c:v>
                </c:pt>
              </c:strCache>
            </c:strRef>
          </c:cat>
          <c:val>
            <c:numRef>
              <c:f>DIARIAS_DETALHAMENTO!$B$2:$B$5</c:f>
              <c:numCache>
                <c:formatCode>_-* #,##0.00_-;\-* #,##0.00_-;_-* "-"??_-;_-@_-</c:formatCode>
                <c:ptCount val="4"/>
                <c:pt idx="0">
                  <c:v>5155</c:v>
                </c:pt>
                <c:pt idx="1">
                  <c:v>1995</c:v>
                </c:pt>
                <c:pt idx="3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DIARIAS_DETALHAMENTO!$A$2:$A$5</c:f>
              <c:strCache>
                <c:ptCount val="4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  <c:pt idx="3">
                  <c:v>Dárias no Exterior</c:v>
                </c:pt>
              </c:strCache>
            </c:strRef>
          </c:cat>
          <c:val>
            <c:numRef>
              <c:f>DIARIAS_DETALHAMENTO!$C$2:$C$5</c:f>
              <c:numCache>
                <c:formatCode>_-* #,##0.00_-;\-* #,##0.00_-;_-* "-"??_-;_-@_-</c:formatCode>
                <c:ptCount val="4"/>
                <c:pt idx="1">
                  <c:v>455</c:v>
                </c:pt>
                <c:pt idx="2">
                  <c:v>16630</c:v>
                </c:pt>
                <c:pt idx="3">
                  <c:v>0</c:v>
                </c:pt>
              </c:numCache>
            </c:numRef>
          </c:val>
        </c:ser>
        <c:axId val="35054336"/>
        <c:axId val="35055872"/>
      </c:barChart>
      <c:catAx>
        <c:axId val="35054336"/>
        <c:scaling>
          <c:orientation val="minMax"/>
        </c:scaling>
        <c:axPos val="b"/>
        <c:majorTickMark val="none"/>
        <c:tickLblPos val="nextTo"/>
        <c:crossAx val="35055872"/>
        <c:crosses val="autoZero"/>
        <c:auto val="1"/>
        <c:lblAlgn val="ctr"/>
        <c:lblOffset val="100"/>
      </c:catAx>
      <c:valAx>
        <c:axId val="350558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0543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800" b="1" i="0" baseline="0"/>
              <a:t>Despesas com Passagens Aéreas em </a:t>
            </a:r>
            <a:endParaRPr lang="pt-BR"/>
          </a:p>
          <a:p>
            <a:pPr>
              <a:defRPr/>
            </a:pPr>
            <a:r>
              <a:rPr lang="pt-BR" sz="1800" b="1" i="0" baseline="0"/>
              <a:t>2016/2017</a:t>
            </a:r>
          </a:p>
        </c:rich>
      </c:tx>
      <c:layout>
        <c:manualLayout>
          <c:xMode val="edge"/>
          <c:yMode val="edge"/>
          <c:x val="7.1965223097112854E-2"/>
          <c:y val="2.1909233176838811E-2"/>
        </c:manualLayout>
      </c:layout>
    </c:title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4315.28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14054.47</c:v>
                </c:pt>
              </c:numCache>
            </c:numRef>
          </c:val>
        </c:ser>
        <c:axId val="35148928"/>
        <c:axId val="35150464"/>
      </c:barChart>
      <c:catAx>
        <c:axId val="35148928"/>
        <c:scaling>
          <c:orientation val="minMax"/>
        </c:scaling>
        <c:axPos val="b"/>
        <c:majorTickMark val="none"/>
        <c:tickLblPos val="nextTo"/>
        <c:crossAx val="35150464"/>
        <c:crosses val="autoZero"/>
        <c:auto val="1"/>
        <c:lblAlgn val="ctr"/>
        <c:lblOffset val="100"/>
      </c:catAx>
      <c:valAx>
        <c:axId val="35150464"/>
        <c:scaling>
          <c:orientation val="minMax"/>
          <c:max val="100000"/>
          <c:min val="10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1489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 b="1" i="0" baseline="0"/>
              <a:t>Maiores Despesas com Material de Consumo em 2016/2017</a:t>
            </a:r>
            <a:endParaRPr lang="pt-BR"/>
          </a:p>
        </c:rich>
      </c:tx>
      <c:layout>
        <c:manualLayout>
          <c:xMode val="edge"/>
          <c:yMode val="edge"/>
          <c:x val="0.18903453576050891"/>
          <c:y val="0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CONSUMO'!$A$2:$A$4</c:f>
              <c:strCache>
                <c:ptCount val="3"/>
                <c:pt idx="0">
                  <c:v>Material de Consumo - Pagto Antecipado</c:v>
                </c:pt>
                <c:pt idx="1">
                  <c:v>Material para Manutenção de Veiculos</c:v>
                </c:pt>
                <c:pt idx="2">
                  <c:v>Gênero Alimetício</c:v>
                </c:pt>
              </c:strCache>
            </c:strRef>
          </c:cat>
          <c:val>
            <c:numRef>
              <c:f>'MATERIAL DE CONSUMO'!$B$2:$B$4</c:f>
              <c:numCache>
                <c:formatCode>#,##0.00</c:formatCode>
                <c:ptCount val="3"/>
                <c:pt idx="0">
                  <c:v>4687.03</c:v>
                </c:pt>
                <c:pt idx="1">
                  <c:v>11805</c:v>
                </c:pt>
                <c:pt idx="2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CONSUMO'!$A$2:$A$4</c:f>
              <c:strCache>
                <c:ptCount val="3"/>
                <c:pt idx="0">
                  <c:v>Material de Consumo - Pagto Antecipado</c:v>
                </c:pt>
                <c:pt idx="1">
                  <c:v>Material para Manutenção de Veiculos</c:v>
                </c:pt>
                <c:pt idx="2">
                  <c:v>Gênero Alimetício</c:v>
                </c:pt>
              </c:strCache>
            </c:strRef>
          </c:cat>
          <c:val>
            <c:numRef>
              <c:f>'MATERIAL DE CONSUMO'!$C$2:$C$4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592</c:v>
                </c:pt>
              </c:numCache>
            </c:numRef>
          </c:val>
        </c:ser>
        <c:axId val="35227520"/>
        <c:axId val="35229056"/>
      </c:barChart>
      <c:catAx>
        <c:axId val="35227520"/>
        <c:scaling>
          <c:orientation val="minMax"/>
        </c:scaling>
        <c:axPos val="b"/>
        <c:majorTickMark val="none"/>
        <c:tickLblPos val="nextTo"/>
        <c:crossAx val="35229056"/>
        <c:crosses val="autoZero"/>
        <c:auto val="1"/>
        <c:lblAlgn val="ctr"/>
        <c:lblOffset val="100"/>
      </c:catAx>
      <c:valAx>
        <c:axId val="352290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2275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800" b="1" i="0" baseline="0"/>
              <a:t>Maiores Gastos com Pessoa Jurídica em 2016/2017</a:t>
            </a:r>
          </a:p>
        </c:rich>
      </c:tx>
      <c:layout>
        <c:manualLayout>
          <c:xMode val="edge"/>
          <c:yMode val="edge"/>
          <c:x val="0.15941423209949271"/>
          <c:y val="1.3104013104013105E-2"/>
        </c:manualLayout>
      </c:layout>
    </c:title>
    <c:plotArea>
      <c:layout>
        <c:manualLayout>
          <c:layoutTarget val="inner"/>
          <c:xMode val="edge"/>
          <c:yMode val="edge"/>
          <c:x val="0.17059386268305238"/>
          <c:y val="0.22162505998434567"/>
          <c:w val="0.8034068797937356"/>
          <c:h val="0.40128417592660753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PJ'!$A$2:$A$12</c:f>
              <c:strCache>
                <c:ptCount val="11"/>
                <c:pt idx="0">
                  <c:v>Serviços Técnicos Profissionais</c:v>
                </c:pt>
                <c:pt idx="1">
                  <c:v>Serviço de Publicidade e Utilidade Pública</c:v>
                </c:pt>
                <c:pt idx="2">
                  <c:v>Serviços de telefonia fixa</c:v>
                </c:pt>
                <c:pt idx="3">
                  <c:v>Locação de Veículos</c:v>
                </c:pt>
                <c:pt idx="4">
                  <c:v>Serviços de agua e esgoto</c:v>
                </c:pt>
                <c:pt idx="5">
                  <c:v>Fenaseg - fed. Nac. das emp.priv. E ca</c:v>
                </c:pt>
                <c:pt idx="6">
                  <c:v>Serviço de telefonia movel </c:v>
                </c:pt>
                <c:pt idx="7">
                  <c:v>Cia de entermede parc. De Al</c:v>
                </c:pt>
                <c:pt idx="8">
                  <c:v>Serviço de Energia Elétrica</c:v>
                </c:pt>
                <c:pt idx="9">
                  <c:v>Outros serviços de terc. PJ pagm. Antec.</c:v>
                </c:pt>
                <c:pt idx="10">
                  <c:v>Fornecimento de Alimentação</c:v>
                </c:pt>
              </c:strCache>
            </c:strRef>
          </c:cat>
          <c:val>
            <c:numRef>
              <c:f>'SERV TERC - PJ'!$B$2:$B$12</c:f>
              <c:numCache>
                <c:formatCode>#,##0.00</c:formatCode>
                <c:ptCount val="11"/>
                <c:pt idx="0">
                  <c:v>16172.07</c:v>
                </c:pt>
                <c:pt idx="1">
                  <c:v>3129.96</c:v>
                </c:pt>
                <c:pt idx="2">
                  <c:v>7778.93</c:v>
                </c:pt>
                <c:pt idx="3">
                  <c:v>4400</c:v>
                </c:pt>
                <c:pt idx="4">
                  <c:v>2174.62</c:v>
                </c:pt>
                <c:pt idx="5">
                  <c:v>0</c:v>
                </c:pt>
                <c:pt idx="6">
                  <c:v>1057.8499999999999</c:v>
                </c:pt>
                <c:pt idx="7">
                  <c:v>0</c:v>
                </c:pt>
                <c:pt idx="8">
                  <c:v>23726.41</c:v>
                </c:pt>
                <c:pt idx="9">
                  <c:v>1000</c:v>
                </c:pt>
                <c:pt idx="10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'SERV TERC - PJ'!$A$2:$A$12</c:f>
              <c:strCache>
                <c:ptCount val="11"/>
                <c:pt idx="0">
                  <c:v>Serviços Técnicos Profissionais</c:v>
                </c:pt>
                <c:pt idx="1">
                  <c:v>Serviço de Publicidade e Utilidade Pública</c:v>
                </c:pt>
                <c:pt idx="2">
                  <c:v>Serviços de telefonia fixa</c:v>
                </c:pt>
                <c:pt idx="3">
                  <c:v>Locação de Veículos</c:v>
                </c:pt>
                <c:pt idx="4">
                  <c:v>Serviços de agua e esgoto</c:v>
                </c:pt>
                <c:pt idx="5">
                  <c:v>Fenaseg - fed. Nac. das emp.priv. E ca</c:v>
                </c:pt>
                <c:pt idx="6">
                  <c:v>Serviço de telefonia movel </c:v>
                </c:pt>
                <c:pt idx="7">
                  <c:v>Cia de entermede parc. De Al</c:v>
                </c:pt>
                <c:pt idx="8">
                  <c:v>Serviço de Energia Elétrica</c:v>
                </c:pt>
                <c:pt idx="9">
                  <c:v>Outros serviços de terc. PJ pagm. Antec.</c:v>
                </c:pt>
                <c:pt idx="10">
                  <c:v>Fornecimento de Alimentação</c:v>
                </c:pt>
              </c:strCache>
            </c:strRef>
          </c:cat>
          <c:val>
            <c:numRef>
              <c:f>'SERV TERC - PJ'!$C$2:$C$12</c:f>
              <c:numCache>
                <c:formatCode>#,##0.00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15929.43</c:v>
                </c:pt>
                <c:pt idx="3">
                  <c:v>21187.68</c:v>
                </c:pt>
                <c:pt idx="4">
                  <c:v>1537.92</c:v>
                </c:pt>
                <c:pt idx="5">
                  <c:v>12135.83</c:v>
                </c:pt>
                <c:pt idx="6">
                  <c:v>4299.55</c:v>
                </c:pt>
                <c:pt idx="7">
                  <c:v>26695.59</c:v>
                </c:pt>
                <c:pt idx="8">
                  <c:v>45590.3</c:v>
                </c:pt>
                <c:pt idx="9">
                  <c:v>0</c:v>
                </c:pt>
                <c:pt idx="10">
                  <c:v>28226.17</c:v>
                </c:pt>
              </c:numCache>
            </c:numRef>
          </c:val>
        </c:ser>
        <c:axId val="33888512"/>
        <c:axId val="33886976"/>
      </c:barChart>
      <c:valAx>
        <c:axId val="338869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3888512"/>
        <c:crosses val="autoZero"/>
        <c:crossBetween val="between"/>
      </c:valAx>
      <c:catAx>
        <c:axId val="33888512"/>
        <c:scaling>
          <c:orientation val="minMax"/>
        </c:scaling>
        <c:axPos val="b"/>
        <c:majorTickMark val="none"/>
        <c:tickLblPos val="nextTo"/>
        <c:crossAx val="338869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Maiores Fornecedores</a:t>
            </a:r>
            <a:r>
              <a:rPr lang="pt-BR" baseline="0"/>
              <a:t> de Locação de Veículos em 2016/2017</a:t>
            </a:r>
            <a:endParaRPr lang="pt-BR"/>
          </a:p>
        </c:rich>
      </c:tx>
      <c:layout>
        <c:manualLayout>
          <c:xMode val="edge"/>
          <c:yMode val="edge"/>
          <c:x val="0.13876496207204878"/>
          <c:y val="1.0047490703165655E-2"/>
        </c:manualLayout>
      </c:layout>
    </c:title>
    <c:plotArea>
      <c:layout>
        <c:manualLayout>
          <c:layoutTarget val="inner"/>
          <c:xMode val="edge"/>
          <c:yMode val="edge"/>
          <c:x val="0.10571090701574391"/>
          <c:y val="0.17363173378056126"/>
          <c:w val="0.86917135358080311"/>
          <c:h val="0.68250005514016632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'LOCACAÇÃO VEÍCULOS'!$A$2</c:f>
              <c:strCache>
                <c:ptCount val="1"/>
                <c:pt idx="0">
                  <c:v>Andrade e Lucena Ltda</c:v>
                </c:pt>
              </c:strCache>
            </c:strRef>
          </c:cat>
          <c:val>
            <c:numRef>
              <c:f>'LOCACAÇÃO VEÍCULOS'!$B$2</c:f>
              <c:numCache>
                <c:formatCode>_-* #,##0.00_-;\-* #,##0.00_-;_-* "-"??_-;_-@_-</c:formatCode>
                <c:ptCount val="1"/>
                <c:pt idx="0">
                  <c:v>4400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'LOCACAÇÃO VEÍCULOS'!$A$2</c:f>
              <c:strCache>
                <c:ptCount val="1"/>
                <c:pt idx="0">
                  <c:v>Andrade e Lucena Ltda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5296.92</c:v>
                </c:pt>
              </c:numCache>
            </c:numRef>
          </c:val>
        </c:ser>
        <c:axId val="35420032"/>
        <c:axId val="35421568"/>
      </c:barChart>
      <c:catAx>
        <c:axId val="35420032"/>
        <c:scaling>
          <c:orientation val="minMax"/>
        </c:scaling>
        <c:axPos val="b"/>
        <c:majorTickMark val="none"/>
        <c:tickLblPos val="nextTo"/>
        <c:crossAx val="35421568"/>
        <c:crosses val="autoZero"/>
        <c:auto val="1"/>
        <c:lblAlgn val="ctr"/>
        <c:lblOffset val="100"/>
      </c:catAx>
      <c:valAx>
        <c:axId val="354215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3542003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1595109821798591"/>
          <c:y val="6.9707877424412923E-2"/>
          <c:w val="0.84394865115544826"/>
          <c:h val="0.63409107952415156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1057.8499999999999</c:v>
                </c:pt>
                <c:pt idx="1">
                  <c:v>7778.9299999999994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15721.17</c:v>
                </c:pt>
                <c:pt idx="1">
                  <c:v>4387.21</c:v>
                </c:pt>
              </c:numCache>
            </c:numRef>
          </c:val>
        </c:ser>
        <c:axId val="35496320"/>
        <c:axId val="35497856"/>
      </c:barChart>
      <c:catAx>
        <c:axId val="35496320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35497856"/>
        <c:crosses val="autoZero"/>
        <c:auto val="1"/>
        <c:lblAlgn val="ctr"/>
        <c:lblOffset val="100"/>
      </c:catAx>
      <c:valAx>
        <c:axId val="3549785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4963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0879" y="845312"/>
            <a:ext cx="61195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ENERGIA ELÉTRICA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22317" y="1273941"/>
          <a:ext cx="5929354" cy="857255"/>
        </p:xfrm>
        <a:graphic>
          <a:graphicData uri="http://schemas.openxmlformats.org/drawingml/2006/table">
            <a:tbl>
              <a:tblPr/>
              <a:tblGrid>
                <a:gridCol w="2237030"/>
                <a:gridCol w="2415965"/>
                <a:gridCol w="1276359"/>
              </a:tblGrid>
              <a:tr h="2935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81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23.726,41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12.382,44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993755" y="2845576"/>
          <a:ext cx="5786478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22317" y="7738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8" y="1273941"/>
          <a:ext cx="5929354" cy="857256"/>
        </p:xfrm>
        <a:graphic>
          <a:graphicData uri="http://schemas.openxmlformats.org/drawingml/2006/table">
            <a:tbl>
              <a:tblPr/>
              <a:tblGrid>
                <a:gridCol w="3263762"/>
                <a:gridCol w="1420652"/>
                <a:gridCol w="1244940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em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23.553,30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34.464,65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46,33%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2631262"/>
          <a:ext cx="5857916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</a:t>
            </a:r>
            <a:r>
              <a:rPr lang="pt-BR" sz="1400" b="1" dirty="0" smtClean="0">
                <a:solidFill>
                  <a:schemeClr val="bg1"/>
                </a:solidFill>
              </a:rPr>
              <a:t>REFERENTE AO 1º QUADRIMESTRE DE 2016 E 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79440" y="1559695"/>
          <a:ext cx="6215107" cy="6697882"/>
        </p:xfrm>
        <a:graphic>
          <a:graphicData uri="http://schemas.openxmlformats.org/drawingml/2006/table">
            <a:tbl>
              <a:tblPr/>
              <a:tblGrid>
                <a:gridCol w="2213800"/>
                <a:gridCol w="635035"/>
                <a:gridCol w="2707717"/>
                <a:gridCol w="658555"/>
              </a:tblGrid>
              <a:tr h="2293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93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A.B.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AUTO PEÇAS LTDA-MEP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11.805,00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LADIMIR CLARK BERTHO PEREIRA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16.597,58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ATENDER PAGAMENTO DA FOLHA DE PESSOAL DA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523.459,59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ATENDER PAGAMENTO DA FOLHA DE PESSOAL DA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509.059,63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CARLOS ROBERTO DOS SANTOS DIAS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6.302,03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CARLOS ROBERTO DOS SANTOS DIAS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10.615,00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COMPANHIA ENERGETICA DE ALAGOAS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39.393,44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COMPANHIA ENERGETICA DE ALAGOAS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27.123,66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ASPLANA ASSOC DOS PLANTADORES DE CANA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66.000,00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JOSEFA DILMA DA SILVA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4.229,30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ASBRAER-ASSOC DOS PLANTADORES DE CANA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16.377,40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ASBRAER-ASSOC DOS PLANTADORES DE CANA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5.585,06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ANDRADE E LUCENA LTDA.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19.924,00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ANDRADE E LUCENA LTDA.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7.945,38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CASAL COMP. DE SANEAMENTO DE ALAGOAS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3.507,75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CASAL COMP. DE SANEAMENTO DE ALAGOAS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    719,00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CIA DE EMPRE INTERMED E PARCERIA DE AL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3.129,96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CIA DE EMPRE INTERMED E PARCERIA DE AL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10.624,84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CONSEPA-CONS NAC DOS SIST EST DE AL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4.864,00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CONSEPA-CONS NAC DOS SIST EST DE AL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2.432,00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EDJANILTON CORREIA DOS SANTOS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4.150,00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HOTEL FALCÃO LTDA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8.590,96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TIGRE VIGILANCIA PATRIMONIAL DE ALAGOAS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5.139,84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JOSE JULIO DE ALMEIDA FILHO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9.000,00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11.339,77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 9.737,75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MARIA ROSILENE DA CONCEIÇÃO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4.664,00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MARIA ROSILENE DA CONCEIÇÃO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 4.731,77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PARA ATENDER PAG. DE CONTRIBUIÇÃO P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13.697,68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PARA ATENDER PAG. DE CONTRIBUIÇÃO P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    948,32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MARIA DAS GRAÇAS FERREIRA SEIXAS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3.000,00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MARIA DAS GRAÇAS FERREIRA SEIXAS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1.875,00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PROPAG TURISMO LTDA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8.797,14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PROPAG TURISMO LTDA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14.054,47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JOSIANE MARIA DA SILVA PEREIRA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2.760,00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JOSE CICERO DA SILVA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  3.346,69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SAAE SERV AUTONOMO AGUA E ESGOTO/PENEDO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2.296,55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SAAE SERV AUTONOMO AGUA E ESGOTO/PENEDO E UNI DOS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       864,73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9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OI MOVEL S.A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2.368,23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OI MOVEL S.A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   3.097,97 </a:t>
                      </a:r>
                    </a:p>
                  </a:txBody>
                  <a:tcPr marL="7159" marR="7159" marT="715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93755" y="2774138"/>
            <a:ext cx="56880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</a:t>
            </a:r>
            <a:r>
              <a:rPr lang="pt-BR" sz="1400" dirty="0" smtClean="0">
                <a:latin typeface="+mn-lt"/>
                <a:cs typeface="Calibri" pitchFamily="34" charset="0"/>
              </a:rPr>
              <a:t>Instituto de Inovação para Desenvolvimento Rural Sustentável - EMATER</a:t>
            </a:r>
            <a:r>
              <a:rPr lang="pt-BR" sz="1400" dirty="0" smtClean="0">
                <a:latin typeface="+mn-lt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</a:t>
            </a:r>
            <a:r>
              <a:rPr lang="pt-BR" sz="1400" dirty="0" smtClean="0">
                <a:latin typeface="+mn-lt"/>
              </a:rPr>
              <a:t>Planilha de Monitoramento da Transparência, Banco de Dados da Junta Comercial, E-SIC Alagoas, Diário Oficial do Estado de Alagoas, entre outros.</a:t>
            </a:r>
          </a:p>
          <a:p>
            <a:pPr algn="just"/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65193" y="61317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36697" y="5203031"/>
            <a:ext cx="421481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2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79375" y="1774006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atin typeface="Candara" panose="020E0502030303020204" pitchFamily="34" charset="0"/>
              </a:rPr>
              <a:t>Instituto de Inovação Para Desenvolvimento Rural Sustentável EMATER)| Exercícios 1º Quadrimestre 1º 2016/2017</a:t>
            </a:r>
            <a:endParaRPr lang="pt-BR" b="1" dirty="0">
              <a:latin typeface="Candara" panose="020E0502030303020204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7060418"/>
          <a:ext cx="5786478" cy="1035027"/>
        </p:xfrm>
        <a:graphic>
          <a:graphicData uri="http://schemas.openxmlformats.org/drawingml/2006/table">
            <a:tbl>
              <a:tblPr/>
              <a:tblGrid>
                <a:gridCol w="1971689"/>
                <a:gridCol w="1500198"/>
                <a:gridCol w="2314591"/>
              </a:tblGrid>
              <a:tr h="24920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920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Estatutário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874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Cargo emComissão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4920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1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273940"/>
            <a:ext cx="592935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500042" y="2488386"/>
          <a:ext cx="6072230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93755" y="9167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65193" y="406002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93753" y="1416816"/>
          <a:ext cx="5715041" cy="2357450"/>
        </p:xfrm>
        <a:graphic>
          <a:graphicData uri="http://schemas.openxmlformats.org/drawingml/2006/table">
            <a:tbl>
              <a:tblPr/>
              <a:tblGrid>
                <a:gridCol w="2567509"/>
                <a:gridCol w="1573766"/>
                <a:gridCol w="1573766"/>
              </a:tblGrid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DotaçãoInicial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2.032.678,00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3.000.540,00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Suplementação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942.059,82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21.370,00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Reduções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-397.795,00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-21.370,00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Atualizado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2.576.942,82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3.000.540,00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Empenhado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707.817,86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815.680,79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Liquidado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707.813,76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804.776,61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Pago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707.813,76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804.776,61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Disponível a Emp.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1.869.124,96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2.184.859,21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57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Execução (%)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136631" y="4774402"/>
          <a:ext cx="5572164" cy="307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93755" y="1345378"/>
          <a:ext cx="5643602" cy="2286018"/>
        </p:xfrm>
        <a:graphic>
          <a:graphicData uri="http://schemas.openxmlformats.org/drawingml/2006/table">
            <a:tbl>
              <a:tblPr/>
              <a:tblGrid>
                <a:gridCol w="3409602"/>
                <a:gridCol w="1179154"/>
                <a:gridCol w="1054846"/>
              </a:tblGrid>
              <a:tr h="2198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Despesas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exercicio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121.168,13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33.661,60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Diárias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7.150,00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17.085,00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Mateiral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16.492,03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592,00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Obrigações Patronais-OP. Intra orçamentaria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13.697,68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948,32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Outros Serv. de Terceiros Pessoa Fisica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    23.553,30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34.464,65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Outros Serv. de Terceiros Pessoa Juridica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60.883,79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 58.173,28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Passagens e despesas com Locomoção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   4.315,28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14.054,47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08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Venc. e Vantagens Fixas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523.459,59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509.059,63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98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           770.719,80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    668.038,95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4988716"/>
          <a:ext cx="5857916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850879" y="42028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GRÁFICA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VERBAS PAGAS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22317" y="1559692"/>
            <a:ext cx="597666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DIÁRIAS – PESSOAL CIVIL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5" y="2202634"/>
          <a:ext cx="5786476" cy="928693"/>
        </p:xfrm>
        <a:graphic>
          <a:graphicData uri="http://schemas.openxmlformats.org/drawingml/2006/table">
            <a:tbl>
              <a:tblPr/>
              <a:tblGrid>
                <a:gridCol w="2640674"/>
                <a:gridCol w="1660423"/>
                <a:gridCol w="1485379"/>
              </a:tblGrid>
              <a:tr h="30494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880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2016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7.150,00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494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17.085,00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138,95%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860425" y="4488650"/>
          <a:ext cx="5838825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922317" y="3559956"/>
            <a:ext cx="60722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REPRESENTAÇÃO GRAFICA -DIÁRIAS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DE CONSUMO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8" y="1273941"/>
          <a:ext cx="5929352" cy="762954"/>
        </p:xfrm>
        <a:graphic>
          <a:graphicData uri="http://schemas.openxmlformats.org/drawingml/2006/table">
            <a:tbl>
              <a:tblPr/>
              <a:tblGrid>
                <a:gridCol w="3215007"/>
                <a:gridCol w="1423376"/>
                <a:gridCol w="1290969"/>
              </a:tblGrid>
              <a:tr h="2543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43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2016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4.315,28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43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20167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j-lt"/>
                        </a:rPr>
                        <a:t>14.054,47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225,69%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993755" y="2345510"/>
          <a:ext cx="5715040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922317" y="5417345"/>
          <a:ext cx="5786478" cy="785818"/>
        </p:xfrm>
        <a:graphic>
          <a:graphicData uri="http://schemas.openxmlformats.org/drawingml/2006/table">
            <a:tbl>
              <a:tblPr/>
              <a:tblGrid>
                <a:gridCol w="3081112"/>
                <a:gridCol w="1427832"/>
                <a:gridCol w="1277534"/>
              </a:tblGrid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16.492,03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j-lt"/>
                        </a:rPr>
                        <a:t>-88,20%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Total Executadoem 2017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592,00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394,10%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779442" y="6846104"/>
          <a:ext cx="614366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065193" y="1488255"/>
          <a:ext cx="5915032" cy="857256"/>
        </p:xfrm>
        <a:graphic>
          <a:graphicData uri="http://schemas.openxmlformats.org/drawingml/2006/table">
            <a:tbl>
              <a:tblPr/>
              <a:tblGrid>
                <a:gridCol w="3133286"/>
                <a:gridCol w="1452010"/>
                <a:gridCol w="1329736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60.883,79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58.173,28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-4,45%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084261" y="2702701"/>
          <a:ext cx="5838847" cy="513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57745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2317" y="916750"/>
            <a:ext cx="6048102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4" y="1345378"/>
          <a:ext cx="5857917" cy="928693"/>
        </p:xfrm>
        <a:graphic>
          <a:graphicData uri="http://schemas.openxmlformats.org/drawingml/2006/table">
            <a:tbl>
              <a:tblPr/>
              <a:tblGrid>
                <a:gridCol w="3186269"/>
                <a:gridCol w="1386921"/>
                <a:gridCol w="1284727"/>
              </a:tblGrid>
              <a:tr h="30494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880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4.400,00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494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5.296,92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20,38%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2559824"/>
          <a:ext cx="6067425" cy="2857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22317" y="6297464"/>
          <a:ext cx="5857916" cy="548640"/>
        </p:xfrm>
        <a:graphic>
          <a:graphicData uri="http://schemas.openxmlformats.org/drawingml/2006/table">
            <a:tbl>
              <a:tblPr/>
              <a:tblGrid>
                <a:gridCol w="3176373"/>
                <a:gridCol w="1382614"/>
                <a:gridCol w="1298929"/>
              </a:tblGrid>
              <a:tr h="1642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166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2016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8.836,78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642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20.108,38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227,55%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993755" y="7060419"/>
          <a:ext cx="5710242" cy="2357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799</Words>
  <Application>Microsoft Office PowerPoint</Application>
  <PresentationFormat>Personalizar</PresentationFormat>
  <Paragraphs>265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marcia.soares</cp:lastModifiedBy>
  <cp:revision>773</cp:revision>
  <dcterms:created xsi:type="dcterms:W3CDTF">2016-10-22T19:16:28Z</dcterms:created>
  <dcterms:modified xsi:type="dcterms:W3CDTF">2017-08-30T14:22:08Z</dcterms:modified>
</cp:coreProperties>
</file>