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8"/>
  </p:notesMasterIdLst>
  <p:sldIdLst>
    <p:sldId id="327" r:id="rId3"/>
    <p:sldId id="326" r:id="rId4"/>
    <p:sldId id="320" r:id="rId5"/>
    <p:sldId id="286" r:id="rId6"/>
    <p:sldId id="303" r:id="rId7"/>
    <p:sldId id="314" r:id="rId8"/>
    <p:sldId id="319" r:id="rId9"/>
    <p:sldId id="324" r:id="rId10"/>
    <p:sldId id="323" r:id="rId11"/>
    <p:sldId id="293" r:id="rId12"/>
    <p:sldId id="295" r:id="rId13"/>
    <p:sldId id="322" r:id="rId14"/>
    <p:sldId id="325" r:id="rId15"/>
    <p:sldId id="321" r:id="rId16"/>
    <p:sldId id="302" r:id="rId17"/>
  </p:sldIdLst>
  <p:sldSz cx="7559675" cy="10691813"/>
  <p:notesSz cx="7099300" cy="10234613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2832" autoAdjust="0"/>
  </p:normalViewPr>
  <p:slideViewPr>
    <p:cSldViewPr>
      <p:cViewPr>
        <p:scale>
          <a:sx n="80" d="100"/>
          <a:sy n="80" d="100"/>
        </p:scale>
        <p:origin x="-1182" y="51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GE%20AL\Monitoramento%20Quadrimestral\INMEQ_AL\MONITORAMENTO_1&#186;%20QUADRIMESTRE_INMEQ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GE%20AL\Monitoramento%20Quadrimestral\INMEQ_AL\MONITORAMENTO_1&#186;%20QUADRIMESTRE_INM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NMEQ_AL\MONITORAMENTO_1&#186;%20QUADRIMESTRE_INME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PESSOAL_INMEQ!$A$2:$A$4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PESSOAL_INMEQ!$B$2:$B$4</c:f>
              <c:numCache>
                <c:formatCode>_-* #,##0_-;\-* #,##0_-;_-* "-"??_-;_-@_-</c:formatCode>
                <c:ptCount val="3"/>
                <c:pt idx="0">
                  <c:v>15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PESSOAL_INMEQ!$A$2:$A$4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PESSOAL_INMEQ!$C$2:$C$4</c:f>
              <c:numCache>
                <c:formatCode>_-* #,##0_-;\-* #,##0_-;_-* "-"??_-;_-@_-</c:formatCode>
                <c:ptCount val="3"/>
                <c:pt idx="0">
                  <c:v>14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</c:ser>
        <c:axId val="53869952"/>
        <c:axId val="54473856"/>
      </c:barChart>
      <c:catAx>
        <c:axId val="53869952"/>
        <c:scaling>
          <c:orientation val="minMax"/>
        </c:scaling>
        <c:axPos val="b"/>
        <c:majorTickMark val="none"/>
        <c:tickLblPos val="nextTo"/>
        <c:crossAx val="54473856"/>
        <c:crosses val="autoZero"/>
        <c:auto val="1"/>
        <c:lblAlgn val="ctr"/>
        <c:lblOffset val="100"/>
      </c:catAx>
      <c:valAx>
        <c:axId val="54473856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538699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cat>
            <c:strRef>
              <c:f>'Serv. Terceiros PJ_OK'!$A$2:$A$6</c:f>
              <c:strCache>
                <c:ptCount val="5"/>
                <c:pt idx="0">
                  <c:v>Serv. de Apoio Adm. Tec. e Operacional</c:v>
                </c:pt>
                <c:pt idx="1">
                  <c:v>Serv. Médico-Hospit., Odont. e Laboratorial</c:v>
                </c:pt>
                <c:pt idx="2">
                  <c:v>Limpeza e Conservação</c:v>
                </c:pt>
                <c:pt idx="3">
                  <c:v>Fretes e Transportes de Encomendas</c:v>
                </c:pt>
                <c:pt idx="4">
                  <c:v>Serviços de Telecomunicações</c:v>
                </c:pt>
              </c:strCache>
            </c:strRef>
          </c:cat>
          <c:val>
            <c:numRef>
              <c:f>'Serv. Terceiros PJ_OK'!$B$2:$B$6</c:f>
              <c:numCache>
                <c:formatCode>_-[$R$-416]\ * #,##0.00_-;\-[$R$-416]\ * #,##0.00_-;_-[$R$-416]\ * "-"??_-;_-@_-</c:formatCode>
                <c:ptCount val="5"/>
                <c:pt idx="0">
                  <c:v>581491.04</c:v>
                </c:pt>
                <c:pt idx="1">
                  <c:v>74701.7</c:v>
                </c:pt>
                <c:pt idx="2">
                  <c:v>0</c:v>
                </c:pt>
                <c:pt idx="3">
                  <c:v>14212.8</c:v>
                </c:pt>
                <c:pt idx="4">
                  <c:v>11643.38</c:v>
                </c:pt>
              </c:numCache>
            </c:numRef>
          </c:val>
        </c:ser>
        <c:ser>
          <c:idx val="1"/>
          <c:order val="1"/>
          <c:spPr>
            <a:solidFill>
              <a:srgbClr val="92D050"/>
            </a:solidFill>
          </c:spPr>
          <c:cat>
            <c:strRef>
              <c:f>'Serv. Terceiros PJ_OK'!$A$2:$A$6</c:f>
              <c:strCache>
                <c:ptCount val="5"/>
                <c:pt idx="0">
                  <c:v>Serv. de Apoio Adm. Tec. e Operacional</c:v>
                </c:pt>
                <c:pt idx="1">
                  <c:v>Serv. Médico-Hospit., Odont. e Laboratorial</c:v>
                </c:pt>
                <c:pt idx="2">
                  <c:v>Limpeza e Conservação</c:v>
                </c:pt>
                <c:pt idx="3">
                  <c:v>Fretes e Transportes de Encomendas</c:v>
                </c:pt>
                <c:pt idx="4">
                  <c:v>Serviços de Telecomunicações</c:v>
                </c:pt>
              </c:strCache>
            </c:strRef>
          </c:cat>
          <c:val>
            <c:numRef>
              <c:f>'Serv. Terceiros PJ_OK'!$C$2:$C$6</c:f>
              <c:numCache>
                <c:formatCode>_-[$R$-416]\ * #,##0.00_-;\-[$R$-416]\ * #,##0.00_-;_-[$R$-416]\ * "-"??_-;_-@_-</c:formatCode>
                <c:ptCount val="5"/>
                <c:pt idx="0">
                  <c:v>546705.07999999984</c:v>
                </c:pt>
                <c:pt idx="1">
                  <c:v>77744.939999999988</c:v>
                </c:pt>
                <c:pt idx="2">
                  <c:v>39351.9</c:v>
                </c:pt>
                <c:pt idx="3">
                  <c:v>10524.3</c:v>
                </c:pt>
                <c:pt idx="4">
                  <c:v>16488.75</c:v>
                </c:pt>
              </c:numCache>
            </c:numRef>
          </c:val>
        </c:ser>
        <c:axId val="57367168"/>
        <c:axId val="57373056"/>
      </c:barChart>
      <c:catAx>
        <c:axId val="57367168"/>
        <c:scaling>
          <c:orientation val="minMax"/>
        </c:scaling>
        <c:axPos val="b"/>
        <c:tickLblPos val="nextTo"/>
        <c:crossAx val="57373056"/>
        <c:crosses val="autoZero"/>
        <c:auto val="1"/>
        <c:lblAlgn val="ctr"/>
        <c:lblOffset val="100"/>
      </c:catAx>
      <c:valAx>
        <c:axId val="5737305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73671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'Serv. Apoio Adm. Tec. e Oper_ok'!$A$2</c:f>
              <c:strCache>
                <c:ptCount val="1"/>
                <c:pt idx="0">
                  <c:v>Bioética Gestão Pública</c:v>
                </c:pt>
              </c:strCache>
            </c:strRef>
          </c:tx>
          <c:cat>
            <c:numRef>
              <c:f>'Serv. Apoio Adm. Tec. e Oper_ok'!$B$1:$C$1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'Serv. Apoio Adm. Tec. e Oper_ok'!$B$2:$C$2</c:f>
              <c:numCache>
                <c:formatCode>_-[$R$-416]\ * #,##0.00_-;\-[$R$-416]\ * #,##0.00_-;_-[$R$-416]\ * "-"??_-;_-@_-</c:formatCode>
                <c:ptCount val="2"/>
                <c:pt idx="0">
                  <c:v>546705.07999999984</c:v>
                </c:pt>
                <c:pt idx="1">
                  <c:v>546705.07999999984</c:v>
                </c:pt>
              </c:numCache>
            </c:numRef>
          </c:val>
        </c:ser>
        <c:ser>
          <c:idx val="1"/>
          <c:order val="1"/>
          <c:tx>
            <c:strRef>
              <c:f>'Serv. Apoio Adm. Tec. e Oper_ok'!$A$3</c:f>
              <c:strCache>
                <c:ptCount val="1"/>
                <c:pt idx="0">
                  <c:v>Elimar Prestadora de Serviços em Geral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'Serv. Apoio Adm. Tec. e Oper_ok'!$B$1:$C$1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'Serv. Apoio Adm. Tec. e Oper_ok'!$B$3:$C$3</c:f>
              <c:numCache>
                <c:formatCode>_-[$R$-416]\ * #,##0.00_-;\-[$R$-416]\ * #,##0.00_-;_-[$R$-416]\ * "-"??_-;_-@_-</c:formatCode>
                <c:ptCount val="2"/>
                <c:pt idx="0">
                  <c:v>34785.96</c:v>
                </c:pt>
                <c:pt idx="1">
                  <c:v>0</c:v>
                </c:pt>
              </c:numCache>
            </c:numRef>
          </c:val>
        </c:ser>
        <c:axId val="57407744"/>
        <c:axId val="60559360"/>
      </c:barChart>
      <c:catAx>
        <c:axId val="57407744"/>
        <c:scaling>
          <c:orientation val="minMax"/>
        </c:scaling>
        <c:axPos val="b"/>
        <c:numFmt formatCode="General" sourceLinked="1"/>
        <c:tickLblPos val="nextTo"/>
        <c:crossAx val="60559360"/>
        <c:crosses val="autoZero"/>
        <c:auto val="1"/>
        <c:lblAlgn val="ctr"/>
        <c:lblOffset val="100"/>
      </c:catAx>
      <c:valAx>
        <c:axId val="6055936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7407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38863735783027126"/>
          <c:y val="0.28751166520851568"/>
          <c:w val="0.6113626421697288"/>
          <c:h val="0.50409703995333921"/>
        </c:manualLayout>
      </c:layout>
      <c:barChart>
        <c:barDir val="col"/>
        <c:grouping val="clustered"/>
        <c:ser>
          <c:idx val="0"/>
          <c:order val="0"/>
          <c:tx>
            <c:strRef>
              <c:f>'Serv. Medico-hosp_ok'!$A$2</c:f>
              <c:strCache>
                <c:ptCount val="1"/>
                <c:pt idx="0">
                  <c:v>Unimed Norte Nordeste</c:v>
                </c:pt>
              </c:strCache>
            </c:strRef>
          </c:tx>
          <c:cat>
            <c:numRef>
              <c:f>'Serv. Medico-hosp_ok'!$B$1:$C$1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'Serv. Medico-hosp_ok'!$B$2:$C$2</c:f>
              <c:numCache>
                <c:formatCode>_-[$R$-416]\ * #,##0.00_-;\-[$R$-416]\ * #,##0.00_-;_-[$R$-416]\ * "-"??_-;_-@_-</c:formatCode>
                <c:ptCount val="2"/>
                <c:pt idx="0">
                  <c:v>74701.7</c:v>
                </c:pt>
                <c:pt idx="1">
                  <c:v>77744.939999999988</c:v>
                </c:pt>
              </c:numCache>
            </c:numRef>
          </c:val>
        </c:ser>
        <c:axId val="58016512"/>
        <c:axId val="58018048"/>
      </c:barChart>
      <c:catAx>
        <c:axId val="58016512"/>
        <c:scaling>
          <c:orientation val="minMax"/>
        </c:scaling>
        <c:axPos val="b"/>
        <c:numFmt formatCode="General" sourceLinked="1"/>
        <c:tickLblPos val="nextTo"/>
        <c:crossAx val="58018048"/>
        <c:crosses val="autoZero"/>
        <c:auto val="1"/>
        <c:lblAlgn val="ctr"/>
        <c:lblOffset val="100"/>
      </c:catAx>
      <c:valAx>
        <c:axId val="58018048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80165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24763284332887811"/>
          <c:y val="2.7140292048759673E-2"/>
          <c:w val="0.72061411697506028"/>
          <c:h val="0.73902944650175473"/>
        </c:manualLayout>
      </c:layout>
      <c:barChart>
        <c:barDir val="col"/>
        <c:grouping val="clustered"/>
        <c:ser>
          <c:idx val="0"/>
          <c:order val="0"/>
          <c:tx>
            <c:strRef>
              <c:f>'Serviços de Terceiros PF_ok'!$A$2</c:f>
              <c:strCache>
                <c:ptCount val="1"/>
                <c:pt idx="0">
                  <c:v>Estagiários</c:v>
                </c:pt>
              </c:strCache>
            </c:strRef>
          </c:tx>
          <c:cat>
            <c:numRef>
              <c:f>'Serviços de Terceiros PF_ok'!$B$1:$C$1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'Serviços de Terceiros PF_ok'!$B$2:$C$2</c:f>
              <c:numCache>
                <c:formatCode>_-[$R$-416]\ * #,##0.00_-;\-[$R$-416]\ * #,##0.00_-;_-[$R$-416]\ * "-"??_-;_-@_-</c:formatCode>
                <c:ptCount val="2"/>
                <c:pt idx="0">
                  <c:v>26320</c:v>
                </c:pt>
                <c:pt idx="1">
                  <c:v>24160</c:v>
                </c:pt>
              </c:numCache>
            </c:numRef>
          </c:val>
        </c:ser>
        <c:ser>
          <c:idx val="1"/>
          <c:order val="1"/>
          <c:tx>
            <c:strRef>
              <c:f>'Serviços de Terceiros PF_ok'!$A$3</c:f>
              <c:strCache>
                <c:ptCount val="1"/>
                <c:pt idx="0">
                  <c:v>Locação de Imóveis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'Serviços de Terceiros PF_ok'!$B$1:$C$1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'Serviços de Terceiros PF_ok'!$B$3:$C$3</c:f>
              <c:numCache>
                <c:formatCode>_-[$R$-416]\ * #,##0.00_-;\-[$R$-416]\ * #,##0.00_-;_-[$R$-416]\ * "-"??_-;_-@_-</c:formatCode>
                <c:ptCount val="2"/>
                <c:pt idx="0">
                  <c:v>2057.27</c:v>
                </c:pt>
                <c:pt idx="1">
                  <c:v>2256.42</c:v>
                </c:pt>
              </c:numCache>
            </c:numRef>
          </c:val>
        </c:ser>
        <c:axId val="60744064"/>
        <c:axId val="60745600"/>
      </c:barChart>
      <c:catAx>
        <c:axId val="60744064"/>
        <c:scaling>
          <c:orientation val="minMax"/>
        </c:scaling>
        <c:axPos val="b"/>
        <c:numFmt formatCode="General" sourceLinked="1"/>
        <c:tickLblPos val="nextTo"/>
        <c:crossAx val="60745600"/>
        <c:crosses val="autoZero"/>
        <c:auto val="1"/>
        <c:lblAlgn val="ctr"/>
        <c:lblOffset val="100"/>
      </c:catAx>
      <c:valAx>
        <c:axId val="6074560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60744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310629496906409"/>
          <c:y val="6.2287075983489017E-2"/>
          <c:w val="0.80133839833142029"/>
          <c:h val="0.8072996652069665"/>
        </c:manualLayout>
      </c:layout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1860098.61</c:v>
                </c:pt>
                <c:pt idx="1">
                  <c:v>1963615.44</c:v>
                </c:pt>
              </c:numCache>
            </c:numRef>
          </c:val>
        </c:ser>
        <c:axId val="54799744"/>
        <c:axId val="55518336"/>
      </c:barChart>
      <c:catAx>
        <c:axId val="54799744"/>
        <c:scaling>
          <c:orientation val="minMax"/>
        </c:scaling>
        <c:axPos val="b"/>
        <c:majorTickMark val="none"/>
        <c:tickLblPos val="nextTo"/>
        <c:crossAx val="55518336"/>
        <c:crosses val="autoZero"/>
        <c:auto val="1"/>
        <c:lblAlgn val="ctr"/>
        <c:lblOffset val="100"/>
      </c:catAx>
      <c:valAx>
        <c:axId val="555183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4799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'Pessoal Civil_OK'!$B$6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'Pessoal Civil_OK'!$A$7:$A$11</c:f>
              <c:strCache>
                <c:ptCount val="5"/>
                <c:pt idx="0">
                  <c:v>Subsídios (RGPS)</c:v>
                </c:pt>
                <c:pt idx="1">
                  <c:v>Gratif. p/ exercício de cargo em comissão (RGPS)</c:v>
                </c:pt>
                <c:pt idx="2">
                  <c:v>Vencimentos e salários (RPPS)</c:v>
                </c:pt>
                <c:pt idx="3">
                  <c:v>Outras despesas c/ vencimentos e vantagens fixas (RPPS)</c:v>
                </c:pt>
                <c:pt idx="4">
                  <c:v>Remuneração de pessoal em disponibilidade (RPPS)</c:v>
                </c:pt>
              </c:strCache>
            </c:strRef>
          </c:cat>
          <c:val>
            <c:numRef>
              <c:f>'Pessoal Civil_OK'!$B$7:$B$11</c:f>
              <c:numCache>
                <c:formatCode>_-[$R$-416]\ * #,##0.00_-;\-[$R$-416]\ * #,##0.00_-;_-[$R$-416]\ * "-"??_-;_-@_-</c:formatCode>
                <c:ptCount val="5"/>
                <c:pt idx="0">
                  <c:v>243498.8</c:v>
                </c:pt>
                <c:pt idx="1">
                  <c:v>129174.23999999999</c:v>
                </c:pt>
                <c:pt idx="2">
                  <c:v>72654.53</c:v>
                </c:pt>
                <c:pt idx="3">
                  <c:v>52665.5</c:v>
                </c:pt>
                <c:pt idx="4">
                  <c:v>44314.400000000001</c:v>
                </c:pt>
              </c:numCache>
            </c:numRef>
          </c:val>
        </c:ser>
        <c:ser>
          <c:idx val="1"/>
          <c:order val="1"/>
          <c:tx>
            <c:strRef>
              <c:f>'Pessoal Civil_OK'!$C$6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'Pessoal Civil_OK'!$A$7:$A$11</c:f>
              <c:strCache>
                <c:ptCount val="5"/>
                <c:pt idx="0">
                  <c:v>Subsídios (RGPS)</c:v>
                </c:pt>
                <c:pt idx="1">
                  <c:v>Gratif. p/ exercício de cargo em comissão (RGPS)</c:v>
                </c:pt>
                <c:pt idx="2">
                  <c:v>Vencimentos e salários (RPPS)</c:v>
                </c:pt>
                <c:pt idx="3">
                  <c:v>Outras despesas c/ vencimentos e vantagens fixas (RPPS)</c:v>
                </c:pt>
                <c:pt idx="4">
                  <c:v>Remuneração de pessoal em disponibilidade (RPPS)</c:v>
                </c:pt>
              </c:strCache>
            </c:strRef>
          </c:cat>
          <c:val>
            <c:numRef>
              <c:f>'Pessoal Civil_OK'!$C$7:$C$11</c:f>
              <c:numCache>
                <c:formatCode>_-[$R$-416]\ * #,##0.00_-;\-[$R$-416]\ * #,##0.00_-;_-[$R$-416]\ * "-"??_-;_-@_-</c:formatCode>
                <c:ptCount val="5"/>
                <c:pt idx="0">
                  <c:v>244470.04</c:v>
                </c:pt>
                <c:pt idx="1">
                  <c:v>143538.25</c:v>
                </c:pt>
                <c:pt idx="2">
                  <c:v>55026.44</c:v>
                </c:pt>
                <c:pt idx="3">
                  <c:v>21282.07</c:v>
                </c:pt>
                <c:pt idx="4">
                  <c:v>44314.400000000001</c:v>
                </c:pt>
              </c:numCache>
            </c:numRef>
          </c:val>
        </c:ser>
        <c:axId val="55559680"/>
        <c:axId val="55561216"/>
      </c:barChart>
      <c:catAx>
        <c:axId val="55559680"/>
        <c:scaling>
          <c:orientation val="minMax"/>
        </c:scaling>
        <c:axPos val="b"/>
        <c:tickLblPos val="nextTo"/>
        <c:crossAx val="55561216"/>
        <c:crosses val="autoZero"/>
        <c:auto val="1"/>
        <c:lblAlgn val="ctr"/>
        <c:lblOffset val="100"/>
      </c:catAx>
      <c:valAx>
        <c:axId val="5556121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55596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'Diárias Pessoal Civil_ok'!$A$7</c:f>
              <c:strCache>
                <c:ptCount val="1"/>
                <c:pt idx="0">
                  <c:v>Diárias Dentro do Estado</c:v>
                </c:pt>
              </c:strCache>
            </c:strRef>
          </c:tx>
          <c:cat>
            <c:numRef>
              <c:f>'Diárias Pessoal Civil_ok'!$B$6:$C$6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'Diárias Pessoal Civil_ok'!$B$7:$C$7</c:f>
              <c:numCache>
                <c:formatCode>_-* #,##0.00_-;\-* #,##0.00_-;_-* "-"??_-;_-@_-</c:formatCode>
                <c:ptCount val="2"/>
                <c:pt idx="0">
                  <c:v>2566.5</c:v>
                </c:pt>
                <c:pt idx="1">
                  <c:v>31258.38</c:v>
                </c:pt>
              </c:numCache>
            </c:numRef>
          </c:val>
        </c:ser>
        <c:ser>
          <c:idx val="1"/>
          <c:order val="1"/>
          <c:tx>
            <c:strRef>
              <c:f>'Diárias Pessoal Civil_ok'!$A$8</c:f>
              <c:strCache>
                <c:ptCount val="1"/>
                <c:pt idx="0">
                  <c:v>Diárias Fora do Estado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'Diárias Pessoal Civil_ok'!$B$6:$C$6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'Diárias Pessoal Civil_ok'!$B$8:$C$8</c:f>
              <c:numCache>
                <c:formatCode>_-* #,##0.00_-;\-* #,##0.00_-;_-* "-"??_-;_-@_-</c:formatCode>
                <c:ptCount val="2"/>
                <c:pt idx="0">
                  <c:v>559.75</c:v>
                </c:pt>
                <c:pt idx="1">
                  <c:v>4936.28</c:v>
                </c:pt>
              </c:numCache>
            </c:numRef>
          </c:val>
        </c:ser>
        <c:axId val="56662656"/>
        <c:axId val="56373632"/>
      </c:barChart>
      <c:catAx>
        <c:axId val="56662656"/>
        <c:scaling>
          <c:orientation val="minMax"/>
        </c:scaling>
        <c:axPos val="b"/>
        <c:numFmt formatCode="General" sourceLinked="1"/>
        <c:tickLblPos val="nextTo"/>
        <c:crossAx val="56373632"/>
        <c:crosses val="autoZero"/>
        <c:auto val="1"/>
        <c:lblAlgn val="ctr"/>
        <c:lblOffset val="100"/>
      </c:catAx>
      <c:valAx>
        <c:axId val="56373632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566626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26654032487517199"/>
          <c:y val="3.9475349253898485E-2"/>
          <c:w val="0.70038488508138153"/>
          <c:h val="0.75886390996388475"/>
        </c:manualLayout>
      </c:layout>
      <c:barChart>
        <c:barDir val="col"/>
        <c:grouping val="clustered"/>
        <c:ser>
          <c:idx val="0"/>
          <c:order val="0"/>
          <c:tx>
            <c:strRef>
              <c:f>Passagens_ok!$A$9</c:f>
              <c:strCache>
                <c:ptCount val="1"/>
                <c:pt idx="0">
                  <c:v>Total Executadoem 2016 </c:v>
                </c:pt>
              </c:strCache>
            </c:strRef>
          </c:tx>
          <c:cat>
            <c:strRef>
              <c:f>Passagens_ok!$B$8:$C$8</c:f>
              <c:strCache>
                <c:ptCount val="2"/>
                <c:pt idx="0">
                  <c:v>R$ </c:v>
                </c:pt>
                <c:pt idx="1">
                  <c:v>Variação % </c:v>
                </c:pt>
              </c:strCache>
            </c:strRef>
          </c:cat>
          <c:val>
            <c:numRef>
              <c:f>Passagens_ok!$B$9:$C$9</c:f>
              <c:numCache>
                <c:formatCode>General</c:formatCode>
                <c:ptCount val="2"/>
                <c:pt idx="0" formatCode="#,##0.00">
                  <c:v>3642.94</c:v>
                </c:pt>
              </c:numCache>
            </c:numRef>
          </c:val>
        </c:ser>
        <c:ser>
          <c:idx val="1"/>
          <c:order val="1"/>
          <c:tx>
            <c:strRef>
              <c:f>Passagens_ok!$A$10</c:f>
              <c:strCache>
                <c:ptCount val="1"/>
                <c:pt idx="0">
                  <c:v>Total Executadoem 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Passagens_ok!$B$8:$C$8</c:f>
              <c:strCache>
                <c:ptCount val="2"/>
                <c:pt idx="0">
                  <c:v>R$ </c:v>
                </c:pt>
                <c:pt idx="1">
                  <c:v>Variação % </c:v>
                </c:pt>
              </c:strCache>
            </c:strRef>
          </c:cat>
          <c:val>
            <c:numRef>
              <c:f>Passagens_ok!$B$10:$C$10</c:f>
              <c:numCache>
                <c:formatCode>_-* #,##0.00_-;\-* #,##0.00_-;_-* "-"??_-;_-@_-</c:formatCode>
                <c:ptCount val="2"/>
                <c:pt idx="0" formatCode="#,##0.00">
                  <c:v>8170.28</c:v>
                </c:pt>
                <c:pt idx="1">
                  <c:v>124.27709487392048</c:v>
                </c:pt>
              </c:numCache>
            </c:numRef>
          </c:val>
        </c:ser>
        <c:axId val="56891264"/>
        <c:axId val="56892800"/>
      </c:barChart>
      <c:catAx>
        <c:axId val="56891264"/>
        <c:scaling>
          <c:orientation val="minMax"/>
        </c:scaling>
        <c:axPos val="b"/>
        <c:tickLblPos val="nextTo"/>
        <c:crossAx val="56892800"/>
        <c:crosses val="autoZero"/>
        <c:auto val="1"/>
        <c:lblAlgn val="ctr"/>
        <c:lblOffset val="100"/>
      </c:catAx>
      <c:valAx>
        <c:axId val="56892800"/>
        <c:scaling>
          <c:orientation val="minMax"/>
        </c:scaling>
        <c:axPos val="l"/>
        <c:majorGridlines/>
        <c:numFmt formatCode="#,##0.00" sourceLinked="1"/>
        <c:tickLblPos val="nextTo"/>
        <c:crossAx val="568912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CONSUMO'!$A$2:$A$8</c:f>
              <c:strCache>
                <c:ptCount val="7"/>
                <c:pt idx="0">
                  <c:v>Material de Consumo - Pagto Antecipado</c:v>
                </c:pt>
                <c:pt idx="1">
                  <c:v>Material para Manutenção de Veículos</c:v>
                </c:pt>
                <c:pt idx="2">
                  <c:v>Mat. para Manutenção de Bens Imóveis</c:v>
                </c:pt>
                <c:pt idx="3">
                  <c:v>Material de Copa e Cozinha</c:v>
                </c:pt>
                <c:pt idx="4">
                  <c:v>Material de Expediente</c:v>
                </c:pt>
                <c:pt idx="5">
                  <c:v>Ferramentas</c:v>
                </c:pt>
                <c:pt idx="6">
                  <c:v>Genêro de Alimentação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7000</c:v>
                </c:pt>
                <c:pt idx="1">
                  <c:v>0</c:v>
                </c:pt>
                <c:pt idx="2">
                  <c:v>7956.2</c:v>
                </c:pt>
                <c:pt idx="3">
                  <c:v>6796.4</c:v>
                </c:pt>
                <c:pt idx="4">
                  <c:v>0</c:v>
                </c:pt>
                <c:pt idx="5">
                  <c:v>5544.52</c:v>
                </c:pt>
                <c:pt idx="6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Material de Consumo - Pagto Antecipado</c:v>
                </c:pt>
                <c:pt idx="1">
                  <c:v>Material para Manutenção de Veículos</c:v>
                </c:pt>
                <c:pt idx="2">
                  <c:v>Mat. para Manutenção de Bens Imóveis</c:v>
                </c:pt>
                <c:pt idx="3">
                  <c:v>Material de Copa e Cozinha</c:v>
                </c:pt>
                <c:pt idx="4">
                  <c:v>Material de Expediente</c:v>
                </c:pt>
                <c:pt idx="5">
                  <c:v>Ferramentas</c:v>
                </c:pt>
                <c:pt idx="6">
                  <c:v>Genêro de Alimentação</c:v>
                </c:pt>
              </c:strCache>
            </c:strRef>
          </c:cat>
          <c:val>
            <c:numRef>
              <c:f>'MATERIAL DE CONSUMO'!$C$2:$C$8</c:f>
              <c:numCache>
                <c:formatCode>_-* #,##0.00_-;\-* #,##0.00_-;_-* "-"??_-;_-@_-</c:formatCode>
                <c:ptCount val="7"/>
                <c:pt idx="0">
                  <c:v>18500</c:v>
                </c:pt>
                <c:pt idx="1">
                  <c:v>24057</c:v>
                </c:pt>
                <c:pt idx="2">
                  <c:v>0</c:v>
                </c:pt>
                <c:pt idx="3">
                  <c:v>0</c:v>
                </c:pt>
                <c:pt idx="4">
                  <c:v>5728.08</c:v>
                </c:pt>
                <c:pt idx="5">
                  <c:v>0</c:v>
                </c:pt>
                <c:pt idx="6">
                  <c:v>1302.5999999999999</c:v>
                </c:pt>
              </c:numCache>
            </c:numRef>
          </c:val>
        </c:ser>
        <c:axId val="57089024"/>
        <c:axId val="57094912"/>
      </c:barChart>
      <c:catAx>
        <c:axId val="57089024"/>
        <c:scaling>
          <c:orientation val="minMax"/>
        </c:scaling>
        <c:axPos val="b"/>
        <c:majorTickMark val="none"/>
        <c:tickLblPos val="nextTo"/>
        <c:crossAx val="57094912"/>
        <c:crosses val="autoZero"/>
        <c:auto val="1"/>
        <c:lblAlgn val="ctr"/>
        <c:lblOffset val="100"/>
      </c:catAx>
      <c:valAx>
        <c:axId val="570949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70890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688143771132392"/>
          <c:y val="2.3248597851750236E-2"/>
          <c:w val="0.82931979296980463"/>
          <c:h val="0.6807748043924881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Seguros em Geral</c:v>
                </c:pt>
                <c:pt idx="3">
                  <c:v>Locação de Imóveis</c:v>
                </c:pt>
                <c:pt idx="4">
                  <c:v>Serviço de Energia Elétrica</c:v>
                </c:pt>
                <c:pt idx="5">
                  <c:v>Seguros Gráficos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722123.58</c:v>
                </c:pt>
                <c:pt idx="1">
                  <c:v>83635</c:v>
                </c:pt>
                <c:pt idx="2">
                  <c:v>59895.26</c:v>
                </c:pt>
                <c:pt idx="3">
                  <c:v>59394.3</c:v>
                </c:pt>
                <c:pt idx="4">
                  <c:v>50752.9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Seguros em Geral</c:v>
                </c:pt>
                <c:pt idx="3">
                  <c:v>Locação de Imóveis</c:v>
                </c:pt>
                <c:pt idx="4">
                  <c:v>Serviço de Energia Elétrica</c:v>
                </c:pt>
                <c:pt idx="5">
                  <c:v>Seguros Gráficos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1730677.9</c:v>
                </c:pt>
                <c:pt idx="1">
                  <c:v>92591.88</c:v>
                </c:pt>
                <c:pt idx="2">
                  <c:v>54479.810000000012</c:v>
                </c:pt>
                <c:pt idx="3">
                  <c:v>62488.62</c:v>
                </c:pt>
                <c:pt idx="4">
                  <c:v>71102.45</c:v>
                </c:pt>
                <c:pt idx="5">
                  <c:v>36316.5</c:v>
                </c:pt>
              </c:numCache>
            </c:numRef>
          </c:val>
        </c:ser>
        <c:axId val="57065472"/>
        <c:axId val="57063680"/>
      </c:barChart>
      <c:valAx>
        <c:axId val="570636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7065472"/>
        <c:crosses val="autoZero"/>
        <c:crossBetween val="between"/>
      </c:valAx>
      <c:catAx>
        <c:axId val="57065472"/>
        <c:scaling>
          <c:orientation val="minMax"/>
        </c:scaling>
        <c:axPos val="b"/>
        <c:majorTickMark val="none"/>
        <c:tickLblPos val="nextTo"/>
        <c:crossAx val="5706368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36374778066104968"/>
          <c:y val="4.6772695569402223E-2"/>
          <c:w val="0.58928120014670149"/>
          <c:h val="0.68918107157681274"/>
        </c:manualLayout>
      </c:layout>
      <c:barChart>
        <c:barDir val="col"/>
        <c:grouping val="clustered"/>
        <c:ser>
          <c:idx val="0"/>
          <c:order val="0"/>
          <c:tx>
            <c:strRef>
              <c:f>'Indenização Auxílio Aliment_ok'!$A$3</c:f>
              <c:strCache>
                <c:ptCount val="1"/>
                <c:pt idx="0">
                  <c:v>Indenização Auxílio Alimentação (Green Card S/A Refeições Comércio e Serviços)</c:v>
                </c:pt>
              </c:strCache>
            </c:strRef>
          </c:tx>
          <c:cat>
            <c:numRef>
              <c:f>'Indenização Auxílio Aliment_ok'!$B$2:$C$2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'Indenização Auxílio Aliment_ok'!$B$3:$C$3</c:f>
              <c:numCache>
                <c:formatCode>_-* #,##0.00_-;\-* #,##0.00_-;_-* "-"??_-;_-@_-</c:formatCode>
                <c:ptCount val="2"/>
                <c:pt idx="0">
                  <c:v>20793.759999999991</c:v>
                </c:pt>
                <c:pt idx="1">
                  <c:v>45986.2</c:v>
                </c:pt>
              </c:numCache>
            </c:numRef>
          </c:val>
        </c:ser>
        <c:axId val="57214080"/>
        <c:axId val="57215616"/>
      </c:barChart>
      <c:catAx>
        <c:axId val="57214080"/>
        <c:scaling>
          <c:orientation val="minMax"/>
        </c:scaling>
        <c:axPos val="b"/>
        <c:numFmt formatCode="General" sourceLinked="1"/>
        <c:tickLblPos val="nextTo"/>
        <c:crossAx val="57215616"/>
        <c:crosses val="autoZero"/>
        <c:auto val="1"/>
        <c:lblAlgn val="ctr"/>
        <c:lblOffset val="100"/>
      </c:catAx>
      <c:valAx>
        <c:axId val="57215616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5721408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9076884260916116"/>
          <c:y val="2.9321210681271161E-2"/>
          <c:w val="0.80923115739083884"/>
          <c:h val="0.55685595447346903"/>
        </c:manualLayout>
      </c:layout>
      <c:barChart>
        <c:barDir val="col"/>
        <c:grouping val="clustered"/>
        <c:ser>
          <c:idx val="0"/>
          <c:order val="0"/>
          <c:tx>
            <c:strRef>
              <c:f>'Material de Consumo_ok'!$B$1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Consumo_ok'!$A$2:$A$5</c:f>
              <c:strCache>
                <c:ptCount val="4"/>
                <c:pt idx="0">
                  <c:v>Combustíveis e Lubrificantes Automotivos</c:v>
                </c:pt>
                <c:pt idx="1">
                  <c:v>Material para Manutenção de Veículos</c:v>
                </c:pt>
                <c:pt idx="2">
                  <c:v>Material para Processamento de Dados</c:v>
                </c:pt>
                <c:pt idx="3">
                  <c:v>Outros</c:v>
                </c:pt>
              </c:strCache>
            </c:strRef>
          </c:cat>
          <c:val>
            <c:numRef>
              <c:f>'Material de Consumo_ok'!$B$2:$B$5</c:f>
              <c:numCache>
                <c:formatCode>_-[$R$-416]\ * #,##0.00_-;\-[$R$-416]\ * #,##0.00_-;_-[$R$-416]\ * "-"??_-;_-@_-</c:formatCode>
                <c:ptCount val="4"/>
                <c:pt idx="0">
                  <c:v>9907.33</c:v>
                </c:pt>
                <c:pt idx="1">
                  <c:v>0</c:v>
                </c:pt>
                <c:pt idx="2">
                  <c:v>0</c:v>
                </c:pt>
                <c:pt idx="3">
                  <c:v>1229.6799999999998</c:v>
                </c:pt>
              </c:numCache>
            </c:numRef>
          </c:val>
        </c:ser>
        <c:ser>
          <c:idx val="1"/>
          <c:order val="1"/>
          <c:tx>
            <c:strRef>
              <c:f>'Material de Consumo_ok'!$C$1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'Material de Consumo_ok'!$A$2:$A$5</c:f>
              <c:strCache>
                <c:ptCount val="4"/>
                <c:pt idx="0">
                  <c:v>Combustíveis e Lubrificantes Automotivos</c:v>
                </c:pt>
                <c:pt idx="1">
                  <c:v>Material para Manutenção de Veículos</c:v>
                </c:pt>
                <c:pt idx="2">
                  <c:v>Material para Processamento de Dados</c:v>
                </c:pt>
                <c:pt idx="3">
                  <c:v>Outros</c:v>
                </c:pt>
              </c:strCache>
            </c:strRef>
          </c:cat>
          <c:val>
            <c:numRef>
              <c:f>'Material de Consumo_ok'!$C$2:$C$5</c:f>
              <c:numCache>
                <c:formatCode>_-* #,##0.00_-;\-* #,##0.00_-;_-* "-"??_-;_-@_-</c:formatCode>
                <c:ptCount val="4"/>
                <c:pt idx="0">
                  <c:v>16888.12</c:v>
                </c:pt>
                <c:pt idx="1">
                  <c:v>10610</c:v>
                </c:pt>
                <c:pt idx="2">
                  <c:v>3133</c:v>
                </c:pt>
                <c:pt idx="3">
                  <c:v>3871.07</c:v>
                </c:pt>
              </c:numCache>
            </c:numRef>
          </c:val>
        </c:ser>
        <c:axId val="57236480"/>
        <c:axId val="57336576"/>
      </c:barChart>
      <c:catAx>
        <c:axId val="57236480"/>
        <c:scaling>
          <c:orientation val="minMax"/>
        </c:scaling>
        <c:axPos val="b"/>
        <c:tickLblPos val="nextTo"/>
        <c:crossAx val="57336576"/>
        <c:crosses val="autoZero"/>
        <c:auto val="1"/>
        <c:lblAlgn val="ctr"/>
        <c:lblOffset val="100"/>
      </c:catAx>
      <c:valAx>
        <c:axId val="5733657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572364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761" y="4861155"/>
            <a:ext cx="5679778" cy="4605821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05962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416816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27.297,12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49.587,68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81,66%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636565" y="2202634"/>
          <a:ext cx="6143668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922317" y="5360638"/>
            <a:ext cx="5715040" cy="199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03096"/>
          <a:ext cx="5715040" cy="671266"/>
        </p:xfrm>
        <a:graphic>
          <a:graphicData uri="http://schemas.openxmlformats.org/drawingml/2006/table">
            <a:tbl>
              <a:tblPr/>
              <a:tblGrid>
                <a:gridCol w="2982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4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8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1.044.731,84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2.126.482,87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103,54%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922317" y="6417476"/>
          <a:ext cx="5857916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2317" y="105962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AUXÍLIO DE ALIMENTAÇÃO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715040" cy="648811"/>
        </p:xfrm>
        <a:graphic>
          <a:graphicData uri="http://schemas.openxmlformats.org/drawingml/2006/table">
            <a:tbl>
              <a:tblPr/>
              <a:tblGrid>
                <a:gridCol w="31477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7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01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R$ 20.793,76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R$ 45.986,20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121,15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2131196"/>
          <a:ext cx="6072191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850879" y="5631658"/>
            <a:ext cx="578647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50879" y="5988848"/>
          <a:ext cx="5786478" cy="648811"/>
        </p:xfrm>
        <a:graphic>
          <a:graphicData uri="http://schemas.openxmlformats.org/drawingml/2006/table">
            <a:tbl>
              <a:tblPr/>
              <a:tblGrid>
                <a:gridCol w="31871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2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R$ 11.137,01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R$ 34.502,19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210%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708003" y="6774666"/>
          <a:ext cx="5929354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1059626"/>
            <a:ext cx="5715040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TERCEIROS – PESSOA JURÍDICA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88254"/>
          <a:ext cx="5715040" cy="932919"/>
        </p:xfrm>
        <a:graphic>
          <a:graphicData uri="http://schemas.openxmlformats.org/drawingml/2006/table">
            <a:tbl>
              <a:tblPr/>
              <a:tblGrid>
                <a:gridCol w="3098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2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8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700.416,48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715.995,99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2,22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50878" y="5560220"/>
          <a:ext cx="5929355" cy="3688080"/>
        </p:xfrm>
        <a:graphic>
          <a:graphicData uri="http://schemas.openxmlformats.org/drawingml/2006/table">
            <a:tbl>
              <a:tblPr/>
              <a:tblGrid>
                <a:gridCol w="3214710"/>
                <a:gridCol w="1357322"/>
                <a:gridCol w="135732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Serv. de Apoio Adm. Tec. e Operacional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581.491,04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546.705,08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Serv.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Médico-Hospit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., Odont. e Laboratorial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74.701,70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77.744,94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39.351,90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Fretes e Transportes de Encomendas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14.212,80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10.524,30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Serviços de Telecomunicações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11.643,38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16.488,75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8.839,25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7.883,09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Manutenção e conservação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5.024,12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Manutenção e conservação de máq. e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equip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-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1.200,00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Locação de máquinas e equipamentos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1.787,50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1.300,00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Vigilância Ostensiva/monitorada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1.700,40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623,93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 de Telefonia Fixa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1.557,15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4.563,35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1.539,69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1.167,47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Bancários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975,80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666,40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Publicidade Institucional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946,16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966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Água e Esgoto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904,46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    0,95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Processamento de Dados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843,39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1.205,55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Serv. de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Terc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. -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Pgto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-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600,00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Seguros em  Geral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  219,92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67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700.416,48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715.995,99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22317" y="2488386"/>
          <a:ext cx="578647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22317" y="105962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rgbClr val="FFFFFF"/>
                </a:solidFill>
              </a:rPr>
              <a:t>SERV. DE APOIO ADMINISTRATIVO TÉCNICO E OPERACIONAL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8" y="1416816"/>
          <a:ext cx="5715040" cy="649129"/>
        </p:xfrm>
        <a:graphic>
          <a:graphicData uri="http://schemas.openxmlformats.org/drawingml/2006/table">
            <a:tbl>
              <a:tblPr/>
              <a:tblGrid>
                <a:gridCol w="3147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70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01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R$ 581.491,04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546.705,08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-5,98%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136630" y="2274062"/>
          <a:ext cx="5643603" cy="338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5845972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rgbClr val="FFFFFF"/>
                </a:solidFill>
              </a:rPr>
              <a:t>SERV. MÉDICO HOSPITALAR, ODONTOLÓGICO E LABORATORIAL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993756" y="6203162"/>
          <a:ext cx="5643601" cy="649129"/>
        </p:xfrm>
        <a:graphic>
          <a:graphicData uri="http://schemas.openxmlformats.org/drawingml/2006/table">
            <a:tbl>
              <a:tblPr/>
              <a:tblGrid>
                <a:gridCol w="310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2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0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R$ 581.491,04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546.705,08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-5,98%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áfico 18"/>
          <p:cNvGraphicFramePr/>
          <p:nvPr/>
        </p:nvGraphicFramePr>
        <p:xfrm>
          <a:off x="636565" y="6131724"/>
          <a:ext cx="6000792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22317" y="105962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850879" y="1416816"/>
          <a:ext cx="5786479" cy="649129"/>
        </p:xfrm>
        <a:graphic>
          <a:graphicData uri="http://schemas.openxmlformats.org/drawingml/2006/table">
            <a:tbl>
              <a:tblPr/>
              <a:tblGrid>
                <a:gridCol w="3187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2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28.377,27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26.416,42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-6,91%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065193" y="2388364"/>
          <a:ext cx="5786478" cy="347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EM 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79507" y="1488254"/>
          <a:ext cx="5357850" cy="5417812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91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em</a:t>
                      </a:r>
                      <a:r>
                        <a:rPr lang="pt-BR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105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Bioética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Gestão Pública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R$ 1.913.467,78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Unimed Norte Nordeste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R$ 95.528,53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Green Card S/A Refeições Com. e Serv.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R$ 73.148,04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Elimar Prestadora de Serviços em Geral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R$ 155.660,00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Mendex Networks Telecomunicação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Ltda.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R$ 60.458,75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Empresa Brasileira de Correios e Telégrafos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R$ 50.033,66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Auto Posto Comendador Ltda.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42.521,01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Companhia Energética de Alagoas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$ 33.768,34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CEPAL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$ 31.225,61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E</a:t>
                      </a:r>
                      <a:r>
                        <a:rPr lang="pt-BR" sz="12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Empresa</a:t>
                      </a:r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Bras. Tec. Adm. e </a:t>
                      </a:r>
                      <a:r>
                        <a:rPr lang="pt-BR" sz="1200" b="0" i="0" u="none" strike="noStrike" kern="1200" dirty="0" err="1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Conv</a:t>
                      </a:r>
                      <a:r>
                        <a:rPr lang="pt-BR" sz="1200" b="0" i="0" u="none" strike="noStrike" kern="120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. HAAG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24.633,61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Telemar Norte Leste S.A.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R$19.111,31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Visão Turismo Ltda.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10.394,70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Principais Favorecidos em</a:t>
                      </a:r>
                      <a:r>
                        <a:rPr lang="pt-BR" sz="14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(R$) 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Bioética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Gestão Pública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1.040.627,73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Unimed Norte Nordeste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178.724,00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Green Card S/A Refeições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Com. e Serv.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109.967,00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Elimar Prestadora de </a:t>
                      </a: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Serv.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em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Geral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$ 83.890,26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Empresa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Bras.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de Correios e Telégrafos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$ 51.512,98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Empresa Bras.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Tec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. Adm. e </a:t>
                      </a: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Conv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. HAAG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$ 48.042,83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Mendex Networks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Telecom.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Ltda. 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27.481,25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PROPAG Turismo Ltda.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23.708,18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Auto Posto Comendador Ltda.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$ 20.091,82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Companhia Energética de Alagoas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$ 15.781,97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Samara Almeida de Souza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10.610,00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Telemar Norte Leste S.A.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$ 8.885,76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Instituto de Metrologia e Qualidade de Alagoas – INMEQ/AL,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Instituto de Metrologia e Qualidade de Alagoas – INMEQ/AL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09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24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208069" y="2416948"/>
          <a:ext cx="5179239" cy="3810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148825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22317" y="534590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12.486.840,00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11.661.382,00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2.908.404,46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2.131.005,52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-2.858.454,72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-2.131.005,52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12.536.789,74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11.661.382,00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2.077.750,56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2.130.089,69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1.914.200,58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2.010.416,04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1.860.098,61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1.963.615,44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10.459.039,18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9.531.292,31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15%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17%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5774534"/>
          <a:ext cx="5715040" cy="3262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2317" y="1845444"/>
          <a:ext cx="5715040" cy="4567902"/>
        </p:xfrm>
        <a:graphic>
          <a:graphicData uri="http://schemas.openxmlformats.org/drawingml/2006/table">
            <a:tbl>
              <a:tblPr/>
              <a:tblGrid>
                <a:gridCol w="3143272"/>
                <a:gridCol w="1285884"/>
                <a:gridCol w="1285884"/>
              </a:tblGrid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Outros Serviços de Terceiros – PJ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700.416,48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715.995,99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Vencimentos e Vantagens Fixas – Pessoal Civil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R$ 643.834,08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615.238,34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Outras Despesas Variáveis – Pessoal Civil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R$ 354.725,14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R$ 366.379,64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Obrigações Patronais – OP. Intra Orçamentária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R$ 66.427,74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R$ 66.093,48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Outros Serviços de Terceiros – PF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R$ 28.377,27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26.416,42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Auxílio Alimentação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R$ 20.793,76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45.986,20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Obrigações Tributárias</a:t>
                      </a:r>
                      <a:r>
                        <a:rPr lang="pt-BR" sz="12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e Contributivas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13.072,11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21.287,75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Material de Consumo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R$ 11.137,01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 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34.502,19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Despesas de Exercícios</a:t>
                      </a:r>
                      <a:r>
                        <a:rPr lang="pt-BR" sz="12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Anteriores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R$ 7.998,24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R$ 20.748,23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Obrigações Patronais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R$ 5.374,62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6.602,26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46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Passagens e Despesas com Locomoção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R$ 3.642,94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8.170,28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Diárias Pessoal Civil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R$ 3.126,25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36.194,66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Outros Benefícios Previdenciários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</a:t>
                      </a:r>
                      <a:r>
                        <a:rPr lang="pt-BR" sz="1200" b="0" i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933,12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Obrigações Tributárias</a:t>
                      </a:r>
                      <a:r>
                        <a:rPr lang="pt-BR" sz="1200" b="1" i="0" u="none" strike="no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e Cont. – Op. Intra orçamentárias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R$ 239,85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</a:rPr>
                        <a:t>R$ 0,00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R$ 1.860.098,61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1.963.615,44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22317" y="6988980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DETALHAMENTO POR NATUREZA DA DESPESA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22317" y="7346170"/>
          <a:ext cx="5715040" cy="1136235"/>
        </p:xfrm>
        <a:graphic>
          <a:graphicData uri="http://schemas.openxmlformats.org/drawingml/2006/table">
            <a:tbl>
              <a:tblPr/>
              <a:tblGrid>
                <a:gridCol w="2714644"/>
                <a:gridCol w="1500198"/>
                <a:gridCol w="1500198"/>
              </a:tblGrid>
              <a:tr h="27897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Natureza da Despesa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Outras Despesas Correntes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788.803,91  (42%)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909.301,72 (46%)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Pessoal e Encargos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1.071.294,70 (58%)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1.054.313,72 (54%)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1.860.098,61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1.963.615,44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err="1" smtClean="0">
                <a:solidFill>
                  <a:schemeClr val="bg1"/>
                </a:solidFill>
                <a:cs typeface="Arial" pitchFamily="34" charset="0"/>
              </a:rPr>
              <a:t>CIVILz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3059890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845444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2016  (1ºQ)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R$ 643.834,08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2017 (1ºQ) 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R$ 607.664,27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-5,62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3417080"/>
          <a:ext cx="5715039" cy="5795045"/>
        </p:xfrm>
        <a:graphic>
          <a:graphicData uri="http://schemas.openxmlformats.org/drawingml/2006/table">
            <a:tbl>
              <a:tblPr/>
              <a:tblGrid>
                <a:gridCol w="3400087"/>
                <a:gridCol w="1157476"/>
                <a:gridCol w="1157476"/>
              </a:tblGrid>
              <a:tr h="285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Subsídios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243.498,80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$ 244.470,04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Gratif. p/ exercício de cargo em comissão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129.174,24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$ 143.538,25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Vencimentos e salários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72.654,53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55.026,44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Outras despesas c/ vencimentos e vantagens fixas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$ 52.665,50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$ 21.282,07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Remuneração de pessoal em disponibilidade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$ 44.314,40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$ 44.314,40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Férias - Pagamento antecipado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$ 23.274,09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Férias - Abono constitucional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$ 20.658,17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$ 21.811,30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Gratif. p/ exercício de função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$ 15.400,00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15.200,00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Complentação salarial 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$ 12.305,12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$ 12.761,12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Gratificações especiais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$ 11.771,25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$ 6.268,78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Abono permanência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$ 10.661,90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$ 2.625,00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Férias vencidas e proporcionais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$ 2.234,02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13º Salário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$ 1.416,35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$ 36.069,28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Incorporações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$ 1.269,60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$ 1.269,60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Adicional </a:t>
                      </a:r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de insalubridade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$ 1.170,44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1.717,17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Férias - Abono constitucional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$ 845,67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Vantagem pecuniária individual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$ 520,00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$ 520,00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13º Salário (RGPS)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$ 790,82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$ 643.834,08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      607.664,27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22317" y="148825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graphicFrame>
        <p:nvGraphicFramePr>
          <p:cNvPr id="12" name="Gráfico 11"/>
          <p:cNvGraphicFramePr/>
          <p:nvPr/>
        </p:nvGraphicFramePr>
        <p:xfrm>
          <a:off x="1065193" y="1845444"/>
          <a:ext cx="5715040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922317" y="541734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OUTRAS DESPESAS VARIÁVEIS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5703096"/>
          <a:ext cx="5715039" cy="785818"/>
        </p:xfrm>
        <a:graphic>
          <a:graphicData uri="http://schemas.openxmlformats.org/drawingml/2006/table">
            <a:tbl>
              <a:tblPr/>
              <a:tblGrid>
                <a:gridCol w="3265737"/>
                <a:gridCol w="1224651"/>
                <a:gridCol w="1224651"/>
              </a:tblGrid>
              <a:tr h="2479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378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Outras Despesas Variáveis - Pessoal Civil (RPPS) - Incentivo Metrológico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354.725,14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366.379,64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922317" y="7199497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 – TOTAL EXECUTADO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922316" y="7614113"/>
          <a:ext cx="5715041" cy="803627"/>
        </p:xfrm>
        <a:graphic>
          <a:graphicData uri="http://schemas.openxmlformats.org/drawingml/2006/table">
            <a:tbl>
              <a:tblPr/>
              <a:tblGrid>
                <a:gridCol w="2527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3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3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2016  (1ºQ)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R$ 998.559,22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2017 (1ºQ) 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R$ 974.043,91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-2,46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17" y="12025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1570610"/>
          <a:ext cx="5975350" cy="6515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R$ 3.126,25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36.194,66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1.057,77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275941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</a:t>
            </a:r>
            <a:r>
              <a:rPr lang="pt-BR" sz="1400" b="1" dirty="0" smtClean="0">
                <a:solidFill>
                  <a:schemeClr val="bg1"/>
                </a:solidFill>
              </a:rPr>
              <a:t>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913" y="3127524"/>
          <a:ext cx="5975350" cy="86106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dentro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R$ 2.566,50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31.258,38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fora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R$ 559,75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4.936,28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R$ 3.126,25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36.194,66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93755" y="4417212"/>
          <a:ext cx="5857900" cy="351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922318" y="1488254"/>
            <a:ext cx="5715039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98190" y="1830712"/>
          <a:ext cx="5739167" cy="718182"/>
        </p:xfrm>
        <a:graphic>
          <a:graphicData uri="http://schemas.openxmlformats.org/drawingml/2006/table">
            <a:tbl>
              <a:tblPr/>
              <a:tblGrid>
                <a:gridCol w="30690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7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R$ 3.642,94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R$ 8.170,28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124,28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         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708003" y="2702700"/>
          <a:ext cx="6143652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10751</TotalTime>
  <Words>1568</Words>
  <Application>Microsoft Office PowerPoint</Application>
  <PresentationFormat>Personalizar</PresentationFormat>
  <Paragraphs>427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lilian.nunes</cp:lastModifiedBy>
  <cp:revision>708</cp:revision>
  <dcterms:created xsi:type="dcterms:W3CDTF">2016-10-22T19:16:28Z</dcterms:created>
  <dcterms:modified xsi:type="dcterms:W3CDTF">2017-08-29T16:32:25Z</dcterms:modified>
</cp:coreProperties>
</file>