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7"/>
  </p:notesMasterIdLst>
  <p:sldIdLst>
    <p:sldId id="326" r:id="rId3"/>
    <p:sldId id="257" r:id="rId4"/>
    <p:sldId id="320" r:id="rId5"/>
    <p:sldId id="286" r:id="rId6"/>
    <p:sldId id="303" r:id="rId7"/>
    <p:sldId id="314" r:id="rId8"/>
    <p:sldId id="319" r:id="rId9"/>
    <p:sldId id="323" r:id="rId10"/>
    <p:sldId id="293" r:id="rId11"/>
    <p:sldId id="327" r:id="rId12"/>
    <p:sldId id="295" r:id="rId13"/>
    <p:sldId id="321" r:id="rId14"/>
    <p:sldId id="324" r:id="rId15"/>
    <p:sldId id="302" r:id="rId16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674" y="1272"/>
      </p:cViewPr>
      <p:guideLst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_OK\DESPESAS%20-%20CONSULTA%20AVAN&#199;ADA_PJ_MF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\MONITORAMENTO_1&#186;%20QUADRIMEST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TEC_OK\DESPESAS%20-%20CONSULTA%20AVAN&#199;ADA_PJ_M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SERVIDORES!$B$2:$B$3</c:f>
              <c:numCache>
                <c:formatCode>_-* #,##0_-;\-* #,##0_-;_-* "-"??_-;_-@_-</c:formatCode>
                <c:ptCount val="2"/>
                <c:pt idx="0">
                  <c:v>73</c:v>
                </c:pt>
                <c:pt idx="1">
                  <c:v>10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SERVIDORES!$C$2:$C$3</c:f>
              <c:numCache>
                <c:formatCode>_-* #,##0_-;\-* #,##0_-;_-* "-"??_-;_-@_-</c:formatCode>
                <c:ptCount val="2"/>
                <c:pt idx="0">
                  <c:v>62</c:v>
                </c:pt>
                <c:pt idx="1">
                  <c:v>9</c:v>
                </c:pt>
              </c:numCache>
            </c:numRef>
          </c:val>
        </c:ser>
        <c:axId val="60721024"/>
        <c:axId val="60722560"/>
      </c:barChart>
      <c:catAx>
        <c:axId val="60721024"/>
        <c:scaling>
          <c:orientation val="minMax"/>
        </c:scaling>
        <c:axPos val="b"/>
        <c:majorTickMark val="none"/>
        <c:tickLblPos val="nextTo"/>
        <c:crossAx val="60722560"/>
        <c:crosses val="autoZero"/>
        <c:auto val="1"/>
        <c:lblAlgn val="ctr"/>
        <c:lblOffset val="100"/>
      </c:catAx>
      <c:valAx>
        <c:axId val="6072256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607210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PAGO_1º</a:t>
            </a:r>
            <a:r>
              <a:rPr lang="en-US" baseline="0"/>
              <a:t> QUAD._2017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'2017'!$D$14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'2017'!$C$15:$C$20</c:f>
              <c:strCache>
                <c:ptCount val="6"/>
                <c:pt idx="0">
                  <c:v>F S F TECNOLOGIA LTDA</c:v>
                </c:pt>
                <c:pt idx="1">
                  <c:v>OOLAH CONSULTORIA E SERV EMPRESARIAS EIR</c:v>
                </c:pt>
                <c:pt idx="2">
                  <c:v>COMPANHIA ENERGETICA DE ALAGOAS - CEAL</c:v>
                </c:pt>
                <c:pt idx="3">
                  <c:v>INCORPORADORA LIMA ARAUJO LTDA</c:v>
                </c:pt>
                <c:pt idx="4">
                  <c:v>CIEE - CENTRO DE INTEGRACAO EMPRESA ESCO</c:v>
                </c:pt>
                <c:pt idx="5">
                  <c:v>SOPROBEM SERV PROM E BEM ESTAR COMUNITAR</c:v>
                </c:pt>
              </c:strCache>
            </c:strRef>
          </c:cat>
          <c:val>
            <c:numRef>
              <c:f>'2017'!$D$15:$D$20</c:f>
              <c:numCache>
                <c:formatCode>_-* #,##0.00_-;\-* #,##0.00_-;_-* "-"??_-;_-@_-</c:formatCode>
                <c:ptCount val="6"/>
                <c:pt idx="0">
                  <c:v>2395263.64</c:v>
                </c:pt>
                <c:pt idx="1">
                  <c:v>467349.56</c:v>
                </c:pt>
                <c:pt idx="2">
                  <c:v>82988.41</c:v>
                </c:pt>
                <c:pt idx="3">
                  <c:v>76000</c:v>
                </c:pt>
                <c:pt idx="4">
                  <c:v>37318.589999999997</c:v>
                </c:pt>
                <c:pt idx="5">
                  <c:v>31298.07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schemeClr val="tx1"/>
      </a:solidFill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VEÍCULOS'!$A$2:$A$3</c:f>
              <c:strCache>
                <c:ptCount val="2"/>
                <c:pt idx="0">
                  <c:v>BRASCAR LOCADORA LTDA</c:v>
                </c:pt>
                <c:pt idx="1">
                  <c:v>AMORIM E AMORIM LTDA</c:v>
                </c:pt>
              </c:strCache>
            </c:strRef>
          </c:cat>
          <c:val>
            <c:numRef>
              <c:f>'LOCACAÇÃO VEÍCULOS'!$B$2:$B$3</c:f>
              <c:numCache>
                <c:formatCode>_-* #,##0.00_-;\-* #,##0.00_-;_-* "-"??_-;_-@_-</c:formatCode>
                <c:ptCount val="2"/>
                <c:pt idx="0">
                  <c:v>7860</c:v>
                </c:pt>
                <c:pt idx="1">
                  <c:v>7502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VEÍCULOS'!$A$2:$A$3</c:f>
              <c:strCache>
                <c:ptCount val="2"/>
                <c:pt idx="0">
                  <c:v>BRASCAR LOCADORA LTDA</c:v>
                </c:pt>
                <c:pt idx="1">
                  <c:v>AMORIM E AMORIM LTDA</c:v>
                </c:pt>
              </c:strCache>
            </c:strRef>
          </c:cat>
          <c:val>
            <c:numRef>
              <c:f>'LOCACAÇÃO VEÍCULOS'!$C$2:$C$3</c:f>
              <c:numCache>
                <c:formatCode>_-* #,##0.00_-;\-* #,##0.00_-;_-* "-"??_-;_-@_-</c:formatCode>
                <c:ptCount val="2"/>
                <c:pt idx="0">
                  <c:v>9462.2400000000052</c:v>
                </c:pt>
                <c:pt idx="1">
                  <c:v>9462.2400000000052</c:v>
                </c:pt>
              </c:numCache>
            </c:numRef>
          </c:val>
        </c:ser>
        <c:axId val="68035328"/>
        <c:axId val="68036864"/>
      </c:barChart>
      <c:catAx>
        <c:axId val="68035328"/>
        <c:scaling>
          <c:orientation val="minMax"/>
        </c:scaling>
        <c:axPos val="b"/>
        <c:majorTickMark val="none"/>
        <c:tickLblPos val="nextTo"/>
        <c:crossAx val="68036864"/>
        <c:crosses val="autoZero"/>
        <c:auto val="1"/>
        <c:lblAlgn val="ctr"/>
        <c:lblOffset val="100"/>
      </c:catAx>
      <c:valAx>
        <c:axId val="680368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80353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'LOCAÇÃO DE MÃO-DE-OBRA'!$A$2:$A$4</c:f>
              <c:strCache>
                <c:ptCount val="3"/>
                <c:pt idx="0">
                  <c:v>VIGILANCIA OSTENSIVA</c:v>
                </c:pt>
                <c:pt idx="1">
                  <c:v>LIMPEZA E CONSERVACAO</c:v>
                </c:pt>
                <c:pt idx="2">
                  <c:v>SERVICOS DE COPA E COZINHA</c:v>
                </c:pt>
              </c:strCache>
            </c:strRef>
          </c:cat>
          <c:val>
            <c:numRef>
              <c:f>'LOCAÇÃO DE MÃO-DE-OBRA'!$B$2:$B$4</c:f>
              <c:numCache>
                <c:formatCode>_-* #,##0.00_-;\-* #,##0.00_-;_-* "-"??_-;_-@_-</c:formatCode>
                <c:ptCount val="3"/>
                <c:pt idx="0">
                  <c:v>102575.25</c:v>
                </c:pt>
                <c:pt idx="1">
                  <c:v>36736.080000000002</c:v>
                </c:pt>
                <c:pt idx="2">
                  <c:v>6173.73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'LOCAÇÃO DE MÃO-DE-OBRA'!$A$2:$A$4</c:f>
              <c:strCache>
                <c:ptCount val="3"/>
                <c:pt idx="0">
                  <c:v>VIGILANCIA OSTENSIVA</c:v>
                </c:pt>
                <c:pt idx="1">
                  <c:v>LIMPEZA E CONSERVACAO</c:v>
                </c:pt>
                <c:pt idx="2">
                  <c:v>SERVICOS DE COPA E COZINHA</c:v>
                </c:pt>
              </c:strCache>
            </c:strRef>
          </c:cat>
          <c:val>
            <c:numRef>
              <c:f>'LOCAÇÃO DE MÃO-DE-OBRA'!$C$2:$C$4</c:f>
              <c:numCache>
                <c:formatCode>_-* #,##0.00_-;\-* #,##0.00_-;_-* "-"??_-;_-@_-</c:formatCode>
                <c:ptCount val="3"/>
                <c:pt idx="0">
                  <c:v>91146.45</c:v>
                </c:pt>
                <c:pt idx="1">
                  <c:v>51997.96</c:v>
                </c:pt>
                <c:pt idx="2">
                  <c:v>13167.12</c:v>
                </c:pt>
              </c:numCache>
            </c:numRef>
          </c:val>
        </c:ser>
        <c:axId val="68141056"/>
        <c:axId val="68142592"/>
      </c:barChart>
      <c:catAx>
        <c:axId val="68141056"/>
        <c:scaling>
          <c:orientation val="minMax"/>
        </c:scaling>
        <c:axPos val="b"/>
        <c:numFmt formatCode="General" sourceLinked="1"/>
        <c:majorTickMark val="none"/>
        <c:tickLblPos val="nextTo"/>
        <c:crossAx val="68142592"/>
        <c:crosses val="autoZero"/>
        <c:auto val="1"/>
        <c:lblAlgn val="ctr"/>
        <c:lblOffset val="100"/>
      </c:catAx>
      <c:valAx>
        <c:axId val="681425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81410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4215.07</c:v>
                </c:pt>
                <c:pt idx="1">
                  <c:v>6512.39</c:v>
                </c:pt>
              </c:numCache>
            </c:numRef>
          </c:val>
        </c:ser>
        <c:axId val="68303872"/>
        <c:axId val="68305664"/>
      </c:barChart>
      <c:catAx>
        <c:axId val="68303872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68305664"/>
        <c:crosses val="autoZero"/>
        <c:auto val="1"/>
        <c:lblAlgn val="ctr"/>
        <c:lblOffset val="100"/>
      </c:catAx>
      <c:valAx>
        <c:axId val="683056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83038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3627535194464327"/>
          <c:y val="2.0547204326731884E-2"/>
          <c:w val="0.73039131472202334"/>
          <c:h val="0.5998486174076732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TELECOMUNICACAO'!$A$2:$A$6</c:f>
              <c:strCache>
                <c:ptCount val="5"/>
                <c:pt idx="0">
                  <c:v>F S F TECNOLOGIA LTDA</c:v>
                </c:pt>
                <c:pt idx="1">
                  <c:v>OOLAH CONSULTORIA E SERV EMPRESARIAIS LT</c:v>
                </c:pt>
                <c:pt idx="2">
                  <c:v>OI MOVEL S.A</c:v>
                </c:pt>
                <c:pt idx="3">
                  <c:v>TELEMAR NORTE LESTE S.A</c:v>
                </c:pt>
                <c:pt idx="4">
                  <c:v>TELEFONICA   BRASIL S.A.</c:v>
                </c:pt>
              </c:strCache>
            </c:strRef>
          </c:cat>
          <c:val>
            <c:numRef>
              <c:f>'SERV TELECOMUNICACAO'!$B$2:$B$6</c:f>
              <c:numCache>
                <c:formatCode>_-* #,##0.00_-;\-* #,##0.00_-;_-* "-"??_-;_-@_-</c:formatCode>
                <c:ptCount val="5"/>
                <c:pt idx="0">
                  <c:v>0</c:v>
                </c:pt>
                <c:pt idx="1">
                  <c:v>422510.62</c:v>
                </c:pt>
                <c:pt idx="2">
                  <c:v>3287.4300000000012</c:v>
                </c:pt>
                <c:pt idx="3">
                  <c:v>7160.6600000000026</c:v>
                </c:pt>
                <c:pt idx="4">
                  <c:v>491.4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TELECOMUNICACAO'!$A$2:$A$6</c:f>
              <c:strCache>
                <c:ptCount val="5"/>
                <c:pt idx="0">
                  <c:v>F S F TECNOLOGIA LTDA</c:v>
                </c:pt>
                <c:pt idx="1">
                  <c:v>OOLAH CONSULTORIA E SERV EMPRESARIAIS LT</c:v>
                </c:pt>
                <c:pt idx="2">
                  <c:v>OI MOVEL S.A</c:v>
                </c:pt>
                <c:pt idx="3">
                  <c:v>TELEMAR NORTE LESTE S.A</c:v>
                </c:pt>
                <c:pt idx="4">
                  <c:v>TELEFONICA   BRASIL S.A.</c:v>
                </c:pt>
              </c:strCache>
            </c:strRef>
          </c:cat>
          <c:val>
            <c:numRef>
              <c:f>'SERV TELECOMUNICACAO'!$C$2:$C$6</c:f>
              <c:numCache>
                <c:formatCode>_-* #,##0.00_-;\-* #,##0.00_-;_-* "-"??_-;_-@_-</c:formatCode>
                <c:ptCount val="5"/>
                <c:pt idx="0">
                  <c:v>2395263.64</c:v>
                </c:pt>
                <c:pt idx="1">
                  <c:v>467349.56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68323200"/>
        <c:axId val="68324736"/>
      </c:barChart>
      <c:catAx>
        <c:axId val="68323200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68324736"/>
        <c:crosses val="autoZero"/>
        <c:auto val="1"/>
        <c:lblAlgn val="ctr"/>
        <c:lblOffset val="100"/>
      </c:catAx>
      <c:valAx>
        <c:axId val="68324736"/>
        <c:scaling>
          <c:orientation val="minMax"/>
        </c:scaling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numFmt formatCode="_-* #,##0.00_-;\-* #,##0.00_-;_-* &quot;-&quot;??_-;_-@_-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683232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2620457110414113"/>
          <c:y val="2.1441417728381065E-2"/>
          <c:w val="0.73039131472202334"/>
          <c:h val="0.71986275021844304"/>
        </c:manualLayout>
      </c:layout>
      <c:barChart>
        <c:barDir val="col"/>
        <c:grouping val="clustered"/>
        <c:ser>
          <c:idx val="0"/>
          <c:order val="0"/>
          <c:tx>
            <c:v>2017</c:v>
          </c:tx>
          <c:spPr>
            <a:solidFill>
              <a:srgbClr val="92D050"/>
            </a:solidFill>
          </c:spPr>
          <c:cat>
            <c:strRef>
              <c:f>'SERV CONSULTORIA'!$A$2</c:f>
              <c:strCache>
                <c:ptCount val="1"/>
                <c:pt idx="0">
                  <c:v>VANESSA OLIVEIRA CAMPOS</c:v>
                </c:pt>
              </c:strCache>
            </c:strRef>
          </c:cat>
          <c:val>
            <c:numRef>
              <c:f>'SERV CONSULTORIA'!$B$2</c:f>
              <c:numCache>
                <c:formatCode>_-* #,##0.00_-;\-* #,##0.00_-;_-* "-"??_-;_-@_-</c:formatCode>
                <c:ptCount val="1"/>
                <c:pt idx="0">
                  <c:v>15600</c:v>
                </c:pt>
              </c:numCache>
            </c:numRef>
          </c:val>
        </c:ser>
        <c:axId val="68444928"/>
        <c:axId val="68446464"/>
      </c:barChart>
      <c:catAx>
        <c:axId val="68444928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68446464"/>
        <c:crosses val="autoZero"/>
        <c:auto val="1"/>
        <c:lblAlgn val="ctr"/>
        <c:lblOffset val="100"/>
      </c:catAx>
      <c:valAx>
        <c:axId val="68446464"/>
        <c:scaling>
          <c:orientation val="minMax"/>
        </c:scaling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numFmt formatCode="_-* #,##0.00_-;\-* #,##0.00_-;_-* &quot;-&quot;??_-;_-@_-" sourceLinked="1"/>
        <c:majorTickMark val="none"/>
        <c:tickLblPos val="nextTo"/>
        <c:spPr>
          <a:ln>
            <a:solidFill>
              <a:sysClr val="windowText" lastClr="000000"/>
            </a:solidFill>
          </a:ln>
        </c:spPr>
        <c:crossAx val="684449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2277047.59</c:v>
                </c:pt>
                <c:pt idx="1">
                  <c:v>4590151.5</c:v>
                </c:pt>
              </c:numCache>
            </c:numRef>
          </c:val>
        </c:ser>
        <c:axId val="61190528"/>
        <c:axId val="61192064"/>
      </c:barChart>
      <c:catAx>
        <c:axId val="61190528"/>
        <c:scaling>
          <c:orientation val="minMax"/>
        </c:scaling>
        <c:axPos val="b"/>
        <c:majorTickMark val="none"/>
        <c:tickLblPos val="nextTo"/>
        <c:crossAx val="61192064"/>
        <c:crosses val="autoZero"/>
        <c:auto val="1"/>
        <c:lblAlgn val="ctr"/>
        <c:lblOffset val="100"/>
      </c:catAx>
      <c:valAx>
        <c:axId val="611920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1905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REMUN PARTICIP ORGAOS DELIBER.COLETIVA (RPPS)</c:v>
                </c:pt>
                <c:pt idx="4">
                  <c:v>13 SALARIO  (RGPS)</c:v>
                </c:pt>
                <c:pt idx="5">
                  <c:v>FERIAS - ABONO CONSTITUCIONAL  (RGPS)</c:v>
                </c:pt>
                <c:pt idx="6">
                  <c:v>ADICIONAL DE PERICULOSIDADE  (RPPS)</c:v>
                </c:pt>
              </c:strCache>
            </c:strRef>
          </c:cat>
          <c:val>
            <c:numRef>
              <c:f>'PESSOAL CIVIL'!$B$7:$B$13</c:f>
              <c:numCache>
                <c:formatCode>_-* #,##0.00_-;\-* #,##0.00_-;_-* "-"??_-;_-@_-</c:formatCode>
                <c:ptCount val="7"/>
                <c:pt idx="0">
                  <c:v>558873.16999999899</c:v>
                </c:pt>
                <c:pt idx="1">
                  <c:v>120609.52</c:v>
                </c:pt>
                <c:pt idx="2">
                  <c:v>45075.48</c:v>
                </c:pt>
                <c:pt idx="3">
                  <c:v>42958.2</c:v>
                </c:pt>
                <c:pt idx="4">
                  <c:v>6736.6600000000044</c:v>
                </c:pt>
                <c:pt idx="5">
                  <c:v>10205.509999999978</c:v>
                </c:pt>
                <c:pt idx="6">
                  <c:v>21130.84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REMUN PARTICIP ORGAOS DELIBER.COLETIVA (RPPS)</c:v>
                </c:pt>
                <c:pt idx="4">
                  <c:v>13 SALARIO  (RGPS)</c:v>
                </c:pt>
                <c:pt idx="5">
                  <c:v>FERIAS - ABONO CONSTITUCIONAL  (RGPS)</c:v>
                </c:pt>
                <c:pt idx="6">
                  <c:v>ADICIONAL DE PERICULOSIDADE  (RPPS)</c:v>
                </c:pt>
              </c:strCache>
            </c:strRef>
          </c:cat>
          <c:val>
            <c:numRef>
              <c:f>'PESSOAL CIVIL'!$C$7:$C$13</c:f>
              <c:numCache>
                <c:formatCode>_-* #,##0.00_-;\-* #,##0.00_-;_-* "-"??_-;_-@_-</c:formatCode>
                <c:ptCount val="7"/>
                <c:pt idx="0">
                  <c:v>616921.12</c:v>
                </c:pt>
                <c:pt idx="1">
                  <c:v>97696.739999999991</c:v>
                </c:pt>
                <c:pt idx="2">
                  <c:v>35793.480000000003</c:v>
                </c:pt>
                <c:pt idx="3">
                  <c:v>34703.22</c:v>
                </c:pt>
                <c:pt idx="4">
                  <c:v>67356.459999999992</c:v>
                </c:pt>
                <c:pt idx="5">
                  <c:v>48278.83</c:v>
                </c:pt>
                <c:pt idx="6">
                  <c:v>14169</c:v>
                </c:pt>
              </c:numCache>
            </c:numRef>
          </c:val>
        </c:ser>
        <c:axId val="61472768"/>
        <c:axId val="61474304"/>
      </c:barChart>
      <c:catAx>
        <c:axId val="61472768"/>
        <c:scaling>
          <c:orientation val="minMax"/>
        </c:scaling>
        <c:axPos val="b"/>
        <c:majorTickMark val="none"/>
        <c:tickLblPos val="nextTo"/>
        <c:crossAx val="61474304"/>
        <c:crosses val="autoZero"/>
        <c:auto val="1"/>
        <c:lblAlgn val="ctr"/>
        <c:lblOffset val="100"/>
      </c:catAx>
      <c:valAx>
        <c:axId val="614743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472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>
          <a:latin typeface="Calibri" pitchFamily="34" charset="0"/>
          <a:cs typeface="Calibri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120</c:v>
                </c:pt>
                <c:pt idx="1">
                  <c:v>7665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675</c:v>
                </c:pt>
                <c:pt idx="1">
                  <c:v>15040</c:v>
                </c:pt>
              </c:numCache>
            </c:numRef>
          </c:val>
        </c:ser>
        <c:axId val="61507072"/>
        <c:axId val="61508608"/>
      </c:barChart>
      <c:catAx>
        <c:axId val="61507072"/>
        <c:scaling>
          <c:orientation val="minMax"/>
        </c:scaling>
        <c:axPos val="b"/>
        <c:majorTickMark val="none"/>
        <c:tickLblPos val="nextTo"/>
        <c:crossAx val="61508608"/>
        <c:crosses val="autoZero"/>
        <c:auto val="1"/>
        <c:lblAlgn val="ctr"/>
        <c:lblOffset val="100"/>
      </c:catAx>
      <c:valAx>
        <c:axId val="615086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5070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MILITAR'!$A$8:$A$10</c:f>
              <c:strCache>
                <c:ptCount val="3"/>
                <c:pt idx="0">
                  <c:v>SOLDO</c:v>
                </c:pt>
                <c:pt idx="1">
                  <c:v>ADICIONAL NATALINO - (13º SALÁRIO MILITAR)</c:v>
                </c:pt>
                <c:pt idx="2">
                  <c:v>FERIAS - ABONO CONSTITUCIONAL </c:v>
                </c:pt>
              </c:strCache>
            </c:strRef>
          </c:cat>
          <c:val>
            <c:numRef>
              <c:f>'PESSOAL MILITAR'!$B$8:$B$10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MILITAR'!$A$8:$A$10</c:f>
              <c:strCache>
                <c:ptCount val="3"/>
                <c:pt idx="0">
                  <c:v>SOLDO</c:v>
                </c:pt>
                <c:pt idx="1">
                  <c:v>ADICIONAL NATALINO - (13º SALÁRIO MILITAR)</c:v>
                </c:pt>
                <c:pt idx="2">
                  <c:v>FERIAS - ABONO CONSTITUCIONAL </c:v>
                </c:pt>
              </c:strCache>
            </c:strRef>
          </c:cat>
          <c:val>
            <c:numRef>
              <c:f>'PESSOAL MILITAR'!$C$8:$C$10</c:f>
              <c:numCache>
                <c:formatCode>_-* #,##0.00_-;\-* #,##0.00_-;_-* "-"??_-;_-@_-</c:formatCode>
                <c:ptCount val="3"/>
                <c:pt idx="0">
                  <c:v>25921.9</c:v>
                </c:pt>
                <c:pt idx="1">
                  <c:v>1944.72</c:v>
                </c:pt>
                <c:pt idx="2">
                  <c:v>1944.55</c:v>
                </c:pt>
              </c:numCache>
            </c:numRef>
          </c:val>
        </c:ser>
        <c:axId val="62069376"/>
        <c:axId val="62071168"/>
      </c:barChart>
      <c:catAx>
        <c:axId val="62069376"/>
        <c:scaling>
          <c:orientation val="minMax"/>
        </c:scaling>
        <c:axPos val="b"/>
        <c:majorTickMark val="none"/>
        <c:tickLblPos val="nextTo"/>
        <c:crossAx val="62071168"/>
        <c:crosses val="autoZero"/>
        <c:auto val="1"/>
        <c:lblAlgn val="ctr"/>
        <c:lblOffset val="100"/>
      </c:catAx>
      <c:valAx>
        <c:axId val="620711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0693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1792.78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9801.9699999999884</c:v>
                </c:pt>
              </c:numCache>
            </c:numRef>
          </c:val>
        </c:ser>
        <c:axId val="62088704"/>
        <c:axId val="62090240"/>
      </c:barChart>
      <c:catAx>
        <c:axId val="62088704"/>
        <c:scaling>
          <c:orientation val="minMax"/>
        </c:scaling>
        <c:axPos val="b"/>
        <c:majorTickMark val="none"/>
        <c:tickLblPos val="nextTo"/>
        <c:crossAx val="62090240"/>
        <c:crosses val="autoZero"/>
        <c:auto val="1"/>
        <c:lblAlgn val="ctr"/>
        <c:lblOffset val="100"/>
      </c:catAx>
      <c:valAx>
        <c:axId val="62090240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0887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CONSUMO'!$A$2:$A$3</c:f>
              <c:strCache>
                <c:ptCount val="2"/>
                <c:pt idx="0">
                  <c:v>Material de Consumo - Pagto Antecipado</c:v>
                </c:pt>
                <c:pt idx="1">
                  <c:v>Mat. para Manutenção de Bens Imóveis</c:v>
                </c:pt>
              </c:strCache>
            </c:strRef>
          </c:cat>
          <c:val>
            <c:numRef>
              <c:f>'MATERIAL DE CONSUMO'!$B$2:$B$3</c:f>
              <c:numCache>
                <c:formatCode>#,##0.00</c:formatCode>
                <c:ptCount val="2"/>
                <c:pt idx="0">
                  <c:v>10000</c:v>
                </c:pt>
                <c:pt idx="1">
                  <c:v>7840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CONSUMO'!$A$2:$A$3</c:f>
              <c:strCache>
                <c:ptCount val="2"/>
                <c:pt idx="0">
                  <c:v>Material de Consumo - Pagto Antecipado</c:v>
                </c:pt>
                <c:pt idx="1">
                  <c:v>Mat. para Manutenção de Bens Imóveis</c:v>
                </c:pt>
              </c:strCache>
            </c:strRef>
          </c:cat>
          <c:val>
            <c:numRef>
              <c:f>'MATERIAL DE CONSUMO'!$C$2:$C$3</c:f>
              <c:numCache>
                <c:formatCode>General</c:formatCode>
                <c:ptCount val="2"/>
                <c:pt idx="0" formatCode="_-* #,##0.00_-;\-* #,##0.00_-;_-* &quot;-&quot;??_-;_-@_-">
                  <c:v>11000</c:v>
                </c:pt>
              </c:numCache>
            </c:numRef>
          </c:val>
        </c:ser>
        <c:axId val="62277504"/>
        <c:axId val="62279040"/>
      </c:barChart>
      <c:catAx>
        <c:axId val="62277504"/>
        <c:scaling>
          <c:orientation val="minMax"/>
        </c:scaling>
        <c:axPos val="b"/>
        <c:majorTickMark val="none"/>
        <c:tickLblPos val="nextTo"/>
        <c:crossAx val="62279040"/>
        <c:crosses val="autoZero"/>
        <c:auto val="1"/>
        <c:lblAlgn val="ctr"/>
        <c:lblOffset val="100"/>
      </c:catAx>
      <c:valAx>
        <c:axId val="622790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22775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200" dirty="0"/>
              <a:t>Maiores Gastos com Serv. Prestados PJ no 1º Quadrimestre 2016 e 2017</a:t>
            </a:r>
          </a:p>
        </c:rich>
      </c:tx>
      <c:layout>
        <c:manualLayout>
          <c:xMode val="edge"/>
          <c:yMode val="edge"/>
          <c:x val="0.14836153042137579"/>
          <c:y val="2.8100476783576214E-3"/>
        </c:manualLayout>
      </c:layout>
    </c:title>
    <c:plotArea>
      <c:layout>
        <c:manualLayout>
          <c:layoutTarget val="inner"/>
          <c:xMode val="edge"/>
          <c:yMode val="edge"/>
          <c:x val="0.14688143771132364"/>
          <c:y val="0.16336422790901137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PJ'!$A$2:$A$9</c:f>
              <c:strCache>
                <c:ptCount val="8"/>
                <c:pt idx="0">
                  <c:v>SERVICOS DE TELECOMUNICACOES</c:v>
                </c:pt>
                <c:pt idx="1">
                  <c:v>SERVICOS DE ENERGIA ELETRICA</c:v>
                </c:pt>
                <c:pt idx="2">
                  <c:v>MANUTENCAO DE SOFTWARE</c:v>
                </c:pt>
                <c:pt idx="3">
                  <c:v>LOCACAO DE IMOVEIS</c:v>
                </c:pt>
                <c:pt idx="4">
                  <c:v>ESTAGIARIOS (A PARTIR DE 2009)</c:v>
                </c:pt>
                <c:pt idx="5">
                  <c:v>LOCACAO DE VEICULOS</c:v>
                </c:pt>
                <c:pt idx="6">
                  <c:v>OUTROS SERV DE TERCEIROS PJ- PAGTO ANTECIPADO</c:v>
                </c:pt>
                <c:pt idx="7">
                  <c:v>SERVICOS DE PUBLICIDADE LEGAL</c:v>
                </c:pt>
              </c:strCache>
            </c:strRef>
          </c:cat>
          <c:val>
            <c:numRef>
              <c:f>'SERV TERC - PJ'!$B$2:$B$9</c:f>
              <c:numCache>
                <c:formatCode>_-* #,##0.00_-;\-* #,##0.00_-;_-* "-"??_-;_-@_-</c:formatCode>
                <c:ptCount val="8"/>
                <c:pt idx="0">
                  <c:v>433450.11</c:v>
                </c:pt>
                <c:pt idx="1">
                  <c:v>86124.35</c:v>
                </c:pt>
                <c:pt idx="2">
                  <c:v>158807.25</c:v>
                </c:pt>
                <c:pt idx="3">
                  <c:v>52606.5</c:v>
                </c:pt>
                <c:pt idx="4">
                  <c:v>38660.560000000005</c:v>
                </c:pt>
                <c:pt idx="5">
                  <c:v>15362</c:v>
                </c:pt>
                <c:pt idx="6">
                  <c:v>12500</c:v>
                </c:pt>
                <c:pt idx="7">
                  <c:v>20618.86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PJ'!$A$2:$A$9</c:f>
              <c:strCache>
                <c:ptCount val="8"/>
                <c:pt idx="0">
                  <c:v>SERVICOS DE TELECOMUNICACOES</c:v>
                </c:pt>
                <c:pt idx="1">
                  <c:v>SERVICOS DE ENERGIA ELETRICA</c:v>
                </c:pt>
                <c:pt idx="2">
                  <c:v>MANUTENCAO DE SOFTWARE</c:v>
                </c:pt>
                <c:pt idx="3">
                  <c:v>LOCACAO DE IMOVEIS</c:v>
                </c:pt>
                <c:pt idx="4">
                  <c:v>ESTAGIARIOS (A PARTIR DE 2009)</c:v>
                </c:pt>
                <c:pt idx="5">
                  <c:v>LOCACAO DE VEICULOS</c:v>
                </c:pt>
                <c:pt idx="6">
                  <c:v>OUTROS SERV DE TERCEIROS PJ- PAGTO ANTECIPADO</c:v>
                </c:pt>
                <c:pt idx="7">
                  <c:v>SERVICOS DE PUBLICIDADE LEGAL</c:v>
                </c:pt>
              </c:strCache>
            </c:strRef>
          </c:cat>
          <c:val>
            <c:numRef>
              <c:f>'SERV TERC - PJ'!$C$2:$C$9</c:f>
              <c:numCache>
                <c:formatCode>_-* #,##0.00_-;\-* #,##0.00_-;_-* "-"??_-;_-@_-</c:formatCode>
                <c:ptCount val="8"/>
                <c:pt idx="0">
                  <c:v>2862613.2</c:v>
                </c:pt>
                <c:pt idx="1">
                  <c:v>82988.409999999989</c:v>
                </c:pt>
                <c:pt idx="3">
                  <c:v>76000</c:v>
                </c:pt>
                <c:pt idx="4">
                  <c:v>68616.66</c:v>
                </c:pt>
                <c:pt idx="5">
                  <c:v>18924.48000000001</c:v>
                </c:pt>
                <c:pt idx="6">
                  <c:v>18825.96000000001</c:v>
                </c:pt>
                <c:pt idx="7">
                  <c:v>10328.52</c:v>
                </c:pt>
              </c:numCache>
            </c:numRef>
          </c:val>
        </c:ser>
        <c:axId val="62306560"/>
        <c:axId val="62305024"/>
      </c:barChart>
      <c:valAx>
        <c:axId val="623050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306560"/>
        <c:crosses val="autoZero"/>
        <c:crossBetween val="between"/>
      </c:valAx>
      <c:catAx>
        <c:axId val="62306560"/>
        <c:scaling>
          <c:orientation val="minMax"/>
        </c:scaling>
        <c:axPos val="b"/>
        <c:majorTickMark val="none"/>
        <c:tickLblPos val="nextTo"/>
        <c:crossAx val="6230502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PAGO_1º QUAD._2016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'2016'!$D$14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'2016'!$C$15:$C$20</c:f>
              <c:strCache>
                <c:ptCount val="6"/>
                <c:pt idx="0">
                  <c:v>OOLAH CONSULTORIA E SERV EMPRESARIAIS LT</c:v>
                </c:pt>
                <c:pt idx="1">
                  <c:v>SOFTWARE AG BRASIL INFORM. E SERVICOS LT</c:v>
                </c:pt>
                <c:pt idx="2">
                  <c:v>COMPANHIA ENERGETICA DE ALAGOAS - CEAL</c:v>
                </c:pt>
                <c:pt idx="3">
                  <c:v>INCORPORADORA LIMA ARAUJO LTDA</c:v>
                </c:pt>
                <c:pt idx="4">
                  <c:v>SOPROBEM SERV PROM E BEM ESTAR COMUNITAR</c:v>
                </c:pt>
                <c:pt idx="5">
                  <c:v>CIA DE EMPRE INTERMED E PARCERIA DE AL C</c:v>
                </c:pt>
              </c:strCache>
            </c:strRef>
          </c:cat>
          <c:val>
            <c:numRef>
              <c:f>'2016'!$D$15:$D$20</c:f>
              <c:numCache>
                <c:formatCode>_-* #,##0.00_-;\-* #,##0.00_-;_-* "-"??_-;_-@_-</c:formatCode>
                <c:ptCount val="6"/>
                <c:pt idx="0">
                  <c:v>422510.62</c:v>
                </c:pt>
                <c:pt idx="1">
                  <c:v>158807.25</c:v>
                </c:pt>
                <c:pt idx="2">
                  <c:v>86124.35</c:v>
                </c:pt>
                <c:pt idx="3">
                  <c:v>52606.5</c:v>
                </c:pt>
                <c:pt idx="4">
                  <c:v>23613.06</c:v>
                </c:pt>
                <c:pt idx="5">
                  <c:v>20618.86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solidFill>
        <a:schemeClr val="tx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087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</a:t>
            </a:r>
            <a:r>
              <a:rPr lang="pt-BR" sz="1400" b="1" dirty="0" smtClean="0">
                <a:solidFill>
                  <a:schemeClr val="bg1"/>
                </a:solidFill>
              </a:rPr>
              <a:t>JURÍDICA – 06 MAIORES FORNECEDORES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993755" y="1345378"/>
          <a:ext cx="5715040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5203030"/>
          <a:ext cx="5715040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50879" y="1273940"/>
          <a:ext cx="5922983" cy="649447"/>
        </p:xfrm>
        <a:graphic>
          <a:graphicData uri="http://schemas.openxmlformats.org/drawingml/2006/table">
            <a:tbl>
              <a:tblPr/>
              <a:tblGrid>
                <a:gridCol w="3262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15.362,00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18.924,48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23,19%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708003" y="1988320"/>
          <a:ext cx="6143668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tângulo 14"/>
          <p:cNvSpPr/>
          <p:nvPr/>
        </p:nvSpPr>
        <p:spPr>
          <a:xfrm>
            <a:off x="899517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922317" y="5345906"/>
          <a:ext cx="5929355" cy="696084"/>
        </p:xfrm>
        <a:graphic>
          <a:graphicData uri="http://schemas.openxmlformats.org/drawingml/2006/table">
            <a:tbl>
              <a:tblPr/>
              <a:tblGrid>
                <a:gridCol w="3589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77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145.485,06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156.311,53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7,44%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779441" y="6131724"/>
          <a:ext cx="6143668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</a:t>
            </a:r>
            <a:r>
              <a:rPr lang="pt-BR" sz="1400" b="1" dirty="0" smtClean="0">
                <a:solidFill>
                  <a:schemeClr val="bg1"/>
                </a:solidFill>
              </a:rPr>
              <a:t>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4.215,07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6.512,39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54,50%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29276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433.450,11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2.862.613,20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560,43%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850879" y="2131196"/>
          <a:ext cx="6072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922317" y="49320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</a:t>
            </a:r>
            <a:r>
              <a:rPr lang="pt-BR" sz="1400" b="1" dirty="0" smtClean="0">
                <a:solidFill>
                  <a:schemeClr val="bg1"/>
                </a:solidFill>
              </a:rPr>
              <a:t>TELECOMUNICAÇÃO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áfico 16"/>
          <p:cNvGraphicFramePr/>
          <p:nvPr/>
        </p:nvGraphicFramePr>
        <p:xfrm>
          <a:off x="493689" y="6060286"/>
          <a:ext cx="6572296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</a:t>
            </a:r>
            <a:r>
              <a:rPr lang="pt-BR" sz="1400" b="1" dirty="0">
                <a:solidFill>
                  <a:schemeClr val="bg1"/>
                </a:solidFill>
              </a:rPr>
              <a:t>DE </a:t>
            </a:r>
            <a:r>
              <a:rPr lang="pt-BR" sz="1400" b="1" dirty="0" smtClean="0">
                <a:solidFill>
                  <a:schemeClr val="bg1"/>
                </a:solidFill>
              </a:rPr>
              <a:t>CONSULTORIA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15.600,00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350813" y="2274073"/>
          <a:ext cx="6643734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93755" y="5988848"/>
            <a:ext cx="5857916" cy="95410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/>
              <a:t>V</a:t>
            </a:r>
            <a:r>
              <a:rPr lang="pt-BR" sz="1400" b="1" dirty="0" smtClean="0"/>
              <a:t>alor referente ao pagamento dos serviços de consultoria e ações voltadas a analise nos meses de janeiro e fevereiro/2017.</a:t>
            </a:r>
          </a:p>
          <a:p>
            <a:pPr algn="just"/>
            <a:r>
              <a:rPr lang="pt-BR" sz="1400" b="1" dirty="0" smtClean="0"/>
              <a:t>Contrato 004/2016.</a:t>
            </a:r>
          </a:p>
          <a:p>
            <a:pPr algn="just"/>
            <a:r>
              <a:rPr lang="pt-BR" sz="1400" b="1" dirty="0" smtClean="0"/>
              <a:t>Tipo de Licitação 07 - Inexigível </a:t>
            </a:r>
            <a:endParaRPr lang="pt-BR" sz="1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36565" y="1345380"/>
          <a:ext cx="6429420" cy="7784778"/>
        </p:xfrm>
        <a:graphic>
          <a:graphicData uri="http://schemas.openxmlformats.org/drawingml/2006/table">
            <a:tbl>
              <a:tblPr/>
              <a:tblGrid>
                <a:gridCol w="2384903"/>
                <a:gridCol w="772798"/>
                <a:gridCol w="2384903"/>
                <a:gridCol w="886816"/>
              </a:tblGrid>
              <a:tr h="1276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OOLAH CONSULTORIA E SERV EMPRESARIAIS LT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422.510,62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 S F TECNOLOGIA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2.395.263,64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 AG BRASIL INFORM. E SERVICOS LT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158.807,25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OOLAH CONSULTORIA E SERV EMPRESARIAS EIR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467.349,56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108.748,98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82.988,41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86.124,35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INCORPORADORA LIMA ARAUJO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76.000,00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INCORPORADORA LIMA ARAUJO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52.606,50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71.488,56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23.613,06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CIEE - CENTRO DE INTEGRACAO EMPRESA ESCO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37.318,59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 E F SERVICOS LTDA-ME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21.671,10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SANTOS E SILVA COMER.E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SERV.DOMEST.LTDA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34.725,76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CHARLES RANIERY BEZERRA SOUZA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21.500,00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ONIX CONSTRUCOES E SERV. DE TERCE. LTDA.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32.825,01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20.618,86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31.298,07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SERVICOS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15.064,98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CHARLES RANIERY BEZERRA SOUZA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19.000,00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CIEE - CENTRO DE INTEGRACAO EMPRESA ESCO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15.047,50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SERVICOS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17.272,20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7.860,00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VANESSA OLIVEIRA CAMPOS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15.600,00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MULTIPLA DISTRIB E SERV LTDA ME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7.840,00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RENATO PRADO PINTO FILHO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11.470,96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7.502,00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10.328,52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STANTE CLIMATIZACAO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7.390,00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9.912,24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 BRAS DE EMP EST DE PROC DE DADOS 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7.230,06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9.801,97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7.160,66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9.462,24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 L S VENDAS SERVICOS E LOCACAO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6.980,00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ZENITE INFORMACOES E CONSULTORIA S.A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7.300,00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9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3.287,43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 BRAS DE EMP EST DE PROC DE DADOS 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7.230,06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1.792,78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6.512,39 </a:t>
                      </a:r>
                    </a:p>
                  </a:txBody>
                  <a:tcPr marL="4719" marR="4719" marT="47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Instituto de Tecnologia em Informática e Informação de Alagoas </a:t>
            </a:r>
            <a:r>
              <a:rPr lang="pt-BR" sz="1400" dirty="0">
                <a:latin typeface="+mn-lt"/>
                <a:cs typeface="Arial" pitchFamily="34" charset="0"/>
              </a:rPr>
              <a:t>- </a:t>
            </a:r>
            <a:r>
              <a:rPr lang="pt-BR" sz="1400" dirty="0" smtClean="0">
                <a:latin typeface="+mn-lt"/>
                <a:cs typeface="Arial" pitchFamily="34" charset="0"/>
              </a:rPr>
              <a:t>ITEC,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Instituto de Tecnologia em Informática e Informação de Alagoas - ITEC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79602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73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10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09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83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71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993755" y="1916882"/>
          <a:ext cx="5572164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50878" y="1845444"/>
          <a:ext cx="5643603" cy="2857520"/>
        </p:xfrm>
        <a:graphic>
          <a:graphicData uri="http://schemas.openxmlformats.org/drawingml/2006/table">
            <a:tbl>
              <a:tblPr/>
              <a:tblGrid>
                <a:gridCol w="2535415"/>
                <a:gridCol w="1554094"/>
                <a:gridCol w="1554094"/>
              </a:tblGrid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Arial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45.531.402,00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Arial"/>
                        </a:rPr>
                        <a:t>33.190.077,00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1.031.672,02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Arial"/>
                        </a:rPr>
                        <a:t>375.934,62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-995.831,81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-375.934,62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45.566.882,21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33.190.077,00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2.583.351,23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4.703.011,35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2.319.617,20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4.606.251,70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2.277.047,59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4.590.151,50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4.040.536,68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28.487.065,65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Arial"/>
                        </a:rPr>
                        <a:t>5,00%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13,83%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79441" y="5274468"/>
          <a:ext cx="5857916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93754" y="1559697"/>
          <a:ext cx="5572164" cy="6357973"/>
        </p:xfrm>
        <a:graphic>
          <a:graphicData uri="http://schemas.openxmlformats.org/drawingml/2006/table">
            <a:tbl>
              <a:tblPr/>
              <a:tblGrid>
                <a:gridCol w="3617464"/>
                <a:gridCol w="977350"/>
                <a:gridCol w="977350"/>
              </a:tblGrid>
              <a:tr h="43284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1.082.955,37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1.019.210,78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842.321,60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3.164.394,44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176.813,80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152.910,34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LOCACAO DE MAO-DE-OBRA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145.485,06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156.311,53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17.840,00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11.000,00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7.785,00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15.715,00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1.792,78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9.801,97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1.388,10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-  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665,88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15.396,27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VENCIMENTOS E VANTAGENS FIXAS - PES MILITAR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-  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29.811,17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SERVICOS DE CONSULTORIA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-  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15.600,00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9376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2.277.047,59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4.590.151,50 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1.082.955,37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1.019.210,78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-5,89%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65194" y="2988449"/>
          <a:ext cx="5643602" cy="5857918"/>
        </p:xfrm>
        <a:graphic>
          <a:graphicData uri="http://schemas.openxmlformats.org/drawingml/2006/table">
            <a:tbl>
              <a:tblPr/>
              <a:tblGrid>
                <a:gridCol w="3226946"/>
                <a:gridCol w="1208328"/>
                <a:gridCol w="1208328"/>
              </a:tblGrid>
              <a:tr h="4184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842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450.031,68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387.394,92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350.138,04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281.730,03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201.349,83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138.247,40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1842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 SALARIO 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3.679,01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72.768,40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1842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37.127,27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31.513,08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1842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33.429,54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33.628,91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66.728,04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7.200,00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7.200,00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1842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1.082.955,37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1.019.210,78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7.785,00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15.715,00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101,86%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779441" y="1488254"/>
          <a:ext cx="6215106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565259" y="5988848"/>
          <a:ext cx="4772025" cy="352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MILITAR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29.811,17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75007" y="50748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17344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1.792,78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9.801,97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446,75%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50879" y="2131196"/>
          <a:ext cx="6072230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79441" y="6203162"/>
          <a:ext cx="6072230" cy="329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273940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17.840,00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11.000,00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-38,34%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06015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417344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842.231,60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3.164.394,44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275,68%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79441" y="2059758"/>
          <a:ext cx="6072230" cy="2962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79441" y="6131724"/>
          <a:ext cx="6143668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1007</Words>
  <Application>Microsoft Office PowerPoint</Application>
  <PresentationFormat>Personalizar</PresentationFormat>
  <Paragraphs>319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flavio.cavalcanti</cp:lastModifiedBy>
  <cp:revision>647</cp:revision>
  <dcterms:created xsi:type="dcterms:W3CDTF">2016-10-22T19:16:28Z</dcterms:created>
  <dcterms:modified xsi:type="dcterms:W3CDTF">2017-08-22T13:42:31Z</dcterms:modified>
</cp:coreProperties>
</file>