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rts/chart13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4" r:id="rId2"/>
  </p:sldMasterIdLst>
  <p:notesMasterIdLst>
    <p:notesMasterId r:id="rId15"/>
  </p:notesMasterIdLst>
  <p:sldIdLst>
    <p:sldId id="325" r:id="rId3"/>
    <p:sldId id="257" r:id="rId4"/>
    <p:sldId id="320" r:id="rId5"/>
    <p:sldId id="286" r:id="rId6"/>
    <p:sldId id="303" r:id="rId7"/>
    <p:sldId id="314" r:id="rId8"/>
    <p:sldId id="319" r:id="rId9"/>
    <p:sldId id="293" r:id="rId10"/>
    <p:sldId id="323" r:id="rId11"/>
    <p:sldId id="295" r:id="rId12"/>
    <p:sldId id="321" r:id="rId13"/>
    <p:sldId id="302" r:id="rId14"/>
  </p:sldIdLst>
  <p:sldSz cx="7559675" cy="10691813"/>
  <p:notesSz cx="6669088" cy="9926638"/>
  <p:defaultTextStyle>
    <a:defPPr>
      <a:defRPr lang="pt-BR"/>
    </a:defPPr>
    <a:lvl1pPr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520700" indent="-635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041400" indent="-1270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563688" indent="-1920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084388" indent="-2555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8" autoAdjust="0"/>
  </p:normalViewPr>
  <p:slideViewPr>
    <p:cSldViewPr>
      <p:cViewPr>
        <p:scale>
          <a:sx n="82" d="100"/>
          <a:sy n="82" d="100"/>
        </p:scale>
        <p:origin x="-1626" y="210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IZP\MONITORAMENTO_IZP_2014-2015-2016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IZP\MONITORAMENTO_IZP_2014-2015-2016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IZP\MONITORAMENTO_IZP_2014-2015-2016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IZP\MONITORAMENTO_IZP_2014-2015-2016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IZP\MONITORAMENTO_IZP_2014-2015-20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IZP\MONITORAMENTO_IZP_2014-2015-2016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IZP\MONITORAMENTO_IZP_2014-2015-2016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IZP\MONITORAMENTO_IZP_2014-2015-2016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IZP\MONITORAMENTO_IZP_2014-2015-2016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IZP\MONITORAMENTO_IZP_2014-2015-2016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IZP\MONITORAMENTO_IZP_2014-2015-2016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IZP\DESPESAS%20-%20CONSULTA%20AVAN&#199;ADA_MFPJ_2016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IZP\DESPESAS%20-%20CONSULTA%20AVAN&#199;ADA_MFPJ_2016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SERVIDORES!$A$2:$A$3</c:f>
              <c:strCache>
                <c:ptCount val="2"/>
                <c:pt idx="0">
                  <c:v>Estatutário</c:v>
                </c:pt>
                <c:pt idx="1">
                  <c:v>Cargo em Comissão</c:v>
                </c:pt>
              </c:strCache>
            </c:strRef>
          </c:cat>
          <c:val>
            <c:numRef>
              <c:f>SERVIDORES!$B$2:$B$3</c:f>
              <c:numCache>
                <c:formatCode>_-* #,##0_-;\-* #,##0_-;_-* "-"??_-;_-@_-</c:formatCode>
                <c:ptCount val="2"/>
                <c:pt idx="0">
                  <c:v>174</c:v>
                </c:pt>
                <c:pt idx="1">
                  <c:v>23</c:v>
                </c:pt>
              </c:numCache>
            </c:numRef>
          </c:val>
        </c:ser>
        <c:ser>
          <c:idx val="2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SERVIDORES!$A$2:$A$3</c:f>
              <c:strCache>
                <c:ptCount val="2"/>
                <c:pt idx="0">
                  <c:v>Estatutário</c:v>
                </c:pt>
                <c:pt idx="1">
                  <c:v>Cargo em Comissão</c:v>
                </c:pt>
              </c:strCache>
            </c:strRef>
          </c:cat>
          <c:val>
            <c:numRef>
              <c:f>SERVIDORES!$C$2:$C$3</c:f>
              <c:numCache>
                <c:formatCode>_-* #,##0_-;\-* #,##0_-;_-* "-"??_-;_-@_-</c:formatCode>
                <c:ptCount val="2"/>
                <c:pt idx="0">
                  <c:v>132</c:v>
                </c:pt>
                <c:pt idx="1">
                  <c:v>11</c:v>
                </c:pt>
              </c:numCache>
            </c:numRef>
          </c:val>
        </c:ser>
        <c:axId val="66869120"/>
        <c:axId val="66870656"/>
      </c:barChart>
      <c:catAx>
        <c:axId val="66869120"/>
        <c:scaling>
          <c:orientation val="minMax"/>
        </c:scaling>
        <c:axPos val="b"/>
        <c:majorTickMark val="none"/>
        <c:tickLblPos val="nextTo"/>
        <c:crossAx val="66870656"/>
        <c:crosses val="autoZero"/>
        <c:auto val="1"/>
        <c:lblAlgn val="ctr"/>
        <c:lblOffset val="100"/>
      </c:catAx>
      <c:valAx>
        <c:axId val="66870656"/>
        <c:scaling>
          <c:orientation val="minMax"/>
        </c:scaling>
        <c:axPos val="l"/>
        <c:majorGridlines/>
        <c:numFmt formatCode="_-* #,##0_-;\-* #,##0_-;_-* &quot;-&quot;??_-;_-@_-" sourceLinked="1"/>
        <c:majorTickMark val="none"/>
        <c:tickLblPos val="nextTo"/>
        <c:crossAx val="6686912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1200"/>
      </a:pPr>
      <a:endParaRPr lang="pt-B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'LOCACAO DE VEICULOS'!$A$2</c:f>
              <c:strCache>
                <c:ptCount val="1"/>
                <c:pt idx="0">
                  <c:v>EQUILIBRIO SERVICOS LTDA - ROTACAR LOCAD</c:v>
                </c:pt>
              </c:strCache>
            </c:strRef>
          </c:cat>
          <c:val>
            <c:numRef>
              <c:f>'LOCACAO DE VEICULOS'!$B$2</c:f>
              <c:numCache>
                <c:formatCode>_-* #,##0.00_-;\-* #,##0.00_-;_-* "-"??_-;_-@_-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'LOCACAO DE VEICULOS'!$A$2</c:f>
              <c:strCache>
                <c:ptCount val="1"/>
                <c:pt idx="0">
                  <c:v>EQUILIBRIO SERVICOS LTDA - ROTACAR LOCAD</c:v>
                </c:pt>
              </c:strCache>
            </c:strRef>
          </c:cat>
          <c:val>
            <c:numRef>
              <c:f>'LOCACAO DE VEICULOS'!$C$2</c:f>
              <c:numCache>
                <c:formatCode>_-* #,##0.00_-;\-* #,##0.00_-;_-* "-"??_-;_-@_-</c:formatCode>
                <c:ptCount val="1"/>
                <c:pt idx="0">
                  <c:v>26508.720000000001</c:v>
                </c:pt>
              </c:numCache>
            </c:numRef>
          </c:val>
        </c:ser>
        <c:axId val="71103616"/>
        <c:axId val="70968064"/>
      </c:barChart>
      <c:valAx>
        <c:axId val="7096806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1103616"/>
        <c:crosses val="autoZero"/>
        <c:crossBetween val="between"/>
      </c:valAx>
      <c:catAx>
        <c:axId val="71103616"/>
        <c:scaling>
          <c:orientation val="minMax"/>
        </c:scaling>
        <c:axPos val="b"/>
        <c:majorTickMark val="none"/>
        <c:tickLblPos val="nextTo"/>
        <c:crossAx val="70968064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1200"/>
      </a:pPr>
      <a:endParaRPr lang="pt-BR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4967457628926312"/>
          <c:y val="3.3160067315558789E-2"/>
          <c:w val="0.82704516337176825"/>
          <c:h val="0.6902745504260106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dPt>
            <c:idx val="0"/>
            <c:spPr>
              <a:solidFill>
                <a:srgbClr val="92D050"/>
              </a:solidFill>
            </c:spPr>
          </c:dPt>
          <c:cat>
            <c:strRef>
              <c:f>'LOCACAO DE MAO-DE-OBRA'!$A$2</c:f>
              <c:strCache>
                <c:ptCount val="1"/>
                <c:pt idx="0">
                  <c:v>WE Administradora de Serv. Ltda</c:v>
                </c:pt>
              </c:strCache>
            </c:strRef>
          </c:cat>
          <c:val>
            <c:numRef>
              <c:f>'LOCACAO DE MAO-DE-OBRA'!$B$2</c:f>
              <c:numCache>
                <c:formatCode>_-* #,##0.00_-;\-* #,##0.00_-;_-* "-"??_-;_-@_-</c:formatCode>
                <c:ptCount val="1"/>
                <c:pt idx="0">
                  <c:v>83317.709999999992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'LOCACAO DE MAO-DE-OBRA'!$A$2</c:f>
              <c:strCache>
                <c:ptCount val="1"/>
                <c:pt idx="0">
                  <c:v>WE Administradora de Serv. Ltda</c:v>
                </c:pt>
              </c:strCache>
            </c:strRef>
          </c:cat>
          <c:val>
            <c:numRef>
              <c:f>'LOCACAO DE MAO-DE-OBRA'!$C$2</c:f>
              <c:numCache>
                <c:formatCode>_-* #,##0.00_-;\-* #,##0.00_-;_-* "-"??_-;_-@_-</c:formatCode>
                <c:ptCount val="1"/>
                <c:pt idx="0">
                  <c:v>51490.340000000011</c:v>
                </c:pt>
              </c:numCache>
            </c:numRef>
          </c:val>
        </c:ser>
        <c:axId val="71121536"/>
        <c:axId val="71123328"/>
      </c:barChart>
      <c:catAx>
        <c:axId val="71121536"/>
        <c:scaling>
          <c:orientation val="minMax"/>
        </c:scaling>
        <c:axPos val="b"/>
        <c:majorTickMark val="none"/>
        <c:tickLblPos val="nextTo"/>
        <c:crossAx val="71123328"/>
        <c:crosses val="autoZero"/>
        <c:auto val="1"/>
        <c:lblAlgn val="ctr"/>
        <c:lblOffset val="100"/>
      </c:catAx>
      <c:valAx>
        <c:axId val="7112332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112153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chemeClr val="tx1"/>
          </a:solidFill>
        </a:ln>
      </c:spPr>
    </c:plotArea>
    <c:plotVisOnly val="1"/>
    <c:dispBlanksAs val="gap"/>
  </c:chart>
  <c:txPr>
    <a:bodyPr/>
    <a:lstStyle/>
    <a:p>
      <a:pPr>
        <a:defRPr sz="1100"/>
      </a:pPr>
      <a:endParaRPr lang="pt-BR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2142603370230898"/>
          <c:y val="5.4495911802799953E-2"/>
          <c:w val="0.6942729096075857"/>
          <c:h val="0.55554208949681783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'SERV TER - PF'!$A$2:$A$8</c:f>
              <c:strCache>
                <c:ptCount val="7"/>
                <c:pt idx="0">
                  <c:v>ESTAGIARIOS</c:v>
                </c:pt>
                <c:pt idx="1">
                  <c:v>SERVICOS DE AUDIO, VIDEO E FOTO</c:v>
                </c:pt>
                <c:pt idx="2">
                  <c:v>OUTROS SERV DE TERCEIROS PF- PAGTO ANTECIPADO</c:v>
                </c:pt>
                <c:pt idx="3">
                  <c:v>SERV DE APOIO ADMIN, TECNICO E OPERACIONAL</c:v>
                </c:pt>
                <c:pt idx="4">
                  <c:v>SERVICOS TECNICOS PROFISSIONAIS</c:v>
                </c:pt>
                <c:pt idx="5">
                  <c:v>SERVICOS DE COMUNICACAO EM GERAL</c:v>
                </c:pt>
                <c:pt idx="6">
                  <c:v>MANUTENCAO E CONSERVACAO DE BENS IMOVEIS</c:v>
                </c:pt>
              </c:strCache>
            </c:strRef>
          </c:cat>
          <c:val>
            <c:numRef>
              <c:f>'SERV TER - PF'!$B$2:$B$8</c:f>
              <c:numCache>
                <c:formatCode>_-* #,##0.00_-;\-* #,##0.00_-;_-* "-"??_-;_-@_-</c:formatCode>
                <c:ptCount val="7"/>
                <c:pt idx="0">
                  <c:v>34692.67</c:v>
                </c:pt>
                <c:pt idx="1">
                  <c:v>11100</c:v>
                </c:pt>
                <c:pt idx="2">
                  <c:v>4900</c:v>
                </c:pt>
                <c:pt idx="3">
                  <c:v>6300</c:v>
                </c:pt>
                <c:pt idx="4">
                  <c:v>5000</c:v>
                </c:pt>
                <c:pt idx="5">
                  <c:v>2005.5</c:v>
                </c:pt>
                <c:pt idx="6">
                  <c:v>1200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'SERV TER - PF'!$A$2:$A$8</c:f>
              <c:strCache>
                <c:ptCount val="7"/>
                <c:pt idx="0">
                  <c:v>ESTAGIARIOS</c:v>
                </c:pt>
                <c:pt idx="1">
                  <c:v>SERVICOS DE AUDIO, VIDEO E FOTO</c:v>
                </c:pt>
                <c:pt idx="2">
                  <c:v>OUTROS SERV DE TERCEIROS PF- PAGTO ANTECIPADO</c:v>
                </c:pt>
                <c:pt idx="3">
                  <c:v>SERV DE APOIO ADMIN, TECNICO E OPERACIONAL</c:v>
                </c:pt>
                <c:pt idx="4">
                  <c:v>SERVICOS TECNICOS PROFISSIONAIS</c:v>
                </c:pt>
                <c:pt idx="5">
                  <c:v>SERVICOS DE COMUNICACAO EM GERAL</c:v>
                </c:pt>
                <c:pt idx="6">
                  <c:v>MANUTENCAO E CONSERVACAO DE BENS IMOVEIS</c:v>
                </c:pt>
              </c:strCache>
            </c:strRef>
          </c:cat>
          <c:val>
            <c:numRef>
              <c:f>'SERV TER - PF'!$C$2:$C$8</c:f>
              <c:numCache>
                <c:formatCode>_-* #,##0.00_-;\-* #,##0.00_-;_-* "-"??_-;_-@_-</c:formatCode>
                <c:ptCount val="7"/>
                <c:pt idx="0">
                  <c:v>23176</c:v>
                </c:pt>
                <c:pt idx="1">
                  <c:v>24780</c:v>
                </c:pt>
                <c:pt idx="2">
                  <c:v>14640</c:v>
                </c:pt>
                <c:pt idx="3">
                  <c:v>6900</c:v>
                </c:pt>
                <c:pt idx="4">
                  <c:v>8000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axId val="71351296"/>
        <c:axId val="71357184"/>
      </c:barChart>
      <c:catAx>
        <c:axId val="71351296"/>
        <c:scaling>
          <c:orientation val="minMax"/>
        </c:scaling>
        <c:axPos val="b"/>
        <c:majorTickMark val="none"/>
        <c:tickLblPos val="nextTo"/>
        <c:crossAx val="71357184"/>
        <c:crosses val="autoZero"/>
        <c:auto val="1"/>
        <c:lblAlgn val="ctr"/>
        <c:lblOffset val="100"/>
      </c:catAx>
      <c:valAx>
        <c:axId val="7135718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135129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chemeClr val="tx1"/>
          </a:solidFill>
        </a:ln>
      </c:spPr>
    </c:plotArea>
    <c:plotVisOnly val="1"/>
    <c:dispBlanksAs val="gap"/>
  </c:chart>
  <c:txPr>
    <a:bodyPr/>
    <a:lstStyle/>
    <a:p>
      <a:pPr>
        <a:defRPr sz="800"/>
      </a:pPr>
      <a:endParaRPr lang="pt-BR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TELEFONIA!$A$2:$A$3</c:f>
              <c:strCache>
                <c:ptCount val="2"/>
                <c:pt idx="0">
                  <c:v>SERVICO DE TELEFONIA FIXA</c:v>
                </c:pt>
                <c:pt idx="1">
                  <c:v>SERVICO DE TELEFONIA MOVEL</c:v>
                </c:pt>
              </c:strCache>
            </c:strRef>
          </c:cat>
          <c:val>
            <c:numRef>
              <c:f>TELEFONIA!$B$2:$B$3</c:f>
              <c:numCache>
                <c:formatCode>_-* #,##0.00_-;\-* #,##0.00_-;_-* "-"??_-;_-@_-</c:formatCode>
                <c:ptCount val="2"/>
                <c:pt idx="0">
                  <c:v>0</c:v>
                </c:pt>
                <c:pt idx="1">
                  <c:v>4043.25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TELEFONIA!$A$2:$A$3</c:f>
              <c:strCache>
                <c:ptCount val="2"/>
                <c:pt idx="0">
                  <c:v>SERVICO DE TELEFONIA FIXA</c:v>
                </c:pt>
                <c:pt idx="1">
                  <c:v>SERVICO DE TELEFONIA MOVEL</c:v>
                </c:pt>
              </c:strCache>
            </c:strRef>
          </c:cat>
          <c:val>
            <c:numRef>
              <c:f>TELEFONIA!$C$2:$C$3</c:f>
              <c:numCache>
                <c:formatCode>_-* #,##0.00_-;\-* #,##0.00_-;_-* "-"??_-;_-@_-</c:formatCode>
                <c:ptCount val="2"/>
                <c:pt idx="0">
                  <c:v>13978.369999999995</c:v>
                </c:pt>
                <c:pt idx="1">
                  <c:v>3966.57</c:v>
                </c:pt>
              </c:numCache>
            </c:numRef>
          </c:val>
        </c:ser>
        <c:axId val="71006080"/>
        <c:axId val="71007616"/>
      </c:barChart>
      <c:catAx>
        <c:axId val="71006080"/>
        <c:scaling>
          <c:orientation val="minMax"/>
        </c:scaling>
        <c:axPos val="b"/>
        <c:numFmt formatCode="General" sourceLinked="1"/>
        <c:majorTickMark val="none"/>
        <c:tickLblPos val="nextTo"/>
        <c:crossAx val="71007616"/>
        <c:crosses val="autoZero"/>
        <c:auto val="1"/>
        <c:lblAlgn val="ctr"/>
        <c:lblOffset val="100"/>
      </c:catAx>
      <c:valAx>
        <c:axId val="7100761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100608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chemeClr val="tx1"/>
          </a:solidFill>
        </a:ln>
      </c:spPr>
    </c:plotArea>
    <c:plotVisOnly val="1"/>
    <c:dispBlanksAs val="gap"/>
  </c:chart>
  <c:txPr>
    <a:bodyPr/>
    <a:lstStyle/>
    <a:p>
      <a:pPr>
        <a:defRPr sz="1200"/>
      </a:pPr>
      <a:endParaRPr lang="pt-B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R$</c:v>
          </c:tx>
          <c:cat>
            <c:strRef>
              <c:f>'EXECUCAO ORCAMENTARIA'!$A$2:$A$3</c:f>
              <c:strCache>
                <c:ptCount val="2"/>
                <c:pt idx="0">
                  <c:v>Executado 2016</c:v>
                </c:pt>
                <c:pt idx="1">
                  <c:v>Executado 2017</c:v>
                </c:pt>
              </c:strCache>
            </c:strRef>
          </c:cat>
          <c:val>
            <c:numRef>
              <c:f>'EXECUCAO ORCAMENTARIA'!$B$2:$B$3</c:f>
              <c:numCache>
                <c:formatCode>#,##0.00</c:formatCode>
                <c:ptCount val="2"/>
                <c:pt idx="0">
                  <c:v>1697912.43</c:v>
                </c:pt>
                <c:pt idx="1">
                  <c:v>1798466.8800000001</c:v>
                </c:pt>
              </c:numCache>
            </c:numRef>
          </c:val>
        </c:ser>
        <c:axId val="69517696"/>
        <c:axId val="69519232"/>
      </c:barChart>
      <c:catAx>
        <c:axId val="69517696"/>
        <c:scaling>
          <c:orientation val="minMax"/>
        </c:scaling>
        <c:axPos val="b"/>
        <c:majorTickMark val="none"/>
        <c:tickLblPos val="nextTo"/>
        <c:crossAx val="69519232"/>
        <c:crosses val="autoZero"/>
        <c:auto val="1"/>
        <c:lblAlgn val="ctr"/>
        <c:lblOffset val="100"/>
      </c:catAx>
      <c:valAx>
        <c:axId val="69519232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6951769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1200"/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 sz="1200"/>
            </a:pPr>
            <a:r>
              <a:rPr lang="pt-BR" sz="1400" dirty="0"/>
              <a:t>As Maiores Verbas Pagas no 1º Quadrimestre de 2016 e 2017</a:t>
            </a:r>
          </a:p>
        </c:rich>
      </c:tx>
      <c:layout>
        <c:manualLayout>
          <c:xMode val="edge"/>
          <c:yMode val="edge"/>
          <c:x val="0.16197086441720646"/>
          <c:y val="2.3703537799677116E-2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'PESSOAL CIVIL'!$A$9:$A$15</c:f>
              <c:strCache>
                <c:ptCount val="7"/>
                <c:pt idx="0">
                  <c:v>SUBSIDIOS (RPPS)</c:v>
                </c:pt>
                <c:pt idx="1">
                  <c:v>GRATIF.P/EXERCICIO DE CARGO EM COMISSAO(RGPS)</c:v>
                </c:pt>
                <c:pt idx="2">
                  <c:v>13 SALARIO  (RPPS)</c:v>
                </c:pt>
                <c:pt idx="3">
                  <c:v>GRATIFICACAO POR EXERCICIO DE FUNCOES (RPPS)</c:v>
                </c:pt>
                <c:pt idx="4">
                  <c:v>REMUN PARTICIP ORGAOS DELIBER.COLETIVA (RPPS)</c:v>
                </c:pt>
                <c:pt idx="5">
                  <c:v>COMPLEMENTACAO SALARIAL- PESSOAL CIVIL (RPPS)</c:v>
                </c:pt>
                <c:pt idx="6">
                  <c:v>FERIAS - ABONO CONSTITUCIONAL  (RPPS)</c:v>
                </c:pt>
              </c:strCache>
            </c:strRef>
          </c:cat>
          <c:val>
            <c:numRef>
              <c:f>'PESSOAL CIVIL'!$B$9:$B$15</c:f>
              <c:numCache>
                <c:formatCode>_-* #,##0.00_-;\-* #,##0.00_-;_-* "-"??_-;_-@_-</c:formatCode>
                <c:ptCount val="7"/>
                <c:pt idx="0">
                  <c:v>923915.41</c:v>
                </c:pt>
                <c:pt idx="1">
                  <c:v>139904.24000000005</c:v>
                </c:pt>
                <c:pt idx="2">
                  <c:v>4068.67</c:v>
                </c:pt>
                <c:pt idx="3">
                  <c:v>22232</c:v>
                </c:pt>
                <c:pt idx="4">
                  <c:v>15183.84</c:v>
                </c:pt>
                <c:pt idx="5">
                  <c:v>12086.08</c:v>
                </c:pt>
                <c:pt idx="6">
                  <c:v>13613.240000000003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</c:spPr>
          <c:cat>
            <c:strRef>
              <c:f>'PESSOAL CIVIL'!$A$9:$A$15</c:f>
              <c:strCache>
                <c:ptCount val="7"/>
                <c:pt idx="0">
                  <c:v>SUBSIDIOS (RPPS)</c:v>
                </c:pt>
                <c:pt idx="1">
                  <c:v>GRATIF.P/EXERCICIO DE CARGO EM COMISSAO(RGPS)</c:v>
                </c:pt>
                <c:pt idx="2">
                  <c:v>13 SALARIO  (RPPS)</c:v>
                </c:pt>
                <c:pt idx="3">
                  <c:v>GRATIFICACAO POR EXERCICIO DE FUNCOES (RPPS)</c:v>
                </c:pt>
                <c:pt idx="4">
                  <c:v>REMUN PARTICIP ORGAOS DELIBER.COLETIVA (RPPS)</c:v>
                </c:pt>
                <c:pt idx="5">
                  <c:v>COMPLEMENTACAO SALARIAL- PESSOAL CIVIL (RPPS)</c:v>
                </c:pt>
                <c:pt idx="6">
                  <c:v>FERIAS - ABONO CONSTITUCIONAL  (RPPS)</c:v>
                </c:pt>
              </c:strCache>
            </c:strRef>
          </c:cat>
          <c:val>
            <c:numRef>
              <c:f>'PESSOAL CIVIL'!$C$9:$C$15</c:f>
              <c:numCache>
                <c:formatCode>_-* #,##0.00_-;\-* #,##0.00_-;_-* "-"??_-;_-@_-</c:formatCode>
                <c:ptCount val="7"/>
                <c:pt idx="0">
                  <c:v>883958.14</c:v>
                </c:pt>
                <c:pt idx="1">
                  <c:v>126238.73999999999</c:v>
                </c:pt>
                <c:pt idx="2">
                  <c:v>91077.319999999992</c:v>
                </c:pt>
                <c:pt idx="3">
                  <c:v>22232</c:v>
                </c:pt>
                <c:pt idx="4">
                  <c:v>22775.759999999991</c:v>
                </c:pt>
                <c:pt idx="5">
                  <c:v>16432.41</c:v>
                </c:pt>
                <c:pt idx="6">
                  <c:v>9514.1400000000031</c:v>
                </c:pt>
              </c:numCache>
            </c:numRef>
          </c:val>
        </c:ser>
        <c:axId val="70504448"/>
        <c:axId val="70505984"/>
      </c:barChart>
      <c:catAx>
        <c:axId val="70504448"/>
        <c:scaling>
          <c:orientation val="minMax"/>
        </c:scaling>
        <c:axPos val="b"/>
        <c:majorTickMark val="none"/>
        <c:tickLblPos val="nextTo"/>
        <c:crossAx val="70505984"/>
        <c:crosses val="autoZero"/>
        <c:auto val="1"/>
        <c:lblAlgn val="ctr"/>
        <c:lblOffset val="100"/>
      </c:catAx>
      <c:valAx>
        <c:axId val="7050598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050444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900"/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DIARIAS_DETALHAMENTO!$A$2:$A$4</c:f>
              <c:strCache>
                <c:ptCount val="3"/>
                <c:pt idx="0">
                  <c:v>DIARIAS NO PAIS (DENTRO DO ESTADO)</c:v>
                </c:pt>
                <c:pt idx="1">
                  <c:v>DIARIAS NO PAIS (FORA DO ESTADO)</c:v>
                </c:pt>
                <c:pt idx="2">
                  <c:v>DIARIAS PESSOAL CIVIL POR INDENIZACAO</c:v>
                </c:pt>
              </c:strCache>
            </c:strRef>
          </c:cat>
          <c:val>
            <c:numRef>
              <c:f>DIARIAS_DETALHAMENTO!$B$2:$B$4</c:f>
              <c:numCache>
                <c:formatCode>_-* #,##0.00_-;\-* #,##0.00_-;_-* "-"??_-;_-@_-</c:formatCode>
                <c:ptCount val="3"/>
                <c:pt idx="0">
                  <c:v>9190</c:v>
                </c:pt>
                <c:pt idx="1">
                  <c:v>3790</c:v>
                </c:pt>
                <c:pt idx="2">
                  <c:v>90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DIARIAS_DETALHAMENTO!$A$2:$A$4</c:f>
              <c:strCache>
                <c:ptCount val="3"/>
                <c:pt idx="0">
                  <c:v>DIARIAS NO PAIS (DENTRO DO ESTADO)</c:v>
                </c:pt>
                <c:pt idx="1">
                  <c:v>DIARIAS NO PAIS (FORA DO ESTADO)</c:v>
                </c:pt>
                <c:pt idx="2">
                  <c:v>DIARIAS PESSOAL CIVIL POR INDENIZACAO</c:v>
                </c:pt>
              </c:strCache>
            </c:strRef>
          </c:cat>
          <c:val>
            <c:numRef>
              <c:f>DIARIAS_DETALHAMENTO!$C$2:$C$4</c:f>
              <c:numCache>
                <c:formatCode>_-* #,##0.00_-;\-* #,##0.00_-;_-* "-"??_-;_-@_-</c:formatCode>
                <c:ptCount val="3"/>
                <c:pt idx="0">
                  <c:v>9430</c:v>
                </c:pt>
                <c:pt idx="1">
                  <c:v>2055</c:v>
                </c:pt>
                <c:pt idx="2">
                  <c:v>1060</c:v>
                </c:pt>
              </c:numCache>
            </c:numRef>
          </c:val>
        </c:ser>
        <c:axId val="70212608"/>
        <c:axId val="70222592"/>
      </c:barChart>
      <c:catAx>
        <c:axId val="70212608"/>
        <c:scaling>
          <c:orientation val="minMax"/>
        </c:scaling>
        <c:axPos val="b"/>
        <c:majorTickMark val="none"/>
        <c:tickLblPos val="nextTo"/>
        <c:crossAx val="70222592"/>
        <c:crosses val="autoZero"/>
        <c:auto val="1"/>
        <c:lblAlgn val="ctr"/>
        <c:lblOffset val="100"/>
      </c:catAx>
      <c:valAx>
        <c:axId val="7022259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021260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chemeClr val="tx1"/>
          </a:solidFill>
        </a:ln>
      </c:spPr>
    </c:plotArea>
    <c:plotVisOnly val="1"/>
    <c:dispBlanksAs val="gap"/>
  </c:chart>
  <c:txPr>
    <a:bodyPr/>
    <a:lstStyle/>
    <a:p>
      <a:pPr>
        <a:defRPr sz="1200"/>
      </a:pPr>
      <a:endParaRPr lang="pt-B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Os 05 Maiores Gastos com Material de Consumo no 1º Quadrimestre de 2016 e 2017</a:t>
            </a:r>
          </a:p>
        </c:rich>
      </c:tx>
      <c:layout/>
    </c:title>
    <c:plotArea>
      <c:layout/>
      <c:barChart>
        <c:barDir val="bar"/>
        <c:grouping val="clustered"/>
        <c:ser>
          <c:idx val="2"/>
          <c:order val="0"/>
          <c:tx>
            <c:v>2017</c:v>
          </c:tx>
          <c:spPr>
            <a:solidFill>
              <a:schemeClr val="accent1"/>
            </a:solidFill>
          </c:spPr>
          <c:cat>
            <c:strRef>
              <c:f>'MATERIAL DE CONSUMO'!$A$2:$A$6</c:f>
              <c:strCache>
                <c:ptCount val="5"/>
                <c:pt idx="0">
                  <c:v>MATERIAL PARA MANUTENCAO DE BENS IMOVEIS</c:v>
                </c:pt>
                <c:pt idx="1">
                  <c:v>MATERIAL ELETRICO E ELETRONICO</c:v>
                </c:pt>
                <c:pt idx="2">
                  <c:v>MATERIAL DE CONSUMO - PAGAMENTO ANTECIPADO</c:v>
                </c:pt>
                <c:pt idx="3">
                  <c:v>MATERIAL PARA MANUTENCAO DE BENS MOVEIS</c:v>
                </c:pt>
                <c:pt idx="4">
                  <c:v>GENEROS DE ALIMENTACAO</c:v>
                </c:pt>
              </c:strCache>
            </c:strRef>
          </c:cat>
          <c:val>
            <c:numRef>
              <c:f>'MATERIAL DE CONSUMO'!$B$2:$B$6</c:f>
              <c:numCache>
                <c:formatCode>_-* #,##0.00_-;\-* #,##0.00_-;_-* "-"??_-;_-@_-</c:formatCode>
                <c:ptCount val="5"/>
                <c:pt idx="0">
                  <c:v>5461</c:v>
                </c:pt>
                <c:pt idx="1">
                  <c:v>3326.25</c:v>
                </c:pt>
                <c:pt idx="2">
                  <c:v>5441.93</c:v>
                </c:pt>
                <c:pt idx="3">
                  <c:v>6297.1</c:v>
                </c:pt>
                <c:pt idx="4">
                  <c:v>3021.25</c:v>
                </c:pt>
              </c:numCache>
            </c:numRef>
          </c:val>
        </c:ser>
        <c:ser>
          <c:idx val="1"/>
          <c:order val="1"/>
          <c:tx>
            <c:v>2016</c:v>
          </c:tx>
          <c:spPr>
            <a:solidFill>
              <a:srgbClr val="92D050"/>
            </a:solidFill>
          </c:spPr>
          <c:cat>
            <c:strRef>
              <c:f>'MATERIAL DE CONSUMO'!$A$2:$A$6</c:f>
              <c:strCache>
                <c:ptCount val="5"/>
                <c:pt idx="0">
                  <c:v>MATERIAL PARA MANUTENCAO DE BENS IMOVEIS</c:v>
                </c:pt>
                <c:pt idx="1">
                  <c:v>MATERIAL ELETRICO E ELETRONICO</c:v>
                </c:pt>
                <c:pt idx="2">
                  <c:v>MATERIAL DE CONSUMO - PAGAMENTO ANTECIPADO</c:v>
                </c:pt>
                <c:pt idx="3">
                  <c:v>MATERIAL PARA MANUTENCAO DE BENS MOVEIS</c:v>
                </c:pt>
                <c:pt idx="4">
                  <c:v>GENEROS DE ALIMENTACAO</c:v>
                </c:pt>
              </c:strCache>
            </c:strRef>
          </c:cat>
          <c:val>
            <c:numRef>
              <c:f>'MATERIAL DE CONSUMO'!$C$2:$C$6</c:f>
              <c:numCache>
                <c:formatCode>_-* #,##0.00_-;\-* #,##0.00_-;_-* "-"??_-;_-@_-</c:formatCode>
                <c:ptCount val="5"/>
                <c:pt idx="0">
                  <c:v>7946</c:v>
                </c:pt>
                <c:pt idx="1">
                  <c:v>10059.4</c:v>
                </c:pt>
                <c:pt idx="2">
                  <c:v>5394.54</c:v>
                </c:pt>
                <c:pt idx="3">
                  <c:v>233.47</c:v>
                </c:pt>
                <c:pt idx="4">
                  <c:v>2359</c:v>
                </c:pt>
              </c:numCache>
            </c:numRef>
          </c:val>
        </c:ser>
        <c:axId val="70667648"/>
        <c:axId val="70739072"/>
      </c:barChart>
      <c:catAx>
        <c:axId val="70667648"/>
        <c:scaling>
          <c:orientation val="minMax"/>
        </c:scaling>
        <c:axPos val="l"/>
        <c:majorTickMark val="none"/>
        <c:tickLblPos val="nextTo"/>
        <c:crossAx val="70739072"/>
        <c:crosses val="autoZero"/>
        <c:auto val="1"/>
        <c:lblAlgn val="ctr"/>
        <c:lblOffset val="100"/>
      </c:catAx>
      <c:valAx>
        <c:axId val="70739072"/>
        <c:scaling>
          <c:orientation val="minMax"/>
        </c:scaling>
        <c:axPos val="b"/>
        <c:majorGridlines/>
        <c:numFmt formatCode="_-* #,##0.00_-;\-* #,##0.00_-;_-* &quot;-&quot;??_-;_-@_-" sourceLinked="1"/>
        <c:majorTickMark val="none"/>
        <c:tickLblPos val="nextTo"/>
        <c:crossAx val="7066764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900"/>
      </a:pPr>
      <a:endParaRPr lang="pt-B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/>
            </a:pPr>
            <a:r>
              <a:rPr lang="pt-BR" sz="1200" dirty="0"/>
              <a:t>Maiores Gastos com Equipamento e Material Permanente no</a:t>
            </a:r>
            <a:r>
              <a:rPr lang="pt-BR" sz="1200" baseline="0" dirty="0"/>
              <a:t> 1º Quadrimestres de</a:t>
            </a:r>
            <a:r>
              <a:rPr lang="pt-BR" sz="1200" dirty="0"/>
              <a:t> 2016 e 2017</a:t>
            </a:r>
          </a:p>
        </c:rich>
      </c:tx>
      <c:layout>
        <c:manualLayout>
          <c:xMode val="edge"/>
          <c:yMode val="edge"/>
          <c:x val="0.14936205734429395"/>
          <c:y val="3.0654772155822708E-3"/>
        </c:manualLayout>
      </c:layout>
    </c:title>
    <c:plotArea>
      <c:layout>
        <c:manualLayout>
          <c:layoutTarget val="inner"/>
          <c:xMode val="edge"/>
          <c:yMode val="edge"/>
          <c:x val="0.1306951794960057"/>
          <c:y val="0.16883675464320622"/>
          <c:w val="0.84926839063149895"/>
          <c:h val="0.46957768847023451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'EQUP E MAT PERMANENTE'!$A$2:$A$6</c:f>
              <c:strCache>
                <c:ptCount val="5"/>
                <c:pt idx="0">
                  <c:v>MAQUINAS, UTENSILIOS E EQUIPAMENTOS DIVERSOS</c:v>
                </c:pt>
                <c:pt idx="1">
                  <c:v>MOBILIARIOS EM GERAL</c:v>
                </c:pt>
                <c:pt idx="2">
                  <c:v>EQUIPAMENTOS  DE PROCESSAMENTO DE DADOS</c:v>
                </c:pt>
                <c:pt idx="3">
                  <c:v>APARELHOS E EQUIPAMENTOS DE COMUNICACAO</c:v>
                </c:pt>
                <c:pt idx="4">
                  <c:v>EQUIPAMENTOS PARA AUDIO, VIDEO E FOTO</c:v>
                </c:pt>
              </c:strCache>
            </c:strRef>
          </c:cat>
          <c:val>
            <c:numRef>
              <c:f>'EQUP E MAT PERMANENTE'!$B$2:$B$6</c:f>
              <c:numCache>
                <c:formatCode>_-* #,##0.00_-;\-* #,##0.00_-;_-* "-"??_-;_-@_-</c:formatCode>
                <c:ptCount val="5"/>
                <c:pt idx="0">
                  <c:v>3360</c:v>
                </c:pt>
                <c:pt idx="1">
                  <c:v>0</c:v>
                </c:pt>
                <c:pt idx="2">
                  <c:v>918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'EQUP E MAT PERMANENTE'!$A$2:$A$6</c:f>
              <c:strCache>
                <c:ptCount val="5"/>
                <c:pt idx="0">
                  <c:v>MAQUINAS, UTENSILIOS E EQUIPAMENTOS DIVERSOS</c:v>
                </c:pt>
                <c:pt idx="1">
                  <c:v>MOBILIARIOS EM GERAL</c:v>
                </c:pt>
                <c:pt idx="2">
                  <c:v>EQUIPAMENTOS  DE PROCESSAMENTO DE DADOS</c:v>
                </c:pt>
                <c:pt idx="3">
                  <c:v>APARELHOS E EQUIPAMENTOS DE COMUNICACAO</c:v>
                </c:pt>
                <c:pt idx="4">
                  <c:v>EQUIPAMENTOS PARA AUDIO, VIDEO E FOTO</c:v>
                </c:pt>
              </c:strCache>
            </c:strRef>
          </c:cat>
          <c:val>
            <c:numRef>
              <c:f>'EQUP E MAT PERMANENTE'!$C$2:$C$6</c:f>
              <c:numCache>
                <c:formatCode>_-* #,##0.00_-;\-* #,##0.00_-;_-* "-"??_-;_-@_-</c:formatCode>
                <c:ptCount val="5"/>
                <c:pt idx="0">
                  <c:v>11756</c:v>
                </c:pt>
                <c:pt idx="1">
                  <c:v>8426</c:v>
                </c:pt>
                <c:pt idx="2">
                  <c:v>7465</c:v>
                </c:pt>
                <c:pt idx="3">
                  <c:v>7950</c:v>
                </c:pt>
                <c:pt idx="4">
                  <c:v>3279</c:v>
                </c:pt>
              </c:numCache>
            </c:numRef>
          </c:val>
        </c:ser>
        <c:axId val="70752896"/>
        <c:axId val="70758784"/>
      </c:barChart>
      <c:catAx>
        <c:axId val="70752896"/>
        <c:scaling>
          <c:orientation val="minMax"/>
        </c:scaling>
        <c:axPos val="b"/>
        <c:majorTickMark val="none"/>
        <c:tickLblPos val="nextTo"/>
        <c:crossAx val="70758784"/>
        <c:crosses val="autoZero"/>
        <c:auto val="1"/>
        <c:lblAlgn val="ctr"/>
        <c:lblOffset val="100"/>
      </c:catAx>
      <c:valAx>
        <c:axId val="70758784"/>
        <c:scaling>
          <c:orientation val="minMax"/>
          <c:max val="15000"/>
          <c:min val="1000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075289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chemeClr val="tx1"/>
          </a:solidFill>
        </a:ln>
      </c:spPr>
    </c:plotArea>
    <c:plotVisOnly val="1"/>
    <c:dispBlanksAs val="gap"/>
  </c:chart>
  <c:txPr>
    <a:bodyPr/>
    <a:lstStyle/>
    <a:p>
      <a:pPr>
        <a:defRPr sz="800"/>
      </a:pPr>
      <a:endParaRPr lang="pt-B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As 05 Maiores Despesas com Pessoa Jurídica no 1º Quadrimestre de 2016 e 2017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'SERV TERC - PJ'!$A$2:$A$6</c:f>
              <c:strCache>
                <c:ptCount val="5"/>
                <c:pt idx="0">
                  <c:v>SERVICOS DE ENERGIA ELETRICA</c:v>
                </c:pt>
                <c:pt idx="1">
                  <c:v>LOCACAO DE VEICULOS</c:v>
                </c:pt>
                <c:pt idx="2">
                  <c:v>SERVICOS DE AUDIO, VIDEO E FOTO</c:v>
                </c:pt>
                <c:pt idx="3">
                  <c:v>SERVICOS TECNICOS PROFISSIONAIS</c:v>
                </c:pt>
                <c:pt idx="4">
                  <c:v>SERVICOS DE TELECOMUNICACOES</c:v>
                </c:pt>
              </c:strCache>
            </c:strRef>
          </c:cat>
          <c:val>
            <c:numRef>
              <c:f>'SERV TERC - PJ'!$B$2:$B$6</c:f>
              <c:numCache>
                <c:formatCode>_-* #,##0.00_-;\-* #,##0.00_-;_-* "-"??_-;_-@_-</c:formatCode>
                <c:ptCount val="5"/>
                <c:pt idx="0">
                  <c:v>65026.28</c:v>
                </c:pt>
                <c:pt idx="1">
                  <c:v>0</c:v>
                </c:pt>
                <c:pt idx="2">
                  <c:v>12000</c:v>
                </c:pt>
                <c:pt idx="3">
                  <c:v>2700</c:v>
                </c:pt>
                <c:pt idx="4">
                  <c:v>14629.949999999997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'SERV TERC - PJ'!$A$2:$A$6</c:f>
              <c:strCache>
                <c:ptCount val="5"/>
                <c:pt idx="0">
                  <c:v>SERVICOS DE ENERGIA ELETRICA</c:v>
                </c:pt>
                <c:pt idx="1">
                  <c:v>LOCACAO DE VEICULOS</c:v>
                </c:pt>
                <c:pt idx="2">
                  <c:v>SERVICOS DE AUDIO, VIDEO E FOTO</c:v>
                </c:pt>
                <c:pt idx="3">
                  <c:v>SERVICOS TECNICOS PROFISSIONAIS</c:v>
                </c:pt>
                <c:pt idx="4">
                  <c:v>SERVICOS DE TELECOMUNICACOES</c:v>
                </c:pt>
              </c:strCache>
            </c:strRef>
          </c:cat>
          <c:val>
            <c:numRef>
              <c:f>'SERV TERC - PJ'!$C$2:$C$6</c:f>
              <c:numCache>
                <c:formatCode>_-* #,##0.00_-;\-* #,##0.00_-;_-* "-"??_-;_-@_-</c:formatCode>
                <c:ptCount val="5"/>
                <c:pt idx="0">
                  <c:v>69400.600000000006</c:v>
                </c:pt>
                <c:pt idx="1">
                  <c:v>26508.720000000001</c:v>
                </c:pt>
                <c:pt idx="2">
                  <c:v>12000</c:v>
                </c:pt>
                <c:pt idx="3">
                  <c:v>17000</c:v>
                </c:pt>
                <c:pt idx="4">
                  <c:v>0</c:v>
                </c:pt>
              </c:numCache>
            </c:numRef>
          </c:val>
        </c:ser>
        <c:axId val="70926720"/>
        <c:axId val="70924928"/>
      </c:barChart>
      <c:valAx>
        <c:axId val="7092492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0926720"/>
        <c:crosses val="autoZero"/>
        <c:crossBetween val="between"/>
      </c:valAx>
      <c:catAx>
        <c:axId val="70926720"/>
        <c:scaling>
          <c:orientation val="minMax"/>
        </c:scaling>
        <c:axPos val="b"/>
        <c:majorTickMark val="none"/>
        <c:tickLblPos val="nextTo"/>
        <c:crossAx val="70924928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1200"/>
      </a:pPr>
      <a:endParaRPr lang="pt-B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 sz="1080"/>
            </a:pPr>
            <a:r>
              <a:rPr lang="en-US" sz="1080"/>
              <a:t>VALOR PAGO_1º QUAD._2016</a:t>
            </a:r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'2016'!$D$14</c:f>
              <c:strCache>
                <c:ptCount val="1"/>
                <c:pt idx="0">
                  <c:v>VALOR PAGO</c:v>
                </c:pt>
              </c:strCache>
            </c:strRef>
          </c:tx>
          <c:explosion val="25"/>
          <c:dLbls>
            <c:showVal val="1"/>
            <c:showLeaderLines val="1"/>
          </c:dLbls>
          <c:cat>
            <c:strRef>
              <c:f>'2016'!$C$15:$C$20</c:f>
              <c:strCache>
                <c:ptCount val="6"/>
                <c:pt idx="0">
                  <c:v>COMPANHIA ENERGETICA DE ALAGOAS - CEAL</c:v>
                </c:pt>
                <c:pt idx="1">
                  <c:v>TELEMAR NORTE LESTE S.A</c:v>
                </c:pt>
                <c:pt idx="2">
                  <c:v>MARIA ROSINEIDE DO NASCIMENTO DA SILVA</c:v>
                </c:pt>
                <c:pt idx="3">
                  <c:v>COMPANHIA BRASILEIRA DE SOLUCOES E SERVI</c:v>
                </c:pt>
                <c:pt idx="4">
                  <c:v>WANDERSON  SANTOS DA SILVA</c:v>
                </c:pt>
                <c:pt idx="5">
                  <c:v>BUFFET GARRY KASPAROV LTDA</c:v>
                </c:pt>
              </c:strCache>
            </c:strRef>
          </c:cat>
          <c:val>
            <c:numRef>
              <c:f>'2016'!$D$15:$D$20</c:f>
              <c:numCache>
                <c:formatCode>_-* #,##0.00_-;\-* #,##0.00_-;_-* "-"??_-;_-@_-</c:formatCode>
                <c:ptCount val="6"/>
                <c:pt idx="0">
                  <c:v>65026.28</c:v>
                </c:pt>
                <c:pt idx="1">
                  <c:v>14629.949999999997</c:v>
                </c:pt>
                <c:pt idx="2">
                  <c:v>8000</c:v>
                </c:pt>
                <c:pt idx="3">
                  <c:v>6384</c:v>
                </c:pt>
                <c:pt idx="4">
                  <c:v>4750</c:v>
                </c:pt>
                <c:pt idx="5">
                  <c:v>4500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>
      <a:solidFill>
        <a:schemeClr val="tx1"/>
      </a:solidFill>
    </a:ln>
  </c:spPr>
  <c:txPr>
    <a:bodyPr/>
    <a:lstStyle/>
    <a:p>
      <a:pPr>
        <a:defRPr sz="800"/>
      </a:pPr>
      <a:endParaRPr lang="pt-BR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/>
            </a:pPr>
            <a:r>
              <a:rPr lang="en-US" dirty="0"/>
              <a:t>VALOR PAGO_1º QUAD._2017</a:t>
            </a:r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'2017'!$D$14</c:f>
              <c:strCache>
                <c:ptCount val="1"/>
                <c:pt idx="0">
                  <c:v>VALOR PAGO</c:v>
                </c:pt>
              </c:strCache>
            </c:strRef>
          </c:tx>
          <c:explosion val="25"/>
          <c:dLbls>
            <c:showVal val="1"/>
            <c:showLeaderLines val="1"/>
          </c:dLbls>
          <c:cat>
            <c:strRef>
              <c:f>'2017'!$C$15:$C$20</c:f>
              <c:strCache>
                <c:ptCount val="6"/>
                <c:pt idx="0">
                  <c:v>COMPANHIA ENERGETICA DE ALAGOAS - CEAL</c:v>
                </c:pt>
                <c:pt idx="1">
                  <c:v>EQUILIBRIO SERVICOS LTDA - ROTACAR LOCAD</c:v>
                </c:pt>
                <c:pt idx="2">
                  <c:v>PORTO ZERO CONSULT. ASSESS. COMUNICACAO</c:v>
                </c:pt>
                <c:pt idx="3">
                  <c:v>TELEMAR NORTE LESTE S.A</c:v>
                </c:pt>
                <c:pt idx="4">
                  <c:v>ANTONIO ELIAS BRANDAO VILELA DE CASTRO</c:v>
                </c:pt>
                <c:pt idx="5">
                  <c:v>VALTER WANDERLEY ME</c:v>
                </c:pt>
              </c:strCache>
            </c:strRef>
          </c:cat>
          <c:val>
            <c:numRef>
              <c:f>'2017'!$D$15:$D$20</c:f>
              <c:numCache>
                <c:formatCode>_-* #,##0.00_-;\-* #,##0.00_-;_-* "-"??_-;_-@_-</c:formatCode>
                <c:ptCount val="6"/>
                <c:pt idx="0">
                  <c:v>69400.600000000006</c:v>
                </c:pt>
                <c:pt idx="1">
                  <c:v>26508.720000000001</c:v>
                </c:pt>
                <c:pt idx="2">
                  <c:v>15000</c:v>
                </c:pt>
                <c:pt idx="3">
                  <c:v>13978.369999999995</c:v>
                </c:pt>
                <c:pt idx="4">
                  <c:v>10195.44</c:v>
                </c:pt>
                <c:pt idx="5">
                  <c:v>6980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2764266336355845"/>
          <c:y val="0.10925340077332019"/>
          <c:w val="0.34634125856362569"/>
          <c:h val="0.82568069903661601"/>
        </c:manualLayout>
      </c:layout>
    </c:legend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>
      <a:solidFill>
        <a:prstClr val="black"/>
      </a:solidFill>
    </a:ln>
  </c:spPr>
  <c:txPr>
    <a:bodyPr/>
    <a:lstStyle/>
    <a:p>
      <a:pPr>
        <a:defRPr sz="900"/>
      </a:pPr>
      <a:endParaRPr lang="pt-B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324A4A-27F4-496B-B4A2-00DD1B97B02E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4538"/>
            <a:ext cx="26336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3A998E-1E9E-489D-BC92-6AB1934258AA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414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636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843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67788647-96AF-4B50-A0A3-CEB71F71C3A5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2196F8D-116D-4FA1-AF90-4268946A25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153B4CAD-8F47-4D37-9121-B5EEAA0EE539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F647119-862D-4077-9B98-BDE96FC264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14275E-6AE0-4C43-8E18-6A0D3B1A24B5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5DD949C-5745-4D2B-9FFD-C6342CF706A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9367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1236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4534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3577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993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3564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1937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387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25F139-F074-4B59-B73A-340AE1863F29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A064580-B413-4340-9009-0610DEAEFD5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0385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5309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7631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8274C3AE-847F-47FB-AEC1-46C60B24B344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EF4837B-E139-42D7-A61A-78DB12D129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F9DC76CE-2E71-4B2F-953E-AFC7B20BB8CC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BABE516-D046-4792-90F1-A73869202C1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BB9EDCD-80D6-41B0-BCAC-DB75C34CCE39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409F872-9572-429B-AF2A-64FA28BF038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11A012E-2C10-4E7B-9105-706D21023BA7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4CA7D6C-940D-469F-86D2-23EDD484707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473B75BE-072C-43D3-8284-A48C82DAA4F1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19EC986-EDFE-4041-B8FA-63BEA254E54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9C012553-A916-4A08-B24A-49A8201F2107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78ABE8-22F2-4E5C-B41A-99B38F296FD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C6B08059-3B02-4E13-8C76-BA359F57F3F4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65AC96-38C1-4E64-AA52-BFAF9F81A66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093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50879" y="91675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LOCAÇÃO DE VEÍCULOS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1273940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0,00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26.508,72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922317" y="1988320"/>
          <a:ext cx="5929354" cy="3500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etângulo 14"/>
          <p:cNvSpPr/>
          <p:nvPr/>
        </p:nvSpPr>
        <p:spPr>
          <a:xfrm>
            <a:off x="899517" y="556022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LOCAÇÃO DE MAO-DE-OBRA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7" name="Gráfico 16"/>
          <p:cNvGraphicFramePr/>
          <p:nvPr/>
        </p:nvGraphicFramePr>
        <p:xfrm>
          <a:off x="850879" y="6774666"/>
          <a:ext cx="6000792" cy="2643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/>
        </p:nvGraphicFramePr>
        <p:xfrm>
          <a:off x="922317" y="5935706"/>
          <a:ext cx="5929355" cy="696084"/>
        </p:xfrm>
        <a:graphic>
          <a:graphicData uri="http://schemas.openxmlformats.org/drawingml/2006/table">
            <a:tbl>
              <a:tblPr/>
              <a:tblGrid>
                <a:gridCol w="35896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18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77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856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95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83.317,17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856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51.490,34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-38,20%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50879" y="91675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TERCEIROS – PESSOA FÍSICA</a:t>
            </a:r>
          </a:p>
        </p:txBody>
      </p: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922317" y="1273940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65.198,17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77.496,00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18,86%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899517" y="471769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SERVIÇOS DE TELEFONIA FIXA E MÓVEL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2317" y="5060154"/>
          <a:ext cx="5964258" cy="696084"/>
        </p:xfrm>
        <a:graphic>
          <a:graphicData uri="http://schemas.openxmlformats.org/drawingml/2006/table">
            <a:tbl>
              <a:tblPr/>
              <a:tblGrid>
                <a:gridCol w="3610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87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746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856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95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4.043,25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856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17.944,94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343,82%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Gráfico 12"/>
          <p:cNvGraphicFramePr/>
          <p:nvPr/>
        </p:nvGraphicFramePr>
        <p:xfrm>
          <a:off x="207937" y="1845444"/>
          <a:ext cx="6927828" cy="2786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Gráfico 16"/>
          <p:cNvGraphicFramePr/>
          <p:nvPr/>
        </p:nvGraphicFramePr>
        <p:xfrm>
          <a:off x="922317" y="5774534"/>
          <a:ext cx="5929354" cy="35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1485" y="953418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PRINCIPAIS FORNECESORES EM </a:t>
            </a:r>
            <a:r>
              <a:rPr lang="pt-BR" sz="1400" b="1" dirty="0" smtClean="0">
                <a:solidFill>
                  <a:schemeClr val="bg1"/>
                </a:solidFill>
              </a:rPr>
              <a:t>2016 </a:t>
            </a:r>
            <a:r>
              <a:rPr lang="pt-BR" sz="1400" b="1" dirty="0">
                <a:solidFill>
                  <a:schemeClr val="bg1"/>
                </a:solidFill>
              </a:rPr>
              <a:t>E </a:t>
            </a:r>
            <a:r>
              <a:rPr lang="pt-BR" sz="1400" b="1" dirty="0" smtClean="0">
                <a:solidFill>
                  <a:schemeClr val="bg1"/>
                </a:solidFill>
              </a:rPr>
              <a:t>2017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636565" y="1345386"/>
          <a:ext cx="6500857" cy="7783375"/>
        </p:xfrm>
        <a:graphic>
          <a:graphicData uri="http://schemas.openxmlformats.org/drawingml/2006/table">
            <a:tbl>
              <a:tblPr/>
              <a:tblGrid>
                <a:gridCol w="2412230"/>
                <a:gridCol w="845616"/>
                <a:gridCol w="2412230"/>
                <a:gridCol w="830781"/>
              </a:tblGrid>
              <a:tr h="3299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FORNECEDORES 2016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(R$)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FORNECEDORES 2017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(R$)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329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 E ADMINISTRADORA DE SERVICOS LTDA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83.317,71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COMPANHIA ENERGETICA DE ALAGOAS - CEAL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69.400,60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329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COMPANHIA ENERGETICA DE ALAGOAS - CEAL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65.026,28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 E ADMINISTRADORA DE SERVICOS LTDA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51.490,34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29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TELEMAR NORTE LESTE S.A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14.766,09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EQUILIBRIO SERVICOS LTDA - ROTACAR LOCAD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26.508,72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329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MARIA ROSINEIDE DO NASCIMENTO DA SILVA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8.000,00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PORTO ZERO CONSULT. ASSESS. COMUNICACAO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15.000,00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29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HANNAH COPERTINO DA ROCHA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7.500,00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TELEMAR NORTE LESTE S.A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13.978,37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329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COMPANHIA BRASILEIRA DE SOLUCOES E SERVI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6.384,00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CAMPVIDEO COM.DE ELETRONICOS LTDA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12.526,00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29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ALSERV SERV.DE MANUTENCAO E INSTALACAO L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5.856,67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CARAJAS MATEIRAL DE CONSTRUCAO LTDA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11.629,47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329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WANDERSON  SANTOS DA SILVA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4.750,00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MIXPEL COMERCIO DE PAPELARIA E INFOR - E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10.241,30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29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ROBERTO RIVELINO DE AMORIM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4.610,00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ANTONIO ELIAS BRANDAO VILELA DE CASTRO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10.195,44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329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LUIZ FERNANDO GONZALEZ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4.560,00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PONTES E SOARES INFORMATICA LTDA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7.068,00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29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BUFFET GARRY KASPAROV LTDA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4.500,00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VALTER WANDERLEY ME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6.980,00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329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ITALMIRA VIEIRA CONSTANTE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4.500,00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HENRIQUE EUGENIO DE CARVALHO GOMES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6.800,00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29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OI MOVEL S.A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4.043,25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ELETRO ELETRONICA SERVICE LTDA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6.027,00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329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MARIA QUITERIA CIQUEIRA DOS SANTOS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4.000,00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MARIA QUITERIA CIQUEIRA DOS SANTOS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6.000,00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29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NET SERVICOS DE COMUNICACAO S/A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3.972,68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MARIA ROSINEIDE DO NASCIMENTO DA SILVA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6.000,00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329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 C DO N SILVA CONSTRUCOES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3.970,00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NET SERVICOS DE COMUNICACAO S/A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4.992,04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29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CLAYTON DE OLIVEIRA VICENTE REFRIGERACAO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3.900,00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JALON DE OLIVEIRA CABRAL FILHO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4.800,00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329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DANIELLY AGUIAR DE LIMA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3.800,00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HAROLDO  COM E SERVICOS LTDA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4.522,00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29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FELIPE JOSE SILVA DOS SANTOS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3.000,00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ROBERTO RIVELINO DE AMORIM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4.365,00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329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WENDERSON ALEX LIMA MELO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3.000,00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ALSERV SERV.DE MANUTENCAO E INSTALACAO L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4.155,63 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11"/>
          <p:cNvSpPr txBox="1">
            <a:spLocks noChangeArrowheads="1"/>
          </p:cNvSpPr>
          <p:nvPr/>
        </p:nvSpPr>
        <p:spPr bwMode="auto">
          <a:xfrm>
            <a:off x="971525" y="2465586"/>
            <a:ext cx="568801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pt-BR" altLang="pt-BR" sz="1400" b="1" dirty="0">
                <a:latin typeface="+mn-lt"/>
                <a:cs typeface="Arial" pitchFamily="34" charset="0"/>
              </a:rPr>
              <a:t>APRESENTAÇÃO</a:t>
            </a:r>
          </a:p>
          <a:p>
            <a:pPr algn="just" eaLnBrk="1" hangingPunct="1"/>
            <a:endParaRPr lang="pt-BR" altLang="pt-BR" sz="1400" dirty="0">
              <a:latin typeface="+mn-lt"/>
              <a:cs typeface="Arial" pitchFamily="34" charset="0"/>
            </a:endParaRPr>
          </a:p>
          <a:p>
            <a:pPr algn="just"/>
            <a:r>
              <a:rPr lang="pt-BR" sz="1400" dirty="0">
                <a:latin typeface="+mn-lt"/>
                <a:cs typeface="Arial" pitchFamily="34" charset="0"/>
              </a:rPr>
              <a:t>Os dados a seguir contemplam uma visão geral das despesas </a:t>
            </a:r>
            <a:r>
              <a:rPr lang="pt-BR" sz="1400" dirty="0" smtClean="0">
                <a:latin typeface="+mn-lt"/>
                <a:cs typeface="Arial" pitchFamily="34" charset="0"/>
              </a:rPr>
              <a:t>do Instituto Zumbi dos Palmares </a:t>
            </a:r>
            <a:r>
              <a:rPr lang="pt-BR" sz="1400" dirty="0">
                <a:latin typeface="+mn-lt"/>
                <a:cs typeface="Arial" pitchFamily="34" charset="0"/>
              </a:rPr>
              <a:t>- </a:t>
            </a:r>
            <a:r>
              <a:rPr lang="pt-BR" sz="1400" dirty="0" smtClean="0">
                <a:latin typeface="+mn-lt"/>
                <a:cs typeface="Arial" pitchFamily="34" charset="0"/>
              </a:rPr>
              <a:t>IZP, no 1º Quadrimestre de 2016 e 2017, </a:t>
            </a:r>
            <a:r>
              <a:rPr lang="pt-BR" sz="1400" dirty="0">
                <a:latin typeface="+mn-lt"/>
                <a:cs typeface="Arial" pitchFamily="34" charset="0"/>
              </a:rPr>
              <a:t>realizada através do Sistema Integrado de Administração Financeira – SIAFEM, Portal da Transparência Graciliano Ramos, Extrator/SIFAL,  Portal do Servidor – SEPLAG, Planilha de Monitoramento da Transparência, Banco de Dados da Junta </a:t>
            </a:r>
            <a:r>
              <a:rPr lang="pt-BR" sz="1400" dirty="0" smtClean="0">
                <a:latin typeface="+mn-lt"/>
                <a:cs typeface="Arial" pitchFamily="34" charset="0"/>
              </a:rPr>
              <a:t>Comercial.</a:t>
            </a:r>
            <a:endParaRPr lang="pt-BR" sz="1400" dirty="0">
              <a:latin typeface="+mn-lt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048648" y="548878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79476" y="1016000"/>
            <a:ext cx="5708674" cy="109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Instituto Zumbi dos Palmares</a:t>
            </a:r>
            <a:endParaRPr lang="pt-BR" sz="2400" b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53" b="1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1º Quadrimestre de 2016 e 2017</a:t>
            </a:r>
            <a:endParaRPr lang="pt-BR" sz="2053" b="1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053" dirty="0">
              <a:latin typeface="+mn-lt"/>
            </a:endParaRPr>
          </a:p>
        </p:txBody>
      </p:sp>
      <p:sp>
        <p:nvSpPr>
          <p:cNvPr id="13323" name="Text Box 3"/>
          <p:cNvSpPr txBox="1">
            <a:spLocks noChangeArrowheads="1"/>
          </p:cNvSpPr>
          <p:nvPr/>
        </p:nvSpPr>
        <p:spPr bwMode="auto">
          <a:xfrm>
            <a:off x="1691605" y="4560088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000"/>
              </a:spcAft>
            </a:pPr>
            <a:r>
              <a:rPr lang="pt-BR" altLang="pt-BR" sz="2400" b="1" dirty="0">
                <a:solidFill>
                  <a:srgbClr val="002060"/>
                </a:solidFill>
                <a:latin typeface="+mn-lt"/>
                <a:cs typeface="Arial" pitchFamily="34" charset="0"/>
              </a:rPr>
              <a:t>Relatório de Monitoramento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043533" y="5988848"/>
          <a:ext cx="5665262" cy="914400"/>
        </p:xfrm>
        <a:graphic>
          <a:graphicData uri="http://schemas.openxmlformats.org/drawingml/2006/table">
            <a:tbl>
              <a:tblPr/>
              <a:tblGrid>
                <a:gridCol w="3080730">
                  <a:extLst>
                    <a:ext uri="{9D8B030D-6E8A-4147-A177-3AD203B41FA5}">
                      <a16:colId xmlns="" xmlns:a16="http://schemas.microsoft.com/office/drawing/2014/main" val="3485170674"/>
                    </a:ext>
                  </a:extLst>
                </a:gridCol>
                <a:gridCol w="1334267">
                  <a:extLst>
                    <a:ext uri="{9D8B030D-6E8A-4147-A177-3AD203B41FA5}">
                      <a16:colId xmlns="" xmlns:a16="http://schemas.microsoft.com/office/drawing/2014/main" val="3169878740"/>
                    </a:ext>
                  </a:extLst>
                </a:gridCol>
                <a:gridCol w="1250265">
                  <a:extLst>
                    <a:ext uri="{9D8B030D-6E8A-4147-A177-3AD203B41FA5}">
                      <a16:colId xmlns="" xmlns:a16="http://schemas.microsoft.com/office/drawing/2014/main" val="2444450806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Situação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571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571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2016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190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190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2017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08322606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Estatutário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174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132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711033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Cargo </a:t>
                      </a: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emComissão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23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11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8532500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Total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197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143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5544693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8" name="Retângulo 7"/>
          <p:cNvSpPr/>
          <p:nvPr/>
        </p:nvSpPr>
        <p:spPr>
          <a:xfrm>
            <a:off x="899517" y="152948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 – REPRESENTAÇÃO GRÁFICA</a:t>
            </a:r>
          </a:p>
        </p:txBody>
      </p:sp>
      <p:graphicFrame>
        <p:nvGraphicFramePr>
          <p:cNvPr id="5" name="Gráfico 4"/>
          <p:cNvGraphicFramePr/>
          <p:nvPr/>
        </p:nvGraphicFramePr>
        <p:xfrm>
          <a:off x="708003" y="1916882"/>
          <a:ext cx="5857916" cy="4800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50879" y="1416816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50879" y="4845840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2016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X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2017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</a:t>
            </a:r>
          </a:p>
        </p:txBody>
      </p:sp>
      <p:graphicFrame>
        <p:nvGraphicFramePr>
          <p:cNvPr id="11" name="Gráfico 10"/>
          <p:cNvGraphicFramePr/>
          <p:nvPr/>
        </p:nvGraphicFramePr>
        <p:xfrm>
          <a:off x="850879" y="5203030"/>
          <a:ext cx="5786478" cy="3143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922317" y="1774006"/>
          <a:ext cx="5572165" cy="3000396"/>
        </p:xfrm>
        <a:graphic>
          <a:graphicData uri="http://schemas.openxmlformats.org/drawingml/2006/table">
            <a:tbl>
              <a:tblPr/>
              <a:tblGrid>
                <a:gridCol w="2427516"/>
                <a:gridCol w="1487955"/>
                <a:gridCol w="1656694"/>
              </a:tblGrid>
              <a:tr h="29868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2016 (R$)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2017 (R$)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1225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Dotação Inicial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6.722.394,00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 6.915.649,00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29868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Suplementação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1.199.277,79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      21.500,00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9868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Reduções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-          981.883,00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-                46.500,00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29868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Atualizado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6.939.788,79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 6.890.649,00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9868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Empenhado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1.746.907,89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 1.860.285,69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29868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Liquidado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1.701.954,73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1.817.901,88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9868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Pago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1.697.912,43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1.798.466,88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29868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Disponível a Emp.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5.192.880,90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5.030.363,31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9868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Execução (%)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24,47%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26,10%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71525" y="116944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 – DETALHAMENTO DAS DESPESAS PAGAS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065193" y="1559694"/>
          <a:ext cx="5500725" cy="5929350"/>
        </p:xfrm>
        <a:graphic>
          <a:graphicData uri="http://schemas.openxmlformats.org/drawingml/2006/table">
            <a:tbl>
              <a:tblPr/>
              <a:tblGrid>
                <a:gridCol w="3214709"/>
                <a:gridCol w="1143008"/>
                <a:gridCol w="1143008"/>
              </a:tblGrid>
              <a:tr h="28237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Descrição da Natureza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2016 (R$)  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2017 (R$)  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56466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VENC.E VANTAGENS FIXAS - PESSOAL CIVIL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1.139.200,80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1.178.537,82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6466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OBRIGACOES PATRONAIS-OP. INTRA ORCAMENTARIA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209.353,92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201.799,50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56466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OUTROS SERVICOS DE TERCEIROS-PESSOA JURIDICA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132.885,03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185.136,75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6466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OUTROS SERVICOS DE TERCEIROS - PESSOA FISICA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65.198,17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77.496,00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8237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LOCACAO DE MAO-DE-OBRA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83.317,71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51.490,34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8237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MATERIAL DE CONSUMO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33.122,01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33.129,08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56466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EQUIPAMENTOS E MATERIAL PERMANENTE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4.278,00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40.686,00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8237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DIARIAS - PESSOAL CIVIL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13.070,00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12.545,00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8237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DESPESAS DE EXERCICIOS ANTERIORES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8.868,16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5.343,56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6466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OBRIGACOES TRIBUTARIAS E CONTRIBUTIVAS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5.121,10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8.677,73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8237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OUTROS BENEFICIOS PREVIDENCIARIOS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3.293,22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2.612,84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8237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OUTROS BENEFICIOS ASSISTENCIAIS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          -  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1.012,26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8237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INDENIZACOES E RESTITUICOES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  204,31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     -  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82376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  1.697.912,43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  1.798.466,88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43533" y="118717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CIVIL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043533" y="2559824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PESSOAL CIVIL – DETALHAMENTO DAS VERBAS PAGAS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042988" y="1601788"/>
          <a:ext cx="5689600" cy="803627"/>
        </p:xfrm>
        <a:graphic>
          <a:graphicData uri="http://schemas.openxmlformats.org/drawingml/2006/table">
            <a:tbl>
              <a:tblPr/>
              <a:tblGrid>
                <a:gridCol w="2556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6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667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Variação %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8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  <a:cs typeface="Arial" pitchFamily="34" charset="0"/>
                        </a:rPr>
                        <a:t>1.139.200,80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  <a:cs typeface="Arial" pitchFamily="34" charset="0"/>
                        </a:rPr>
                        <a:t>1.178.537,82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  <a:cs typeface="Arial" pitchFamily="34" charset="0"/>
                        </a:rPr>
                        <a:t>3,45%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065193" y="2917014"/>
          <a:ext cx="5643601" cy="5429287"/>
        </p:xfrm>
        <a:graphic>
          <a:graphicData uri="http://schemas.openxmlformats.org/drawingml/2006/table">
            <a:tbl>
              <a:tblPr/>
              <a:tblGrid>
                <a:gridCol w="2792407"/>
                <a:gridCol w="1425597"/>
                <a:gridCol w="1425597"/>
              </a:tblGrid>
              <a:tr h="47211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2016 (R$)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2017 (R$)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304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SUBSIDIOS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923.915,41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 883.958,14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66095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GRATIF.P/EXERCICIO DE CARGO EM COMISSAO(RGPS)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139.904,24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126.238,74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304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13 SALARIO 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4.068,67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91.077,32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6095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GRATIFICACAO POR EXERCICIO DE FUNCOES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22.232,00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22.232,00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66095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REMUN PARTICIP ORGAOS DELIBER.COLETIVA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15.183,84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22.775,76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6095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COMPLEMENTACAO SALARIAL- PESSOAL CIVIL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12.086,08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16.432,41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66095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FERIAS - ABONO CONSTITUCIONAL 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13.613,24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9.514,14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04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ADICIONAL NOTURNO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7.272,42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6.309,31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304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ABONO DE PERMANENCIA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        924,90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3047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1.139.200,80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1.178.537,82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17" y="113106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CIVIL – REPRESENTAÇÃO GRÁFICA DAS MAIORES VERBAS PAGAS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9517" y="483492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DIÁIAS </a:t>
            </a:r>
            <a:r>
              <a:rPr lang="pt-BR" sz="1400" b="1" dirty="0">
                <a:solidFill>
                  <a:schemeClr val="bg1"/>
                </a:solidFill>
              </a:rPr>
              <a:t>– PESSOAL CIVIL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00113" y="5203030"/>
          <a:ext cx="5975350" cy="668655"/>
        </p:xfrm>
        <a:graphic>
          <a:graphicData uri="http://schemas.openxmlformats.org/drawingml/2006/table">
            <a:tbl>
              <a:tblPr/>
              <a:tblGrid>
                <a:gridCol w="27268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146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338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13.070,00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12.545,00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-4,02%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850879" y="1488254"/>
          <a:ext cx="6105524" cy="321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/>
          <p:cNvGraphicFramePr/>
          <p:nvPr/>
        </p:nvGraphicFramePr>
        <p:xfrm>
          <a:off x="850879" y="5917410"/>
          <a:ext cx="6072230" cy="3500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79441" y="113106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MATERIAL </a:t>
            </a:r>
            <a:r>
              <a:rPr lang="pt-BR" sz="1400" b="1" dirty="0" smtClean="0">
                <a:solidFill>
                  <a:schemeClr val="bg1"/>
                </a:solidFill>
              </a:rPr>
              <a:t>DE CONSUMO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779441" y="1488254"/>
          <a:ext cx="5976937" cy="709083"/>
        </p:xfrm>
        <a:graphic>
          <a:graphicData uri="http://schemas.openxmlformats.org/drawingml/2006/table">
            <a:tbl>
              <a:tblPr/>
              <a:tblGrid>
                <a:gridCol w="3199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2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825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41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33.122,01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33.129,08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0,02%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tângulo 11"/>
          <p:cNvSpPr/>
          <p:nvPr/>
        </p:nvSpPr>
        <p:spPr>
          <a:xfrm>
            <a:off x="841937" y="536063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EQUIPAMENTOS E MATERIAL PERMANENTE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2317" y="5703096"/>
          <a:ext cx="5857916" cy="671266"/>
        </p:xfrm>
        <a:graphic>
          <a:graphicData uri="http://schemas.openxmlformats.org/drawingml/2006/table">
            <a:tbl>
              <a:tblPr/>
              <a:tblGrid>
                <a:gridCol w="30568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06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949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04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43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4.278,00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04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40.686,00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851,05%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850879" y="2274072"/>
          <a:ext cx="6000792" cy="3000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/>
          <p:cNvGraphicFramePr/>
          <p:nvPr/>
        </p:nvGraphicFramePr>
        <p:xfrm>
          <a:off x="565127" y="6488914"/>
          <a:ext cx="6548436" cy="3019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41937" y="98818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TERCEIROS – PESSOA JURÍDICA</a:t>
            </a: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2317" y="1345378"/>
          <a:ext cx="5857916" cy="671266"/>
        </p:xfrm>
        <a:graphic>
          <a:graphicData uri="http://schemas.openxmlformats.org/drawingml/2006/table">
            <a:tbl>
              <a:tblPr/>
              <a:tblGrid>
                <a:gridCol w="30568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06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949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04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43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132.885,03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04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185.136,75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39,32%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áfico 10"/>
          <p:cNvGraphicFramePr/>
          <p:nvPr/>
        </p:nvGraphicFramePr>
        <p:xfrm>
          <a:off x="779441" y="2059758"/>
          <a:ext cx="6072230" cy="4086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Gráfico 13"/>
          <p:cNvGraphicFramePr/>
          <p:nvPr/>
        </p:nvGraphicFramePr>
        <p:xfrm>
          <a:off x="779441" y="6274600"/>
          <a:ext cx="3071834" cy="321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Gráfico 15"/>
          <p:cNvGraphicFramePr/>
          <p:nvPr/>
        </p:nvGraphicFramePr>
        <p:xfrm>
          <a:off x="3922713" y="6274600"/>
          <a:ext cx="2928958" cy="321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10018</TotalTime>
  <Words>973</Words>
  <Application>Microsoft Office PowerPoint</Application>
  <PresentationFormat>Personalizar</PresentationFormat>
  <Paragraphs>308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Tema do Office</vt:lpstr>
      <vt:lpstr>1_Tema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flavio.cavalcanti</cp:lastModifiedBy>
  <cp:revision>661</cp:revision>
  <dcterms:created xsi:type="dcterms:W3CDTF">2016-10-22T19:16:28Z</dcterms:created>
  <dcterms:modified xsi:type="dcterms:W3CDTF">2017-08-22T13:50:21Z</dcterms:modified>
</cp:coreProperties>
</file>