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6" r:id="rId2"/>
    <p:sldId id="257" r:id="rId3"/>
    <p:sldId id="319" r:id="rId4"/>
    <p:sldId id="327" r:id="rId5"/>
    <p:sldId id="295" r:id="rId6"/>
    <p:sldId id="296" r:id="rId7"/>
    <p:sldId id="337" r:id="rId8"/>
    <p:sldId id="311" r:id="rId9"/>
    <p:sldId id="302" r:id="rId10"/>
    <p:sldId id="317" r:id="rId11"/>
  </p:sldIdLst>
  <p:sldSz cx="7559675" cy="10691813"/>
  <p:notesSz cx="6888163" cy="10020300"/>
  <p:defaultTextStyle>
    <a:defPPr>
      <a:defRPr lang="pt-BR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9ECF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822" y="738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JUCEAL\JUNTA%202017\REL_MONITORAMENTO_JUCEAL_1_QUADR_2016_201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JUCEAL\JUNTA%202017\REL_MONITORAMENTO_JUCEAL_1_QUADR_2016_201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JUCEAL\JUNTA%202017\REL_MONITORAMENTO_JUCEAL_1_QUADR_2016_201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JUCEAL\JUNTA%202017\REL_MONITORAMENTO_JUCEAL_1_QUADR_2016_201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JUCEAL\JUNTA%202017\REL_MONITORAMENTO_JUCEAL_1_QUADR_2016_2017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JUCEAL\JUNTA%202017\REL_MONITORAMENTO_JUCEAL_1_QUADR_2016_2017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JUCEAL\JUNTA%202017\REL_MONITORAMENTO_JUCEAL_1_QUADR_2016_2017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JUCEAL\JUNTA%202017\REL_MONITORAMENTO_JUCEAL_1_QUADR_2016_2017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JUCEAL\JUNTA%202017\REL_MONITORAMENTO_JUCEAL_1_QUADR_2016_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EXECUCAO_ORCAM_2015_2016!$B$1</c:f>
              <c:strCache>
                <c:ptCount val="1"/>
                <c:pt idx="0">
                  <c:v>R$</c:v>
                </c:pt>
              </c:strCache>
            </c:strRef>
          </c:tx>
          <c:cat>
            <c:strRef>
              <c:f>EXECUCAO_ORCAM_2015_2016!$A$2:$A$3</c:f>
              <c:strCache>
                <c:ptCount val="2"/>
                <c:pt idx="0">
                  <c:v>Executado 1 Quadr 2016</c:v>
                </c:pt>
                <c:pt idx="1">
                  <c:v>Executado 1 Quadr 2017</c:v>
                </c:pt>
              </c:strCache>
            </c:strRef>
          </c:cat>
          <c:val>
            <c:numRef>
              <c:f>EXECUCAO_ORCAM_2015_2016!$B$2:$B$3</c:f>
              <c:numCache>
                <c:formatCode>#,##0.00</c:formatCode>
                <c:ptCount val="2"/>
                <c:pt idx="0">
                  <c:v>527804.4</c:v>
                </c:pt>
                <c:pt idx="1">
                  <c:v>440004.72</c:v>
                </c:pt>
              </c:numCache>
            </c:numRef>
          </c:val>
        </c:ser>
        <c:axId val="38151680"/>
        <c:axId val="32327168"/>
      </c:barChart>
      <c:catAx>
        <c:axId val="38151680"/>
        <c:scaling>
          <c:orientation val="minMax"/>
        </c:scaling>
        <c:axPos val="b"/>
        <c:majorTickMark val="none"/>
        <c:tickLblPos val="nextTo"/>
        <c:crossAx val="32327168"/>
        <c:crosses val="autoZero"/>
        <c:auto val="1"/>
        <c:lblAlgn val="ctr"/>
        <c:lblOffset val="100"/>
      </c:catAx>
      <c:valAx>
        <c:axId val="32327168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3815168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Diárias - Pessoal Civil Pagas no 1º Quadrimestre de 2016 e 2017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'DIARIAS_CIVIL DETALHAMENTO'!$B$9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'DIARIAS_CIVIL DETALHAMENTO'!$A$10:$A$12</c:f>
              <c:strCache>
                <c:ptCount val="3"/>
                <c:pt idx="0">
                  <c:v>Diárias Dentro do Estado</c:v>
                </c:pt>
                <c:pt idx="1">
                  <c:v>Diárias Fora do Estado</c:v>
                </c:pt>
                <c:pt idx="2">
                  <c:v>Diárias Pessoal Civil Por Indenização</c:v>
                </c:pt>
              </c:strCache>
            </c:strRef>
          </c:cat>
          <c:val>
            <c:numRef>
              <c:f>'DIARIAS_CIVIL DETALHAMENTO'!$B$10:$B$12</c:f>
              <c:numCache>
                <c:formatCode>#,##0.00</c:formatCode>
                <c:ptCount val="3"/>
                <c:pt idx="0">
                  <c:v>635</c:v>
                </c:pt>
                <c:pt idx="1">
                  <c:v>10205</c:v>
                </c:pt>
                <c:pt idx="2" formatCode="_-* #,##0.00_-;\-* #,##0.00_-;_-* &quot;-&quot;??_-;_-@_-">
                  <c:v>980</c:v>
                </c:pt>
              </c:numCache>
            </c:numRef>
          </c:val>
        </c:ser>
        <c:ser>
          <c:idx val="1"/>
          <c:order val="1"/>
          <c:tx>
            <c:strRef>
              <c:f>'DIARIAS_CIVIL DETALHAMENTO'!$C$9</c:f>
              <c:strCache>
                <c:ptCount val="1"/>
                <c:pt idx="0">
                  <c:v>2017</c:v>
                </c:pt>
              </c:strCache>
            </c:strRef>
          </c:tx>
          <c:cat>
            <c:strRef>
              <c:f>'DIARIAS_CIVIL DETALHAMENTO'!$A$10:$A$12</c:f>
              <c:strCache>
                <c:ptCount val="3"/>
                <c:pt idx="0">
                  <c:v>Diárias Dentro do Estado</c:v>
                </c:pt>
                <c:pt idx="1">
                  <c:v>Diárias Fora do Estado</c:v>
                </c:pt>
                <c:pt idx="2">
                  <c:v>Diárias Pessoal Civil Por Indenização</c:v>
                </c:pt>
              </c:strCache>
            </c:strRef>
          </c:cat>
          <c:val>
            <c:numRef>
              <c:f>'DIARIAS_CIVIL DETALHAMENTO'!$C$10:$C$12</c:f>
              <c:numCache>
                <c:formatCode>#,##0.00</c:formatCode>
                <c:ptCount val="3"/>
                <c:pt idx="0">
                  <c:v>35</c:v>
                </c:pt>
                <c:pt idx="1">
                  <c:v>7140</c:v>
                </c:pt>
                <c:pt idx="2" formatCode="_-* #,##0.00_-;\-* #,##0.00_-;_-* &quot;-&quot;??_-;_-@_-">
                  <c:v>1000</c:v>
                </c:pt>
              </c:numCache>
            </c:numRef>
          </c:val>
        </c:ser>
        <c:axId val="38153600"/>
        <c:axId val="38179968"/>
      </c:barChart>
      <c:catAx>
        <c:axId val="38153600"/>
        <c:scaling>
          <c:orientation val="minMax"/>
        </c:scaling>
        <c:axPos val="b"/>
        <c:majorTickMark val="none"/>
        <c:tickLblPos val="nextTo"/>
        <c:crossAx val="38179968"/>
        <c:crosses val="autoZero"/>
        <c:auto val="1"/>
        <c:lblAlgn val="ctr"/>
        <c:lblOffset val="100"/>
      </c:catAx>
      <c:valAx>
        <c:axId val="38179968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3815360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PASSAGENS!$B$1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PASSAGENS!$A$2:$A$3</c:f>
              <c:strCache>
                <c:ptCount val="2"/>
                <c:pt idx="0">
                  <c:v>Aeroturismo Agência de Viagens Ltda.</c:v>
                </c:pt>
                <c:pt idx="1">
                  <c:v>Propag Turismo Ltda.</c:v>
                </c:pt>
              </c:strCache>
            </c:strRef>
          </c:cat>
          <c:val>
            <c:numRef>
              <c:f>PASSAGENS!$B$2:$B$3</c:f>
              <c:numCache>
                <c:formatCode>#,##0.00</c:formatCode>
                <c:ptCount val="2"/>
                <c:pt idx="0" formatCode="_-* #,##0.00_-;\-* #,##0.00_-;_-* &quot;-&quot;??_-;_-@_-">
                  <c:v>4230.84</c:v>
                </c:pt>
                <c:pt idx="1">
                  <c:v>3682.09</c:v>
                </c:pt>
              </c:numCache>
            </c:numRef>
          </c:val>
        </c:ser>
        <c:ser>
          <c:idx val="1"/>
          <c:order val="1"/>
          <c:tx>
            <c:strRef>
              <c:f>PASSAGENS!$C$1</c:f>
              <c:strCache>
                <c:ptCount val="1"/>
                <c:pt idx="0">
                  <c:v>2017</c:v>
                </c:pt>
              </c:strCache>
            </c:strRef>
          </c:tx>
          <c:cat>
            <c:strRef>
              <c:f>PASSAGENS!$A$2:$A$3</c:f>
              <c:strCache>
                <c:ptCount val="2"/>
                <c:pt idx="0">
                  <c:v>Aeroturismo Agência de Viagens Ltda.</c:v>
                </c:pt>
                <c:pt idx="1">
                  <c:v>Propag Turismo Ltda.</c:v>
                </c:pt>
              </c:strCache>
            </c:strRef>
          </c:cat>
          <c:val>
            <c:numRef>
              <c:f>PASSAGENS!$C$2:$C$3</c:f>
              <c:numCache>
                <c:formatCode>_-* #,##0.00_-;\-* #,##0.00_-;_-* "-"??_-;_-@_-</c:formatCode>
                <c:ptCount val="2"/>
                <c:pt idx="0">
                  <c:v>0</c:v>
                </c:pt>
                <c:pt idx="1">
                  <c:v>8436.2000000000007</c:v>
                </c:pt>
              </c:numCache>
            </c:numRef>
          </c:val>
        </c:ser>
        <c:axId val="62084992"/>
        <c:axId val="62086528"/>
      </c:barChart>
      <c:catAx>
        <c:axId val="62084992"/>
        <c:scaling>
          <c:orientation val="minMax"/>
        </c:scaling>
        <c:axPos val="b"/>
        <c:numFmt formatCode="General" sourceLinked="1"/>
        <c:majorTickMark val="none"/>
        <c:tickLblPos val="nextTo"/>
        <c:crossAx val="62086528"/>
        <c:crosses val="autoZero"/>
        <c:auto val="1"/>
        <c:lblAlgn val="ctr"/>
        <c:lblOffset val="100"/>
      </c:catAx>
      <c:valAx>
        <c:axId val="6208652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208499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chemeClr val="accent1">
            <a:tint val="66000"/>
            <a:satMod val="160000"/>
          </a:schemeClr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 sz="1600" baseline="0"/>
              <a:t>Gastos com Material de Consumo no 1º Quadrimestre de 2016 e 2017</a:t>
            </a:r>
            <a:endParaRPr lang="pt-BR" sz="1600"/>
          </a:p>
        </c:rich>
      </c:tx>
      <c:layout/>
    </c:title>
    <c:plotArea>
      <c:layout/>
      <c:barChart>
        <c:barDir val="bar"/>
        <c:grouping val="clustered"/>
        <c:ser>
          <c:idx val="0"/>
          <c:order val="0"/>
          <c:tx>
            <c:strRef>
              <c:f>'MATERIAL DE CONSUMO'!$C$1</c:f>
              <c:strCache>
                <c:ptCount val="1"/>
                <c:pt idx="0">
                  <c:v>2017</c:v>
                </c:pt>
              </c:strCache>
            </c:strRef>
          </c:tx>
          <c:cat>
            <c:strRef>
              <c:f>'MATERIAL DE CONSUMO'!$A$2:$A$6</c:f>
              <c:strCache>
                <c:ptCount val="5"/>
                <c:pt idx="0">
                  <c:v>Mat. De Consumo Pagto Antecipado</c:v>
                </c:pt>
                <c:pt idx="1">
                  <c:v>Generos de Alimentação</c:v>
                </c:pt>
                <c:pt idx="2">
                  <c:v>Material de Expediente</c:v>
                </c:pt>
                <c:pt idx="3">
                  <c:v>Material de Copa e Cozinha</c:v>
                </c:pt>
                <c:pt idx="4">
                  <c:v>Material de Comunicação</c:v>
                </c:pt>
              </c:strCache>
            </c:strRef>
          </c:cat>
          <c:val>
            <c:numRef>
              <c:f>'MATERIAL DE CONSUMO'!$C$2:$C$6</c:f>
              <c:numCache>
                <c:formatCode>_-* #,##0.00_-;\-* #,##0.00_-;_-* "-"??_-;_-@_-</c:formatCode>
                <c:ptCount val="5"/>
                <c:pt idx="0">
                  <c:v>8000</c:v>
                </c:pt>
                <c:pt idx="1">
                  <c:v>99.5</c:v>
                </c:pt>
                <c:pt idx="2">
                  <c:v>1036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strRef>
              <c:f>'MATERIAL DE CONSUMO'!$B$1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'MATERIAL DE CONSUMO'!$A$2:$A$6</c:f>
              <c:strCache>
                <c:ptCount val="5"/>
                <c:pt idx="0">
                  <c:v>Mat. De Consumo Pagto Antecipado</c:v>
                </c:pt>
                <c:pt idx="1">
                  <c:v>Generos de Alimentação</c:v>
                </c:pt>
                <c:pt idx="2">
                  <c:v>Material de Expediente</c:v>
                </c:pt>
                <c:pt idx="3">
                  <c:v>Material de Copa e Cozinha</c:v>
                </c:pt>
                <c:pt idx="4">
                  <c:v>Material de Comunicação</c:v>
                </c:pt>
              </c:strCache>
            </c:strRef>
          </c:cat>
          <c:val>
            <c:numRef>
              <c:f>'MATERIAL DE CONSUMO'!$B$2:$B$6</c:f>
              <c:numCache>
                <c:formatCode>#,##0.00</c:formatCode>
                <c:ptCount val="5"/>
                <c:pt idx="0">
                  <c:v>4844.8999999999996</c:v>
                </c:pt>
                <c:pt idx="1">
                  <c:v>2428</c:v>
                </c:pt>
                <c:pt idx="2">
                  <c:v>1248</c:v>
                </c:pt>
                <c:pt idx="3">
                  <c:v>1272</c:v>
                </c:pt>
                <c:pt idx="4" formatCode="_-* #,##0.00_-;\-* #,##0.00_-;_-* &quot;-&quot;??_-;_-@_-">
                  <c:v>550</c:v>
                </c:pt>
              </c:numCache>
            </c:numRef>
          </c:val>
        </c:ser>
        <c:axId val="34889728"/>
        <c:axId val="34891648"/>
      </c:barChart>
      <c:catAx>
        <c:axId val="34889728"/>
        <c:scaling>
          <c:orientation val="minMax"/>
        </c:scaling>
        <c:axPos val="l"/>
        <c:majorTickMark val="none"/>
        <c:tickLblPos val="nextTo"/>
        <c:txPr>
          <a:bodyPr/>
          <a:lstStyle/>
          <a:p>
            <a:pPr>
              <a:defRPr sz="900"/>
            </a:pPr>
            <a:endParaRPr lang="pt-BR"/>
          </a:p>
        </c:txPr>
        <c:crossAx val="34891648"/>
        <c:crosses val="autoZero"/>
        <c:auto val="1"/>
        <c:lblAlgn val="ctr"/>
        <c:lblOffset val="100"/>
      </c:catAx>
      <c:valAx>
        <c:axId val="34891648"/>
        <c:scaling>
          <c:orientation val="minMax"/>
        </c:scaling>
        <c:axPos val="b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3488972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 sz="1600"/>
              <a:t>As</a:t>
            </a:r>
            <a:r>
              <a:rPr lang="pt-BR" sz="1600" baseline="0"/>
              <a:t> 10 Maiores Despesas com Pessoa Jurídica no 1º Quadrimestre de 2016 e 2017</a:t>
            </a:r>
            <a:endParaRPr lang="pt-BR" sz="1600"/>
          </a:p>
        </c:rich>
      </c:tx>
      <c:layout/>
    </c:title>
    <c:plotArea>
      <c:layout>
        <c:manualLayout>
          <c:layoutTarget val="inner"/>
          <c:xMode val="edge"/>
          <c:yMode val="edge"/>
          <c:x val="0.13074031983115544"/>
          <c:y val="0.1704514861208804"/>
          <c:w val="0.84520469735097703"/>
          <c:h val="0.43483658073702192"/>
        </c:manualLayout>
      </c:layout>
      <c:barChart>
        <c:barDir val="col"/>
        <c:grouping val="clustered"/>
        <c:ser>
          <c:idx val="0"/>
          <c:order val="0"/>
          <c:tx>
            <c:strRef>
              <c:f>'SERV TERC - PJ'!$B$1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'SERV TERC - PJ'!$A$2:$A$11</c:f>
              <c:strCache>
                <c:ptCount val="10"/>
                <c:pt idx="0">
                  <c:v>Estagiários</c:v>
                </c:pt>
                <c:pt idx="1">
                  <c:v>Outros Serv. De Terceiros PJ - Pgto. Antecipado</c:v>
                </c:pt>
                <c:pt idx="2">
                  <c:v>Locação de Veículos</c:v>
                </c:pt>
                <c:pt idx="3">
                  <c:v>Manut. e Conservação de Bens Imóveis</c:v>
                </c:pt>
                <c:pt idx="4">
                  <c:v>Manut. E Conservação de Máquinas e Equipam.</c:v>
                </c:pt>
                <c:pt idx="5">
                  <c:v>Locação de Software</c:v>
                </c:pt>
                <c:pt idx="6">
                  <c:v>Serviços de Energia Elétrica</c:v>
                </c:pt>
                <c:pt idx="7">
                  <c:v>Locação de Imóveis</c:v>
                </c:pt>
                <c:pt idx="8">
                  <c:v>Outros Serv. De Terceiros PJ </c:v>
                </c:pt>
                <c:pt idx="9">
                  <c:v>Serviço de Seleção e Treinamento</c:v>
                </c:pt>
              </c:strCache>
            </c:strRef>
          </c:cat>
          <c:val>
            <c:numRef>
              <c:f>'SERV TERC - PJ'!$B$2:$B$11</c:f>
              <c:numCache>
                <c:formatCode>#,##0.00</c:formatCode>
                <c:ptCount val="10"/>
                <c:pt idx="0">
                  <c:v>179423.73</c:v>
                </c:pt>
                <c:pt idx="1">
                  <c:v>5994</c:v>
                </c:pt>
                <c:pt idx="2">
                  <c:v>30032.14</c:v>
                </c:pt>
                <c:pt idx="3">
                  <c:v>14542.49</c:v>
                </c:pt>
                <c:pt idx="4" formatCode="_-* #,##0.00_-;\-* #,##0.00_-;_-* &quot;-&quot;??_-;_-@_-">
                  <c:v>11013.2</c:v>
                </c:pt>
                <c:pt idx="5">
                  <c:v>33000</c:v>
                </c:pt>
                <c:pt idx="6">
                  <c:v>13619.31</c:v>
                </c:pt>
                <c:pt idx="7" formatCode="_-* #,##0.00_-;\-* #,##0.00_-;_-* &quot;-&quot;??_-;_-@_-">
                  <c:v>31418.36</c:v>
                </c:pt>
                <c:pt idx="8" formatCode="_-* #,##0.00_-;\-* #,##0.00_-;_-* &quot;-&quot;??_-;_-@_-">
                  <c:v>8400</c:v>
                </c:pt>
                <c:pt idx="9">
                  <c:v>14130</c:v>
                </c:pt>
              </c:numCache>
            </c:numRef>
          </c:val>
        </c:ser>
        <c:ser>
          <c:idx val="1"/>
          <c:order val="1"/>
          <c:tx>
            <c:strRef>
              <c:f>'SERV TERC - PJ'!$C$1</c:f>
              <c:strCache>
                <c:ptCount val="1"/>
                <c:pt idx="0">
                  <c:v>2017</c:v>
                </c:pt>
              </c:strCache>
            </c:strRef>
          </c:tx>
          <c:cat>
            <c:strRef>
              <c:f>'SERV TERC - PJ'!$A$2:$A$11</c:f>
              <c:strCache>
                <c:ptCount val="10"/>
                <c:pt idx="0">
                  <c:v>Estagiários</c:v>
                </c:pt>
                <c:pt idx="1">
                  <c:v>Outros Serv. De Terceiros PJ - Pgto. Antecipado</c:v>
                </c:pt>
                <c:pt idx="2">
                  <c:v>Locação de Veículos</c:v>
                </c:pt>
                <c:pt idx="3">
                  <c:v>Manut. e Conservação de Bens Imóveis</c:v>
                </c:pt>
                <c:pt idx="4">
                  <c:v>Manut. E Conservação de Máquinas e Equipam.</c:v>
                </c:pt>
                <c:pt idx="5">
                  <c:v>Locação de Software</c:v>
                </c:pt>
                <c:pt idx="6">
                  <c:v>Serviços de Energia Elétrica</c:v>
                </c:pt>
                <c:pt idx="7">
                  <c:v>Locação de Imóveis</c:v>
                </c:pt>
                <c:pt idx="8">
                  <c:v>Outros Serv. De Terceiros PJ </c:v>
                </c:pt>
                <c:pt idx="9">
                  <c:v>Serviço de Seleção e Treinamento</c:v>
                </c:pt>
              </c:strCache>
            </c:strRef>
          </c:cat>
          <c:val>
            <c:numRef>
              <c:f>'SERV TERC - PJ'!$C$2:$C$11</c:f>
              <c:numCache>
                <c:formatCode>#,##0.00</c:formatCode>
                <c:ptCount val="10"/>
                <c:pt idx="0" formatCode="_-* #,##0.00_-;\-* #,##0.00_-;_-* &quot;-&quot;??_-;_-@_-">
                  <c:v>0</c:v>
                </c:pt>
                <c:pt idx="1">
                  <c:v>8000</c:v>
                </c:pt>
                <c:pt idx="2">
                  <c:v>43651.83</c:v>
                </c:pt>
                <c:pt idx="3" formatCode="_-* #,##0.00_-;\-* #,##0.00_-;_-* &quot;-&quot;??_-;_-@_-">
                  <c:v>14872.57</c:v>
                </c:pt>
                <c:pt idx="4">
                  <c:v>1210</c:v>
                </c:pt>
                <c:pt idx="5" formatCode="_-* #,##0.00_-;\-* #,##0.00_-;_-* &quot;-&quot;??_-;_-@_-">
                  <c:v>108324.19</c:v>
                </c:pt>
                <c:pt idx="6">
                  <c:v>16978.04</c:v>
                </c:pt>
                <c:pt idx="7" formatCode="_-* #,##0.00_-;\-* #,##0.00_-;_-* &quot;-&quot;??_-;_-@_-">
                  <c:v>0</c:v>
                </c:pt>
                <c:pt idx="8" formatCode="_-* #,##0.00_-;\-* #,##0.00_-;_-* &quot;-&quot;??_-;_-@_-">
                  <c:v>0</c:v>
                </c:pt>
                <c:pt idx="9" formatCode="_-* #,##0.00_-;\-* #,##0.00_-;_-* &quot;-&quot;??_-;_-@_-">
                  <c:v>0</c:v>
                </c:pt>
              </c:numCache>
            </c:numRef>
          </c:val>
        </c:ser>
        <c:axId val="33926528"/>
        <c:axId val="33830016"/>
      </c:barChart>
      <c:valAx>
        <c:axId val="33830016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33926528"/>
        <c:crosses val="autoZero"/>
        <c:crossBetween val="between"/>
      </c:valAx>
      <c:catAx>
        <c:axId val="33926528"/>
        <c:scaling>
          <c:orientation val="minMax"/>
        </c:scaling>
        <c:axPos val="b"/>
        <c:majorTickMark val="none"/>
        <c:tickLblPos val="nextTo"/>
        <c:crossAx val="33830016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 sz="1600"/>
            </a:pPr>
            <a:r>
              <a:rPr lang="pt-BR" sz="1600" dirty="0"/>
              <a:t>Gasto</a:t>
            </a:r>
            <a:r>
              <a:rPr lang="pt-BR" sz="1600" baseline="0" dirty="0"/>
              <a:t> com Serviços de Terceiros Pessoa </a:t>
            </a:r>
            <a:r>
              <a:rPr lang="pt-BR" sz="1600" baseline="0" dirty="0" smtClean="0"/>
              <a:t>Física </a:t>
            </a:r>
            <a:r>
              <a:rPr lang="pt-BR" sz="1600" baseline="0" dirty="0"/>
              <a:t>no 1º Quadrimestre de 2016 e 2017</a:t>
            </a:r>
            <a:endParaRPr lang="pt-BR" sz="1600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'SERV TER - PF'!$B$1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'SERV TER - PF'!$A$2</c:f>
              <c:strCache>
                <c:ptCount val="1"/>
                <c:pt idx="0">
                  <c:v>Estagiários</c:v>
                </c:pt>
              </c:strCache>
            </c:strRef>
          </c:cat>
          <c:val>
            <c:numRef>
              <c:f>'SERV TER - PF'!$B$2</c:f>
              <c:numCache>
                <c:formatCode>_-* #,##0.00_-;\-* #,##0.00_-;_-* "-"??_-;_-@_-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'SERV TER - PF'!$C$1</c:f>
              <c:strCache>
                <c:ptCount val="1"/>
                <c:pt idx="0">
                  <c:v>2017</c:v>
                </c:pt>
              </c:strCache>
            </c:strRef>
          </c:tx>
          <c:cat>
            <c:strRef>
              <c:f>'SERV TER - PF'!$A$2</c:f>
              <c:strCache>
                <c:ptCount val="1"/>
                <c:pt idx="0">
                  <c:v>Estagiários</c:v>
                </c:pt>
              </c:strCache>
            </c:strRef>
          </c:cat>
          <c:val>
            <c:numRef>
              <c:f>'SERV TER - PF'!$C$2</c:f>
              <c:numCache>
                <c:formatCode>_-* #,##0.00_-;\-* #,##0.00_-;_-* "-"??_-;_-@_-</c:formatCode>
                <c:ptCount val="1"/>
                <c:pt idx="0">
                  <c:v>151459.92000000001</c:v>
                </c:pt>
              </c:numCache>
            </c:numRef>
          </c:val>
        </c:ser>
        <c:axId val="34419840"/>
        <c:axId val="34422144"/>
      </c:barChart>
      <c:catAx>
        <c:axId val="34419840"/>
        <c:scaling>
          <c:orientation val="minMax"/>
        </c:scaling>
        <c:axPos val="b"/>
        <c:numFmt formatCode="General" sourceLinked="1"/>
        <c:majorTickMark val="none"/>
        <c:tickLblPos val="nextTo"/>
        <c:crossAx val="34422144"/>
        <c:crosses val="autoZero"/>
        <c:auto val="1"/>
        <c:lblAlgn val="ctr"/>
        <c:lblOffset val="100"/>
      </c:catAx>
      <c:valAx>
        <c:axId val="3442214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3441984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 sz="1600"/>
              <a:t>Indenizações, </a:t>
            </a:r>
            <a:r>
              <a:rPr lang="pt-BR" sz="1600" baseline="0"/>
              <a:t>Restituições e Ressarcimentos no 1º Quadrimestre de 2016 e 2017</a:t>
            </a:r>
            <a:endParaRPr lang="pt-BR" sz="1600"/>
          </a:p>
        </c:rich>
      </c:tx>
      <c:layout>
        <c:manualLayout>
          <c:xMode val="edge"/>
          <c:yMode val="edge"/>
          <c:x val="0.11174192616885562"/>
          <c:y val="0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strRef>
              <c:f>'INDENIZAÇÕES E RESTITUIC_PENDEN'!$B$1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'INDENIZAÇÕES E RESTITUIC_PENDEN'!$A$2</c:f>
              <c:strCache>
                <c:ptCount val="1"/>
                <c:pt idx="0">
                  <c:v>Indenizações </c:v>
                </c:pt>
              </c:strCache>
            </c:strRef>
          </c:cat>
          <c:val>
            <c:numRef>
              <c:f>'INDENIZAÇÕES E RESTITUIC_PENDEN'!$B$2</c:f>
              <c:numCache>
                <c:formatCode>_-* #,##0.00_-;\-* #,##0.00_-;_-* "-"??_-;_-@_-</c:formatCode>
                <c:ptCount val="1"/>
                <c:pt idx="0">
                  <c:v>129993.14</c:v>
                </c:pt>
              </c:numCache>
            </c:numRef>
          </c:val>
        </c:ser>
        <c:ser>
          <c:idx val="1"/>
          <c:order val="1"/>
          <c:tx>
            <c:strRef>
              <c:f>'INDENIZAÇÕES E RESTITUIC_PENDEN'!$C$1</c:f>
              <c:strCache>
                <c:ptCount val="1"/>
                <c:pt idx="0">
                  <c:v>2017</c:v>
                </c:pt>
              </c:strCache>
            </c:strRef>
          </c:tx>
          <c:cat>
            <c:strRef>
              <c:f>'INDENIZAÇÕES E RESTITUIC_PENDEN'!$A$2</c:f>
              <c:strCache>
                <c:ptCount val="1"/>
                <c:pt idx="0">
                  <c:v>Indenizações </c:v>
                </c:pt>
              </c:strCache>
            </c:strRef>
          </c:cat>
          <c:val>
            <c:numRef>
              <c:f>'INDENIZAÇÕES E RESTITUIC_PENDEN'!$C$2</c:f>
              <c:numCache>
                <c:formatCode>_-* #,##0.00_-;\-* #,##0.00_-;_-* "-"??_-;_-@_-</c:formatCode>
                <c:ptCount val="1"/>
                <c:pt idx="0">
                  <c:v>0</c:v>
                </c:pt>
              </c:numCache>
            </c:numRef>
          </c:val>
        </c:ser>
        <c:axId val="61145472"/>
        <c:axId val="61147776"/>
      </c:barChart>
      <c:catAx>
        <c:axId val="61145472"/>
        <c:scaling>
          <c:orientation val="minMax"/>
        </c:scaling>
        <c:axPos val="b"/>
        <c:numFmt formatCode="General" sourceLinked="1"/>
        <c:majorTickMark val="none"/>
        <c:tickLblPos val="nextTo"/>
        <c:crossAx val="61147776"/>
        <c:crosses val="autoZero"/>
        <c:auto val="1"/>
        <c:lblAlgn val="ctr"/>
        <c:lblOffset val="100"/>
      </c:catAx>
      <c:valAx>
        <c:axId val="6114777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114547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 sz="1600" baseline="0"/>
              <a:t>Despesas com </a:t>
            </a:r>
            <a:r>
              <a:rPr lang="pt-BR" sz="1600"/>
              <a:t>Locação de Veículos no 1º Quadrimestre de 2016 e 2017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'LOCACAÇÃO VEÍCULOS'!$B$1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'LOCACAÇÃO VEÍCULOS'!$A$3</c:f>
              <c:strCache>
                <c:ptCount val="1"/>
                <c:pt idx="0">
                  <c:v>RVM Locação e Serviços Ltda</c:v>
                </c:pt>
              </c:strCache>
            </c:strRef>
          </c:cat>
          <c:val>
            <c:numRef>
              <c:f>'LOCACAÇÃO VEÍCULOS'!$B$3</c:f>
              <c:numCache>
                <c:formatCode>_-* #,##0.00_-;\-* #,##0.00_-;_-* "-"??_-;_-@_-</c:formatCode>
                <c:ptCount val="1"/>
                <c:pt idx="0">
                  <c:v>30032.14</c:v>
                </c:pt>
              </c:numCache>
            </c:numRef>
          </c:val>
        </c:ser>
        <c:ser>
          <c:idx val="1"/>
          <c:order val="1"/>
          <c:tx>
            <c:strRef>
              <c:f>'LOCACAÇÃO VEÍCULOS'!$C$1</c:f>
              <c:strCache>
                <c:ptCount val="1"/>
                <c:pt idx="0">
                  <c:v>2017</c:v>
                </c:pt>
              </c:strCache>
            </c:strRef>
          </c:tx>
          <c:cat>
            <c:strRef>
              <c:f>'LOCACAÇÃO VEÍCULOS'!$A$3</c:f>
              <c:strCache>
                <c:ptCount val="1"/>
                <c:pt idx="0">
                  <c:v>RVM Locação e Serviços Ltda</c:v>
                </c:pt>
              </c:strCache>
            </c:strRef>
          </c:cat>
          <c:val>
            <c:numRef>
              <c:f>'LOCACAÇÃO VEÍCULOS'!$C$3</c:f>
              <c:numCache>
                <c:formatCode>_-* #,##0.00_-;\-* #,##0.00_-;_-* "-"??_-;_-@_-</c:formatCode>
                <c:ptCount val="1"/>
                <c:pt idx="0">
                  <c:v>43651.83</c:v>
                </c:pt>
              </c:numCache>
            </c:numRef>
          </c:val>
        </c:ser>
        <c:axId val="54033408"/>
        <c:axId val="54808576"/>
      </c:barChart>
      <c:catAx>
        <c:axId val="54033408"/>
        <c:scaling>
          <c:orientation val="minMax"/>
        </c:scaling>
        <c:axPos val="b"/>
        <c:numFmt formatCode="#,##0.00" sourceLinked="1"/>
        <c:majorTickMark val="none"/>
        <c:tickLblPos val="nextTo"/>
        <c:crossAx val="54808576"/>
        <c:crosses val="autoZero"/>
        <c:auto val="1"/>
        <c:lblAlgn val="ctr"/>
        <c:lblOffset val="100"/>
      </c:catAx>
      <c:valAx>
        <c:axId val="5480857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5403340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txPr>
    <a:bodyPr/>
    <a:lstStyle/>
    <a:p>
      <a:pPr>
        <a:defRPr sz="900"/>
      </a:pPr>
      <a:endParaRPr lang="pt-BR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 sz="1600"/>
              <a:t>Gastos com Serviços de Telefonia</a:t>
            </a:r>
            <a:r>
              <a:rPr lang="pt-BR" sz="1600" baseline="0"/>
              <a:t> Fixa e Móvel no 1º Quadrimestre de 2016 e 2017</a:t>
            </a:r>
            <a:endParaRPr lang="pt-BR" sz="160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TELEFONIA!$B$1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TELEFONIA!$B$2:$B$3</c:f>
              <c:numCache>
                <c:formatCode>#,##0.00</c:formatCode>
                <c:ptCount val="2"/>
                <c:pt idx="0">
                  <c:v>2345.0700000000002</c:v>
                </c:pt>
                <c:pt idx="1">
                  <c:v>4273.33</c:v>
                </c:pt>
              </c:numCache>
            </c:numRef>
          </c:val>
        </c:ser>
        <c:ser>
          <c:idx val="1"/>
          <c:order val="1"/>
          <c:tx>
            <c:strRef>
              <c:f>TELEFONIA!$C$1</c:f>
              <c:strCache>
                <c:ptCount val="1"/>
                <c:pt idx="0">
                  <c:v>2017</c:v>
                </c:pt>
              </c:strCache>
            </c:strRef>
          </c:tx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TELEFONIA!$C$2:$C$3</c:f>
              <c:numCache>
                <c:formatCode>#,##0.00</c:formatCode>
                <c:ptCount val="2"/>
                <c:pt idx="0">
                  <c:v>1839.98</c:v>
                </c:pt>
                <c:pt idx="1">
                  <c:v>4836.8500000000004</c:v>
                </c:pt>
              </c:numCache>
            </c:numRef>
          </c:val>
        </c:ser>
        <c:axId val="33986432"/>
        <c:axId val="33987968"/>
      </c:barChart>
      <c:catAx>
        <c:axId val="33986432"/>
        <c:scaling>
          <c:orientation val="minMax"/>
        </c:scaling>
        <c:axPos val="b"/>
        <c:numFmt formatCode="General" sourceLinked="1"/>
        <c:majorTickMark val="none"/>
        <c:tickLblPos val="nextTo"/>
        <c:crossAx val="33987968"/>
        <c:crosses val="autoZero"/>
        <c:auto val="1"/>
        <c:lblAlgn val="ctr"/>
        <c:lblOffset val="100"/>
      </c:catAx>
      <c:valAx>
        <c:axId val="33987968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3398643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0" cy="501015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0" cy="501015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14550" y="750888"/>
            <a:ext cx="2659063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80" rIns="93159" bIns="4658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3159" tIns="46580" rIns="93159" bIns="4658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0" cy="501015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9" y="9517546"/>
            <a:ext cx="2984870" cy="501015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093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9081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/>
          <p:cNvSpPr txBox="1"/>
          <p:nvPr/>
        </p:nvSpPr>
        <p:spPr>
          <a:xfrm>
            <a:off x="6409109" y="737394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93689" y="1234289"/>
            <a:ext cx="6715172" cy="10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2060"/>
                </a:solidFill>
                <a:latin typeface="+mj-lt"/>
                <a:cs typeface="Arial" pitchFamily="34" charset="0"/>
              </a:rPr>
              <a:t>Fundo Estadual de Registro e do Comércio</a:t>
            </a:r>
            <a:endParaRPr lang="pt-BR" sz="2400" b="1" dirty="0">
              <a:solidFill>
                <a:srgbClr val="002060"/>
              </a:solidFill>
              <a:latin typeface="+mj-lt"/>
              <a:cs typeface="Arial" pitchFamily="34" charset="0"/>
            </a:endParaRPr>
          </a:p>
          <a:p>
            <a:pPr algn="ctr"/>
            <a:r>
              <a:rPr lang="pt-BR" b="1" dirty="0" smtClean="0">
                <a:solidFill>
                  <a:schemeClr val="bg1">
                    <a:lumMod val="65000"/>
                  </a:schemeClr>
                </a:solidFill>
                <a:latin typeface="+mj-lt"/>
                <a:cs typeface="Arial" pitchFamily="34" charset="0"/>
              </a:rPr>
              <a:t>1º Quadrimestre de 2016 e 2017</a:t>
            </a:r>
            <a:endParaRPr lang="pt-BR" b="1" dirty="0">
              <a:solidFill>
                <a:schemeClr val="bg1">
                  <a:lumMod val="65000"/>
                </a:schemeClr>
              </a:solidFill>
              <a:latin typeface="+mj-lt"/>
              <a:cs typeface="Arial" pitchFamily="34" charset="0"/>
            </a:endParaRPr>
          </a:p>
          <a:p>
            <a:endParaRPr lang="pt-BR" dirty="0"/>
          </a:p>
        </p:txBody>
      </p:sp>
      <p:sp>
        <p:nvSpPr>
          <p:cNvPr id="7" name="object 4"/>
          <p:cNvSpPr txBox="1"/>
          <p:nvPr/>
        </p:nvSpPr>
        <p:spPr>
          <a:xfrm>
            <a:off x="827509" y="2249562"/>
            <a:ext cx="6048672" cy="1600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pt-BR" sz="1300" b="1" dirty="0" smtClean="0">
                <a:latin typeface="+mj-lt"/>
                <a:cs typeface="Arial" pitchFamily="34" charset="0"/>
              </a:rPr>
              <a:t>APRESENTAÇÃO</a:t>
            </a:r>
          </a:p>
          <a:p>
            <a:pPr algn="just"/>
            <a:endParaRPr lang="pt-BR" sz="1300" dirty="0" smtClean="0">
              <a:latin typeface="+mj-lt"/>
              <a:cs typeface="Arial" pitchFamily="34" charset="0"/>
            </a:endParaRPr>
          </a:p>
          <a:p>
            <a:pPr algn="just"/>
            <a:r>
              <a:rPr lang="pt-BR" sz="1300" dirty="0" smtClean="0">
                <a:latin typeface="+mj-lt"/>
                <a:cs typeface="Arial" pitchFamily="34" charset="0"/>
              </a:rPr>
              <a:t>Os dados a seguir contemplam uma visão geral das despesas do Fundo Estadual de Registro e do Comércio de Alagoas – FUNERC, no 1º Quadrimestre de 2016 e 2017, realizada através do Sistema Integrado de Administração  Financeira – SIAFEM, Portal da Transparência Graciliano Ramos, Extrator/SIFAL, Portal do Servidor – SEPLAG, Planilha de Monitoramento da Transparência, Banco de Dados da Junta Comercial, E-SIC Alagoas, Diário Oficial do Estado de Alagoas, Google </a:t>
            </a:r>
            <a:r>
              <a:rPr lang="pt-BR" sz="1300" dirty="0" err="1" smtClean="0">
                <a:latin typeface="+mj-lt"/>
                <a:cs typeface="Arial" pitchFamily="34" charset="0"/>
              </a:rPr>
              <a:t>Analytics</a:t>
            </a:r>
            <a:r>
              <a:rPr lang="pt-BR" sz="1300" dirty="0" smtClean="0">
                <a:latin typeface="+mj-lt"/>
                <a:cs typeface="Arial" pitchFamily="34" charset="0"/>
              </a:rPr>
              <a:t>, entre outros.</a:t>
            </a:r>
            <a:endParaRPr sz="1300" dirty="0">
              <a:latin typeface="+mj-lt"/>
              <a:cs typeface="Arial" pitchFamily="34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907629" y="3761730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Aft>
                <a:spcPts val="1000"/>
              </a:spcAft>
            </a:pPr>
            <a:r>
              <a:rPr lang="pt-BR" sz="22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Relatório de Monitoramento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971525" y="4481810"/>
            <a:ext cx="5904656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EXECUÇÃO ORÇAMENTÁRIA</a:t>
            </a:r>
            <a:endParaRPr lang="pt-BR" sz="1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1043533" y="4985866"/>
          <a:ext cx="5666400" cy="1976009"/>
        </p:xfrm>
        <a:graphic>
          <a:graphicData uri="http://schemas.openxmlformats.org/drawingml/2006/table">
            <a:tbl>
              <a:tblPr/>
              <a:tblGrid>
                <a:gridCol w="2461793"/>
                <a:gridCol w="1617860"/>
                <a:gridCol w="1586747"/>
              </a:tblGrid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  <a:cs typeface="Arial" pitchFamily="34" charset="0"/>
                        </a:rPr>
                        <a:t>ITENS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  <a:cs typeface="Arial" pitchFamily="34" charset="0"/>
                        </a:rPr>
                        <a:t>1º QUADR. 2016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  <a:cs typeface="Arial" pitchFamily="34" charset="0"/>
                        </a:rPr>
                        <a:t>(R$)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  <a:cs typeface="Arial" pitchFamily="34" charset="0"/>
                        </a:rPr>
                        <a:t>1º QUADR. 2017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  <a:cs typeface="Arial" pitchFamily="34" charset="0"/>
                        </a:rPr>
                        <a:t>(R$)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98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  <a:cs typeface="Arial" pitchFamily="34" charset="0"/>
                        </a:rPr>
                        <a:t>Dotação Inicial </a:t>
                      </a:r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+mj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2.000.000,00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1.440.000,00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  <a:cs typeface="Arial" pitchFamily="34" charset="0"/>
                        </a:rPr>
                        <a:t>Suplementação </a:t>
                      </a:r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+mj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190.730,06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215.672,57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j-lt"/>
                          <a:cs typeface="Arial" pitchFamily="34" charset="0"/>
                        </a:rPr>
                        <a:t>Reduções </a:t>
                      </a:r>
                      <a:r>
                        <a:rPr lang="pt-BR" sz="1200" b="1" i="0" u="none" strike="noStrike">
                          <a:solidFill>
                            <a:srgbClr val="365F91"/>
                          </a:solidFill>
                          <a:latin typeface="+mj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-190.730,06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-215.672,57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j-lt"/>
                          <a:cs typeface="Arial" pitchFamily="34" charset="0"/>
                        </a:rPr>
                        <a:t>Atualizado </a:t>
                      </a:r>
                      <a:r>
                        <a:rPr lang="pt-BR" sz="1200" b="1" i="0" u="none" strike="noStrike">
                          <a:solidFill>
                            <a:srgbClr val="365F91"/>
                          </a:solidFill>
                          <a:latin typeface="+mj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2.000.000,00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1.440.000,00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j-lt"/>
                          <a:cs typeface="Arial" pitchFamily="34" charset="0"/>
                        </a:rPr>
                        <a:t>Empenhado </a:t>
                      </a:r>
                      <a:r>
                        <a:rPr lang="pt-BR" sz="1200" b="1" i="0" u="none" strike="noStrike">
                          <a:solidFill>
                            <a:srgbClr val="365F91"/>
                          </a:solidFill>
                          <a:latin typeface="+mj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546.647,61</a:t>
                      </a:r>
                      <a:endParaRPr lang="pt-BR" sz="12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533.737,02</a:t>
                      </a:r>
                      <a:endParaRPr lang="pt-BR" sz="12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  <a:cs typeface="Arial" pitchFamily="34" charset="0"/>
                        </a:rPr>
                        <a:t>Liquidado </a:t>
                      </a:r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+mj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537.591,11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463.970,33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j-lt"/>
                          <a:cs typeface="Arial" pitchFamily="34" charset="0"/>
                        </a:rPr>
                        <a:t>Pago </a:t>
                      </a:r>
                      <a:r>
                        <a:rPr lang="pt-BR" sz="1200" b="1" i="0" u="none" strike="noStrike">
                          <a:solidFill>
                            <a:srgbClr val="365F91"/>
                          </a:solidFill>
                          <a:latin typeface="+mj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527.804,40</a:t>
                      </a:r>
                      <a:endParaRPr lang="pt-BR" sz="12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440.004,72</a:t>
                      </a:r>
                      <a:endParaRPr lang="pt-BR" sz="12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j-lt"/>
                          <a:cs typeface="Arial" pitchFamily="34" charset="0"/>
                        </a:rPr>
                        <a:t>Disponível a Emp. </a:t>
                      </a:r>
                      <a:r>
                        <a:rPr lang="pt-BR" sz="1200" b="1" i="0" u="none" strike="noStrike">
                          <a:solidFill>
                            <a:srgbClr val="365F91"/>
                          </a:solidFill>
                          <a:latin typeface="+mj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1.453.352,39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906.262,98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  <a:cs typeface="Arial" pitchFamily="34" charset="0"/>
                        </a:rPr>
                        <a:t>Execução (%) </a:t>
                      </a:r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+mj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27,33%</a:t>
                      </a:r>
                      <a:endParaRPr lang="pt-BR" sz="12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37,06%</a:t>
                      </a:r>
                      <a:endParaRPr lang="pt-BR" sz="12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971525" y="7218114"/>
            <a:ext cx="595341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1º QUADRIMESTRE 2016 E 2017– </a:t>
            </a:r>
            <a:r>
              <a:rPr lang="pt-BR" sz="1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REPRESENTAÇÃO GRÁFICA</a:t>
            </a:r>
          </a:p>
        </p:txBody>
      </p:sp>
      <p:graphicFrame>
        <p:nvGraphicFramePr>
          <p:cNvPr id="12" name="Gráfico 11"/>
          <p:cNvGraphicFramePr/>
          <p:nvPr/>
        </p:nvGraphicFramePr>
        <p:xfrm>
          <a:off x="1187549" y="7722170"/>
          <a:ext cx="5544616" cy="1803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8408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81743077"/>
              </p:ext>
            </p:extLst>
          </p:nvPr>
        </p:nvGraphicFramePr>
        <p:xfrm>
          <a:off x="899517" y="1457474"/>
          <a:ext cx="5786477" cy="880008"/>
        </p:xfrm>
        <a:graphic>
          <a:graphicData uri="http://schemas.openxmlformats.org/drawingml/2006/table">
            <a:tbl>
              <a:tblPr/>
              <a:tblGrid>
                <a:gridCol w="3070928"/>
                <a:gridCol w="1501104"/>
                <a:gridCol w="1214445"/>
              </a:tblGrid>
              <a:tr h="2933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ITENS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R$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VARIAÇÃO %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933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Total Executado </a:t>
                      </a:r>
                      <a:r>
                        <a:rPr lang="pt-BR" sz="1200" b="0" i="0" u="none" strike="noStrike" dirty="0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1º</a:t>
                      </a:r>
                      <a:r>
                        <a:rPr lang="pt-BR" sz="1200" b="0" i="0" u="none" strike="noStrike" baseline="0" dirty="0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 </a:t>
                      </a:r>
                      <a:r>
                        <a:rPr lang="pt-BR" sz="1200" b="0" i="0" u="none" strike="noStrike" baseline="0" dirty="0" err="1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Quadr</a:t>
                      </a:r>
                      <a:r>
                        <a:rPr lang="pt-BR" sz="1200" b="0" i="0" u="none" strike="noStrike" baseline="0" dirty="0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. </a:t>
                      </a:r>
                      <a:r>
                        <a:rPr lang="pt-BR" sz="1200" b="0" i="0" u="none" strike="noStrike" dirty="0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2016</a:t>
                      </a:r>
                      <a:endParaRPr lang="pt-BR" sz="1200" b="0" i="0" u="none" strike="noStrike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11.820,00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2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933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Total Executado </a:t>
                      </a:r>
                      <a:r>
                        <a:rPr lang="pt-BR" sz="1200" b="0" i="0" u="none" strike="noStrike" dirty="0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1º </a:t>
                      </a:r>
                      <a:r>
                        <a:rPr lang="pt-BR" sz="1200" b="0" i="0" u="none" strike="noStrike" dirty="0" err="1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Quadr</a:t>
                      </a:r>
                      <a:r>
                        <a:rPr lang="pt-BR" sz="1200" b="0" i="0" u="none" strike="noStrike" dirty="0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 .</a:t>
                      </a:r>
                      <a:r>
                        <a:rPr lang="pt-BR" sz="1200" b="0" i="0" u="none" strike="noStrike" baseline="0" dirty="0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2017</a:t>
                      </a:r>
                      <a:endParaRPr lang="pt-BR" sz="1200" b="0" i="0" u="none" strike="noStrike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8.175,00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-30,84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5" name="Retângulo 14"/>
          <p:cNvSpPr/>
          <p:nvPr/>
        </p:nvSpPr>
        <p:spPr>
          <a:xfrm>
            <a:off x="827509" y="10254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DIÁRIAS – PESSOAL CIVIL </a:t>
            </a:r>
            <a:endParaRPr lang="pt-BR" sz="1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899517" y="260960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DIÁRIAS – PESSOAL CIVIL  (DETALHAMENTO)</a:t>
            </a:r>
            <a:endParaRPr lang="pt-BR" sz="1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43533" y="577795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PASSAGENS E DESPESAS COM LOCOMOÇÃO</a:t>
            </a:r>
            <a:endParaRPr lang="pt-BR" sz="1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44241004"/>
              </p:ext>
            </p:extLst>
          </p:nvPr>
        </p:nvGraphicFramePr>
        <p:xfrm>
          <a:off x="1115541" y="6354018"/>
          <a:ext cx="5786478" cy="780393"/>
        </p:xfrm>
        <a:graphic>
          <a:graphicData uri="http://schemas.openxmlformats.org/drawingml/2006/table">
            <a:tbl>
              <a:tblPr/>
              <a:tblGrid>
                <a:gridCol w="3070928"/>
                <a:gridCol w="1576797"/>
                <a:gridCol w="1138753"/>
              </a:tblGrid>
              <a:tr h="260131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200" dirty="0">
                        <a:solidFill>
                          <a:schemeClr val="bg1"/>
                        </a:solidFill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R$</a:t>
                      </a:r>
                      <a:endParaRPr lang="pt-BR" sz="1200" dirty="0"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VARIAÇÃO %</a:t>
                      </a:r>
                      <a:endParaRPr lang="pt-BR" sz="1200" dirty="0"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601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Total Executado </a:t>
                      </a:r>
                      <a:r>
                        <a:rPr lang="pt-BR" sz="1200" b="0" i="0" u="none" strike="noStrike" dirty="0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1º </a:t>
                      </a:r>
                      <a:r>
                        <a:rPr lang="pt-BR" sz="1200" b="0" i="0" u="none" strike="noStrike" dirty="0" err="1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Quadr</a:t>
                      </a:r>
                      <a:r>
                        <a:rPr lang="pt-BR" sz="1200" b="0" i="0" u="none" strike="noStrike" dirty="0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. 2016</a:t>
                      </a:r>
                      <a:endParaRPr lang="pt-BR" sz="1200" b="0" i="0" u="none" strike="noStrike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7.912,93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2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601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Total Executado </a:t>
                      </a:r>
                      <a:r>
                        <a:rPr lang="pt-BR" sz="1200" b="0" i="0" u="none" strike="noStrike" dirty="0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1º </a:t>
                      </a:r>
                      <a:r>
                        <a:rPr lang="pt-BR" sz="1200" b="0" i="0" u="none" strike="noStrike" dirty="0" err="1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Quadr</a:t>
                      </a:r>
                      <a:r>
                        <a:rPr lang="pt-BR" sz="1200" b="0" i="0" u="none" strike="noStrike" dirty="0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. 2017</a:t>
                      </a:r>
                      <a:endParaRPr lang="pt-BR" sz="1200" b="0" i="0" u="none" strike="noStrike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8.436,20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6,61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1043533" y="736213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PASSAGENS E  DESPESAS COM LOCOMOÇÃO (DETALHAMENTO)</a:t>
            </a:r>
            <a:endParaRPr lang="pt-BR" sz="1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13" name="Gráfico 12"/>
          <p:cNvGraphicFramePr/>
          <p:nvPr/>
        </p:nvGraphicFramePr>
        <p:xfrm>
          <a:off x="899517" y="3041650"/>
          <a:ext cx="6004942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Gráfico 13"/>
          <p:cNvGraphicFramePr/>
          <p:nvPr/>
        </p:nvGraphicFramePr>
        <p:xfrm>
          <a:off x="1187549" y="7794178"/>
          <a:ext cx="5688632" cy="2005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8654186"/>
              </p:ext>
            </p:extLst>
          </p:nvPr>
        </p:nvGraphicFramePr>
        <p:xfrm>
          <a:off x="850878" y="1702570"/>
          <a:ext cx="5786479" cy="743625"/>
        </p:xfrm>
        <a:graphic>
          <a:graphicData uri="http://schemas.openxmlformats.org/drawingml/2006/table">
            <a:tbl>
              <a:tblPr/>
              <a:tblGrid>
                <a:gridCol w="3070928"/>
                <a:gridCol w="1576797"/>
                <a:gridCol w="1138754"/>
              </a:tblGrid>
              <a:tr h="247875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100" dirty="0"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R$</a:t>
                      </a:r>
                      <a:endParaRPr lang="pt-BR" sz="1100" dirty="0"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VARIAÇÃO 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%</a:t>
                      </a:r>
                      <a:endParaRPr lang="pt-BR" sz="1100" dirty="0"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47875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1º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Quadr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. 2016</a:t>
                      </a:r>
                      <a:endParaRPr lang="pt-BR" sz="1100" dirty="0"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10.342,90</a:t>
                      </a:r>
                      <a:endParaRPr lang="pt-BR" sz="11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47875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1º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Quadr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. 2017</a:t>
                      </a:r>
                      <a:endParaRPr lang="pt-BR" sz="1100" dirty="0"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9.135,50</a:t>
                      </a:r>
                      <a:endParaRPr lang="pt-BR" sz="11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-11,67</a:t>
                      </a:r>
                      <a:endParaRPr lang="pt-BR" sz="11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20" name="Retângulo 19"/>
          <p:cNvSpPr/>
          <p:nvPr/>
        </p:nvSpPr>
        <p:spPr>
          <a:xfrm>
            <a:off x="755501" y="116944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MATERIAL DE CONSUMO</a:t>
            </a:r>
            <a:endParaRPr lang="pt-BR" sz="1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7" name="Gráfico 6"/>
          <p:cNvGraphicFramePr/>
          <p:nvPr/>
        </p:nvGraphicFramePr>
        <p:xfrm>
          <a:off x="608011" y="3021806"/>
          <a:ext cx="6343652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922316" y="1774006"/>
          <a:ext cx="5786479" cy="803679"/>
        </p:xfrm>
        <a:graphic>
          <a:graphicData uri="http://schemas.openxmlformats.org/drawingml/2006/table">
            <a:tbl>
              <a:tblPr/>
              <a:tblGrid>
                <a:gridCol w="3070928"/>
                <a:gridCol w="1643981"/>
                <a:gridCol w="1071570"/>
              </a:tblGrid>
              <a:tr h="267893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100" dirty="0"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R$</a:t>
                      </a:r>
                      <a:endParaRPr lang="pt-BR" sz="1100" dirty="0"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VARIAÇÃO 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%</a:t>
                      </a:r>
                      <a:endParaRPr lang="pt-BR" sz="1100" dirty="0"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67893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1º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Quadr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. 2016</a:t>
                      </a:r>
                      <a:endParaRPr lang="pt-BR" sz="1100" dirty="0"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358.423,88</a:t>
                      </a:r>
                      <a:endParaRPr lang="pt-BR" sz="11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67893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1º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Quadr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. 2017</a:t>
                      </a:r>
                      <a:endParaRPr lang="pt-BR" sz="1100" dirty="0"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202.833,72</a:t>
                      </a:r>
                      <a:endParaRPr lang="pt-BR" sz="11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-43,41</a:t>
                      </a:r>
                      <a:endParaRPr lang="pt-BR" sz="11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841937" y="131345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SERVIÇOS DE TERCEIROS – PESSOA JURÍDICA</a:t>
            </a:r>
            <a:endParaRPr lang="pt-BR" sz="1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41937" y="3266652"/>
            <a:ext cx="5976664" cy="4361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DESPESAS COM SERVIÇOS DE TERCEIROS PESSOA JURÍDICA </a:t>
            </a:r>
          </a:p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1º QUADRIMESTRE de 2016 e 2017</a:t>
            </a:r>
            <a:endParaRPr lang="pt-BR" sz="1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10" name="Gráfico 9"/>
          <p:cNvGraphicFramePr/>
          <p:nvPr/>
        </p:nvGraphicFramePr>
        <p:xfrm>
          <a:off x="395461" y="2897634"/>
          <a:ext cx="6768752" cy="4219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14106425"/>
              </p:ext>
            </p:extLst>
          </p:nvPr>
        </p:nvGraphicFramePr>
        <p:xfrm>
          <a:off x="993755" y="1631130"/>
          <a:ext cx="5786478" cy="803679"/>
        </p:xfrm>
        <a:graphic>
          <a:graphicData uri="http://schemas.openxmlformats.org/drawingml/2006/table">
            <a:tbl>
              <a:tblPr/>
              <a:tblGrid>
                <a:gridCol w="3070928"/>
                <a:gridCol w="1576796"/>
                <a:gridCol w="1138754"/>
              </a:tblGrid>
              <a:tr h="267893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200" dirty="0"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R$</a:t>
                      </a:r>
                      <a:endParaRPr lang="pt-BR" sz="1200" dirty="0"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VARIAÇÃO %</a:t>
                      </a:r>
                      <a:endParaRPr lang="pt-BR" sz="1200" dirty="0"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67893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1º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Quadr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. 2016</a:t>
                      </a:r>
                      <a:endParaRPr lang="pt-BR" sz="1200" dirty="0"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-</a:t>
                      </a:r>
                      <a:endParaRPr lang="pt-BR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67893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1º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Quadr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. 2017</a:t>
                      </a:r>
                      <a:endParaRPr lang="pt-BR" sz="1200" dirty="0"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1595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151.459,92</a:t>
                      </a:r>
                      <a:endParaRPr lang="pt-BR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898662" y="118717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SERVIÇOS DE TERCEIROS – PESSOA FÍSICA</a:t>
            </a:r>
            <a:endParaRPr lang="pt-BR" sz="1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7" name="Gráfico 6"/>
          <p:cNvGraphicFramePr/>
          <p:nvPr/>
        </p:nvGraphicFramePr>
        <p:xfrm>
          <a:off x="683493" y="2681610"/>
          <a:ext cx="6410327" cy="3480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755501" y="1529482"/>
          <a:ext cx="5786478" cy="803679"/>
        </p:xfrm>
        <a:graphic>
          <a:graphicData uri="http://schemas.openxmlformats.org/drawingml/2006/table">
            <a:tbl>
              <a:tblPr/>
              <a:tblGrid>
                <a:gridCol w="2993120"/>
                <a:gridCol w="1476173"/>
                <a:gridCol w="1317185"/>
              </a:tblGrid>
              <a:tr h="267893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200" dirty="0"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R$</a:t>
                      </a:r>
                      <a:endParaRPr lang="pt-BR" sz="1200" dirty="0"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VARIAÇÃO %</a:t>
                      </a:r>
                      <a:endParaRPr lang="pt-BR" sz="1200" dirty="0"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67893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 1º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Quadr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. 2016</a:t>
                      </a:r>
                      <a:endParaRPr lang="pt-BR" sz="1200" dirty="0"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129.993,14</a:t>
                      </a:r>
                      <a:endParaRPr lang="pt-BR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67893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1º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Quadr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. 2017</a:t>
                      </a:r>
                      <a:endParaRPr lang="pt-BR" sz="1200" dirty="0"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0,00</a:t>
                      </a:r>
                      <a:endParaRPr lang="pt-BR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6" name="Retângulo 15"/>
          <p:cNvSpPr/>
          <p:nvPr/>
        </p:nvSpPr>
        <p:spPr>
          <a:xfrm>
            <a:off x="683493" y="95341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INDENIZAÇÕES E RESTITUIÇÕES</a:t>
            </a:r>
            <a:endParaRPr lang="pt-BR" sz="1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83493" y="534590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LOCAÇÃO DE VEÍCULOS</a:t>
            </a:r>
            <a:endParaRPr lang="pt-BR" sz="1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755501" y="5849962"/>
          <a:ext cx="5786478" cy="857259"/>
        </p:xfrm>
        <a:graphic>
          <a:graphicData uri="http://schemas.openxmlformats.org/drawingml/2006/table">
            <a:tbl>
              <a:tblPr/>
              <a:tblGrid>
                <a:gridCol w="3041804"/>
                <a:gridCol w="1561843"/>
                <a:gridCol w="1182831"/>
              </a:tblGrid>
              <a:tr h="285753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200" dirty="0"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R$</a:t>
                      </a:r>
                      <a:endParaRPr lang="pt-BR" sz="1200" dirty="0"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VARIAÇÃO %</a:t>
                      </a:r>
                      <a:endParaRPr lang="pt-BR" sz="1200" dirty="0"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85753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1º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Quadr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.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 2016</a:t>
                      </a:r>
                      <a:endParaRPr lang="pt-BR" sz="1200" dirty="0"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1595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30.032,14</a:t>
                      </a:r>
                      <a:endParaRPr lang="pt-BR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85753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1º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Quadr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. 2017</a:t>
                      </a:r>
                      <a:endParaRPr lang="pt-BR" sz="1200" dirty="0"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43.651,83</a:t>
                      </a:r>
                      <a:endParaRPr lang="pt-BR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45,35</a:t>
                      </a:r>
                      <a:endParaRPr lang="pt-BR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899517" y="2609602"/>
          <a:ext cx="5544616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/>
          <p:cNvGraphicFramePr/>
          <p:nvPr/>
        </p:nvGraphicFramePr>
        <p:xfrm>
          <a:off x="683494" y="6858075"/>
          <a:ext cx="6264696" cy="2592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922316" y="1916882"/>
          <a:ext cx="5786479" cy="857256"/>
        </p:xfrm>
        <a:graphic>
          <a:graphicData uri="http://schemas.openxmlformats.org/drawingml/2006/table">
            <a:tbl>
              <a:tblPr/>
              <a:tblGrid>
                <a:gridCol w="3070928"/>
                <a:gridCol w="1576797"/>
                <a:gridCol w="1138754"/>
              </a:tblGrid>
              <a:tr h="285752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200" dirty="0"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R$</a:t>
                      </a:r>
                      <a:endParaRPr lang="pt-BR" sz="1200" dirty="0"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VARIAÇÃO 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%</a:t>
                      </a:r>
                      <a:endParaRPr lang="pt-BR" sz="1200" dirty="0"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1º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Quadr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. 2016</a:t>
                      </a:r>
                      <a:endParaRPr lang="pt-BR" sz="1200" dirty="0"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6.618,40</a:t>
                      </a:r>
                      <a:endParaRPr lang="pt-BR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1º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Quadr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. 2017</a:t>
                      </a:r>
                      <a:endParaRPr lang="pt-BR" sz="1200" dirty="0"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6.676,83</a:t>
                      </a:r>
                      <a:endParaRPr lang="pt-BR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Candara"/>
                          <a:cs typeface="Arial" pitchFamily="34" charset="0"/>
                        </a:rPr>
                        <a:t>0,88</a:t>
                      </a:r>
                      <a:endParaRPr lang="pt-BR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841937" y="138546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SERVIÇO DE TELEFONIA FIXA E MÓVEL</a:t>
            </a:r>
            <a:endParaRPr lang="pt-BR" sz="1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6" name="Gráfico 5"/>
          <p:cNvGraphicFramePr/>
          <p:nvPr/>
        </p:nvGraphicFramePr>
        <p:xfrm>
          <a:off x="1331565" y="3113658"/>
          <a:ext cx="5148064" cy="255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83493" y="988188"/>
            <a:ext cx="6273638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20 PRINCIPAIS FORNECEDORES – 1º QUADRIMESTRE 2016 E 2017</a:t>
            </a:r>
            <a:endParaRPr lang="pt-BR" sz="1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683493" y="1529473"/>
          <a:ext cx="6264696" cy="7344821"/>
        </p:xfrm>
        <a:graphic>
          <a:graphicData uri="http://schemas.openxmlformats.org/drawingml/2006/table">
            <a:tbl>
              <a:tblPr/>
              <a:tblGrid>
                <a:gridCol w="2157221"/>
                <a:gridCol w="939123"/>
                <a:gridCol w="2436011"/>
                <a:gridCol w="732341"/>
              </a:tblGrid>
              <a:tr h="41551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 MAIORES FORNECEDORES DO 1º QUADRIMESTRE DE 2016</a:t>
                      </a:r>
                    </a:p>
                  </a:txBody>
                  <a:tcPr marL="5590" marR="5590" marT="55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 MAIORES FORNECEDORES DO 1º QUADRIMESTRE DE 2017</a:t>
                      </a:r>
                    </a:p>
                  </a:txBody>
                  <a:tcPr marL="5590" marR="5590" marT="55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299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FORNECEDORES</a:t>
                      </a:r>
                    </a:p>
                  </a:txBody>
                  <a:tcPr marL="5590" marR="5590" marT="55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2016</a:t>
                      </a:r>
                    </a:p>
                  </a:txBody>
                  <a:tcPr marL="5590" marR="5590" marT="55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FORNECEDORES</a:t>
                      </a:r>
                    </a:p>
                  </a:txBody>
                  <a:tcPr marL="5590" marR="5590" marT="55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2017</a:t>
                      </a:r>
                    </a:p>
                  </a:txBody>
                  <a:tcPr marL="5590" marR="5590" marT="55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9967"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INSTITUTO EUVALDO LODI IEL AL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179.423,73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DETINADO AO PGT DE ESTAGIARIO JUCEAL/520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151.459,92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996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VOX SOLUCOES TECNOLOGICAS LTDA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99.000,00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VOX SOLUCOES TECNOLOGICAS LTDA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105.174,19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2996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A 2-B TECNOLOGIA LTDA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36.936,68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RVM LOCACAO E SERVICOS LTDA ME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43.651,83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996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RVM LOCACAO E SERVICOS LTDA ME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35.132,14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SCOLTT COMERCIO E SERVICOS LTDA.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33.540,00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2996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MAX SERVICOS LTDA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30.037,47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COMPANHIA ENERGETICA DE ALAGOAS - CEAL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17.158,98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996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COMPANHIA ENERGETICA DE ALAGOAS - CEAL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18.279,43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SOLANGE RIBEIRO ROCHA EPP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16.130,66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2996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LARISSA SARMENTO BESERRA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14.542,49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LARISSA SARMENTO BESERRA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14.872,57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996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SCOLTT SEGURANCA DE VALORES LTDA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13.984,68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IZABELE DE ALMEIDA COSTA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9.400,00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2996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W E ADMINISTRADORA DE SERVICOS LTDA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11.520,99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PROPAG TURISMO LTDA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8.436,20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996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TECH SERVICOS DE TECNOLOGIA LTDA - ME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7.850,00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LETICIA MARIA GARCEZ XAVIER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8.000,00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2996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LGP DESENV E GESTAO EMPRESARIAL LTDA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7.800,00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HAROLDO  COM E SERVICOS LTDA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7.820,00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996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ARISTHEU DE GUSMAO LYRA NETO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7.250,00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CARLOS ALBERTO BARROS DE ARAUJO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5.050,00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2996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EDVALDO MAIORANO DE LIMA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6.990,00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TELEMAR NORTE LESTE S.A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4.836,85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996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KLEBER ADRIANI BERNARDINO PEREIRA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6.913,90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EDITORA NDJ LTDA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3.150,00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2996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ESAFI-ESCOLA DE ADM. E TREINAMENTO S/C L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6.330,00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PREF MUNI MACEIO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2.462,02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996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TELEMAR NORTE LESTE S.A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4.273,33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OI MOVEL S.A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1.839,98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2996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AEROTURISMO AGENCIA DE VIAGENS LTDA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4.230,84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EMPRESA B  CORREIOS E TELEGRAFOS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1.654,52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996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CENTRAL DAS IMPRESSORAS COMERCIO LTDA ME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3.763,20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EDMUNDO JORGE LINS DA SILVA FILHO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1.365,00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2996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PROPAG TURISMO LTDA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3.682,09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VANILDO BATOISTA DA SILVA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1.210,00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996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L.C.SERVICOS EM TELEFONIA LTDA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3.150,00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PAPELARIA MACEIO LTDA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1.036,00</a:t>
                      </a:r>
                    </a:p>
                  </a:txBody>
                  <a:tcPr marL="5590" marR="5590" marT="5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10668</TotalTime>
  <Words>738</Words>
  <Application>Microsoft Office PowerPoint</Application>
  <PresentationFormat>Personalizar</PresentationFormat>
  <Paragraphs>208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fabiana.freitas</cp:lastModifiedBy>
  <cp:revision>764</cp:revision>
  <cp:lastPrinted>2017-03-14T19:34:17Z</cp:lastPrinted>
  <dcterms:created xsi:type="dcterms:W3CDTF">2016-10-22T19:16:28Z</dcterms:created>
  <dcterms:modified xsi:type="dcterms:W3CDTF">2017-09-01T14:20:48Z</dcterms:modified>
</cp:coreProperties>
</file>