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notesMasterIdLst>
    <p:notesMasterId r:id="rId21"/>
  </p:notesMasterIdLst>
  <p:sldIdLst>
    <p:sldId id="325" r:id="rId3"/>
    <p:sldId id="257" r:id="rId4"/>
    <p:sldId id="320" r:id="rId5"/>
    <p:sldId id="286" r:id="rId6"/>
    <p:sldId id="303" r:id="rId7"/>
    <p:sldId id="314" r:id="rId8"/>
    <p:sldId id="319" r:id="rId9"/>
    <p:sldId id="323" r:id="rId10"/>
    <p:sldId id="326" r:id="rId11"/>
    <p:sldId id="293" r:id="rId12"/>
    <p:sldId id="331" r:id="rId13"/>
    <p:sldId id="321" r:id="rId14"/>
    <p:sldId id="322" r:id="rId15"/>
    <p:sldId id="302" r:id="rId16"/>
    <p:sldId id="327" r:id="rId17"/>
    <p:sldId id="329" r:id="rId18"/>
    <p:sldId id="328" r:id="rId19"/>
    <p:sldId id="330" r:id="rId20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>
        <p:scale>
          <a:sx n="100" d="100"/>
          <a:sy n="100" d="100"/>
        </p:scale>
        <p:origin x="-1200" y="2898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\MONITORAMENTO_PMAL_1&#186;%20QUADRIMESTRE%202016%20E%20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\MONITORAMENTO_PMAL_1&#186;%20QUADRIMESTRE%202016%20E%20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\MONITORAMENTO_PMAL_1&#186;%20QUADRIMESTRE%202016%20E%20201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\MONITORAMENTO_PMAL_1&#186;%20QUADRIMESTRE%202016%20E%202017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\MONITORAMENTO_PMAL_1&#186;%20QUADRIMESTRE%202016%20E%202017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\MONITORAMENTO_PMAL_1&#186;%20QUADRIMESTRE%202016%20E%202017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\MONITORAMENTO_PMAL_1&#186;%20QUADRIMESTRE%202016%20E%202017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\MONITORAMENTO_PMAL_1&#186;%20QUADRIMESTRE%202016%20E%202017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\MONITORAMENTO_PMAL_1&#186;%20QUADRIMESTRE%202016%20E%20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\MONITORAMENTO_PMAL_1&#186;%20QUADRIMESTRE%202016%20E%20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_OK\MONITORAMENTO_PMAL_1&#186;%20QUADRIMESTRE%202016%20E%20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\MONITORAMENTO_PMAL_1&#186;%20QUADRIMESTRE%202016%20E%20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\MONITORAMENTO_PMAL_1&#186;%20QUADRIMESTRE%202016%20E%20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\MONITORAMENTO_PMAL_1&#186;%20QUADRIMESTRE%202016%20E%20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\MONITORAMENTO_PMAL_1&#186;%20QUADRIMESTRE%202016%20E%20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_OK\DESPESAS%20-%20CONSULTA%20AVAN&#199;ADA_MC_MF_2016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PMAL_OK\DESPESAS%20-%20CONSULTA%20AVAN&#199;ADA_MC_MF_2016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SERVIDORES!$A$2:$A$3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SERVIDORES!$B$2:$B$3</c:f>
              <c:numCache>
                <c:formatCode>_-* #,##0_-;\-* #,##0_-;_-* "-"??_-;_-@_-</c:formatCode>
                <c:ptCount val="2"/>
                <c:pt idx="0">
                  <c:v>9047</c:v>
                </c:pt>
                <c:pt idx="1">
                  <c:v>64</c:v>
                </c:pt>
              </c:numCache>
            </c:numRef>
          </c:val>
        </c:ser>
        <c:ser>
          <c:idx val="2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SERVIDORES!$A$2:$A$3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SERVIDORES!$C$2:$C$3</c:f>
              <c:numCache>
                <c:formatCode>_-* #,##0_-;\-* #,##0_-;_-* "-"??_-;_-@_-</c:formatCode>
                <c:ptCount val="2"/>
                <c:pt idx="0">
                  <c:v>7037</c:v>
                </c:pt>
                <c:pt idx="1">
                  <c:v>0</c:v>
                </c:pt>
              </c:numCache>
            </c:numRef>
          </c:val>
        </c:ser>
        <c:axId val="61695872"/>
        <c:axId val="61697408"/>
      </c:barChart>
      <c:catAx>
        <c:axId val="61695872"/>
        <c:scaling>
          <c:orientation val="minMax"/>
        </c:scaling>
        <c:axPos val="b"/>
        <c:majorTickMark val="none"/>
        <c:tickLblPos val="nextTo"/>
        <c:crossAx val="61697408"/>
        <c:crosses val="autoZero"/>
        <c:auto val="1"/>
        <c:lblAlgn val="ctr"/>
        <c:lblOffset val="100"/>
      </c:catAx>
      <c:valAx>
        <c:axId val="61697408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6169587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 algn="ctr" rtl="0">
              <a:defRPr/>
            </a:pPr>
            <a:r>
              <a:rPr lang="pt-BR" sz="1100" dirty="0"/>
              <a:t>As 04 Maiores Despesas com Pessoa Jurídica no 1º Quadrimestre 2016 e 2017</a:t>
            </a:r>
          </a:p>
          <a:p>
            <a:pPr algn="ctr" rtl="0">
              <a:defRPr/>
            </a:pPr>
            <a:endParaRPr lang="pt-BR" dirty="0"/>
          </a:p>
        </c:rich>
      </c:tx>
      <c:layout>
        <c:manualLayout>
          <c:xMode val="edge"/>
          <c:yMode val="edge"/>
          <c:x val="0.16090158599064922"/>
          <c:y val="2.3902000491490674E-2"/>
        </c:manualLayout>
      </c:layout>
    </c:title>
    <c:plotArea>
      <c:layout>
        <c:manualLayout>
          <c:layoutTarget val="inner"/>
          <c:xMode val="edge"/>
          <c:yMode val="edge"/>
          <c:x val="0.1464011027398554"/>
          <c:y val="0.1109568203663783"/>
          <c:w val="0.83249577975414968"/>
          <c:h val="0.514033614229588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PJ'!$A$2:$A$5</c:f>
              <c:strCache>
                <c:ptCount val="4"/>
                <c:pt idx="0">
                  <c:v>LOCACAO DE VEICULOS</c:v>
                </c:pt>
                <c:pt idx="1">
                  <c:v>SERVICOS DE ENERGIA ELETRICA</c:v>
                </c:pt>
                <c:pt idx="2">
                  <c:v>SERVICOS DE TELECOMUNICACOES</c:v>
                </c:pt>
                <c:pt idx="3">
                  <c:v>MANUTENCAO E CONSERVACAO DE VEICULOS</c:v>
                </c:pt>
              </c:strCache>
            </c:strRef>
          </c:cat>
          <c:val>
            <c:numRef>
              <c:f>'SERV TERC - PJ'!$B$2:$B$5</c:f>
              <c:numCache>
                <c:formatCode>_-* #,##0.00_-;\-* #,##0.00_-;_-* "-"??_-;_-@_-</c:formatCode>
                <c:ptCount val="4"/>
                <c:pt idx="0">
                  <c:v>2480781.96</c:v>
                </c:pt>
                <c:pt idx="1">
                  <c:v>480602.03</c:v>
                </c:pt>
                <c:pt idx="2">
                  <c:v>737.1</c:v>
                </c:pt>
                <c:pt idx="3">
                  <c:v>6155.4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PJ'!$A$2:$A$5</c:f>
              <c:strCache>
                <c:ptCount val="4"/>
                <c:pt idx="0">
                  <c:v>LOCACAO DE VEICULOS</c:v>
                </c:pt>
                <c:pt idx="1">
                  <c:v>SERVICOS DE ENERGIA ELETRICA</c:v>
                </c:pt>
                <c:pt idx="2">
                  <c:v>SERVICOS DE TELECOMUNICACOES</c:v>
                </c:pt>
                <c:pt idx="3">
                  <c:v>MANUTENCAO E CONSERVACAO DE VEICULOS</c:v>
                </c:pt>
              </c:strCache>
            </c:strRef>
          </c:cat>
          <c:val>
            <c:numRef>
              <c:f>'SERV TERC - PJ'!$C$2:$C$5</c:f>
              <c:numCache>
                <c:formatCode>_-* #,##0.00_-;\-* #,##0.00_-;_-* "-"??_-;_-@_-</c:formatCode>
                <c:ptCount val="4"/>
                <c:pt idx="0">
                  <c:v>2369338.8499999987</c:v>
                </c:pt>
                <c:pt idx="1">
                  <c:v>349398.92000000016</c:v>
                </c:pt>
                <c:pt idx="2">
                  <c:v>19027.689999999988</c:v>
                </c:pt>
                <c:pt idx="3">
                  <c:v>4943</c:v>
                </c:pt>
              </c:numCache>
            </c:numRef>
          </c:val>
        </c:ser>
        <c:axId val="64745856"/>
        <c:axId val="64723584"/>
      </c:barChart>
      <c:valAx>
        <c:axId val="6472358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4745856"/>
        <c:crosses val="autoZero"/>
        <c:crossBetween val="between"/>
      </c:valAx>
      <c:catAx>
        <c:axId val="64745856"/>
        <c:scaling>
          <c:orientation val="minMax"/>
        </c:scaling>
        <c:axPos val="b"/>
        <c:majorTickMark val="none"/>
        <c:tickLblPos val="nextTo"/>
        <c:crossAx val="6472358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ysClr val="windowText" lastClr="000000"/>
          </a:solidFill>
        </a:ln>
      </c:spPr>
    </c:plotArea>
    <c:plotVisOnly val="1"/>
    <c:dispBlanksAs val="gap"/>
  </c:chart>
  <c:spPr>
    <a:ln>
      <a:noFill/>
    </a:ln>
  </c:spPr>
  <c:txPr>
    <a:bodyPr/>
    <a:lstStyle/>
    <a:p>
      <a:pPr>
        <a:defRPr sz="1000"/>
      </a:pPr>
      <a:endParaRPr lang="pt-B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pt-BR" sz="1400" dirty="0"/>
              <a:t>Os 06 Maiores Gastos com Locação de Veículos no 1º Quadrimestre de 2016 e 2017</a:t>
            </a: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'LOCACAÇÃO VEÍCULOS'!$A$2:$A$7</c:f>
              <c:strCache>
                <c:ptCount val="6"/>
                <c:pt idx="0">
                  <c:v>COSTA DOURADA VEICULOS LTDA</c:v>
                </c:pt>
                <c:pt idx="1">
                  <c:v>AMERICA LOCACAO E SERVICOS LTDA.</c:v>
                </c:pt>
                <c:pt idx="2">
                  <c:v>LOCADORA DE VEICULOS SAO SEBASTIAO LTDA</c:v>
                </c:pt>
                <c:pt idx="3">
                  <c:v>EQUILIBRIO SERVICOS LTDA - ROTACAR LOCAD</c:v>
                </c:pt>
                <c:pt idx="4">
                  <c:v>FLYONE SERV AEREOS ESPEC COM E SERV LTDA</c:v>
                </c:pt>
                <c:pt idx="5">
                  <c:v>AMORIM E AMORIM LTDA</c:v>
                </c:pt>
              </c:strCache>
            </c:strRef>
          </c:cat>
          <c:val>
            <c:numRef>
              <c:f>'LOCACAÇÃO VEÍCULOS'!$B$2:$B$7</c:f>
              <c:numCache>
                <c:formatCode>_-* #,##0.00_-;\-* #,##0.00_-;_-* "-"??_-;_-@_-</c:formatCode>
                <c:ptCount val="6"/>
                <c:pt idx="0">
                  <c:v>348732.51</c:v>
                </c:pt>
                <c:pt idx="1">
                  <c:v>342769.19</c:v>
                </c:pt>
                <c:pt idx="2">
                  <c:v>315272.59000000008</c:v>
                </c:pt>
                <c:pt idx="3">
                  <c:v>250584.17</c:v>
                </c:pt>
                <c:pt idx="4">
                  <c:v>524140.93000000023</c:v>
                </c:pt>
                <c:pt idx="5">
                  <c:v>233711.72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'LOCACAÇÃO VEÍCULOS'!$A$2:$A$7</c:f>
              <c:strCache>
                <c:ptCount val="6"/>
                <c:pt idx="0">
                  <c:v>COSTA DOURADA VEICULOS LTDA</c:v>
                </c:pt>
                <c:pt idx="1">
                  <c:v>AMERICA LOCACAO E SERVICOS LTDA.</c:v>
                </c:pt>
                <c:pt idx="2">
                  <c:v>LOCADORA DE VEICULOS SAO SEBASTIAO LTDA</c:v>
                </c:pt>
                <c:pt idx="3">
                  <c:v>EQUILIBRIO SERVICOS LTDA - ROTACAR LOCAD</c:v>
                </c:pt>
                <c:pt idx="4">
                  <c:v>FLYONE SERV AEREOS ESPEC COM E SERV LTDA</c:v>
                </c:pt>
                <c:pt idx="5">
                  <c:v>AMORIM E AMORIM LTDA</c:v>
                </c:pt>
              </c:strCache>
            </c:strRef>
          </c:cat>
          <c:val>
            <c:numRef>
              <c:f>'LOCACAÇÃO VEÍCULOS'!$C$2:$C$7</c:f>
              <c:numCache>
                <c:formatCode>_-* #,##0.00_-;\-* #,##0.00_-;_-* "-"??_-;_-@_-</c:formatCode>
                <c:ptCount val="6"/>
                <c:pt idx="0">
                  <c:v>425811.41000000021</c:v>
                </c:pt>
                <c:pt idx="1">
                  <c:v>410921.12</c:v>
                </c:pt>
                <c:pt idx="2">
                  <c:v>387130.13</c:v>
                </c:pt>
                <c:pt idx="3">
                  <c:v>301780.38</c:v>
                </c:pt>
                <c:pt idx="4">
                  <c:v>0</c:v>
                </c:pt>
                <c:pt idx="5">
                  <c:v>282045.38</c:v>
                </c:pt>
              </c:numCache>
            </c:numRef>
          </c:val>
        </c:ser>
        <c:axId val="64911616"/>
        <c:axId val="64913408"/>
      </c:barChart>
      <c:catAx>
        <c:axId val="64911616"/>
        <c:scaling>
          <c:orientation val="minMax"/>
        </c:scaling>
        <c:axPos val="b"/>
        <c:majorTickMark val="none"/>
        <c:tickLblPos val="nextTo"/>
        <c:crossAx val="64913408"/>
        <c:crosses val="autoZero"/>
        <c:auto val="1"/>
        <c:lblAlgn val="ctr"/>
        <c:lblOffset val="100"/>
      </c:catAx>
      <c:valAx>
        <c:axId val="6491340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491161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ysClr val="windowText" lastClr="000000"/>
          </a:solidFill>
        </a:ln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21426033702308989"/>
          <c:y val="3.1414800614739918E-2"/>
          <c:w val="0.6942729096075857"/>
          <c:h val="0.58091595067345869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 - PF'!$A$2:$A$4</c:f>
              <c:strCache>
                <c:ptCount val="3"/>
                <c:pt idx="0">
                  <c:v>LOCACAO DE IMOVEIS</c:v>
                </c:pt>
                <c:pt idx="1">
                  <c:v>SERVICOS DE SELECAO E TREINAMENTO</c:v>
                </c:pt>
                <c:pt idx="2">
                  <c:v>OUTROS SERV DE TERCEIROS PF- PAGTO ANTECIPADO</c:v>
                </c:pt>
              </c:strCache>
            </c:strRef>
          </c:cat>
          <c:val>
            <c:numRef>
              <c:f>'SERV TER - PF'!$B$2:$B$4</c:f>
              <c:numCache>
                <c:formatCode>_-* #,##0.00_-;\-* #,##0.00_-;_-* "-"??_-;_-@_-</c:formatCode>
                <c:ptCount val="3"/>
                <c:pt idx="0">
                  <c:v>148979.97</c:v>
                </c:pt>
                <c:pt idx="1">
                  <c:v>18540</c:v>
                </c:pt>
                <c:pt idx="2">
                  <c:v>600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 - PF'!$A$2:$A$4</c:f>
              <c:strCache>
                <c:ptCount val="3"/>
                <c:pt idx="0">
                  <c:v>LOCACAO DE IMOVEIS</c:v>
                </c:pt>
                <c:pt idx="1">
                  <c:v>SERVICOS DE SELECAO E TREINAMENTO</c:v>
                </c:pt>
                <c:pt idx="2">
                  <c:v>OUTROS SERV DE TERCEIROS PF- PAGTO ANTECIPADO</c:v>
                </c:pt>
              </c:strCache>
            </c:strRef>
          </c:cat>
          <c:val>
            <c:numRef>
              <c:f>'SERV TER - PF'!$C$2:$C$4</c:f>
              <c:numCache>
                <c:formatCode>_-* #,##0.00_-;\-* #,##0.00_-;_-* "-"??_-;_-@_-</c:formatCode>
                <c:ptCount val="3"/>
                <c:pt idx="0">
                  <c:v>155630.47999999998</c:v>
                </c:pt>
                <c:pt idx="1">
                  <c:v>20380.79</c:v>
                </c:pt>
                <c:pt idx="2">
                  <c:v>500</c:v>
                </c:pt>
              </c:numCache>
            </c:numRef>
          </c:val>
        </c:ser>
        <c:axId val="65059456"/>
        <c:axId val="63701376"/>
      </c:barChart>
      <c:catAx>
        <c:axId val="65059456"/>
        <c:scaling>
          <c:orientation val="minMax"/>
        </c:scaling>
        <c:axPos val="b"/>
        <c:majorTickMark val="none"/>
        <c:tickLblPos val="nextTo"/>
        <c:crossAx val="63701376"/>
        <c:crosses val="autoZero"/>
        <c:auto val="1"/>
        <c:lblAlgn val="ctr"/>
        <c:lblOffset val="100"/>
      </c:catAx>
      <c:valAx>
        <c:axId val="6370137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505945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ysClr val="windowText" lastClr="000000"/>
          </a:solidFill>
        </a:ln>
      </c:spPr>
    </c:plotArea>
    <c:plotVisOnly val="1"/>
    <c:dispBlanksAs val="gap"/>
  </c:chart>
  <c:txPr>
    <a:bodyPr/>
    <a:lstStyle/>
    <a:p>
      <a:pPr>
        <a:defRPr sz="1000">
          <a:latin typeface="+mn-lt"/>
          <a:cs typeface="Arial" panose="020B0604020202020204" pitchFamily="34" charset="0"/>
        </a:defRPr>
      </a:pPr>
      <a:endParaRPr lang="pt-B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TELECOMUNICACOES!$A$2:$A$4</c:f>
              <c:strCache>
                <c:ptCount val="3"/>
                <c:pt idx="0">
                  <c:v>TELEFONICA BRASIL S.A.</c:v>
                </c:pt>
                <c:pt idx="1">
                  <c:v>OI MOVEL S.A</c:v>
                </c:pt>
                <c:pt idx="2">
                  <c:v>TELEMAR NORTE LESTE S/A</c:v>
                </c:pt>
              </c:strCache>
            </c:strRef>
          </c:cat>
          <c:val>
            <c:numRef>
              <c:f>TELECOMUNICACOES!$B$2:$B$4</c:f>
              <c:numCache>
                <c:formatCode>_-* #,##0.00_-;\-* #,##0.00_-;_-* "-"??_-;_-@_-</c:formatCode>
                <c:ptCount val="3"/>
                <c:pt idx="0">
                  <c:v>737.1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TELECOMUNICACOES!$A$2:$A$4</c:f>
              <c:strCache>
                <c:ptCount val="3"/>
                <c:pt idx="0">
                  <c:v>TELEFONICA BRASIL S.A.</c:v>
                </c:pt>
                <c:pt idx="1">
                  <c:v>OI MOVEL S.A</c:v>
                </c:pt>
                <c:pt idx="2">
                  <c:v>TELEMAR NORTE LESTE S/A</c:v>
                </c:pt>
              </c:strCache>
            </c:strRef>
          </c:cat>
          <c:val>
            <c:numRef>
              <c:f>TELECOMUNICACOES!$C$2:$C$4</c:f>
              <c:numCache>
                <c:formatCode>_-* #,##0.00_-;\-* #,##0.00_-;_-* "-"??_-;_-@_-</c:formatCode>
                <c:ptCount val="3"/>
                <c:pt idx="0">
                  <c:v>977.8499999999998</c:v>
                </c:pt>
                <c:pt idx="1">
                  <c:v>4204.21</c:v>
                </c:pt>
                <c:pt idx="2">
                  <c:v>13845.630000000003</c:v>
                </c:pt>
              </c:numCache>
            </c:numRef>
          </c:val>
        </c:ser>
        <c:axId val="63723008"/>
        <c:axId val="63724544"/>
      </c:barChart>
      <c:catAx>
        <c:axId val="63723008"/>
        <c:scaling>
          <c:orientation val="minMax"/>
        </c:scaling>
        <c:axPos val="b"/>
        <c:numFmt formatCode="General" sourceLinked="1"/>
        <c:majorTickMark val="none"/>
        <c:tickLblPos val="nextTo"/>
        <c:crossAx val="63724544"/>
        <c:crosses val="autoZero"/>
        <c:auto val="1"/>
        <c:lblAlgn val="ctr"/>
        <c:lblOffset val="100"/>
      </c:catAx>
      <c:valAx>
        <c:axId val="6372454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372300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100">
          <a:latin typeface="+mn-lt"/>
          <a:cs typeface="Arial" panose="020B0604020202020204" pitchFamily="34" charset="0"/>
        </a:defRPr>
      </a:pPr>
      <a:endParaRPr lang="pt-B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TELEFONIA!$A$2:$A$3</c:f>
              <c:strCache>
                <c:ptCount val="2"/>
                <c:pt idx="0">
                  <c:v>TELEMAR NORTE LESTE S/A</c:v>
                </c:pt>
                <c:pt idx="1">
                  <c:v>OI MOVEL S.A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TELEFONIA!$A$2:$A$3</c:f>
              <c:strCache>
                <c:ptCount val="2"/>
                <c:pt idx="0">
                  <c:v>TELEMAR NORTE LESTE S/A</c:v>
                </c:pt>
                <c:pt idx="1">
                  <c:v>OI MOVEL S.A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27868.809999999994</c:v>
                </c:pt>
                <c:pt idx="1">
                  <c:v>13392.730000000003</c:v>
                </c:pt>
              </c:numCache>
            </c:numRef>
          </c:val>
        </c:ser>
        <c:axId val="65205376"/>
        <c:axId val="65206912"/>
      </c:barChart>
      <c:catAx>
        <c:axId val="65205376"/>
        <c:scaling>
          <c:orientation val="minMax"/>
        </c:scaling>
        <c:axPos val="b"/>
        <c:numFmt formatCode="General" sourceLinked="1"/>
        <c:majorTickMark val="none"/>
        <c:tickLblPos val="nextTo"/>
        <c:crossAx val="65206912"/>
        <c:crosses val="autoZero"/>
        <c:auto val="1"/>
        <c:lblAlgn val="ctr"/>
        <c:lblOffset val="100"/>
      </c:catAx>
      <c:valAx>
        <c:axId val="6520691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520537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100">
          <a:latin typeface="+mn-lt"/>
          <a:cs typeface="Arial" panose="020B0604020202020204" pitchFamily="34" charset="0"/>
        </a:defRPr>
      </a:pPr>
      <a:endParaRPr lang="pt-B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EXECUCAO_ORCAM_2016_2017_FMAL!$A$2:$A$3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EXECUCAO_ORCAM_2016_2017_FMAL!$B$2:$B$3</c:f>
              <c:numCache>
                <c:formatCode>#,##0.00</c:formatCode>
                <c:ptCount val="2"/>
                <c:pt idx="0">
                  <c:v>143127578.39000005</c:v>
                </c:pt>
                <c:pt idx="1">
                  <c:v>171373711.25</c:v>
                </c:pt>
              </c:numCache>
            </c:numRef>
          </c:val>
        </c:ser>
        <c:axId val="65108224"/>
        <c:axId val="65323008"/>
      </c:barChart>
      <c:catAx>
        <c:axId val="65108224"/>
        <c:scaling>
          <c:orientation val="minMax"/>
        </c:scaling>
        <c:axPos val="b"/>
        <c:majorTickMark val="none"/>
        <c:tickLblPos val="nextTo"/>
        <c:crossAx val="65323008"/>
        <c:crosses val="autoZero"/>
        <c:auto val="1"/>
        <c:lblAlgn val="ctr"/>
        <c:lblOffset val="100"/>
      </c:catAx>
      <c:valAx>
        <c:axId val="6532300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510822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ysClr val="windowText" lastClr="000000"/>
          </a:solidFill>
        </a:ln>
      </c:spPr>
    </c:plotArea>
    <c:plotVisOnly val="1"/>
    <c:dispBlanksAs val="gap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4058312118892266"/>
          <c:y val="1.5458828999789424E-2"/>
          <c:w val="0.82672234391497101"/>
          <c:h val="0.7691741211899160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'APOS RES REM E REFORMAS'!$A$8:$A$13</c:f>
              <c:strCache>
                <c:ptCount val="6"/>
                <c:pt idx="0">
                  <c:v>PROVENTOS - PESSOAL MILITAR</c:v>
                </c:pt>
                <c:pt idx="1">
                  <c:v>13 SALARIO - PESSOAL MILITAR</c:v>
                </c:pt>
                <c:pt idx="2">
                  <c:v>AUXILIO INVALIDEZ - PESSOAL MILITAR</c:v>
                </c:pt>
                <c:pt idx="3">
                  <c:v>COMPLEM. APOSENTADORIA -  PESSOAL MILITAR</c:v>
                </c:pt>
                <c:pt idx="4">
                  <c:v>VANTAGENS INCORPORADAS - PESSOAL MILITAR</c:v>
                </c:pt>
                <c:pt idx="5">
                  <c:v>GRATIFICACAO TEMPO SERVICO - ANUENIO MILITAR</c:v>
                </c:pt>
              </c:strCache>
            </c:strRef>
          </c:cat>
          <c:val>
            <c:numRef>
              <c:f>'APOS RES REM E REFORMAS'!$B$8:$B$13</c:f>
              <c:numCache>
                <c:formatCode>_-* #,##0.00_-;\-* #,##0.00_-;_-* "-"??_-;_-@_-</c:formatCode>
                <c:ptCount val="6"/>
                <c:pt idx="0">
                  <c:v>113485062.45</c:v>
                </c:pt>
                <c:pt idx="1">
                  <c:v>0</c:v>
                </c:pt>
                <c:pt idx="2">
                  <c:v>670890.1</c:v>
                </c:pt>
                <c:pt idx="3">
                  <c:v>299915.33</c:v>
                </c:pt>
                <c:pt idx="4">
                  <c:v>79282.720000000001</c:v>
                </c:pt>
                <c:pt idx="5">
                  <c:v>9954.1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'APOS RES REM E REFORMAS'!$A$8:$A$13</c:f>
              <c:strCache>
                <c:ptCount val="6"/>
                <c:pt idx="0">
                  <c:v>PROVENTOS - PESSOAL MILITAR</c:v>
                </c:pt>
                <c:pt idx="1">
                  <c:v>13 SALARIO - PESSOAL MILITAR</c:v>
                </c:pt>
                <c:pt idx="2">
                  <c:v>AUXILIO INVALIDEZ - PESSOAL MILITAR</c:v>
                </c:pt>
                <c:pt idx="3">
                  <c:v>COMPLEM. APOSENTADORIA -  PESSOAL MILITAR</c:v>
                </c:pt>
                <c:pt idx="4">
                  <c:v>VANTAGENS INCORPORADAS - PESSOAL MILITAR</c:v>
                </c:pt>
                <c:pt idx="5">
                  <c:v>GRATIFICACAO TEMPO SERVICO - ANUENIO MILITAR</c:v>
                </c:pt>
              </c:strCache>
            </c:strRef>
          </c:cat>
          <c:val>
            <c:numRef>
              <c:f>'APOS RES REM E REFORMAS'!$C$8:$C$13</c:f>
              <c:numCache>
                <c:formatCode>_-* #,##0.00_-;\-* #,##0.00_-;_-* "-"??_-;_-@_-</c:formatCode>
                <c:ptCount val="6"/>
                <c:pt idx="0">
                  <c:v>128454099.77</c:v>
                </c:pt>
                <c:pt idx="1">
                  <c:v>10501466.52</c:v>
                </c:pt>
                <c:pt idx="2">
                  <c:v>925731.8</c:v>
                </c:pt>
                <c:pt idx="3">
                  <c:v>421361.04</c:v>
                </c:pt>
                <c:pt idx="4">
                  <c:v>48475.340000000011</c:v>
                </c:pt>
                <c:pt idx="5">
                  <c:v>10066.120000000004</c:v>
                </c:pt>
              </c:numCache>
            </c:numRef>
          </c:val>
        </c:ser>
        <c:axId val="65240064"/>
        <c:axId val="65258240"/>
      </c:barChart>
      <c:catAx>
        <c:axId val="65240064"/>
        <c:scaling>
          <c:orientation val="minMax"/>
        </c:scaling>
        <c:axPos val="b"/>
        <c:majorTickMark val="none"/>
        <c:tickLblPos val="nextTo"/>
        <c:crossAx val="65258240"/>
        <c:crosses val="autoZero"/>
        <c:auto val="1"/>
        <c:lblAlgn val="ctr"/>
        <c:lblOffset val="100"/>
      </c:catAx>
      <c:valAx>
        <c:axId val="6525824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524006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ysClr val="windowText" lastClr="000000"/>
          </a:solidFill>
        </a:ln>
      </c:spPr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PENSOES!$A$8:$A$9</c:f>
              <c:strCache>
                <c:ptCount val="2"/>
                <c:pt idx="0">
                  <c:v>PENSOES MILITARES</c:v>
                </c:pt>
                <c:pt idx="1">
                  <c:v>13 SALARIO - PENSIONISTA MILITAR</c:v>
                </c:pt>
              </c:strCache>
            </c:strRef>
          </c:cat>
          <c:val>
            <c:numRef>
              <c:f>PENSOES!$B$8:$B$9</c:f>
              <c:numCache>
                <c:formatCode>#,##0.00</c:formatCode>
                <c:ptCount val="2"/>
                <c:pt idx="0">
                  <c:v>28555854.09</c:v>
                </c:pt>
                <c:pt idx="1">
                  <c:v>17475.05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PENSOES!$A$8:$A$9</c:f>
              <c:strCache>
                <c:ptCount val="2"/>
                <c:pt idx="0">
                  <c:v>PENSOES MILITARES</c:v>
                </c:pt>
                <c:pt idx="1">
                  <c:v>13 SALARIO - PENSIONISTA MILITAR</c:v>
                </c:pt>
              </c:strCache>
            </c:strRef>
          </c:cat>
          <c:val>
            <c:numRef>
              <c:f>PENSOES!$C$8:$C$9</c:f>
              <c:numCache>
                <c:formatCode>_-* #,##0.00_-;\-* #,##0.00_-;_-* "-"??_-;_-@_-</c:formatCode>
                <c:ptCount val="2"/>
                <c:pt idx="0">
                  <c:v>28631232.620000001</c:v>
                </c:pt>
                <c:pt idx="1">
                  <c:v>2372673.17</c:v>
                </c:pt>
              </c:numCache>
            </c:numRef>
          </c:val>
        </c:ser>
        <c:axId val="71052288"/>
        <c:axId val="71066368"/>
      </c:barChart>
      <c:catAx>
        <c:axId val="71052288"/>
        <c:scaling>
          <c:orientation val="minMax"/>
        </c:scaling>
        <c:axPos val="b"/>
        <c:majorTickMark val="none"/>
        <c:tickLblPos val="nextTo"/>
        <c:crossAx val="71066368"/>
        <c:crosses val="autoZero"/>
        <c:auto val="1"/>
        <c:lblAlgn val="ctr"/>
        <c:lblOffset val="100"/>
      </c:catAx>
      <c:valAx>
        <c:axId val="7106636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7105228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ysClr val="windowText" lastClr="000000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EXECUCAO_ORCAM_2016_2017!$A$2:$A$3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EXECUCAO_ORCAM_2016_2017!$B$2:$B$3</c:f>
              <c:numCache>
                <c:formatCode>#,##0.00</c:formatCode>
                <c:ptCount val="2"/>
                <c:pt idx="0">
                  <c:v>196286329.26999998</c:v>
                </c:pt>
                <c:pt idx="1">
                  <c:v>209882765.78999999</c:v>
                </c:pt>
              </c:numCache>
            </c:numRef>
          </c:val>
        </c:ser>
        <c:axId val="62636416"/>
        <c:axId val="62637952"/>
      </c:barChart>
      <c:catAx>
        <c:axId val="62636416"/>
        <c:scaling>
          <c:orientation val="minMax"/>
        </c:scaling>
        <c:axPos val="b"/>
        <c:majorTickMark val="none"/>
        <c:tickLblPos val="nextTo"/>
        <c:crossAx val="62637952"/>
        <c:crosses val="autoZero"/>
        <c:auto val="1"/>
        <c:lblAlgn val="ctr"/>
        <c:lblOffset val="100"/>
      </c:catAx>
      <c:valAx>
        <c:axId val="6263795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263641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ysClr val="windowText" lastClr="000000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'PESSOAL CIVIL'!$A$9:$A$15</c:f>
              <c:strCache>
                <c:ptCount val="7"/>
                <c:pt idx="0">
                  <c:v>SUBSIDIOS (RPPS)</c:v>
                </c:pt>
                <c:pt idx="1">
                  <c:v>REMUN PARTICIP ORGAOS DELIBER.COLETIVA (RPPS)</c:v>
                </c:pt>
                <c:pt idx="2">
                  <c:v>COMPLEMENTACAO SALARIAL- PESSOAL CIVIL (RPPS)</c:v>
                </c:pt>
                <c:pt idx="3">
                  <c:v>ADIC.DE INSALUBRIDADE-RPPS</c:v>
                </c:pt>
                <c:pt idx="4">
                  <c:v>FERIAS - ABONO CONSTITUCIONAL  (RPPS)</c:v>
                </c:pt>
                <c:pt idx="5">
                  <c:v>13 SALARIO  (RPPS)</c:v>
                </c:pt>
                <c:pt idx="6">
                  <c:v>ABONO DE PERMANENCIA (RPPS)</c:v>
                </c:pt>
              </c:strCache>
            </c:strRef>
          </c:cat>
          <c:val>
            <c:numRef>
              <c:f>'PESSOAL CIVIL'!$B$9:$B$15</c:f>
              <c:numCache>
                <c:formatCode>_-* #,##0.00_-;\-* #,##0.00_-;_-* "-"??_-;_-@_-</c:formatCode>
                <c:ptCount val="7"/>
                <c:pt idx="0">
                  <c:v>245856.2</c:v>
                </c:pt>
                <c:pt idx="1">
                  <c:v>83696.37000000001</c:v>
                </c:pt>
                <c:pt idx="2">
                  <c:v>26645.16</c:v>
                </c:pt>
                <c:pt idx="3">
                  <c:v>16266.44</c:v>
                </c:pt>
                <c:pt idx="4">
                  <c:v>18683.79</c:v>
                </c:pt>
                <c:pt idx="5">
                  <c:v>1181.1399999999999</c:v>
                </c:pt>
                <c:pt idx="6">
                  <c:v>4224.4699999999993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'PESSOAL CIVIL'!$A$9:$A$15</c:f>
              <c:strCache>
                <c:ptCount val="7"/>
                <c:pt idx="0">
                  <c:v>SUBSIDIOS (RPPS)</c:v>
                </c:pt>
                <c:pt idx="1">
                  <c:v>REMUN PARTICIP ORGAOS DELIBER.COLETIVA (RPPS)</c:v>
                </c:pt>
                <c:pt idx="2">
                  <c:v>COMPLEMENTACAO SALARIAL- PESSOAL CIVIL (RPPS)</c:v>
                </c:pt>
                <c:pt idx="3">
                  <c:v>ADIC.DE INSALUBRIDADE-RPPS</c:v>
                </c:pt>
                <c:pt idx="4">
                  <c:v>FERIAS - ABONO CONSTITUCIONAL  (RPPS)</c:v>
                </c:pt>
                <c:pt idx="5">
                  <c:v>13 SALARIO  (RPPS)</c:v>
                </c:pt>
                <c:pt idx="6">
                  <c:v>ABONO DE PERMANENCIA (RPPS)</c:v>
                </c:pt>
              </c:strCache>
            </c:strRef>
          </c:cat>
          <c:val>
            <c:numRef>
              <c:f>'PESSOAL CIVIL'!$C$9:$C$15</c:f>
              <c:numCache>
                <c:formatCode>_-* #,##0.00_-;\-* #,##0.00_-;_-* "-"??_-;_-@_-</c:formatCode>
                <c:ptCount val="7"/>
                <c:pt idx="0">
                  <c:v>239169.47</c:v>
                </c:pt>
                <c:pt idx="1">
                  <c:v>85743.22</c:v>
                </c:pt>
                <c:pt idx="2">
                  <c:v>26202.84</c:v>
                </c:pt>
                <c:pt idx="3">
                  <c:v>19008.45</c:v>
                </c:pt>
                <c:pt idx="4">
                  <c:v>9912.27</c:v>
                </c:pt>
                <c:pt idx="5">
                  <c:v>24285.919999999995</c:v>
                </c:pt>
                <c:pt idx="6">
                  <c:v>4109.7</c:v>
                </c:pt>
              </c:numCache>
            </c:numRef>
          </c:val>
        </c:ser>
        <c:axId val="63414272"/>
        <c:axId val="63415808"/>
      </c:barChart>
      <c:catAx>
        <c:axId val="63414272"/>
        <c:scaling>
          <c:orientation val="minMax"/>
        </c:scaling>
        <c:axPos val="b"/>
        <c:majorTickMark val="none"/>
        <c:tickLblPos val="nextTo"/>
        <c:crossAx val="63415808"/>
        <c:crosses val="autoZero"/>
        <c:auto val="1"/>
        <c:lblAlgn val="ctr"/>
        <c:lblOffset val="100"/>
      </c:catAx>
      <c:valAx>
        <c:axId val="6341580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341427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ysClr val="windowText" lastClr="000000"/>
          </a:solidFill>
        </a:ln>
      </c:spPr>
    </c:plotArea>
    <c:plotVisOnly val="1"/>
    <c:dispBlanksAs val="gap"/>
  </c:chart>
  <c:txPr>
    <a:bodyPr/>
    <a:lstStyle/>
    <a:p>
      <a:pPr>
        <a:defRPr sz="9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5255365361539724"/>
          <c:y val="2.4806027929894652E-2"/>
          <c:w val="0.82470748744886624"/>
          <c:h val="0.6099047018816772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'PESSOAL MILITAR'!$A$9:$A$16</c:f>
              <c:strCache>
                <c:ptCount val="8"/>
                <c:pt idx="0">
                  <c:v>SOLDO</c:v>
                </c:pt>
                <c:pt idx="1">
                  <c:v>ADICIONAL NATALINO - (13.SALARIO DE MILITAR)</c:v>
                </c:pt>
                <c:pt idx="2">
                  <c:v>GRATIFICACAO DE EXERCICIOS DE CARGOS</c:v>
                </c:pt>
                <c:pt idx="3">
                  <c:v>FERIAS - ABONO CONSTITUCIONAL</c:v>
                </c:pt>
                <c:pt idx="4">
                  <c:v>GRATIFICACAO DE FUNCAO DE NATUREZA ESPECIAL</c:v>
                </c:pt>
                <c:pt idx="5">
                  <c:v>COMPLEMENTACAO SALARIAL - PESSOAL MILITAR</c:v>
                </c:pt>
                <c:pt idx="6">
                  <c:v>ADICIONAL MILITAR</c:v>
                </c:pt>
                <c:pt idx="7">
                  <c:v>ADICIONAL DE PERMANENCIA</c:v>
                </c:pt>
              </c:strCache>
            </c:strRef>
          </c:cat>
          <c:val>
            <c:numRef>
              <c:f>'PESSOAL MILITAR'!$B$9:$B$16</c:f>
              <c:numCache>
                <c:formatCode>_-* #,##0.00_-;\-* #,##0.00_-;_-* "-"??_-;_-@_-</c:formatCode>
                <c:ptCount val="8"/>
                <c:pt idx="0">
                  <c:v>138285321.09</c:v>
                </c:pt>
                <c:pt idx="1">
                  <c:v>1778251.93</c:v>
                </c:pt>
                <c:pt idx="2">
                  <c:v>6981562.3100000005</c:v>
                </c:pt>
                <c:pt idx="3">
                  <c:v>5585543.0700000003</c:v>
                </c:pt>
                <c:pt idx="4">
                  <c:v>529522.51</c:v>
                </c:pt>
                <c:pt idx="5">
                  <c:v>200951.12</c:v>
                </c:pt>
                <c:pt idx="6">
                  <c:v>101921</c:v>
                </c:pt>
                <c:pt idx="7">
                  <c:v>52284.33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'PESSOAL MILITAR'!$A$9:$A$16</c:f>
              <c:strCache>
                <c:ptCount val="8"/>
                <c:pt idx="0">
                  <c:v>SOLDO</c:v>
                </c:pt>
                <c:pt idx="1">
                  <c:v>ADICIONAL NATALINO - (13.SALARIO DE MILITAR)</c:v>
                </c:pt>
                <c:pt idx="2">
                  <c:v>GRATIFICACAO DE EXERCICIOS DE CARGOS</c:v>
                </c:pt>
                <c:pt idx="3">
                  <c:v>FERIAS - ABONO CONSTITUCIONAL</c:v>
                </c:pt>
                <c:pt idx="4">
                  <c:v>GRATIFICACAO DE FUNCAO DE NATUREZA ESPECIAL</c:v>
                </c:pt>
                <c:pt idx="5">
                  <c:v>COMPLEMENTACAO SALARIAL - PESSOAL MILITAR</c:v>
                </c:pt>
                <c:pt idx="6">
                  <c:v>ADICIONAL MILITAR</c:v>
                </c:pt>
                <c:pt idx="7">
                  <c:v>ADICIONAL DE PERMANENCIA</c:v>
                </c:pt>
              </c:strCache>
            </c:strRef>
          </c:cat>
          <c:val>
            <c:numRef>
              <c:f>'PESSOAL MILITAR'!$C$9:$C$16</c:f>
              <c:numCache>
                <c:formatCode>_-* #,##0.00_-;\-* #,##0.00_-;_-* "-"??_-;_-@_-</c:formatCode>
                <c:ptCount val="8"/>
                <c:pt idx="0">
                  <c:v>141483195.60999998</c:v>
                </c:pt>
                <c:pt idx="1">
                  <c:v>12244852.17</c:v>
                </c:pt>
                <c:pt idx="2">
                  <c:v>6475016.7800000003</c:v>
                </c:pt>
                <c:pt idx="3">
                  <c:v>5322440.09</c:v>
                </c:pt>
                <c:pt idx="4">
                  <c:v>500619.71</c:v>
                </c:pt>
                <c:pt idx="5">
                  <c:v>174080.81999999998</c:v>
                </c:pt>
                <c:pt idx="6">
                  <c:v>85803.25</c:v>
                </c:pt>
                <c:pt idx="7">
                  <c:v>37824.300000000003</c:v>
                </c:pt>
              </c:numCache>
            </c:numRef>
          </c:val>
        </c:ser>
        <c:axId val="63242240"/>
        <c:axId val="63243776"/>
      </c:barChart>
      <c:catAx>
        <c:axId val="63242240"/>
        <c:scaling>
          <c:orientation val="minMax"/>
        </c:scaling>
        <c:axPos val="b"/>
        <c:majorTickMark val="none"/>
        <c:tickLblPos val="nextTo"/>
        <c:crossAx val="63243776"/>
        <c:crosses val="autoZero"/>
        <c:auto val="1"/>
        <c:lblAlgn val="ctr"/>
        <c:lblOffset val="100"/>
      </c:catAx>
      <c:valAx>
        <c:axId val="6324377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324224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ysClr val="windowText" lastClr="000000"/>
          </a:solidFill>
        </a:ln>
      </c:spPr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PASSAGENS!$A$2</c:f>
              <c:strCache>
                <c:ptCount val="1"/>
                <c:pt idx="0">
                  <c:v>Propag Turismo Ltda</c:v>
                </c:pt>
              </c:strCache>
            </c:strRef>
          </c:cat>
          <c:val>
            <c:numRef>
              <c:f>PASSAGENS!$B$2</c:f>
              <c:numCache>
                <c:formatCode>_-* #,##0.00_-;\-* #,##0.00_-;_-* "-"??_-;_-@_-</c:formatCode>
                <c:ptCount val="1"/>
                <c:pt idx="0">
                  <c:v>6086.34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PASSAGENS!$A$2</c:f>
              <c:strCache>
                <c:ptCount val="1"/>
                <c:pt idx="0">
                  <c:v>Propag Turismo Ltda</c:v>
                </c:pt>
              </c:strCache>
            </c:strRef>
          </c:cat>
          <c:val>
            <c:numRef>
              <c:f>PASSAGENS!$C$2</c:f>
              <c:numCache>
                <c:formatCode>_-* #,##0.00_-;\-* #,##0.00_-;_-* "-"??_-;_-@_-</c:formatCode>
                <c:ptCount val="1"/>
                <c:pt idx="0">
                  <c:v>5444.31</c:v>
                </c:pt>
              </c:numCache>
            </c:numRef>
          </c:val>
        </c:ser>
        <c:axId val="63253120"/>
        <c:axId val="63275392"/>
      </c:barChart>
      <c:catAx>
        <c:axId val="63253120"/>
        <c:scaling>
          <c:orientation val="minMax"/>
        </c:scaling>
        <c:axPos val="b"/>
        <c:numFmt formatCode="General" sourceLinked="1"/>
        <c:majorTickMark val="none"/>
        <c:tickLblPos val="nextTo"/>
        <c:crossAx val="63275392"/>
        <c:crosses val="autoZero"/>
        <c:auto val="1"/>
        <c:lblAlgn val="ctr"/>
        <c:lblOffset val="100"/>
      </c:catAx>
      <c:valAx>
        <c:axId val="6327539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325312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ysClr val="windowText" lastClr="000000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DIARIAS_DETALHAMENTO!$A$2:$A$4</c:f>
              <c:strCache>
                <c:ptCount val="3"/>
                <c:pt idx="0">
                  <c:v>DIARIAS NO PAIS (DENTRO DO ESTADO)</c:v>
                </c:pt>
                <c:pt idx="1">
                  <c:v>DIARIAS NO PAIS (FORA DO ESTADO)</c:v>
                </c:pt>
                <c:pt idx="2">
                  <c:v>DIARIAS PESSOAL MILITAR POR INDENIZACAO</c:v>
                </c:pt>
              </c:strCache>
            </c:strRef>
          </c:cat>
          <c:val>
            <c:numRef>
              <c:f>DIARIAS_DETALHAMENTO!$B$2:$B$4</c:f>
              <c:numCache>
                <c:formatCode>#,##0.00</c:formatCode>
                <c:ptCount val="3"/>
                <c:pt idx="0">
                  <c:v>410653.5</c:v>
                </c:pt>
                <c:pt idx="1">
                  <c:v>101815</c:v>
                </c:pt>
                <c:pt idx="2" formatCode="_-* #,##0.00_-;\-* #,##0.00_-;_-* &quot;-&quot;??_-;_-@_-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DIARIAS_DETALHAMENTO!$A$2:$A$4</c:f>
              <c:strCache>
                <c:ptCount val="3"/>
                <c:pt idx="0">
                  <c:v>DIARIAS NO PAIS (DENTRO DO ESTADO)</c:v>
                </c:pt>
                <c:pt idx="1">
                  <c:v>DIARIAS NO PAIS (FORA DO ESTADO)</c:v>
                </c:pt>
                <c:pt idx="2">
                  <c:v>DIARIAS PESSOAL MILITAR POR INDENIZACAO</c:v>
                </c:pt>
              </c:strCache>
            </c:strRef>
          </c:cat>
          <c:val>
            <c:numRef>
              <c:f>DIARIAS_DETALHAMENTO!$C$2:$C$4</c:f>
              <c:numCache>
                <c:formatCode>#,##0.00</c:formatCode>
                <c:ptCount val="3"/>
                <c:pt idx="0">
                  <c:v>537695</c:v>
                </c:pt>
                <c:pt idx="1">
                  <c:v>82212.5</c:v>
                </c:pt>
                <c:pt idx="2" formatCode="_-* #,##0.00_-;\-* #,##0.00_-;_-* &quot;-&quot;??_-;_-@_-">
                  <c:v>3140</c:v>
                </c:pt>
              </c:numCache>
            </c:numRef>
          </c:val>
        </c:ser>
        <c:axId val="63813120"/>
        <c:axId val="63814656"/>
      </c:barChart>
      <c:catAx>
        <c:axId val="63813120"/>
        <c:scaling>
          <c:orientation val="minMax"/>
        </c:scaling>
        <c:axPos val="b"/>
        <c:majorTickMark val="none"/>
        <c:tickLblPos val="nextTo"/>
        <c:crossAx val="63814656"/>
        <c:crosses val="autoZero"/>
        <c:auto val="1"/>
        <c:lblAlgn val="ctr"/>
        <c:lblOffset val="100"/>
      </c:catAx>
      <c:valAx>
        <c:axId val="6381465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381312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ysClr val="windowText" lastClr="000000"/>
          </a:solidFill>
        </a:ln>
      </c:spPr>
    </c:plotArea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'MATERIAL DE CONSUMO'!$A$2:$A$6</c:f>
              <c:strCache>
                <c:ptCount val="5"/>
                <c:pt idx="0">
                  <c:v>ALIMENTOS PARA ANIMAIS</c:v>
                </c:pt>
                <c:pt idx="1">
                  <c:v>MATERIAL PARA MANUTENCAO DE VEICULOS</c:v>
                </c:pt>
                <c:pt idx="2">
                  <c:v>COMBUSTIVEIS E LUBRIFICANTES AUTOMOTIVOS</c:v>
                </c:pt>
                <c:pt idx="3">
                  <c:v>MATERIAL DE CONSUMO - PAGAMENTO ANTECIPADO</c:v>
                </c:pt>
                <c:pt idx="4">
                  <c:v>MATERIAL  DE EXPEDIENTE</c:v>
                </c:pt>
              </c:strCache>
            </c:strRef>
          </c:cat>
          <c:val>
            <c:numRef>
              <c:f>'MATERIAL DE CONSUMO'!$B$2:$B$6</c:f>
              <c:numCache>
                <c:formatCode>_-* #,##0.00_-;\-* #,##0.00_-;_-* "-"??_-;_-@_-</c:formatCode>
                <c:ptCount val="5"/>
                <c:pt idx="0">
                  <c:v>46526</c:v>
                </c:pt>
                <c:pt idx="1">
                  <c:v>10241.950000000001</c:v>
                </c:pt>
                <c:pt idx="2">
                  <c:v>4016.55</c:v>
                </c:pt>
                <c:pt idx="3">
                  <c:v>2780</c:v>
                </c:pt>
                <c:pt idx="4" formatCode="#,##0.00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'MATERIAL DE CONSUMO'!$A$2:$A$6</c:f>
              <c:strCache>
                <c:ptCount val="5"/>
                <c:pt idx="0">
                  <c:v>ALIMENTOS PARA ANIMAIS</c:v>
                </c:pt>
                <c:pt idx="1">
                  <c:v>MATERIAL PARA MANUTENCAO DE VEICULOS</c:v>
                </c:pt>
                <c:pt idx="2">
                  <c:v>COMBUSTIVEIS E LUBRIFICANTES AUTOMOTIVOS</c:v>
                </c:pt>
                <c:pt idx="3">
                  <c:v>MATERIAL DE CONSUMO - PAGAMENTO ANTECIPADO</c:v>
                </c:pt>
                <c:pt idx="4">
                  <c:v>MATERIAL  DE EXPEDIENTE</c:v>
                </c:pt>
              </c:strCache>
            </c:strRef>
          </c:cat>
          <c:val>
            <c:numRef>
              <c:f>'MATERIAL DE CONSUMO'!$C$2:$C$6</c:f>
              <c:numCache>
                <c:formatCode>_-* #,##0.00_-;\-* #,##0.00_-;_-* "-"??_-;_-@_-</c:formatCode>
                <c:ptCount val="5"/>
                <c:pt idx="0">
                  <c:v>100749</c:v>
                </c:pt>
                <c:pt idx="1">
                  <c:v>13653.3</c:v>
                </c:pt>
                <c:pt idx="2">
                  <c:v>7016.9699999999993</c:v>
                </c:pt>
                <c:pt idx="3">
                  <c:v>3490</c:v>
                </c:pt>
                <c:pt idx="4">
                  <c:v>2300</c:v>
                </c:pt>
              </c:numCache>
            </c:numRef>
          </c:val>
        </c:ser>
        <c:axId val="64583936"/>
        <c:axId val="64593920"/>
      </c:barChart>
      <c:catAx>
        <c:axId val="64583936"/>
        <c:scaling>
          <c:orientation val="minMax"/>
        </c:scaling>
        <c:axPos val="b"/>
        <c:majorTickMark val="none"/>
        <c:tickLblPos val="nextTo"/>
        <c:crossAx val="64593920"/>
        <c:crosses val="autoZero"/>
        <c:auto val="1"/>
        <c:lblAlgn val="ctr"/>
        <c:lblOffset val="100"/>
      </c:catAx>
      <c:valAx>
        <c:axId val="6459392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45839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ysClr val="windowText" lastClr="000000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pt-BR" sz="1200" dirty="0"/>
              <a:t>VALOR PAGO_1º QUAD._2016</a:t>
            </a:r>
          </a:p>
        </c:rich>
      </c:tx>
    </c:title>
    <c:plotArea>
      <c:layout/>
      <c:pieChart>
        <c:varyColors val="1"/>
        <c:ser>
          <c:idx val="0"/>
          <c:order val="0"/>
          <c:tx>
            <c:strRef>
              <c:f>'2016'!$D$14</c:f>
              <c:strCache>
                <c:ptCount val="1"/>
                <c:pt idx="0">
                  <c:v>VALOR PAGO</c:v>
                </c:pt>
              </c:strCache>
            </c:strRef>
          </c:tx>
          <c:explosion val="25"/>
          <c:dLbls>
            <c:showVal val="1"/>
            <c:showLeaderLines val="1"/>
          </c:dLbls>
          <c:cat>
            <c:strRef>
              <c:f>'2016'!$C$15:$C$17</c:f>
              <c:strCache>
                <c:ptCount val="3"/>
                <c:pt idx="0">
                  <c:v>NUTRIGERO NUTRICAO ANIMAL LTDA</c:v>
                </c:pt>
                <c:pt idx="1">
                  <c:v>FORMOSO AGROPECUARIA LTDA</c:v>
                </c:pt>
                <c:pt idx="2">
                  <c:v>AKANE VEICULOS LTDA</c:v>
                </c:pt>
              </c:strCache>
            </c:strRef>
          </c:cat>
          <c:val>
            <c:numRef>
              <c:f>'2016'!$D$15:$D$17</c:f>
              <c:numCache>
                <c:formatCode>_-* #,##0.00_-;\-* #,##0.00_-;_-* "-"??_-;_-@_-</c:formatCode>
                <c:ptCount val="3"/>
                <c:pt idx="0">
                  <c:v>33006.400000000001</c:v>
                </c:pt>
                <c:pt idx="1">
                  <c:v>13519.6</c:v>
                </c:pt>
                <c:pt idx="2">
                  <c:v>13362.5</c:v>
                </c:pt>
              </c:numCache>
            </c:numRef>
          </c:val>
        </c:ser>
        <c:firstSliceAng val="0"/>
      </c:pieChart>
    </c:plotArea>
    <c:legend>
      <c:legendPos val="r"/>
    </c:legend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  <a:ln>
      <a:solidFill>
        <a:schemeClr val="tx1"/>
      </a:solidFill>
    </a:ln>
  </c:spPr>
  <c:txPr>
    <a:bodyPr/>
    <a:lstStyle/>
    <a:p>
      <a:pPr>
        <a:defRPr sz="950"/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200" dirty="0"/>
              <a:t>VALOR PAGO_1º QUAD._2017</a:t>
            </a:r>
          </a:p>
        </c:rich>
      </c:tx>
    </c:title>
    <c:plotArea>
      <c:layout/>
      <c:pieChart>
        <c:varyColors val="1"/>
        <c:ser>
          <c:idx val="0"/>
          <c:order val="0"/>
          <c:tx>
            <c:strRef>
              <c:f>'2017'!$D$14</c:f>
              <c:strCache>
                <c:ptCount val="1"/>
                <c:pt idx="0">
                  <c:v>VALOR PAGO</c:v>
                </c:pt>
              </c:strCache>
            </c:strRef>
          </c:tx>
          <c:explosion val="25"/>
          <c:dLbls>
            <c:showVal val="1"/>
            <c:showLeaderLines val="1"/>
          </c:dLbls>
          <c:cat>
            <c:strRef>
              <c:f>'2017'!$C$15:$C$17</c:f>
              <c:strCache>
                <c:ptCount val="3"/>
                <c:pt idx="0">
                  <c:v>FORMOSO AGROPECUARIA LTDA</c:v>
                </c:pt>
                <c:pt idx="1">
                  <c:v>B.G.ATACADISTA LTDA  EIRELI-ME</c:v>
                </c:pt>
                <c:pt idx="2">
                  <c:v>AKANE VEICULOS LTDA</c:v>
                </c:pt>
              </c:strCache>
            </c:strRef>
          </c:cat>
          <c:val>
            <c:numRef>
              <c:f>'2017'!$D$15:$D$17</c:f>
              <c:numCache>
                <c:formatCode>_-* #,##0.00_-;\-* #,##0.00_-;_-* "-"??_-;_-@_-</c:formatCode>
                <c:ptCount val="3"/>
                <c:pt idx="0">
                  <c:v>71540</c:v>
                </c:pt>
                <c:pt idx="1">
                  <c:v>29209</c:v>
                </c:pt>
                <c:pt idx="2">
                  <c:v>20670.27</c:v>
                </c:pt>
              </c:numCache>
            </c:numRef>
          </c:val>
        </c:ser>
        <c:firstSliceAng val="0"/>
      </c:pieChart>
    </c:plotArea>
    <c:legend>
      <c:legendPos val="r"/>
    </c:legend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solidFill>
        <a:schemeClr val="tx1"/>
      </a:solidFill>
    </a:ln>
  </c:spPr>
  <c:txPr>
    <a:bodyPr/>
    <a:lstStyle/>
    <a:p>
      <a:pPr>
        <a:defRPr sz="9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09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79441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779441" y="1273940"/>
          <a:ext cx="5976937" cy="709083"/>
        </p:xfrm>
        <a:graphic>
          <a:graphicData uri="http://schemas.openxmlformats.org/drawingml/2006/table">
            <a:tbl>
              <a:tblPr/>
              <a:tblGrid>
                <a:gridCol w="3199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2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63.564,50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127.209,27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100,13%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41937" y="520303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MATERIAL DE CONSUMO -  OS 03 MAIORES FORNECEDORES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779441" y="2059758"/>
          <a:ext cx="6000792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850879" y="5560220"/>
          <a:ext cx="292895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3851275" y="5560220"/>
          <a:ext cx="292895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41937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273940"/>
          <a:ext cx="5857916" cy="671266"/>
        </p:xfrm>
        <a:graphic>
          <a:graphicData uri="http://schemas.openxmlformats.org/drawingml/2006/table">
            <a:tbl>
              <a:tblPr/>
              <a:tblGrid>
                <a:gridCol w="3056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6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2.981.707,31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2.796.698,07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-6,20%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922317" y="1988320"/>
          <a:ext cx="5857916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tângulo 9"/>
          <p:cNvSpPr/>
          <p:nvPr/>
        </p:nvSpPr>
        <p:spPr>
          <a:xfrm>
            <a:off x="850879" y="507488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5410839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2.480.781,96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2.369.338,85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-4,49%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779441" y="6131724"/>
          <a:ext cx="6134100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FÍSICA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922317" y="1202502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168.119,97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176.511,27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4,99%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99517" y="471769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TELECOMUNICAÇÕES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5060154"/>
          <a:ext cx="5964258" cy="696084"/>
        </p:xfrm>
        <a:graphic>
          <a:graphicData uri="http://schemas.openxmlformats.org/drawingml/2006/table">
            <a:tbl>
              <a:tblPr/>
              <a:tblGrid>
                <a:gridCol w="3610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8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4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95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737,10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19.027,69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2.481,43%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565127" y="1916882"/>
          <a:ext cx="6572296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922317" y="5845972"/>
          <a:ext cx="6000792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4400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TELEFONIA FIXA E MÓVEL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416817"/>
          <a:ext cx="5937271" cy="932919"/>
        </p:xfrm>
        <a:graphic>
          <a:graphicData uri="http://schemas.openxmlformats.org/drawingml/2006/table">
            <a:tbl>
              <a:tblPr/>
              <a:tblGrid>
                <a:gridCol w="3219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65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1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41.261,54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850879" y="2416948"/>
          <a:ext cx="6072230" cy="414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EM </a:t>
            </a:r>
            <a:r>
              <a:rPr lang="pt-BR" sz="1400" b="1" dirty="0" smtClean="0">
                <a:solidFill>
                  <a:schemeClr val="bg1"/>
                </a:solidFill>
              </a:rPr>
              <a:t>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36566" y="1345386"/>
          <a:ext cx="6429419" cy="8020973"/>
        </p:xfrm>
        <a:graphic>
          <a:graphicData uri="http://schemas.openxmlformats.org/drawingml/2006/table">
            <a:tbl>
              <a:tblPr/>
              <a:tblGrid>
                <a:gridCol w="2395999"/>
                <a:gridCol w="804834"/>
                <a:gridCol w="2395999"/>
                <a:gridCol w="832587"/>
              </a:tblGrid>
              <a:tr h="33253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2016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2017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1103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FLYONE SERV AEREOS ESPEC COM E SERV LTDA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524.140,93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COSTA DOURADA VEICULOS LTDA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425.811,41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41103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480.602,03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AMERICA LOCACAO E SERVICOS LTDA.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410.921,12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41103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COSTA DOURADA VEICULOS LTDA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348.732,51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LOCADORA DE VEICULOS SAO SEBASTIAO LTDA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387.130,13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41103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AMERICA LOCACAO E SERVICOS LTDA.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342.769,19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349.398,92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41103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LOCADORA DE VEICULOS SAO SEBASTIAO LTDA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315.272,59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301.780,38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41103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250.584,17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AMORIM E AMORIM LTDA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282.045,38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114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AMORIM E AMORIM LTDA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233.711,72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OK LOCADORA DE VEICULOS LTDA - EPP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190.534,65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114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OK LOCADORA DE VEICULOS LTDA - EPP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158.655,00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BRASCAR LOCADORA LTDA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113.850,90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114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BRASCAR LOCADORA LTDA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94.875,00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ACIOLY LOCADORA LTDA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85.176,19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114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ACIOLY LOCADORA LTDA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71.190,00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RVM LOCACAO E SERVICOS LTDA ME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76.239,63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114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RVM LOCACAO E SERVICOS LTDA ME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63.330,00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FORMOSO AGROPECUARIA LTDA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71.540,00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114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S.R.LOCACAO E SERVICOS LTDA - ME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35.370,85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JOSE LAELSOM DA FRAGA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60.000,00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114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PB SERVICOS LTDA - EPP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34.500,00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S.R.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LOCACAO E SERVICOS LTDA - ME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45.106,91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114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NUTRIGERO NUTRICAO ANIMAL LTDA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33.006,40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TELEMAR NORTE LESTE S/A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41.714,44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114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JOSE CAVALCANTI MANSO NETO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31.920,00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 SERVICOS LTDA - EPP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41.532,72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114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MARCELO LEAL VENEZIANO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28.000,00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B.G.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ATACADISTA LTDA  EIRELI-ME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29.209,00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114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ALOISIO DE SALES PITOMBEIRA NETO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20.000,00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AKANE VEICULOS LTDA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25.613,27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114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DJALMA FRANCISCO COSTA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20.000,00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JOSE CAVALCANTI MANSO NETO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25.265,14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114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MARCOS ANTONIO DA SILVA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20.000,00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MARCELO LEAL VENEZIANO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23.169,30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114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RADEMARKE GONCALVES SILVA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20.000,00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EDSON ANTAO DO NASCIMENTO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20.000,00 </a:t>
                      </a:r>
                    </a:p>
                  </a:txBody>
                  <a:tcPr marL="7255" marR="7255" marT="7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36631" y="1186971"/>
            <a:ext cx="56436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Fundo dos Militares do Estado de Alagoas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+mn-lt"/>
                <a:cs typeface="Arial" pitchFamily="34" charset="0"/>
              </a:rPr>
              <a:t>do Fundo dos Militares do Estado de Alagoas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79573" y="4417212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541506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50879" y="5774534"/>
          <a:ext cx="5643602" cy="2786080"/>
        </p:xfrm>
        <a:graphic>
          <a:graphicData uri="http://schemas.openxmlformats.org/drawingml/2006/table">
            <a:tbl>
              <a:tblPr/>
              <a:tblGrid>
                <a:gridCol w="2587244"/>
                <a:gridCol w="1521071"/>
                <a:gridCol w="1535287"/>
              </a:tblGrid>
              <a:tr h="27860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7860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DotaçãoInicial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0,00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425.289.649,00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860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Suplementação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393.758.300,44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264.000.000,00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860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Reduções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-107.454.499,17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295.049.331,96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860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Atualizado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286.303.801,27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425.289.649,00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860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Empenhado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143.350.915,89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171.373.711,25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860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Liquidado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143.127.578,39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171.373.711,25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860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Pago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143.127.578,39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171.373.711,25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860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Disponível a Emp.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142.952.885,38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253.915.937,35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860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Execução (%)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49,99%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40,30%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850879" y="105962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50879" y="462924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50879" y="4988717"/>
          <a:ext cx="5643603" cy="4143403"/>
        </p:xfrm>
        <a:graphic>
          <a:graphicData uri="http://schemas.openxmlformats.org/drawingml/2006/table">
            <a:tbl>
              <a:tblPr/>
              <a:tblGrid>
                <a:gridCol w="3182951"/>
                <a:gridCol w="1230326"/>
                <a:gridCol w="1230326"/>
              </a:tblGrid>
              <a:tr h="679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74717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APOSENTADORIAS, RESERVA REMUNERADA E REFORMAS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114.545.104,70 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140.361.200,59 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6792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DESPESAS DE EXERCICIOS ANTERIORES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2.544,55 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8.604,87 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792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PENSOES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28.573.329,14 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31.003.905,79 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6792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SENTENCAS JUDICIARIAS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6.600,00 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    -   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792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143.127.578,39 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171.373.711,25 </a:t>
                      </a:r>
                    </a:p>
                  </a:txBody>
                  <a:tcPr marL="9264" marR="9264" marT="926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850879" y="1416816"/>
          <a:ext cx="5786478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988188"/>
            <a:ext cx="614366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APOSENTADORIAS, RESERVA REMUNERADA E REFORMAS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850879" y="2559824"/>
          <a:ext cx="6215106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14400" y="1345378"/>
          <a:ext cx="5937271" cy="932919"/>
        </p:xfrm>
        <a:graphic>
          <a:graphicData uri="http://schemas.openxmlformats.org/drawingml/2006/table">
            <a:tbl>
              <a:tblPr/>
              <a:tblGrid>
                <a:gridCol w="3219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65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1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114.545.104,70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140.361.200,59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22,54%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988188"/>
            <a:ext cx="614366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PENSÕES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850879" y="1345378"/>
          <a:ext cx="6072230" cy="932919"/>
        </p:xfrm>
        <a:graphic>
          <a:graphicData uri="http://schemas.openxmlformats.org/drawingml/2006/table">
            <a:tbl>
              <a:tblPr/>
              <a:tblGrid>
                <a:gridCol w="32925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4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28.573.329,14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31.003.905,79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8,51%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/>
          <p:nvPr/>
        </p:nvGraphicFramePr>
        <p:xfrm>
          <a:off x="850879" y="2345510"/>
          <a:ext cx="6072230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+mn-lt"/>
                <a:cs typeface="Arial" pitchFamily="34" charset="0"/>
              </a:rPr>
              <a:t>da Polícia Militar do Estado de Alagoas -  PMAL,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4887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09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Polícia Militar do Estado de Alagoas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779602" y="456008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5988848"/>
          <a:ext cx="5665262" cy="9144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:a16="http://schemas.microsoft.com/office/drawing/2014/main" xmlns="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:a16="http://schemas.microsoft.com/office/drawing/2014/main" xmlns="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:a16="http://schemas.microsoft.com/office/drawing/2014/main" xmlns="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9.047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7.037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</a:t>
                      </a: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64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00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9.111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7.037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17" y="15294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850879" y="1916882"/>
          <a:ext cx="5786478" cy="407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484584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50900" y="1817688"/>
          <a:ext cx="5715018" cy="2663830"/>
        </p:xfrm>
        <a:graphic>
          <a:graphicData uri="http://schemas.openxmlformats.org/drawingml/2006/table">
            <a:tbl>
              <a:tblPr/>
              <a:tblGrid>
                <a:gridCol w="1905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50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err="1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DotaçãoInicial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605.549.372,00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        661.700.077,00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Suplementação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118.235.046,27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            3.138.057,17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Reduções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-115.587.602,51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- </a:t>
                      </a:r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3.138.057,17 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Atualizado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608.196.815,76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661.700.077,00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Empenhado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196.533.975,36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212.676.784,48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Liquidado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196.464.117,69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209.966.171,64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Pago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196.286.329,27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209.882.765,79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Disponível a Emp.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411.662.840,40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449.023.292,52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Execução (%)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32,27%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31,72%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850879" y="5203030"/>
          <a:ext cx="5715040" cy="36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1525" y="116944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065193" y="1559701"/>
          <a:ext cx="5500725" cy="6934180"/>
        </p:xfrm>
        <a:graphic>
          <a:graphicData uri="http://schemas.openxmlformats.org/drawingml/2006/table">
            <a:tbl>
              <a:tblPr/>
              <a:tblGrid>
                <a:gridCol w="3089077"/>
                <a:gridCol w="1205824"/>
                <a:gridCol w="1205824"/>
              </a:tblGrid>
              <a:tr h="18221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DESCRICAO NATUREZA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(R$) 2016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(R$) 2017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643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VENCIMENTOS E VANTAGENS FIXAS - PES MILITAR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153.515.357,36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166.323.862,73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643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OBRIGACOES PATRONAIS-OP. INTRA ORCAMENTARIA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30.932.690,77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31.256.005,98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22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AUXILIO ALIMENTACAO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3.579.560,00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3.739.900,00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822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AUXILIO FARDAMENTO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3.365.200,00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3.287.750,00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643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SERVICOS DE TERCEIROS-PESSOA JURIDICA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2.981.707,31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2.796.698,07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643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OUTRAS DESPESAS VARIAVEIS - PESSOAL MILITAR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654.956,26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857.740,40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22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DIARIAS PESSOAL MILITAR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512.468,50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623.047,50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822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VENC.E VANTAGENS FIXAS - PESSOAL CIVIL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396.553,57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408.431,87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643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SERVICOS DE TERCEIROS - PESSOA FISICA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168.119,97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176.511,27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822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63.564,50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127.209,27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22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DESPESAS DE EXERCICIOS ANTERIORES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41.504,54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152.775,04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643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INDENIZACOES E RESTITUICOES TRABALHISTAS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40.000,00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40.000,00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643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OBRIGACOES TRIBUTARIAS E CONTRIBUTIVAS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16.742,84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87.268,55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822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INDENIZACOES E RESTITUICOES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8.186,01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    -  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643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PASSAGENS E DESPESAS COM LOCOMOCAO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6.086,34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5.444,31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643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MATERIAL, BEM OU SERVICO P/ DISTRIB GRATUITA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3.000,00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    -  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6436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OBRIG.TRIBUT.E CONT.-OP. INTRA-ORCAMENTARIAS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  510,50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822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BENEFICIOS PREVIDENCIARIOS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  120,80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120,80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22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196.286.329,27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209.882.765,79 </a:t>
                      </a:r>
                    </a:p>
                  </a:txBody>
                  <a:tcPr marL="5333" marR="5333" marT="53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11871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3533" y="255982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042988" y="1601788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396.553,57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408.431,87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3,00%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136631" y="2917007"/>
          <a:ext cx="5572163" cy="5214980"/>
        </p:xfrm>
        <a:graphic>
          <a:graphicData uri="http://schemas.openxmlformats.org/drawingml/2006/table">
            <a:tbl>
              <a:tblPr/>
              <a:tblGrid>
                <a:gridCol w="3218147"/>
                <a:gridCol w="1213191"/>
                <a:gridCol w="1140825"/>
              </a:tblGrid>
              <a:tr h="5687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94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SUBSIDIOS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245.856,20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239.169,47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72389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REMUN PARTICIP ORGAOS DELIBER.COLETIVA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83.696,37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85.743,22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70911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COMPLEMENTACAO SALARIAL- PESSOAL CIVIL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26.645,16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26.202,84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4319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FERIAS - ABONO CONSTITUCIONAL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18.683,79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9.912,27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6877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ADIC.DE INSALUBRIDADE-RPPS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16.266,44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19.008,45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56877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ABONO DE PERMANENCIA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4.224,47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4.109,70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6877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13 SALARIO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1.181,14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24.285,92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568772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396.553,57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408.431,87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7029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PESSOAL MILITAR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93756" y="6184388"/>
          <a:ext cx="5786478" cy="2876294"/>
        </p:xfrm>
        <a:graphic>
          <a:graphicData uri="http://schemas.openxmlformats.org/drawingml/2006/table">
            <a:tbl>
              <a:tblPr/>
              <a:tblGrid>
                <a:gridCol w="3313842"/>
                <a:gridCol w="1236318"/>
                <a:gridCol w="1236318"/>
              </a:tblGrid>
              <a:tr h="2378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5097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SOLDO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138.285.321,09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141.483.195,61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70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ADICIONAL NATALINO - (13.SALARIO DE MILITAR)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1.778.251,93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12.244.852,17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97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GRATIFICACAO DE EXERCICIOS DE CARGOS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6.981.562,31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6.475.016,78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97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FERIAS - ABONO CONSTITUCIONAL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5.585.543,07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5.322.440,09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326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GRATIFICACAO DE FUNCAO DE NATUREZA ESPECIAL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529.522,51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500.619,71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13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COMPLEMENTACAO SALARIAL - PESSOAL MILITAR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200.951,12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174.080,82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97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ADICIONAL MILITAR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101.921,00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85.803,25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5097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ADICIONAL DE PERMANENCIA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52.284,33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37.824,30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97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OUTRAS DESPESAS COM PESSOAL MILITAR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 30,00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5097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153.515.357,36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166.323.832,73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850879" y="1488254"/>
          <a:ext cx="6000792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93756" y="5060154"/>
          <a:ext cx="5786478" cy="691326"/>
        </p:xfrm>
        <a:graphic>
          <a:graphicData uri="http://schemas.openxmlformats.org/drawingml/2006/table">
            <a:tbl>
              <a:tblPr/>
              <a:tblGrid>
                <a:gridCol w="3313842"/>
                <a:gridCol w="1236318"/>
                <a:gridCol w="1236318"/>
              </a:tblGrid>
              <a:tr h="23044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3044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 Executado em 2016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     153.515.357,36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044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     166.323.832,73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8,34%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875007" y="584597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PESSOAL MILITAR – DETALHAMENTO DAS VERBAS PAGAS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MILITAR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MAIORES VERBAS PAGAS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1202502"/>
          <a:ext cx="5929354" cy="646749"/>
        </p:xfrm>
        <a:graphic>
          <a:graphicData uri="http://schemas.openxmlformats.org/drawingml/2006/table">
            <a:tbl>
              <a:tblPr/>
              <a:tblGrid>
                <a:gridCol w="3192729"/>
                <a:gridCol w="1328651"/>
                <a:gridCol w="1407974"/>
              </a:tblGrid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2016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153.515.357,36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166.323.832,73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8,34%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946445" y="507488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PASSAGENS E DESPESAS COM LOCOMOÇÃO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1017610" y="5417344"/>
          <a:ext cx="5905499" cy="718182"/>
        </p:xfrm>
        <a:graphic>
          <a:graphicData uri="http://schemas.openxmlformats.org/drawingml/2006/table">
            <a:tbl>
              <a:tblPr/>
              <a:tblGrid>
                <a:gridCol w="3157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8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8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6.086,34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5.444,31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-10,55%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850879" y="1916882"/>
          <a:ext cx="6072230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22317" y="6203162"/>
          <a:ext cx="6072230" cy="321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77387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– PESSOAL MILITAR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1131064"/>
          <a:ext cx="5929354" cy="646749"/>
        </p:xfrm>
        <a:graphic>
          <a:graphicData uri="http://schemas.openxmlformats.org/drawingml/2006/table">
            <a:tbl>
              <a:tblPr/>
              <a:tblGrid>
                <a:gridCol w="3192729"/>
                <a:gridCol w="1328651"/>
                <a:gridCol w="1407974"/>
              </a:tblGrid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2016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512.468,50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623.047,50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21,58%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946445" y="484584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PESSOAL MILITAR – FAVORECIDOS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Gráfico 9"/>
          <p:cNvGraphicFramePr/>
          <p:nvPr/>
        </p:nvGraphicFramePr>
        <p:xfrm>
          <a:off x="922317" y="1774006"/>
          <a:ext cx="6000792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993755" y="5203030"/>
          <a:ext cx="5857916" cy="4294305"/>
        </p:xfrm>
        <a:graphic>
          <a:graphicData uri="http://schemas.openxmlformats.org/drawingml/2006/table">
            <a:tbl>
              <a:tblPr/>
              <a:tblGrid>
                <a:gridCol w="2123495"/>
                <a:gridCol w="1025135"/>
                <a:gridCol w="1684151"/>
                <a:gridCol w="1025135"/>
              </a:tblGrid>
              <a:tr h="13351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latin typeface="Calibri"/>
                        </a:rPr>
                        <a:t>Aplicação das Diárias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latin typeface="Calibri"/>
                        </a:rPr>
                        <a:t>(R$) 2016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latin typeface="Calibri"/>
                        </a:rPr>
                        <a:t>Aplicação das Diárias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latin typeface="Calibri"/>
                        </a:rPr>
                        <a:t>(R$) 2017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335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DIARIAS DA POLICIA MILITAR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485.168,50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DIARIAS DA POLICIA MILITAR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581.015,00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094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JOSIENE LIMA DOS SANTOS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15.925,00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SYDIALAN HIBSON PEREIRA DA SILVA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11.287,50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335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CARLOS ALBERTO SOARES LOPES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   6.105,00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DIOGO BUARQUE PEREIRA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8.610,00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335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JOSE VICENTE NETO GOMES SILVA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   1.320,00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FABIO JOSE MOREIRA LIMA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7.755,00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094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EPITACIO FERREIRA PALMEIRA JUNIOR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   1.210,00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SAULO WELTON VASCONCELOS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5.535,00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094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TALES TOME DE SOUSA SANTOS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      980,00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NEYVALDO JOSE AMORIM DA SILVA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1.470,00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094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CARLOS ALBERTO CARDOSO DOS SANTOS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      980,00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IRLANDE CHAVES PIMENTEL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1.250,00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094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MARCONDES JOSE DE QUEIROZ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      720,00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EPITACIO FERREIRA PALMEIRA JUNIOR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1.210,00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335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MIGUEL BULHOES PESSOA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        30,00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ANDREA DA ROCHA PEDROSA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990,00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094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GENIVAL FRANCISCO SANTOS JUNIOR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        30,00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CARLOS ALBERTO MUNIZ DE ALBUQUERQUE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990,00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094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CRISTOVAO JACKSON ANDRADE DOS SANTOS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990,00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335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MARCOS SAMPAIO LIMA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840,00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335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MARCONDES JOSE DE QUEIROZ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560,00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094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JOAO MARINHO DE ANDRADE NETO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210,00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335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THIAGO ARAUJO DOS SANTOS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150,00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094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CRISTHIANO RODRIGUES MOURA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  90,00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094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ADNA MERCIA LIRA DE ALMEIDA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  60,00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094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latin typeface="Calibri"/>
                        </a:rPr>
                        <a:t>JOSE GIVALDO MARQUES DOS SANTOS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latin typeface="Calibri"/>
                        </a:rPr>
                        <a:t>            35,00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335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latin typeface="Calibri"/>
                        </a:rPr>
                        <a:t>TOTAL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latin typeface="Calibri"/>
                        </a:rPr>
                        <a:t>        512.468,50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latin typeface="Calibri"/>
                        </a:rPr>
                        <a:t>TOTAL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latin typeface="Calibri"/>
                        </a:rPr>
                        <a:t>  623.047,50 </a:t>
                      </a:r>
                    </a:p>
                  </a:txBody>
                  <a:tcPr marL="7283" marR="7283" marT="728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10190</TotalTime>
  <Words>1523</Words>
  <Application>Microsoft Office PowerPoint</Application>
  <PresentationFormat>Personalizar</PresentationFormat>
  <Paragraphs>525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flavio.cavalcanti</cp:lastModifiedBy>
  <cp:revision>682</cp:revision>
  <dcterms:created xsi:type="dcterms:W3CDTF">2016-10-22T19:16:28Z</dcterms:created>
  <dcterms:modified xsi:type="dcterms:W3CDTF">2017-08-22T14:32:01Z</dcterms:modified>
</cp:coreProperties>
</file>