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309" r:id="rId3"/>
    <p:sldId id="286" r:id="rId4"/>
    <p:sldId id="342" r:id="rId5"/>
    <p:sldId id="314" r:id="rId6"/>
    <p:sldId id="293" r:id="rId7"/>
    <p:sldId id="319" r:id="rId8"/>
    <p:sldId id="290" r:id="rId9"/>
    <p:sldId id="339" r:id="rId10"/>
    <p:sldId id="327" r:id="rId11"/>
    <p:sldId id="295" r:id="rId12"/>
    <p:sldId id="296" r:id="rId13"/>
    <p:sldId id="351" r:id="rId14"/>
    <p:sldId id="353" r:id="rId15"/>
    <p:sldId id="355" r:id="rId16"/>
    <p:sldId id="311" r:id="rId17"/>
    <p:sldId id="350" r:id="rId18"/>
    <p:sldId id="317" r:id="rId19"/>
  </p:sldIdLst>
  <p:sldSz cx="7559675" cy="10691813"/>
  <p:notesSz cx="6888163" cy="10020300"/>
  <p:defaultTextStyle>
    <a:defPPr>
      <a:defRPr lang="pt-BR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9ECF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3548" autoAdjust="0"/>
  </p:normalViewPr>
  <p:slideViewPr>
    <p:cSldViewPr>
      <p:cViewPr>
        <p:scale>
          <a:sx n="100" d="100"/>
          <a:sy n="100" d="100"/>
        </p:scale>
        <p:origin x="-906" y="66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PERICIA%20OFICIAL\REL_MONITORAMENTO_PO_1&#186;%20QUADRIMESTRE%20DE%202016%20E%202017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PERICIA%20OFICIAL\REL_MONITORAMENTO_PO_1&#186;%20QUADRIMESTRE%20DE%202016%20E%202017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PERICIA%20OFICIAL\REL_MONITORAMENTO_PO_1&#186;%20QUADRIMESTRE%20DE%202016%20E%202017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PERICIA%20OFICIAL\REL_MONITORAMENTO_PO_1&#186;%20QUADRIMESTRE%20DE%202016%20E%202017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ADEAL\REL_MONITORAMENTO_ADEAL_1&#186;%20QUADRIMESTRE%20DE%202016%20E%20201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PERICIA%20OFICIAL\REL_MONITORAMENTO_PO_1&#186;%20QUADRIMESTRE%20DE%202016%20E%20201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PERICIA%20OFICIAL\REL_MONITORAMENTO_PO_1&#186;%20QUADRIMESTRE%20DE%202016%20E%20201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PERICIA%20OFICIAL\REL_MONITORAMENTO_PO_1&#186;%20QUADRIMESTRE%20DE%202016%20E%20201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PERICIA%20OFICIAL\REL_MONITORAMENTO_PO_1&#186;%20QUADRIMESTRE%20DE%202016%20E%202017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PERICIA%20OFICIAL\REL_MONITORAMENTO_PO_1&#186;%20QUADRIMESTRE%20DE%202016%20E%202017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PERICIA%20OFICIAL\REL_MONITORAMENTO_PO_1&#186;%20QUADRIMESTRE%20DE%202016%20E%202017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PERICIA%20OFICIAL\REL_MONITORAMENTO_PO_1&#186;%20QUADRIMESTRE%20DE%202016%20E%202017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PERICIA%20OFICIAL\REL_MONITORAMENTO_PO_1&#186;%20QUADRIMESTRE%20DE%202016%20E%20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spPr>
            <a:solidFill>
              <a:schemeClr val="accent3"/>
            </a:solidFill>
          </c:spPr>
          <c:cat>
            <c:strRef>
              <c:f>FUNCIONÁRIOS_2016_2017!$A$2:$A$3</c:f>
              <c:strCache>
                <c:ptCount val="2"/>
                <c:pt idx="0">
                  <c:v>Estatutário </c:v>
                </c:pt>
                <c:pt idx="1">
                  <c:v>Cargo em Comissão </c:v>
                </c:pt>
              </c:strCache>
            </c:strRef>
          </c:cat>
          <c:val>
            <c:numRef>
              <c:f>FUNCIONÁRIOS_2016_2017!$B$2:$B$3</c:f>
              <c:numCache>
                <c:formatCode>#,##0</c:formatCode>
                <c:ptCount val="2"/>
                <c:pt idx="0">
                  <c:v>206</c:v>
                </c:pt>
                <c:pt idx="1">
                  <c:v>13</c:v>
                </c:pt>
              </c:numCache>
            </c:numRef>
          </c:val>
        </c:ser>
        <c:ser>
          <c:idx val="2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FUNCIONÁRIOS_2016_2017!$A$2:$A$3</c:f>
              <c:strCache>
                <c:ptCount val="2"/>
                <c:pt idx="0">
                  <c:v>Estatutário </c:v>
                </c:pt>
                <c:pt idx="1">
                  <c:v>Cargo em Comissão </c:v>
                </c:pt>
              </c:strCache>
            </c:strRef>
          </c:cat>
          <c:val>
            <c:numRef>
              <c:f>FUNCIONÁRIOS_2016_2017!$C$2:$C$3</c:f>
              <c:numCache>
                <c:formatCode>General</c:formatCode>
                <c:ptCount val="2"/>
                <c:pt idx="0" formatCode="#,##0">
                  <c:v>196</c:v>
                </c:pt>
                <c:pt idx="1">
                  <c:v>13</c:v>
                </c:pt>
              </c:numCache>
            </c:numRef>
          </c:val>
        </c:ser>
        <c:axId val="57868288"/>
        <c:axId val="57869824"/>
      </c:barChart>
      <c:catAx>
        <c:axId val="57868288"/>
        <c:scaling>
          <c:orientation val="minMax"/>
        </c:scaling>
        <c:axPos val="b"/>
        <c:majorTickMark val="none"/>
        <c:tickLblPos val="nextTo"/>
        <c:crossAx val="57869824"/>
        <c:crosses val="autoZero"/>
        <c:auto val="1"/>
        <c:lblAlgn val="ctr"/>
        <c:lblOffset val="100"/>
      </c:catAx>
      <c:valAx>
        <c:axId val="57869824"/>
        <c:scaling>
          <c:orientation val="minMax"/>
        </c:scaling>
        <c:axPos val="l"/>
        <c:majorGridlines/>
        <c:numFmt formatCode="#,##0" sourceLinked="1"/>
        <c:majorTickMark val="none"/>
        <c:tickLblPos val="nextTo"/>
        <c:crossAx val="5786828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rPr lang="pt-BR" sz="1600" baseline="0">
                <a:solidFill>
                  <a:schemeClr val="accent1"/>
                </a:solidFill>
              </a:rPr>
              <a:t> Fornecedor Pago com Serv de Apoío Adm., Téc. e Operacional</a:t>
            </a:r>
            <a:r>
              <a:rPr lang="pt-BR" sz="1400" baseline="0">
                <a:solidFill>
                  <a:schemeClr val="accent1"/>
                </a:solidFill>
              </a:rPr>
              <a:t> no 1º Quadrimestre de 2016 e 2017 </a:t>
            </a:r>
            <a:endParaRPr lang="pt-BR" sz="140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4758229580276844"/>
          <c:y val="1.7717922857096856E-2"/>
        </c:manualLayout>
      </c:layout>
    </c:title>
    <c:plotArea>
      <c:layout>
        <c:manualLayout>
          <c:layoutTarget val="inner"/>
          <c:xMode val="edge"/>
          <c:yMode val="edge"/>
          <c:x val="0.13074031983115539"/>
          <c:y val="0.2123578982861842"/>
          <c:w val="0.84520469735097803"/>
          <c:h val="0.39893608594356206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'SERV DE APIO ADM, TEC E OPER'!$A$2</c:f>
              <c:strCache>
                <c:ptCount val="1"/>
                <c:pt idx="0">
                  <c:v>WFS CONSTRUCOES LTDA -ME</c:v>
                </c:pt>
              </c:strCache>
            </c:strRef>
          </c:cat>
          <c:val>
            <c:numRef>
              <c:f>'SERV DE APIO ADM, TEC E OPER'!$B$2</c:f>
              <c:numCache>
                <c:formatCode>#,##0.00</c:formatCode>
                <c:ptCount val="1"/>
                <c:pt idx="0">
                  <c:v>798890.7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'SERV DE APIO ADM, TEC E OPER'!$A$2</c:f>
              <c:strCache>
                <c:ptCount val="1"/>
                <c:pt idx="0">
                  <c:v>WFS CONSTRUCOES LTDA -ME</c:v>
                </c:pt>
              </c:strCache>
            </c:strRef>
          </c:cat>
          <c:val>
            <c:numRef>
              <c:f>'SERV DE APIO ADM, TEC E OPER'!$C$2</c:f>
              <c:numCache>
                <c:formatCode>#,##0.00</c:formatCode>
                <c:ptCount val="1"/>
                <c:pt idx="0">
                  <c:v>1856134.59</c:v>
                </c:pt>
              </c:numCache>
            </c:numRef>
          </c:val>
        </c:ser>
        <c:axId val="61811712"/>
        <c:axId val="61810176"/>
      </c:barChart>
      <c:valAx>
        <c:axId val="61810176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61811712"/>
        <c:crosses val="autoZero"/>
        <c:crossBetween val="between"/>
      </c:valAx>
      <c:catAx>
        <c:axId val="61811712"/>
        <c:scaling>
          <c:orientation val="minMax"/>
        </c:scaling>
        <c:axPos val="b"/>
        <c:numFmt formatCode="General" sourceLinked="1"/>
        <c:majorTickMark val="none"/>
        <c:tickLblPos val="nextTo"/>
        <c:crossAx val="61810176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 sz="1400">
                <a:solidFill>
                  <a:schemeClr val="accent1"/>
                </a:solidFill>
              </a:defRPr>
            </a:pPr>
            <a:r>
              <a:rPr lang="pt-BR" sz="1400" baseline="0">
                <a:solidFill>
                  <a:schemeClr val="accent1"/>
                </a:solidFill>
              </a:rPr>
              <a:t>Fornecedor Pago com Despesas de Fornec. de Alimentação</a:t>
            </a:r>
            <a:r>
              <a:rPr lang="pt-BR" sz="1400">
                <a:solidFill>
                  <a:schemeClr val="accent1"/>
                </a:solidFill>
              </a:rPr>
              <a:t> no 1º Quadrimestre</a:t>
            </a:r>
            <a:r>
              <a:rPr lang="pt-BR" sz="1400" baseline="0">
                <a:solidFill>
                  <a:schemeClr val="accent1"/>
                </a:solidFill>
              </a:rPr>
              <a:t> de 2016 e 2017</a:t>
            </a:r>
            <a:endParaRPr lang="pt-BR" sz="140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3918934531627741"/>
          <c:y val="2.8667579515867545E-2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'FORN DE ALIMENTAÇÃO'!$A$2</c:f>
              <c:strCache>
                <c:ptCount val="1"/>
                <c:pt idx="0">
                  <c:v>GREEN CARD S/A REFEIÇ COM. E SERV</c:v>
                </c:pt>
              </c:strCache>
            </c:strRef>
          </c:cat>
          <c:val>
            <c:numRef>
              <c:f>'FORN DE ALIMENTAÇÃO'!$B$2</c:f>
              <c:numCache>
                <c:formatCode>#,##0.00</c:formatCode>
                <c:ptCount val="1"/>
                <c:pt idx="0">
                  <c:v>78159.92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'FORN DE ALIMENTAÇÃO'!$A$2</c:f>
              <c:strCache>
                <c:ptCount val="1"/>
                <c:pt idx="0">
                  <c:v>GREEN CARD S/A REFEIÇ COM. E SERV</c:v>
                </c:pt>
              </c:strCache>
            </c:strRef>
          </c:cat>
          <c:val>
            <c:numRef>
              <c:f>'FORN DE ALIMENTAÇÃO'!$C$2</c:f>
              <c:numCache>
                <c:formatCode>#,##0.00</c:formatCode>
                <c:ptCount val="1"/>
                <c:pt idx="0">
                  <c:v>100786.59</c:v>
                </c:pt>
              </c:numCache>
            </c:numRef>
          </c:val>
        </c:ser>
        <c:axId val="31172096"/>
        <c:axId val="31173632"/>
      </c:barChart>
      <c:catAx>
        <c:axId val="31172096"/>
        <c:scaling>
          <c:orientation val="minMax"/>
        </c:scaling>
        <c:axPos val="b"/>
        <c:numFmt formatCode="General" sourceLinked="1"/>
        <c:majorTickMark val="none"/>
        <c:tickLblPos val="nextTo"/>
        <c:crossAx val="31173632"/>
        <c:crosses val="autoZero"/>
        <c:auto val="1"/>
        <c:lblAlgn val="ctr"/>
        <c:lblOffset val="100"/>
      </c:catAx>
      <c:valAx>
        <c:axId val="3117363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3117209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txPr>
    <a:bodyPr/>
    <a:lstStyle/>
    <a:p>
      <a:pPr>
        <a:defRPr sz="900"/>
      </a:pPr>
      <a:endParaRPr lang="pt-BR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rPr lang="pt-BR" sz="1600" baseline="0">
                <a:solidFill>
                  <a:schemeClr val="accent1"/>
                </a:solidFill>
              </a:rPr>
              <a:t> </a:t>
            </a:r>
            <a:r>
              <a:rPr lang="pt-BR" sz="1400" baseline="0">
                <a:solidFill>
                  <a:schemeClr val="accent1"/>
                </a:solidFill>
              </a:rPr>
              <a:t> Despesas Pagas com Pessoa  Física no 1º Quadrimestre de 2016 e 2017 </a:t>
            </a:r>
            <a:endParaRPr lang="pt-BR" sz="140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2479027301074561"/>
          <c:y val="5.1051017776567488E-2"/>
        </c:manualLayout>
      </c:layout>
    </c:title>
    <c:plotArea>
      <c:layout>
        <c:manualLayout>
          <c:layoutTarget val="inner"/>
          <c:xMode val="edge"/>
          <c:yMode val="edge"/>
          <c:x val="0.13074031983115536"/>
          <c:y val="0.2123578982861842"/>
          <c:w val="0.84520469735097792"/>
          <c:h val="0.42708028333698567"/>
        </c:manualLayout>
      </c:layout>
      <c:barChart>
        <c:barDir val="col"/>
        <c:grouping val="clustered"/>
        <c:ser>
          <c:idx val="0"/>
          <c:order val="0"/>
          <c:tx>
            <c:v>2017</c:v>
          </c:tx>
          <c:spPr>
            <a:solidFill>
              <a:schemeClr val="accent1"/>
            </a:solidFill>
          </c:spPr>
          <c:cat>
            <c:strRef>
              <c:f>'SERV TER - PF'!$A$2:$A$3</c:f>
              <c:strCache>
                <c:ptCount val="2"/>
                <c:pt idx="0">
                  <c:v>LOCACAO DE IMOVEIS</c:v>
                </c:pt>
                <c:pt idx="1">
                  <c:v>SERVICOS DE INTERNOS EM PENITENCIARIAS</c:v>
                </c:pt>
              </c:strCache>
            </c:strRef>
          </c:cat>
          <c:val>
            <c:numRef>
              <c:f>'SERV TER - PF'!$B$2:$B$3</c:f>
              <c:numCache>
                <c:formatCode>#,##0.00</c:formatCode>
                <c:ptCount val="2"/>
                <c:pt idx="0">
                  <c:v>10160</c:v>
                </c:pt>
                <c:pt idx="1">
                  <c:v>27058.77</c:v>
                </c:pt>
              </c:numCache>
            </c:numRef>
          </c:val>
        </c:ser>
        <c:axId val="31275264"/>
        <c:axId val="31273728"/>
      </c:barChart>
      <c:valAx>
        <c:axId val="31273728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31275264"/>
        <c:crosses val="autoZero"/>
        <c:crossBetween val="between"/>
      </c:valAx>
      <c:catAx>
        <c:axId val="31275264"/>
        <c:scaling>
          <c:orientation val="minMax"/>
        </c:scaling>
        <c:axPos val="b"/>
        <c:numFmt formatCode="General" sourceLinked="1"/>
        <c:majorTickMark val="none"/>
        <c:tickLblPos val="nextTo"/>
        <c:crossAx val="31273728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 sz="1400">
                <a:solidFill>
                  <a:schemeClr val="accent1"/>
                </a:solidFill>
              </a:defRPr>
            </a:pPr>
            <a:r>
              <a:rPr lang="pt-BR" sz="1400" dirty="0">
                <a:solidFill>
                  <a:schemeClr val="accent1"/>
                </a:solidFill>
              </a:rPr>
              <a:t>Gastos </a:t>
            </a:r>
            <a:r>
              <a:rPr lang="pt-BR" sz="1400" dirty="0" smtClean="0">
                <a:solidFill>
                  <a:schemeClr val="accent1"/>
                </a:solidFill>
              </a:rPr>
              <a:t>Representação</a:t>
            </a:r>
            <a:r>
              <a:rPr lang="pt-BR" sz="1400" baseline="0" dirty="0" smtClean="0">
                <a:solidFill>
                  <a:schemeClr val="accent1"/>
                </a:solidFill>
              </a:rPr>
              <a:t> Gráfica - </a:t>
            </a:r>
            <a:r>
              <a:rPr lang="pt-BR" sz="1400" dirty="0" smtClean="0">
                <a:solidFill>
                  <a:schemeClr val="accent1"/>
                </a:solidFill>
              </a:rPr>
              <a:t>Serviços </a:t>
            </a:r>
            <a:r>
              <a:rPr lang="pt-BR" sz="1400" dirty="0">
                <a:solidFill>
                  <a:schemeClr val="accent1"/>
                </a:solidFill>
              </a:rPr>
              <a:t>de Telefonia</a:t>
            </a:r>
            <a:r>
              <a:rPr lang="pt-BR" sz="1400" baseline="0" dirty="0">
                <a:solidFill>
                  <a:schemeClr val="accent1"/>
                </a:solidFill>
              </a:rPr>
              <a:t> Fixa e </a:t>
            </a:r>
            <a:r>
              <a:rPr lang="pt-BR" sz="1400" baseline="0" dirty="0" smtClean="0">
                <a:solidFill>
                  <a:schemeClr val="accent1"/>
                </a:solidFill>
              </a:rPr>
              <a:t>Móvel Pago </a:t>
            </a:r>
            <a:r>
              <a:rPr lang="pt-BR" sz="1400" baseline="0" dirty="0">
                <a:solidFill>
                  <a:schemeClr val="accent1"/>
                </a:solidFill>
              </a:rPr>
              <a:t>no 1º Quadrimestre de 2016 e 2017</a:t>
            </a:r>
            <a:endParaRPr lang="pt-BR" sz="1400" dirty="0">
              <a:solidFill>
                <a:schemeClr val="accent1"/>
              </a:solidFill>
            </a:endParaRP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TELEFONIA!$B$2:$B$3</c:f>
              <c:numCache>
                <c:formatCode>#,##0.00</c:formatCode>
                <c:ptCount val="2"/>
                <c:pt idx="0">
                  <c:v>3258.8300000000008</c:v>
                </c:pt>
                <c:pt idx="1">
                  <c:v>4747.4000000000005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TELEFONIA!$C$2:$C$3</c:f>
              <c:numCache>
                <c:formatCode>#,##0.00</c:formatCode>
                <c:ptCount val="2"/>
                <c:pt idx="0">
                  <c:v>4279.24</c:v>
                </c:pt>
                <c:pt idx="1">
                  <c:v>5815.76</c:v>
                </c:pt>
              </c:numCache>
            </c:numRef>
          </c:val>
        </c:ser>
        <c:axId val="61816192"/>
        <c:axId val="31335552"/>
      </c:barChart>
      <c:catAx>
        <c:axId val="61816192"/>
        <c:scaling>
          <c:orientation val="minMax"/>
        </c:scaling>
        <c:axPos val="b"/>
        <c:numFmt formatCode="General" sourceLinked="1"/>
        <c:majorTickMark val="none"/>
        <c:tickLblPos val="nextTo"/>
        <c:crossAx val="31335552"/>
        <c:crosses val="autoZero"/>
        <c:auto val="1"/>
        <c:lblAlgn val="ctr"/>
        <c:lblOffset val="100"/>
      </c:catAx>
      <c:valAx>
        <c:axId val="3133555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6181619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R$</c:v>
          </c:tx>
          <c:cat>
            <c:strRef>
              <c:f>EXECUCAO_ORCAM_2016_2017!$A$20:$A$21</c:f>
              <c:strCache>
                <c:ptCount val="2"/>
                <c:pt idx="0">
                  <c:v>Total Executado 2016</c:v>
                </c:pt>
                <c:pt idx="1">
                  <c:v>Total Executado 2017</c:v>
                </c:pt>
              </c:strCache>
            </c:strRef>
          </c:cat>
          <c:val>
            <c:numRef>
              <c:f>EXECUCAO_ORCAM_2016_2017!$B$20:$B$21</c:f>
              <c:numCache>
                <c:formatCode>_-* #,##0.00_-;\-* #,##0.00_-;_-* "-"??_-;_-@_-</c:formatCode>
                <c:ptCount val="2"/>
                <c:pt idx="0">
                  <c:v>10390414.92</c:v>
                </c:pt>
                <c:pt idx="1">
                  <c:v>12596699.5</c:v>
                </c:pt>
              </c:numCache>
            </c:numRef>
          </c:val>
        </c:ser>
        <c:axId val="59359232"/>
        <c:axId val="59360768"/>
      </c:barChart>
      <c:catAx>
        <c:axId val="59359232"/>
        <c:scaling>
          <c:orientation val="minMax"/>
        </c:scaling>
        <c:axPos val="b"/>
        <c:majorTickMark val="none"/>
        <c:tickLblPos val="nextTo"/>
        <c:crossAx val="59360768"/>
        <c:crosses val="autoZero"/>
        <c:auto val="1"/>
        <c:lblAlgn val="ctr"/>
        <c:lblOffset val="100"/>
      </c:catAx>
      <c:valAx>
        <c:axId val="5936076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900">
                <a:latin typeface="+mn-lt"/>
              </a:defRPr>
            </a:pPr>
            <a:endParaRPr lang="pt-BR"/>
          </a:p>
        </c:txPr>
        <c:crossAx val="59359232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>
                <a:latin typeface="+mn-lt"/>
              </a:defRPr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BBB59"/>
            </a:solidFill>
          </c:spPr>
          <c:cat>
            <c:strRef>
              <c:f>'PESSOAL CIVIL'!$A$87:$A$94</c:f>
              <c:strCache>
                <c:ptCount val="8"/>
                <c:pt idx="0">
                  <c:v>SUBSIDIOS (RPPS)</c:v>
                </c:pt>
                <c:pt idx="1">
                  <c:v>FERIAS - ABONO CONSTITUCIONAL  (RGPS)</c:v>
                </c:pt>
                <c:pt idx="2">
                  <c:v>13. SALARIO</c:v>
                </c:pt>
                <c:pt idx="3">
                  <c:v>ADIC. NOTURNO-RPPS</c:v>
                </c:pt>
                <c:pt idx="4">
                  <c:v>ADIC.DE INSALUBRIDADE-RPPS</c:v>
                </c:pt>
                <c:pt idx="5">
                  <c:v>GRATIF.P/EXERCICIO DE CARGO EM COMISSAO(RGPS)</c:v>
                </c:pt>
                <c:pt idx="6">
                  <c:v>GRATIFICACAO POR EXERCICIO DE FUNCOES (RPPS)</c:v>
                </c:pt>
                <c:pt idx="7">
                  <c:v>REMUN PARTICIP ORGAOS DELIBER.COLETIVA (RPPS)</c:v>
                </c:pt>
              </c:strCache>
            </c:strRef>
          </c:cat>
          <c:val>
            <c:numRef>
              <c:f>'PESSOAL CIVIL'!$B$87:$B$94</c:f>
              <c:numCache>
                <c:formatCode>_-* #,##0.00_-;\-* #,##0.00_-;_-* "-"??_-;_-@_-</c:formatCode>
                <c:ptCount val="8"/>
                <c:pt idx="0">
                  <c:v>5417044.4400000004</c:v>
                </c:pt>
                <c:pt idx="1">
                  <c:v>311555.98000000004</c:v>
                </c:pt>
                <c:pt idx="3">
                  <c:v>378058.83999999997</c:v>
                </c:pt>
                <c:pt idx="4">
                  <c:v>782930.24</c:v>
                </c:pt>
                <c:pt idx="5">
                  <c:v>100613.2</c:v>
                </c:pt>
                <c:pt idx="6">
                  <c:v>179753.29</c:v>
                </c:pt>
                <c:pt idx="7">
                  <c:v>52509.719999999994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'PESSOAL CIVIL'!$A$87:$A$94</c:f>
              <c:strCache>
                <c:ptCount val="8"/>
                <c:pt idx="0">
                  <c:v>SUBSIDIOS (RPPS)</c:v>
                </c:pt>
                <c:pt idx="1">
                  <c:v>FERIAS - ABONO CONSTITUCIONAL  (RGPS)</c:v>
                </c:pt>
                <c:pt idx="2">
                  <c:v>13. SALARIO</c:v>
                </c:pt>
                <c:pt idx="3">
                  <c:v>ADIC. NOTURNO-RPPS</c:v>
                </c:pt>
                <c:pt idx="4">
                  <c:v>ADIC.DE INSALUBRIDADE-RPPS</c:v>
                </c:pt>
                <c:pt idx="5">
                  <c:v>GRATIF.P/EXERCICIO DE CARGO EM COMISSAO(RGPS)</c:v>
                </c:pt>
                <c:pt idx="6">
                  <c:v>GRATIFICACAO POR EXERCICIO DE FUNCOES (RPPS)</c:v>
                </c:pt>
                <c:pt idx="7">
                  <c:v>REMUN PARTICIP ORGAOS DELIBER.COLETIVA (RPPS)</c:v>
                </c:pt>
              </c:strCache>
            </c:strRef>
          </c:cat>
          <c:val>
            <c:numRef>
              <c:f>'PESSOAL CIVIL'!$C$87:$C$94</c:f>
              <c:numCache>
                <c:formatCode>_-* #,##0.00_-;\-* #,##0.00_-;_-* "-"??_-;_-@_-</c:formatCode>
                <c:ptCount val="8"/>
                <c:pt idx="0">
                  <c:v>5275845.01</c:v>
                </c:pt>
                <c:pt idx="1">
                  <c:v>306844.90999999997</c:v>
                </c:pt>
                <c:pt idx="2">
                  <c:v>553386.48</c:v>
                </c:pt>
                <c:pt idx="3">
                  <c:v>342482.95</c:v>
                </c:pt>
                <c:pt idx="4">
                  <c:v>246711.37999999998</c:v>
                </c:pt>
                <c:pt idx="5">
                  <c:v>113336.43999999999</c:v>
                </c:pt>
                <c:pt idx="6">
                  <c:v>179066.64</c:v>
                </c:pt>
                <c:pt idx="7">
                  <c:v>44917.8</c:v>
                </c:pt>
              </c:numCache>
            </c:numRef>
          </c:val>
        </c:ser>
        <c:axId val="61307904"/>
        <c:axId val="61326080"/>
      </c:barChart>
      <c:catAx>
        <c:axId val="61307904"/>
        <c:scaling>
          <c:orientation val="minMax"/>
        </c:scaling>
        <c:axPos val="b"/>
        <c:numFmt formatCode="General" sourceLinked="1"/>
        <c:majorTickMark val="none"/>
        <c:tickLblPos val="nextTo"/>
        <c:crossAx val="61326080"/>
        <c:crosses val="autoZero"/>
        <c:auto val="1"/>
        <c:lblAlgn val="ctr"/>
        <c:lblOffset val="100"/>
      </c:catAx>
      <c:valAx>
        <c:axId val="6132608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6130790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txPr>
    <a:bodyPr/>
    <a:lstStyle/>
    <a:p>
      <a:pPr>
        <a:defRPr sz="800"/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'DIARIAS_CIVIL DETALHAMENTO'!$A$9:$A$11</c:f>
              <c:strCache>
                <c:ptCount val="3"/>
                <c:pt idx="0">
                  <c:v>Diárias Dentro do Estado</c:v>
                </c:pt>
                <c:pt idx="1">
                  <c:v>Diárias Fora do Estado</c:v>
                </c:pt>
                <c:pt idx="2">
                  <c:v>Diárias por Indenização</c:v>
                </c:pt>
              </c:strCache>
            </c:strRef>
          </c:cat>
          <c:val>
            <c:numRef>
              <c:f>'DIARIAS_CIVIL DETALHAMENTO'!$B$9:$B$11</c:f>
              <c:numCache>
                <c:formatCode>#,##0.00</c:formatCode>
                <c:ptCount val="3"/>
                <c:pt idx="1">
                  <c:v>1470</c:v>
                </c:pt>
                <c:pt idx="2">
                  <c:v>12665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'DIARIAS_CIVIL DETALHAMENTO'!$A$9:$A$11</c:f>
              <c:strCache>
                <c:ptCount val="3"/>
                <c:pt idx="0">
                  <c:v>Diárias Dentro do Estado</c:v>
                </c:pt>
                <c:pt idx="1">
                  <c:v>Diárias Fora do Estado</c:v>
                </c:pt>
                <c:pt idx="2">
                  <c:v>Diárias por Indenização</c:v>
                </c:pt>
              </c:strCache>
            </c:strRef>
          </c:cat>
          <c:val>
            <c:numRef>
              <c:f>'DIARIAS_CIVIL DETALHAMENTO'!$C$9:$C$11</c:f>
              <c:numCache>
                <c:formatCode>#,##0.00</c:formatCode>
                <c:ptCount val="3"/>
                <c:pt idx="0">
                  <c:v>1200</c:v>
                </c:pt>
                <c:pt idx="1">
                  <c:v>525</c:v>
                </c:pt>
                <c:pt idx="2">
                  <c:v>15240</c:v>
                </c:pt>
              </c:numCache>
            </c:numRef>
          </c:val>
        </c:ser>
        <c:axId val="61606912"/>
        <c:axId val="61625088"/>
      </c:barChart>
      <c:catAx>
        <c:axId val="61606912"/>
        <c:scaling>
          <c:orientation val="minMax"/>
        </c:scaling>
        <c:axPos val="b"/>
        <c:majorTickMark val="none"/>
        <c:tickLblPos val="nextTo"/>
        <c:crossAx val="61625088"/>
        <c:crosses val="autoZero"/>
        <c:auto val="1"/>
        <c:lblAlgn val="ctr"/>
        <c:lblOffset val="100"/>
      </c:catAx>
      <c:valAx>
        <c:axId val="6162508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900"/>
            </a:pPr>
            <a:endParaRPr lang="pt-BR"/>
          </a:p>
        </c:txPr>
        <c:crossAx val="61606912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PASSAGENS!$A$2</c:f>
              <c:strCache>
                <c:ptCount val="1"/>
                <c:pt idx="0">
                  <c:v>PASSAGENS PARA O PAIS</c:v>
                </c:pt>
              </c:strCache>
            </c:strRef>
          </c:cat>
          <c:val>
            <c:numRef>
              <c:f>PASSAGENS!$B$2</c:f>
              <c:numCache>
                <c:formatCode>#,##0.00</c:formatCode>
                <c:ptCount val="1"/>
                <c:pt idx="0">
                  <c:v>1434.51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PASSAGENS!$A$2</c:f>
              <c:strCache>
                <c:ptCount val="1"/>
                <c:pt idx="0">
                  <c:v>PASSAGENS PARA O PAIS</c:v>
                </c:pt>
              </c:strCache>
            </c:strRef>
          </c:cat>
          <c:val>
            <c:numRef>
              <c:f>PASSAGENS!$C$2</c:f>
              <c:numCache>
                <c:formatCode>#,##0.00</c:formatCode>
                <c:ptCount val="1"/>
                <c:pt idx="0">
                  <c:v>1738.96</c:v>
                </c:pt>
              </c:numCache>
            </c:numRef>
          </c:val>
        </c:ser>
        <c:axId val="61720064"/>
        <c:axId val="61721600"/>
      </c:barChart>
      <c:catAx>
        <c:axId val="61720064"/>
        <c:scaling>
          <c:orientation val="minMax"/>
        </c:scaling>
        <c:axPos val="b"/>
        <c:majorTickMark val="none"/>
        <c:tickLblPos val="nextTo"/>
        <c:crossAx val="61721600"/>
        <c:crosses val="autoZero"/>
        <c:auto val="1"/>
        <c:lblAlgn val="ctr"/>
        <c:lblOffset val="100"/>
      </c:catAx>
      <c:valAx>
        <c:axId val="6172160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6172006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16590098502818329"/>
          <c:y val="4.6994463397498187E-2"/>
          <c:w val="0.79351929556528489"/>
          <c:h val="0.66127237871267652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PASSAGENS!$A$13:$A$14</c:f>
              <c:strCache>
                <c:ptCount val="2"/>
                <c:pt idx="0">
                  <c:v>J B S Viagens e Turismo Ltda - ME</c:v>
                </c:pt>
                <c:pt idx="1">
                  <c:v>Propag Turismo Ltda</c:v>
                </c:pt>
              </c:strCache>
            </c:strRef>
          </c:cat>
          <c:val>
            <c:numRef>
              <c:f>PASSAGENS!$B$13:$B$14</c:f>
              <c:numCache>
                <c:formatCode>General</c:formatCode>
                <c:ptCount val="2"/>
                <c:pt idx="0" formatCode="_-* #,##0.00_-;\-* #,##0.00_-;_-* &quot;-&quot;??_-;_-@_-">
                  <c:v>1434.51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PASSAGENS!$A$13:$A$14</c:f>
              <c:strCache>
                <c:ptCount val="2"/>
                <c:pt idx="0">
                  <c:v>J B S Viagens e Turismo Ltda - ME</c:v>
                </c:pt>
                <c:pt idx="1">
                  <c:v>Propag Turismo Ltda</c:v>
                </c:pt>
              </c:strCache>
            </c:strRef>
          </c:cat>
          <c:val>
            <c:numRef>
              <c:f>PASSAGENS!$C$13:$C$14</c:f>
              <c:numCache>
                <c:formatCode>#,##0.00</c:formatCode>
                <c:ptCount val="2"/>
                <c:pt idx="1">
                  <c:v>1738.96</c:v>
                </c:pt>
              </c:numCache>
            </c:numRef>
          </c:val>
        </c:ser>
        <c:axId val="61547264"/>
        <c:axId val="61548800"/>
      </c:barChart>
      <c:catAx>
        <c:axId val="61547264"/>
        <c:scaling>
          <c:orientation val="minMax"/>
        </c:scaling>
        <c:axPos val="b"/>
        <c:majorTickMark val="none"/>
        <c:tickLblPos val="nextTo"/>
        <c:crossAx val="61548800"/>
        <c:crosses val="autoZero"/>
        <c:auto val="1"/>
        <c:lblAlgn val="ctr"/>
        <c:lblOffset val="100"/>
      </c:catAx>
      <c:valAx>
        <c:axId val="6154880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154726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rPr lang="pt-BR" sz="1600" baseline="0" dirty="0">
                <a:solidFill>
                  <a:schemeClr val="accent1"/>
                </a:solidFill>
              </a:rPr>
              <a:t> </a:t>
            </a:r>
            <a:r>
              <a:rPr lang="pt-BR" sz="1400" baseline="0" dirty="0">
                <a:solidFill>
                  <a:schemeClr val="accent1"/>
                </a:solidFill>
              </a:rPr>
              <a:t>Maiores Despesas com Material de Consumo no 1º Quadrimestre 2016 e 2017</a:t>
            </a:r>
            <a:endParaRPr lang="pt-BR" sz="1400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4586410593801619"/>
          <c:y val="1.9875291355158139E-2"/>
        </c:manualLayout>
      </c:layout>
    </c:title>
    <c:plotArea>
      <c:layout/>
      <c:barChart>
        <c:barDir val="col"/>
        <c:grouping val="clustered"/>
        <c:ser>
          <c:idx val="2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'MATERIAL DE CONSUMO'!$A$2:$A$5</c:f>
              <c:strCache>
                <c:ptCount val="4"/>
                <c:pt idx="0">
                  <c:v>MAT PARA MANUTENCAO DE VEICULOS</c:v>
                </c:pt>
                <c:pt idx="1">
                  <c:v>GAS E OUTROS MATERIAIS ENGARRAFADOS</c:v>
                </c:pt>
                <c:pt idx="2">
                  <c:v>MAT DE CONSUMO - PAGTº. ANTECIPADO</c:v>
                </c:pt>
                <c:pt idx="3">
                  <c:v>MAT HOSPITALAR</c:v>
                </c:pt>
              </c:strCache>
            </c:strRef>
          </c:cat>
          <c:val>
            <c:numRef>
              <c:f>'MATERIAL DE CONSUMO'!$B$2:$B$5</c:f>
              <c:numCache>
                <c:formatCode>_-* #,##0.00_-;\-* #,##0.00_-;_-* "-"??_-;_-@_-</c:formatCode>
                <c:ptCount val="4"/>
                <c:pt idx="0">
                  <c:v>22828.109999999997</c:v>
                </c:pt>
                <c:pt idx="1">
                  <c:v>14920</c:v>
                </c:pt>
                <c:pt idx="2">
                  <c:v>4807.8900000000003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'MATERIAL DE CONSUMO'!$A$2:$A$5</c:f>
              <c:strCache>
                <c:ptCount val="4"/>
                <c:pt idx="0">
                  <c:v>MAT PARA MANUTENCAO DE VEICULOS</c:v>
                </c:pt>
                <c:pt idx="1">
                  <c:v>GAS E OUTROS MATERIAIS ENGARRAFADOS</c:v>
                </c:pt>
                <c:pt idx="2">
                  <c:v>MAT DE CONSUMO - PAGTº. ANTECIPADO</c:v>
                </c:pt>
                <c:pt idx="3">
                  <c:v>MAT HOSPITALAR</c:v>
                </c:pt>
              </c:strCache>
            </c:strRef>
          </c:cat>
          <c:val>
            <c:numRef>
              <c:f>'MATERIAL DE CONSUMO'!$C$2:$C$5</c:f>
              <c:numCache>
                <c:formatCode>General</c:formatCode>
                <c:ptCount val="4"/>
                <c:pt idx="0" formatCode="_-* #,##0.00_-;\-* #,##0.00_-;_-* &quot;-&quot;??_-;_-@_-">
                  <c:v>51770.32</c:v>
                </c:pt>
                <c:pt idx="2" formatCode="_-* #,##0.00_-;\-* #,##0.00_-;_-* &quot;-&quot;??_-;_-@_-">
                  <c:v>6600</c:v>
                </c:pt>
                <c:pt idx="3" formatCode="_-* #,##0.00_-;\-* #,##0.00_-;_-* &quot;-&quot;??_-;_-@_-">
                  <c:v>8360.7199999999975</c:v>
                </c:pt>
              </c:numCache>
            </c:numRef>
          </c:val>
        </c:ser>
        <c:axId val="61928960"/>
        <c:axId val="61930496"/>
      </c:barChart>
      <c:catAx>
        <c:axId val="61928960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/>
          <a:lstStyle/>
          <a:p>
            <a:pPr>
              <a:defRPr sz="900"/>
            </a:pPr>
            <a:endParaRPr lang="pt-BR"/>
          </a:p>
        </c:txPr>
        <c:crossAx val="61930496"/>
        <c:crosses val="autoZero"/>
        <c:auto val="1"/>
        <c:lblAlgn val="ctr"/>
        <c:lblOffset val="100"/>
      </c:catAx>
      <c:valAx>
        <c:axId val="6193049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6192896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rPr lang="pt-BR" sz="1600" baseline="0">
                <a:solidFill>
                  <a:schemeClr val="accent1"/>
                </a:solidFill>
              </a:rPr>
              <a:t> </a:t>
            </a:r>
            <a:r>
              <a:rPr lang="pt-BR" sz="1400" baseline="0">
                <a:solidFill>
                  <a:schemeClr val="accent1"/>
                </a:solidFill>
              </a:rPr>
              <a:t>Maiores Despesas com Pessoa Jurídica no 1º Quadrimestre de 2016 e 2017 </a:t>
            </a:r>
            <a:endParaRPr lang="pt-BR" sz="140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1595836417883671"/>
          <c:y val="4.3643614042946345E-2"/>
        </c:manualLayout>
      </c:layout>
    </c:title>
    <c:plotArea>
      <c:layout>
        <c:manualLayout>
          <c:layoutTarget val="inner"/>
          <c:xMode val="edge"/>
          <c:yMode val="edge"/>
          <c:x val="0.13074031983115528"/>
          <c:y val="0.2123578982861842"/>
          <c:w val="0.84520469735097736"/>
          <c:h val="0.39893608594356161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'SERV TERC - PJ'!$A$2:$A$7</c:f>
              <c:strCache>
                <c:ptCount val="6"/>
                <c:pt idx="0">
                  <c:v>SERVICOS DE PROCESSAMENTO DE DADOS</c:v>
                </c:pt>
                <c:pt idx="1">
                  <c:v>SERV DE APOIO ADMIN, TECNICO E OPERACIONAL</c:v>
                </c:pt>
                <c:pt idx="2">
                  <c:v>LOCACAO DE VEICULOS</c:v>
                </c:pt>
                <c:pt idx="3">
                  <c:v>FORNECIMENTO DE ALIMENTACAO</c:v>
                </c:pt>
                <c:pt idx="4">
                  <c:v>SERVICOS DE ENERGIA ELETRICA</c:v>
                </c:pt>
                <c:pt idx="5">
                  <c:v>MANUTENCAO E CONSERVACAO DE VEICULOS</c:v>
                </c:pt>
              </c:strCache>
            </c:strRef>
          </c:cat>
          <c:val>
            <c:numRef>
              <c:f>'SERV TERC - PJ'!$B$2:$B$7</c:f>
              <c:numCache>
                <c:formatCode>#,##0.00</c:formatCode>
                <c:ptCount val="6"/>
                <c:pt idx="0">
                  <c:v>953465.95000000007</c:v>
                </c:pt>
                <c:pt idx="1">
                  <c:v>798890.7</c:v>
                </c:pt>
                <c:pt idx="2">
                  <c:v>120438.6</c:v>
                </c:pt>
                <c:pt idx="3">
                  <c:v>78159.92</c:v>
                </c:pt>
                <c:pt idx="4">
                  <c:v>71855.070000000007</c:v>
                </c:pt>
                <c:pt idx="5">
                  <c:v>15070.7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'SERV TERC - PJ'!$A$2:$A$7</c:f>
              <c:strCache>
                <c:ptCount val="6"/>
                <c:pt idx="0">
                  <c:v>SERVICOS DE PROCESSAMENTO DE DADOS</c:v>
                </c:pt>
                <c:pt idx="1">
                  <c:v>SERV DE APOIO ADMIN, TECNICO E OPERACIONAL</c:v>
                </c:pt>
                <c:pt idx="2">
                  <c:v>LOCACAO DE VEICULOS</c:v>
                </c:pt>
                <c:pt idx="3">
                  <c:v>FORNECIMENTO DE ALIMENTACAO</c:v>
                </c:pt>
                <c:pt idx="4">
                  <c:v>SERVICOS DE ENERGIA ELETRICA</c:v>
                </c:pt>
                <c:pt idx="5">
                  <c:v>MANUTENCAO E CONSERVACAO DE VEICULOS</c:v>
                </c:pt>
              </c:strCache>
            </c:strRef>
          </c:cat>
          <c:val>
            <c:numRef>
              <c:f>'SERV TERC - PJ'!$C$2:$C$7</c:f>
              <c:numCache>
                <c:formatCode>_-* #,##0.00_-;\-* #,##0.00_-;_-* "-"??_-;_-@_-</c:formatCode>
                <c:ptCount val="6"/>
                <c:pt idx="0">
                  <c:v>1758001.92</c:v>
                </c:pt>
                <c:pt idx="1">
                  <c:v>1856134.59</c:v>
                </c:pt>
                <c:pt idx="2">
                  <c:v>135531.03</c:v>
                </c:pt>
                <c:pt idx="3">
                  <c:v>100786.59</c:v>
                </c:pt>
                <c:pt idx="4">
                  <c:v>74874.59</c:v>
                </c:pt>
                <c:pt idx="5">
                  <c:v>19863.86</c:v>
                </c:pt>
              </c:numCache>
            </c:numRef>
          </c:val>
        </c:ser>
        <c:axId val="62028800"/>
        <c:axId val="62027264"/>
      </c:barChart>
      <c:valAx>
        <c:axId val="6202726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62028800"/>
        <c:crosses val="autoZero"/>
        <c:crossBetween val="between"/>
      </c:valAx>
      <c:catAx>
        <c:axId val="62028800"/>
        <c:scaling>
          <c:orientation val="minMax"/>
        </c:scaling>
        <c:axPos val="b"/>
        <c:numFmt formatCode="General" sourceLinked="1"/>
        <c:majorTickMark val="none"/>
        <c:tickLblPos val="nextTo"/>
        <c:crossAx val="62027264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rPr lang="pt-BR" sz="1600" baseline="0">
                <a:solidFill>
                  <a:schemeClr val="accent1"/>
                </a:solidFill>
              </a:rPr>
              <a:t> Fornecedores Pagos com Serv de Processamentos de Dados</a:t>
            </a:r>
            <a:r>
              <a:rPr lang="pt-BR" sz="1400" baseline="0">
                <a:solidFill>
                  <a:schemeClr val="accent1"/>
                </a:solidFill>
              </a:rPr>
              <a:t> no 1º Quadrimestre de 2016 e 2017 </a:t>
            </a:r>
            <a:endParaRPr lang="pt-BR" sz="140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4074468896516149"/>
          <c:y val="1.771783614315214E-2"/>
        </c:manualLayout>
      </c:layout>
    </c:title>
    <c:plotArea>
      <c:layout>
        <c:manualLayout>
          <c:layoutTarget val="inner"/>
          <c:xMode val="edge"/>
          <c:yMode val="edge"/>
          <c:x val="0.13074031983115533"/>
          <c:y val="0.2123578982861842"/>
          <c:w val="0.84520469735097781"/>
          <c:h val="0.39893608594356184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'SERV PROC DE DADOS '!$A$2:$A$3</c:f>
              <c:strCache>
                <c:ptCount val="2"/>
                <c:pt idx="0">
                  <c:v>THOMAS GREG E SONS GRAFICA E SERVICOS LT</c:v>
                </c:pt>
                <c:pt idx="1">
                  <c:v>MI MONTREAL INFORMATICA S A</c:v>
                </c:pt>
              </c:strCache>
            </c:strRef>
          </c:cat>
          <c:val>
            <c:numRef>
              <c:f>'SERV PROC DE DADOS '!$B$2:$B$3</c:f>
              <c:numCache>
                <c:formatCode>#,##0.00</c:formatCode>
                <c:ptCount val="2"/>
                <c:pt idx="0">
                  <c:v>217015.5</c:v>
                </c:pt>
                <c:pt idx="1">
                  <c:v>736450.45000000007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'SERV PROC DE DADOS '!$A$2:$A$3</c:f>
              <c:strCache>
                <c:ptCount val="2"/>
                <c:pt idx="0">
                  <c:v>THOMAS GREG E SONS GRAFICA E SERVICOS LT</c:v>
                </c:pt>
                <c:pt idx="1">
                  <c:v>MI MONTREAL INFORMATICA S A</c:v>
                </c:pt>
              </c:strCache>
            </c:strRef>
          </c:cat>
          <c:val>
            <c:numRef>
              <c:f>'SERV PROC DE DADOS '!$C$2:$C$3</c:f>
              <c:numCache>
                <c:formatCode>#,##0.00</c:formatCode>
                <c:ptCount val="2"/>
                <c:pt idx="0">
                  <c:v>400133.5</c:v>
                </c:pt>
                <c:pt idx="1">
                  <c:v>1357868.42</c:v>
                </c:pt>
              </c:numCache>
            </c:numRef>
          </c:val>
        </c:ser>
        <c:axId val="62176256"/>
        <c:axId val="62174720"/>
      </c:barChart>
      <c:valAx>
        <c:axId val="6217472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62176256"/>
        <c:crosses val="autoZero"/>
        <c:crossBetween val="between"/>
      </c:valAx>
      <c:catAx>
        <c:axId val="62176256"/>
        <c:scaling>
          <c:orientation val="minMax"/>
        </c:scaling>
        <c:axPos val="b"/>
        <c:numFmt formatCode="General" sourceLinked="1"/>
        <c:majorTickMark val="none"/>
        <c:tickLblPos val="nextTo"/>
        <c:crossAx val="62174720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0" cy="501015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0" cy="501015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14550" y="750888"/>
            <a:ext cx="2659063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80" rIns="93159" bIns="4658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3159" tIns="46580" rIns="93159" bIns="4658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0" cy="501015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9" y="9517546"/>
            <a:ext cx="2984870" cy="501015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043533" y="4486370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409109" y="737394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403573" y="1169442"/>
            <a:ext cx="4954640" cy="99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tx2"/>
                </a:solidFill>
                <a:cs typeface="Arial" pitchFamily="34" charset="0"/>
              </a:rPr>
              <a:t>Perícia Oficial do Estado de  Alagoas</a:t>
            </a:r>
            <a:endParaRPr lang="pt-BR" sz="2000" b="1" dirty="0">
              <a:solidFill>
                <a:schemeClr val="tx2"/>
              </a:solidFill>
              <a:cs typeface="Arial" pitchFamily="34" charset="0"/>
            </a:endParaRPr>
          </a:p>
          <a:p>
            <a:pPr algn="ctr"/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1º Quadrimestre de 2016 e 2017</a:t>
            </a:r>
          </a:p>
          <a:p>
            <a:endParaRPr lang="pt-BR" dirty="0">
              <a:cs typeface="Arial" pitchFamily="34" charset="0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827509" y="2660768"/>
            <a:ext cx="6048672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pt-BR" sz="1400" b="1" dirty="0" smtClean="0">
                <a:cs typeface="Arial" pitchFamily="34" charset="0"/>
              </a:rPr>
              <a:t>APRESENTAÇÃO</a:t>
            </a:r>
          </a:p>
          <a:p>
            <a:pPr algn="just"/>
            <a:endParaRPr lang="pt-BR" sz="1100" b="1" dirty="0" smtClean="0">
              <a:cs typeface="Arial" pitchFamily="34" charset="0"/>
            </a:endParaRPr>
          </a:p>
          <a:p>
            <a:pPr algn="just"/>
            <a:r>
              <a:rPr lang="pt-BR" sz="1200" spc="-5" dirty="0" smtClean="0">
                <a:cs typeface="Arial" pitchFamily="34" charset="0"/>
              </a:rPr>
              <a:t>Os dados </a:t>
            </a:r>
            <a:r>
              <a:rPr lang="pt-BR" sz="1200" dirty="0" smtClean="0">
                <a:cs typeface="Arial" pitchFamily="34" charset="0"/>
              </a:rPr>
              <a:t>a </a:t>
            </a:r>
            <a:r>
              <a:rPr lang="pt-BR" sz="1200" spc="-5" dirty="0" smtClean="0">
                <a:cs typeface="Arial" pitchFamily="34" charset="0"/>
              </a:rPr>
              <a:t>seguir contemplam uma visão geral das despesas da Perícia Oficial do Estado De Alagoas - PO, no 1º Quadrimestre de 2016 e 2017</a:t>
            </a:r>
            <a:r>
              <a:rPr lang="pt-BR" sz="1200" dirty="0" smtClean="0">
                <a:cs typeface="Arial" pitchFamily="34" charset="0"/>
              </a:rPr>
              <a:t>, realizada através do Sistema Integrado de Administração  Financeira – SIAFEM, Portal da transparência Graciliano Ramos, Extrator/SIFAL, Portal do Servidor – SEPLAG, Planilha de Monitoramento da Transparência, Banco de Dados da Junta Comercial, E-SIC Alagoas, Diário Oficial do Estado de Alagoas, entre outros. 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422384" y="4988716"/>
          <a:ext cx="4877734" cy="1015771"/>
        </p:xfrm>
        <a:graphic>
          <a:graphicData uri="http://schemas.openxmlformats.org/drawingml/2006/table">
            <a:tbl>
              <a:tblPr/>
              <a:tblGrid>
                <a:gridCol w="2528683"/>
                <a:gridCol w="1201813"/>
                <a:gridCol w="1147238"/>
              </a:tblGrid>
              <a:tr h="226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SITUAÇÃO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B"/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Estatutário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206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196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Cargo em Comissão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13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13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6085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219</a:t>
                      </a:r>
                      <a:endParaRPr lang="pt-BR" sz="1200" b="1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209</a:t>
                      </a:r>
                      <a:endParaRPr lang="pt-BR" sz="1200" b="1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408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27509" y="109743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MATERIAL DE CONSUMO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308543" y="1597500"/>
          <a:ext cx="5039783" cy="903774"/>
        </p:xfrm>
        <a:graphic>
          <a:graphicData uri="http://schemas.openxmlformats.org/drawingml/2006/table">
            <a:tbl>
              <a:tblPr/>
              <a:tblGrid>
                <a:gridCol w="2831207"/>
                <a:gridCol w="1092540"/>
                <a:gridCol w="1116036"/>
              </a:tblGrid>
              <a:tr h="29655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R$</a:t>
                      </a: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Variação %</a:t>
                      </a: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1067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</a:t>
                      </a: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60.556,55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9655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</a:t>
                      </a: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91.149,71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50,52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1065193" y="2917014"/>
          <a:ext cx="5357850" cy="3357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27509" y="109743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SERVIÇOS DE TERCEIROS – PESSOA JURÍDICA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27509" y="2774138"/>
            <a:ext cx="6081172" cy="412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REPRESENATÇÃO GRÁFICA - DAS  MAIORES DESPESAS COM SERVIÇOS DE TERCEIROS - PESSOA JURÍDICA  NO 1º QUADRIMESTRE DE 2016 E 2017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1246047" y="1597500"/>
          <a:ext cx="5039783" cy="850611"/>
        </p:xfrm>
        <a:graphic>
          <a:graphicData uri="http://schemas.openxmlformats.org/drawingml/2006/table">
            <a:tbl>
              <a:tblPr/>
              <a:tblGrid>
                <a:gridCol w="2915956"/>
                <a:gridCol w="1033213"/>
                <a:gridCol w="1090614"/>
              </a:tblGrid>
              <a:tr h="27910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R$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VARIAÇÃO  %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923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2.071.775,10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7910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4.001.770,46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93,16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1065193" y="3417080"/>
          <a:ext cx="5572125" cy="342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99517" y="109743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SERVIÇOS DE  PROCESSAMENTOS DE DADOS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261330" y="1597500"/>
          <a:ext cx="5039784" cy="1045819"/>
        </p:xfrm>
        <a:graphic>
          <a:graphicData uri="http://schemas.openxmlformats.org/drawingml/2006/table">
            <a:tbl>
              <a:tblPr/>
              <a:tblGrid>
                <a:gridCol w="2817810"/>
                <a:gridCol w="1042714"/>
                <a:gridCol w="1179260"/>
              </a:tblGrid>
              <a:tr h="33143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8294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Total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953.465,95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33143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2017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1.758.001,92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84,38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993755" y="2845576"/>
          <a:ext cx="5572125" cy="3500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99517" y="109743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SERVIÇOS DE  APÓIO ADM. , TÉC. E OPERACIONAL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261330" y="1597500"/>
          <a:ext cx="5039784" cy="1045819"/>
        </p:xfrm>
        <a:graphic>
          <a:graphicData uri="http://schemas.openxmlformats.org/drawingml/2006/table">
            <a:tbl>
              <a:tblPr/>
              <a:tblGrid>
                <a:gridCol w="2817810"/>
                <a:gridCol w="1042714"/>
                <a:gridCol w="1179260"/>
              </a:tblGrid>
              <a:tr h="33143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8294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Total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798.890,70</a:t>
                      </a:r>
                      <a:endParaRPr lang="pt-BR" sz="1200" b="1" i="0" u="none" strike="noStrike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1200" b="1" i="0" u="none" strike="noStrike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33143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2017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1.856.134,59</a:t>
                      </a:r>
                      <a:endParaRPr lang="pt-BR" sz="1200" b="1" i="0" u="none" strike="noStrike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132,34</a:t>
                      </a:r>
                      <a:endParaRPr lang="pt-BR" sz="1200" b="1" i="0" u="none" strike="noStrike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993755" y="2917014"/>
          <a:ext cx="5572125" cy="342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99517" y="109743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FORNECIMENTO DE ALIMENTAÇÃO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261330" y="1597500"/>
          <a:ext cx="5039784" cy="1045819"/>
        </p:xfrm>
        <a:graphic>
          <a:graphicData uri="http://schemas.openxmlformats.org/drawingml/2006/table">
            <a:tbl>
              <a:tblPr/>
              <a:tblGrid>
                <a:gridCol w="2817810"/>
                <a:gridCol w="1042714"/>
                <a:gridCol w="1179260"/>
              </a:tblGrid>
              <a:tr h="33143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8294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Total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78.159,92</a:t>
                      </a:r>
                      <a:endParaRPr lang="pt-BR" sz="1200" b="1" i="0" u="none" strike="noStrike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1200" b="1" i="0" u="none" strike="noStrike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33143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2017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100.786,59</a:t>
                      </a:r>
                      <a:endParaRPr lang="pt-BR" sz="1200" b="1" i="0" u="none" strike="noStrike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28,95</a:t>
                      </a:r>
                      <a:endParaRPr lang="pt-BR" sz="1200" b="1" i="0" u="none" strike="noStrike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1136631" y="2774138"/>
          <a:ext cx="5072098" cy="4714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99517" y="109743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SERVIÇOS DE TERCEIROS – PESSOA FÍSICA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261330" y="1597500"/>
          <a:ext cx="5039784" cy="1045819"/>
        </p:xfrm>
        <a:graphic>
          <a:graphicData uri="http://schemas.openxmlformats.org/drawingml/2006/table">
            <a:tbl>
              <a:tblPr/>
              <a:tblGrid>
                <a:gridCol w="2817810"/>
                <a:gridCol w="1042714"/>
                <a:gridCol w="1179260"/>
              </a:tblGrid>
              <a:tr h="33143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8294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Total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1200" b="1" i="0" u="none" strike="noStrike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1200" b="1" i="0" u="none" strike="noStrike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33143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2017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37.218,77</a:t>
                      </a:r>
                      <a:endParaRPr lang="pt-BR" sz="1200" b="1" i="0" u="none" strike="noStrike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1200" b="1" i="0" u="none" strike="noStrike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993755" y="2845576"/>
          <a:ext cx="5572125" cy="4429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27509" y="124145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SERVIÇO DE TELEFONIA FIXA E MÓVEL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251338" y="1741516"/>
          <a:ext cx="5029200" cy="1013941"/>
        </p:xfrm>
        <a:graphic>
          <a:graphicData uri="http://schemas.openxmlformats.org/drawingml/2006/table">
            <a:tbl>
              <a:tblPr/>
              <a:tblGrid>
                <a:gridCol w="2770026"/>
                <a:gridCol w="1053435"/>
                <a:gridCol w="1205739"/>
              </a:tblGrid>
              <a:tr h="331439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4722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2014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chemeClr val="accent1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8.006,23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chemeClr val="accent1"/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331439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2016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chemeClr val="accent1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10.095,00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chemeClr val="accent1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31,44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1565259" y="2988452"/>
          <a:ext cx="4572000" cy="392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83493" y="916750"/>
            <a:ext cx="6408712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PRINCIPAIS FORNECEDORES NO 1º QUADRIMESTRE DE 2016 E 2017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850879" y="1345378"/>
          <a:ext cx="6143668" cy="3769868"/>
        </p:xfrm>
        <a:graphic>
          <a:graphicData uri="http://schemas.openxmlformats.org/drawingml/2006/table">
            <a:tbl>
              <a:tblPr/>
              <a:tblGrid>
                <a:gridCol w="2309593"/>
                <a:gridCol w="754619"/>
                <a:gridCol w="2368030"/>
                <a:gridCol w="711426"/>
              </a:tblGrid>
              <a:tr h="37657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PRINCIPAIS FORNECDORES NO 1º  QUADRIMESTRE DE 2016</a:t>
                      </a:r>
                    </a:p>
                  </a:txBody>
                  <a:tcPr marL="6258" marR="6258" marT="6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PRINCIPAIS FORNECDORES NO 1º QUADRIMESTRE DE 2017</a:t>
                      </a:r>
                    </a:p>
                  </a:txBody>
                  <a:tcPr marL="6258" marR="6258" marT="6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49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FORNECEDORES</a:t>
                      </a:r>
                    </a:p>
                  </a:txBody>
                  <a:tcPr marL="6258" marR="6258" marT="6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R$  </a:t>
                      </a:r>
                    </a:p>
                  </a:txBody>
                  <a:tcPr marL="6258" marR="6258" marT="6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FORNECEDORES</a:t>
                      </a:r>
                    </a:p>
                  </a:txBody>
                  <a:tcPr marL="6258" marR="6258" marT="6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6258" marR="6258" marT="6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WFS CONSTRUCOES LTDA -ME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798.890,70 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WFS CONSTRUCOES LTDA -ME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1.856.134,59 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5923C"/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 MONTREAL INFORMATICA S A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736.450,45 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 MONTREAL INFORMATICA S A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1.371.367,92 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THOMAS GREG E SONS GRAFICA E SERVICOS LT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217.015,50 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THOMAS GREG E SONS GRAFICA E SERVICOS LT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404.111,50 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923C"/>
                    </a:solidFill>
                  </a:tcPr>
                </a:tc>
              </a:tr>
              <a:tr h="14287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96.419,99 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GREEN CARD S/A REFEICOES COMERCIO E SERV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100.786,59 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</a:tr>
              <a:tr h="39884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GREEN CARD S/A REFEICOES COMERCIO E SERV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78.159,92 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98.937,78 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923C"/>
                    </a:solidFill>
                  </a:tcPr>
                </a:tc>
              </a:tr>
              <a:tr h="14287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OK LOCADORA DE VEICULOS LTDA - EPP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60.600,00 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OK LOCADORA DE VEICULOS LTDA - EPP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64.415,41 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</a:tr>
              <a:tr h="14287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NC COMERCIO DE PECAS E SERV AUT LTDA - M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33.475,87 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NC COMERCIO DE PECAS E SERV AUT LTDA - M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52.416,91 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923C"/>
                    </a:solidFill>
                  </a:tcPr>
                </a:tc>
              </a:tr>
              <a:tr h="14287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LOCADORA DE VEICULOS SAO SEBASTIAO LTDA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21.048,60 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CENTRO AUTOMOTIVO MONAH LTDA - EPP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37.981,38 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</a:tr>
              <a:tr h="142876"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CENTRO AUTOMOTIVO MONAH LTDA - EPP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18.337,28 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INCLUSAO PARA PAGAMENTO DE SERVICOS PRES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27.058,77 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923C"/>
                    </a:solidFill>
                  </a:tcPr>
                </a:tc>
              </a:tr>
              <a:tr h="22151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 OXIGENIO GASES E EQUIPAMENTOS LTDA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16.520,00 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LOCADORA DE VEICULOS SAO SEBASTIAO LTDA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24.407,61 </a:t>
                      </a:r>
                    </a:p>
                  </a:txBody>
                  <a:tcPr marL="6258" marR="6258" marT="62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9081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835622" y="773874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Aft>
                <a:spcPts val="1000"/>
              </a:spcAft>
            </a:pPr>
            <a:r>
              <a:rPr lang="pt-BR" sz="2200" b="1" dirty="0">
                <a:solidFill>
                  <a:srgbClr val="002060"/>
                </a:solidFill>
                <a:cs typeface="Arial" pitchFamily="34" charset="0"/>
              </a:rPr>
              <a:t>Relatório de Monitoramento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9517" y="177400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 – REPRESENTAÇÃO GRÁFICA</a:t>
            </a:r>
          </a:p>
        </p:txBody>
      </p:sp>
      <p:graphicFrame>
        <p:nvGraphicFramePr>
          <p:cNvPr id="5" name="Gráfico 4"/>
          <p:cNvGraphicFramePr/>
          <p:nvPr/>
        </p:nvGraphicFramePr>
        <p:xfrm>
          <a:off x="1208069" y="2345510"/>
          <a:ext cx="5067301" cy="3357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8408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99517" y="1059626"/>
            <a:ext cx="5904656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EXECUÇÃO ORÇAMENTÁRIA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50761" y="3631394"/>
            <a:ext cx="595341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 2016 X 2017–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REPRESENTAÇÃO GRÁFICA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260475" y="1559692"/>
          <a:ext cx="5234006" cy="1863422"/>
        </p:xfrm>
        <a:graphic>
          <a:graphicData uri="http://schemas.openxmlformats.org/drawingml/2006/table">
            <a:tbl>
              <a:tblPr/>
              <a:tblGrid>
                <a:gridCol w="3326284"/>
                <a:gridCol w="917174"/>
                <a:gridCol w="990548"/>
              </a:tblGrid>
              <a:tr h="185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2016 (R$)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2017 (R$)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429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Dotação Inicial </a:t>
                      </a:r>
                      <a:r>
                        <a:rPr lang="pt-BR" sz="1000" b="1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 </a:t>
                      </a:r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33.969.831,00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39.352.008,00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85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Suplementação </a:t>
                      </a:r>
                      <a:r>
                        <a:rPr lang="pt-BR" sz="1000" b="1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 </a:t>
                      </a:r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4.885.837,64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378.970,00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85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Reduções </a:t>
                      </a:r>
                      <a:r>
                        <a:rPr lang="pt-BR" sz="1000" b="1" i="0" u="none" strike="noStrike">
                          <a:solidFill>
                            <a:srgbClr val="365F91"/>
                          </a:solidFill>
                          <a:latin typeface="Calibri"/>
                        </a:rPr>
                        <a:t> </a:t>
                      </a:r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    (</a:t>
                      </a:r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4.827.610,06)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</a:t>
                      </a:r>
                      <a:r>
                        <a:rPr lang="pt-BR" sz="10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(</a:t>
                      </a:r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378.970,00)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85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Atualizado </a:t>
                      </a:r>
                      <a:r>
                        <a:rPr lang="pt-BR" sz="1000" b="1" i="0" u="none" strike="noStrike">
                          <a:solidFill>
                            <a:srgbClr val="365F91"/>
                          </a:solidFill>
                          <a:latin typeface="Calibri"/>
                        </a:rPr>
                        <a:t> </a:t>
                      </a:r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34.028.058,58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39.352.008,00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85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Empenhado </a:t>
                      </a:r>
                      <a:r>
                        <a:rPr lang="pt-BR" sz="1000" b="1" i="0" u="none" strike="noStrike">
                          <a:solidFill>
                            <a:srgbClr val="365F91"/>
                          </a:solidFill>
                          <a:latin typeface="Calibri"/>
                        </a:rPr>
                        <a:t> </a:t>
                      </a:r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11.033.960,34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13.292.047,50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85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Liquidado </a:t>
                      </a:r>
                      <a:r>
                        <a:rPr lang="pt-BR" sz="1000" b="1" i="0" u="none" strike="noStrike">
                          <a:solidFill>
                            <a:srgbClr val="365F91"/>
                          </a:solidFill>
                          <a:latin typeface="Calibri"/>
                        </a:rPr>
                        <a:t> </a:t>
                      </a:r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10.403.914,92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12.606.602,44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85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Pago </a:t>
                      </a:r>
                      <a:r>
                        <a:rPr lang="pt-BR" sz="1000" b="1" i="0" u="none" strike="noStrike">
                          <a:solidFill>
                            <a:srgbClr val="365F91"/>
                          </a:solidFill>
                          <a:latin typeface="Calibri"/>
                        </a:rPr>
                        <a:t> </a:t>
                      </a:r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10.390.414,92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12.596.699,50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85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Disponível a Emp. </a:t>
                      </a:r>
                      <a:r>
                        <a:rPr lang="pt-BR" sz="1000" b="1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 </a:t>
                      </a:r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22.994.098,24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26.059.960,50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85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Execução (%) </a:t>
                      </a:r>
                      <a:r>
                        <a:rPr lang="pt-BR" sz="1000" b="1" i="0" u="none" strike="noStrike">
                          <a:solidFill>
                            <a:srgbClr val="365F91"/>
                          </a:solidFill>
                          <a:latin typeface="Calibri"/>
                        </a:rPr>
                        <a:t> </a:t>
                      </a:r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30,53%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32,01%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áfico 10"/>
          <p:cNvGraphicFramePr/>
          <p:nvPr/>
        </p:nvGraphicFramePr>
        <p:xfrm>
          <a:off x="1341437" y="4102894"/>
          <a:ext cx="4876800" cy="3457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39919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99517" y="1097434"/>
            <a:ext cx="5904656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EXECUÇÃO ORÇAMENTÁRIA – DETALHAMENTO DAS DESPESAS PAGAS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350945" y="1702568"/>
          <a:ext cx="5039783" cy="3286150"/>
        </p:xfrm>
        <a:graphic>
          <a:graphicData uri="http://schemas.openxmlformats.org/drawingml/2006/table">
            <a:tbl>
              <a:tblPr/>
              <a:tblGrid>
                <a:gridCol w="3202853"/>
                <a:gridCol w="883139"/>
                <a:gridCol w="953791"/>
              </a:tblGrid>
              <a:tr h="23472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DESCRICAO NATUREZA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347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VENC.E VANTAGENS FIXAS - PESSOAL CIVIL (RPPS)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i="0" u="none" strike="noStrike">
                          <a:solidFill>
                            <a:srgbClr val="4F81BD"/>
                          </a:solidFill>
                          <a:latin typeface="Calibri"/>
                        </a:rPr>
                        <a:t>7.247.612,55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i="0" u="none" strike="noStrike">
                          <a:solidFill>
                            <a:srgbClr val="4F81BD"/>
                          </a:solidFill>
                          <a:latin typeface="Calibri"/>
                        </a:rPr>
                        <a:t>7.100.660,51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47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OUTROS SERVICOS DE TERCEIROS-PESSOA JURIDICA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i="0" u="none" strike="noStrike" dirty="0">
                          <a:solidFill>
                            <a:srgbClr val="4F81BD"/>
                          </a:solidFill>
                          <a:latin typeface="Calibri"/>
                        </a:rPr>
                        <a:t>2.071.775,10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i="0" u="none" strike="noStrike">
                          <a:solidFill>
                            <a:srgbClr val="4F81BD"/>
                          </a:solidFill>
                          <a:latin typeface="Calibri"/>
                        </a:rPr>
                        <a:t>4.001.770,46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47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OBRIGACOES PATRONAIS-OP. INTRA ORCAMENTARIA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i="0" u="none" strike="noStrike">
                          <a:solidFill>
                            <a:srgbClr val="4F81BD"/>
                          </a:solidFill>
                          <a:latin typeface="Calibri"/>
                        </a:rPr>
                        <a:t>896.908,82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i="0" u="none" strike="noStrike">
                          <a:solidFill>
                            <a:srgbClr val="4F81BD"/>
                          </a:solidFill>
                          <a:latin typeface="Calibri"/>
                        </a:rPr>
                        <a:t>1.179.882,21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47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OUTROS SERVICOS DE TERCEIROS - PESSOA FISICA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i="0" u="none" strike="noStrike">
                          <a:solidFill>
                            <a:srgbClr val="4F81B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i="0" u="none" strike="noStrike" dirty="0">
                          <a:solidFill>
                            <a:srgbClr val="4F81BD"/>
                          </a:solidFill>
                          <a:latin typeface="Calibri"/>
                        </a:rPr>
                        <a:t>37.218,77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47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MATERIAL DE CONSUMO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i="0" u="none" strike="noStrike" dirty="0">
                          <a:solidFill>
                            <a:srgbClr val="4F81BD"/>
                          </a:solidFill>
                          <a:latin typeface="Calibri"/>
                        </a:rPr>
                        <a:t>60.556,55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i="0" u="none" strike="noStrike">
                          <a:solidFill>
                            <a:srgbClr val="4F81BD"/>
                          </a:solidFill>
                          <a:latin typeface="Calibri"/>
                        </a:rPr>
                        <a:t>91.149,71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47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EQUIPAMENTOS E MATERIAL PERMANENTE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i="0" u="none" strike="noStrike">
                          <a:solidFill>
                            <a:srgbClr val="4F81BD"/>
                          </a:solidFill>
                          <a:latin typeface="Calibri"/>
                        </a:rPr>
                        <a:t>1.175,00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i="0" u="none" strike="noStrike">
                          <a:solidFill>
                            <a:srgbClr val="4F81BD"/>
                          </a:solidFill>
                          <a:latin typeface="Calibri"/>
                        </a:rPr>
                        <a:t>540,00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47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INDENIZAÇÕES E RESTITUIÇÕES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i="0" u="none" strike="noStrike">
                          <a:solidFill>
                            <a:srgbClr val="4F81BD"/>
                          </a:solidFill>
                          <a:latin typeface="Calibri"/>
                        </a:rPr>
                        <a:t>206,00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i="0" u="none" strike="noStrike">
                          <a:solidFill>
                            <a:srgbClr val="4F81B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47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DIARIAS - PESSOAL CIVIL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i="0" u="none" strike="noStrike">
                          <a:solidFill>
                            <a:srgbClr val="4F81BD"/>
                          </a:solidFill>
                          <a:latin typeface="Calibri"/>
                        </a:rPr>
                        <a:t>14.135,00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i="0" u="none" strike="noStrike">
                          <a:solidFill>
                            <a:srgbClr val="4F81BD"/>
                          </a:solidFill>
                          <a:latin typeface="Calibri"/>
                        </a:rPr>
                        <a:t>16.965,00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47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DESPESAS DE EXERCICIOS ANTERIORES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i="0" u="none" strike="noStrike">
                          <a:solidFill>
                            <a:srgbClr val="4F81BD"/>
                          </a:solidFill>
                          <a:latin typeface="Calibri"/>
                        </a:rPr>
                        <a:t>           96.097,00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i="0" u="none" strike="noStrike">
                          <a:solidFill>
                            <a:srgbClr val="4F81BD"/>
                          </a:solidFill>
                          <a:latin typeface="Calibri"/>
                        </a:rPr>
                        <a:t>166.251,57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47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PASSAGENS E DESPESAS COM LOCOMOCAO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i="0" u="none" strike="noStrike">
                          <a:solidFill>
                            <a:srgbClr val="4F81BD"/>
                          </a:solidFill>
                          <a:latin typeface="Calibri"/>
                        </a:rPr>
                        <a:t>1.434,51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i="0" u="none" strike="noStrike">
                          <a:solidFill>
                            <a:srgbClr val="4F81BD"/>
                          </a:solidFill>
                          <a:latin typeface="Calibri"/>
                        </a:rPr>
                        <a:t>                1.738,96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47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OBRIG.TRIBUT.E CONT.-OP. INTRA-ORCAMENTARIAS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i="0" u="none" strike="noStrike">
                          <a:solidFill>
                            <a:srgbClr val="4F81BD"/>
                          </a:solidFill>
                          <a:latin typeface="Calibri"/>
                        </a:rPr>
                        <a:t>232,27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i="0" u="none" strike="noStrike">
                          <a:solidFill>
                            <a:srgbClr val="4F81BD"/>
                          </a:solidFill>
                          <a:latin typeface="Calibri"/>
                        </a:rPr>
                        <a:t>221,67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47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OUTROS BENEFICIOS PREVIDENCIARIOS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i="0" u="none" strike="noStrike">
                          <a:solidFill>
                            <a:srgbClr val="4F81BD"/>
                          </a:solidFill>
                          <a:latin typeface="Calibri"/>
                        </a:rPr>
                        <a:t>282,12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i="0" u="none" strike="noStrike" dirty="0">
                          <a:solidFill>
                            <a:srgbClr val="4F81BD"/>
                          </a:solidFill>
                          <a:latin typeface="Calibri"/>
                        </a:rPr>
                        <a:t>300,64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47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10.390.414,92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12.596.699,50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919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43533" y="845312"/>
            <a:ext cx="597666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PESSOAL CIVIL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065193" y="2488386"/>
            <a:ext cx="606315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PESSOAL CIVIL – DETALHAMENTO DAS VERBAS PAGAS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279507" y="1416816"/>
          <a:ext cx="5429288" cy="755013"/>
        </p:xfrm>
        <a:graphic>
          <a:graphicData uri="http://schemas.openxmlformats.org/drawingml/2006/table">
            <a:tbl>
              <a:tblPr/>
              <a:tblGrid>
                <a:gridCol w="3395090"/>
                <a:gridCol w="1062334"/>
                <a:gridCol w="971864"/>
              </a:tblGrid>
              <a:tr h="17313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R$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VARIAÇÃO%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5549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7.247,612,55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7.100,660,51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-2,03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636697" y="2988452"/>
          <a:ext cx="5039782" cy="2959335"/>
        </p:xfrm>
        <a:graphic>
          <a:graphicData uri="http://schemas.openxmlformats.org/drawingml/2006/table">
            <a:tbl>
              <a:tblPr/>
              <a:tblGrid>
                <a:gridCol w="3099866"/>
                <a:gridCol w="969958"/>
                <a:gridCol w="969958"/>
              </a:tblGrid>
              <a:tr h="14999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DESCRICAO NATUREZA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78634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SUBSIDIOS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 </a:t>
                      </a:r>
                      <a:r>
                        <a:rPr lang="pt-BR" sz="900" b="1" i="0" u="none" strike="noStrike" dirty="0" smtClean="0">
                          <a:solidFill>
                            <a:schemeClr val="accent1"/>
                          </a:solidFill>
                          <a:latin typeface="Calibri"/>
                        </a:rPr>
                        <a:t> 5.417.044,44 </a:t>
                      </a:r>
                      <a:endParaRPr lang="pt-BR" sz="900" b="1" i="0" u="none" strike="noStrike" dirty="0">
                        <a:solidFill>
                          <a:schemeClr val="accent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  </a:t>
                      </a:r>
                      <a:r>
                        <a:rPr lang="pt-BR" sz="900" b="1" i="0" u="none" strike="noStrike" dirty="0" smtClean="0">
                          <a:solidFill>
                            <a:schemeClr val="accent1"/>
                          </a:solidFill>
                          <a:latin typeface="Calibri"/>
                        </a:rPr>
                        <a:t>5.275.845,01 </a:t>
                      </a:r>
                      <a:endParaRPr lang="pt-BR" sz="900" b="1" i="0" u="none" strike="noStrike" dirty="0">
                        <a:solidFill>
                          <a:schemeClr val="accent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3989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FERIAS - ABONO CONSTITUCIONAL  (RGPS)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     </a:t>
                      </a:r>
                      <a:r>
                        <a:rPr lang="pt-BR" sz="900" b="1" i="0" u="none" strike="noStrike" dirty="0" smtClean="0">
                          <a:solidFill>
                            <a:schemeClr val="accent1"/>
                          </a:solidFill>
                          <a:latin typeface="Calibri"/>
                        </a:rPr>
                        <a:t>311.555,98 </a:t>
                      </a:r>
                      <a:endParaRPr lang="pt-BR" sz="900" b="1" i="0" u="none" strike="noStrike" dirty="0">
                        <a:solidFill>
                          <a:schemeClr val="accent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     </a:t>
                      </a:r>
                      <a:r>
                        <a:rPr lang="pt-BR" sz="900" b="1" i="0" u="none" strike="noStrike" dirty="0" smtClean="0">
                          <a:solidFill>
                            <a:schemeClr val="accent1"/>
                          </a:solidFill>
                          <a:latin typeface="Calibri"/>
                        </a:rPr>
                        <a:t>306.844,91 </a:t>
                      </a:r>
                      <a:endParaRPr lang="pt-BR" sz="900" b="1" i="0" u="none" strike="noStrike" dirty="0">
                        <a:solidFill>
                          <a:schemeClr val="accent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3989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13. SALARIO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     </a:t>
                      </a:r>
                      <a:r>
                        <a:rPr lang="pt-BR" sz="900" b="1" i="0" u="none" strike="noStrike" dirty="0" smtClean="0">
                          <a:solidFill>
                            <a:schemeClr val="accent1"/>
                          </a:solidFill>
                          <a:latin typeface="Calibri"/>
                        </a:rPr>
                        <a:t>553.386,48 </a:t>
                      </a:r>
                      <a:endParaRPr lang="pt-BR" sz="900" b="1" i="0" u="none" strike="noStrike" dirty="0">
                        <a:solidFill>
                          <a:schemeClr val="accent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3989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COMPLEMENTACAO SALARIAL- PESSOAL CIVIL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         </a:t>
                      </a:r>
                      <a:r>
                        <a:rPr lang="pt-BR" sz="900" b="1" i="0" u="none" strike="noStrike" dirty="0" smtClean="0">
                          <a:solidFill>
                            <a:schemeClr val="accent1"/>
                          </a:solidFill>
                          <a:latin typeface="Calibri"/>
                        </a:rPr>
                        <a:t>9.202,10 </a:t>
                      </a:r>
                      <a:endParaRPr lang="pt-BR" sz="900" b="1" i="0" u="none" strike="noStrike" dirty="0">
                        <a:solidFill>
                          <a:schemeClr val="accent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         </a:t>
                      </a:r>
                      <a:r>
                        <a:rPr lang="pt-BR" sz="900" b="1" i="0" u="none" strike="noStrike" dirty="0" smtClean="0">
                          <a:solidFill>
                            <a:schemeClr val="accent1"/>
                          </a:solidFill>
                          <a:latin typeface="Calibri"/>
                        </a:rPr>
                        <a:t>8.967,37 </a:t>
                      </a:r>
                      <a:endParaRPr lang="pt-BR" sz="900" b="1" i="0" u="none" strike="noStrike" dirty="0">
                        <a:solidFill>
                          <a:schemeClr val="accent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3989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ADIC. NOTURNO-RPPS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     </a:t>
                      </a:r>
                      <a:r>
                        <a:rPr lang="pt-BR" sz="900" b="1" i="0" u="none" strike="noStrike" dirty="0" smtClean="0">
                          <a:solidFill>
                            <a:schemeClr val="accent1"/>
                          </a:solidFill>
                          <a:latin typeface="Calibri"/>
                        </a:rPr>
                        <a:t>378.058,84 </a:t>
                      </a:r>
                      <a:endParaRPr lang="pt-BR" sz="900" b="1" i="0" u="none" strike="noStrike" dirty="0">
                        <a:solidFill>
                          <a:schemeClr val="accent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     </a:t>
                      </a:r>
                      <a:r>
                        <a:rPr lang="pt-BR" sz="900" b="1" i="0" u="none" strike="noStrike" dirty="0" smtClean="0">
                          <a:solidFill>
                            <a:schemeClr val="accent1"/>
                          </a:solidFill>
                          <a:latin typeface="Calibri"/>
                        </a:rPr>
                        <a:t>342.482,95 </a:t>
                      </a:r>
                      <a:endParaRPr lang="pt-BR" sz="900" b="1" i="0" u="none" strike="noStrike" dirty="0">
                        <a:solidFill>
                          <a:schemeClr val="accent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3989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ADIC.DE INSALUBRIDADE-RPPS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     </a:t>
                      </a:r>
                      <a:r>
                        <a:rPr lang="pt-BR" sz="900" b="1" i="0" u="none" strike="noStrike" dirty="0" smtClean="0">
                          <a:solidFill>
                            <a:schemeClr val="accent1"/>
                          </a:solidFill>
                          <a:latin typeface="Calibri"/>
                        </a:rPr>
                        <a:t>782.930,24 </a:t>
                      </a:r>
                      <a:endParaRPr lang="pt-BR" sz="900" b="1" i="0" u="none" strike="noStrike" dirty="0">
                        <a:solidFill>
                          <a:schemeClr val="accent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     </a:t>
                      </a:r>
                      <a:r>
                        <a:rPr lang="pt-BR" sz="900" b="1" i="0" u="none" strike="noStrike" dirty="0" smtClean="0">
                          <a:solidFill>
                            <a:schemeClr val="accent1"/>
                          </a:solidFill>
                          <a:latin typeface="Calibri"/>
                        </a:rPr>
                        <a:t>246.711,38 </a:t>
                      </a:r>
                      <a:endParaRPr lang="pt-BR" sz="900" b="1" i="0" u="none" strike="noStrike" dirty="0">
                        <a:solidFill>
                          <a:schemeClr val="accent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3989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GRATIF.P/EXERCICIO DE CARGO EM COMISSAO(RGPS)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     </a:t>
                      </a:r>
                      <a:r>
                        <a:rPr lang="pt-BR" sz="900" b="1" i="0" u="none" strike="noStrike" dirty="0" smtClean="0">
                          <a:solidFill>
                            <a:schemeClr val="accent1"/>
                          </a:solidFill>
                          <a:latin typeface="Calibri"/>
                        </a:rPr>
                        <a:t>100.613,20 </a:t>
                      </a:r>
                      <a:endParaRPr lang="pt-BR" sz="900" b="1" i="0" u="none" strike="noStrike" dirty="0">
                        <a:solidFill>
                          <a:schemeClr val="accent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     </a:t>
                      </a:r>
                      <a:r>
                        <a:rPr lang="pt-BR" sz="900" b="1" i="0" u="none" strike="noStrike" dirty="0" smtClean="0">
                          <a:solidFill>
                            <a:schemeClr val="accent1"/>
                          </a:solidFill>
                          <a:latin typeface="Calibri"/>
                        </a:rPr>
                        <a:t>113.336,44 </a:t>
                      </a:r>
                      <a:endParaRPr lang="pt-BR" sz="900" b="1" i="0" u="none" strike="noStrike" dirty="0">
                        <a:solidFill>
                          <a:schemeClr val="accent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3989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GRATIFICACAO POR EXERCICIO DE FUNCOES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     </a:t>
                      </a:r>
                      <a:r>
                        <a:rPr lang="pt-BR" sz="900" b="1" i="0" u="none" strike="noStrike" dirty="0" smtClean="0">
                          <a:solidFill>
                            <a:schemeClr val="accent1"/>
                          </a:solidFill>
                          <a:latin typeface="Calibri"/>
                        </a:rPr>
                        <a:t>179.753,29 </a:t>
                      </a:r>
                      <a:endParaRPr lang="pt-BR" sz="900" b="1" i="0" u="none" strike="noStrike" dirty="0">
                        <a:solidFill>
                          <a:schemeClr val="accent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     </a:t>
                      </a:r>
                      <a:r>
                        <a:rPr lang="pt-BR" sz="900" b="1" i="0" u="none" strike="noStrike" dirty="0" smtClean="0">
                          <a:solidFill>
                            <a:schemeClr val="accent1"/>
                          </a:solidFill>
                          <a:latin typeface="Calibri"/>
                        </a:rPr>
                        <a:t>179.066,64 </a:t>
                      </a:r>
                      <a:endParaRPr lang="pt-BR" sz="900" b="1" i="0" u="none" strike="noStrike" dirty="0">
                        <a:solidFill>
                          <a:schemeClr val="accent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3989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ABONO DE PERMANENCIA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        </a:t>
                      </a:r>
                      <a:r>
                        <a:rPr lang="pt-BR" sz="900" b="1" i="0" u="none" strike="noStrike" dirty="0" smtClean="0">
                          <a:solidFill>
                            <a:schemeClr val="accent1"/>
                          </a:solidFill>
                          <a:latin typeface="Calibri"/>
                        </a:rPr>
                        <a:t>15.944,74 </a:t>
                      </a:r>
                      <a:endParaRPr lang="pt-BR" sz="900" b="1" i="0" u="none" strike="noStrike" dirty="0">
                        <a:solidFill>
                          <a:schemeClr val="accent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        </a:t>
                      </a:r>
                      <a:r>
                        <a:rPr lang="pt-BR" sz="900" b="1" i="0" u="none" strike="noStrike" dirty="0" smtClean="0">
                          <a:solidFill>
                            <a:schemeClr val="accent1"/>
                          </a:solidFill>
                          <a:latin typeface="Calibri"/>
                        </a:rPr>
                        <a:t>29.101,53 </a:t>
                      </a:r>
                      <a:endParaRPr lang="pt-BR" sz="900" b="1" i="0" u="none" strike="noStrike" dirty="0">
                        <a:solidFill>
                          <a:schemeClr val="accent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3989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REMUN PARTICIP ORGAOS DELIBER.COLETIVA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       </a:t>
                      </a:r>
                      <a:r>
                        <a:rPr lang="pt-BR" sz="900" b="1" i="0" u="none" strike="noStrike" dirty="0" smtClean="0">
                          <a:solidFill>
                            <a:schemeClr val="accent1"/>
                          </a:solidFill>
                          <a:latin typeface="Calibri"/>
                        </a:rPr>
                        <a:t>52.509,72 </a:t>
                      </a:r>
                      <a:endParaRPr lang="pt-BR" sz="900" b="1" i="0" u="none" strike="noStrike" dirty="0">
                        <a:solidFill>
                          <a:schemeClr val="accent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        </a:t>
                      </a:r>
                      <a:r>
                        <a:rPr lang="pt-BR" sz="900" b="1" i="0" u="none" strike="noStrike" dirty="0" smtClean="0">
                          <a:solidFill>
                            <a:schemeClr val="accent1"/>
                          </a:solidFill>
                          <a:latin typeface="Calibri"/>
                        </a:rPr>
                        <a:t>44.917,80 </a:t>
                      </a:r>
                      <a:endParaRPr lang="pt-BR" sz="900" b="1" i="0" u="none" strike="noStrike" dirty="0">
                        <a:solidFill>
                          <a:schemeClr val="accent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4999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7.247.612,55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7.100.660,51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50879" y="1059626"/>
            <a:ext cx="5976664" cy="325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PESSOAL CIVIL – REPRESENTAÇÃO GRÁFICA DAS MAIORES VERBAS PAGAS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18" y="5777954"/>
            <a:ext cx="5587301" cy="3720635"/>
          </a:xfrm>
          <a:prstGeom prst="rect">
            <a:avLst/>
          </a:prstGeom>
        </p:spPr>
      </p:pic>
      <p:graphicFrame>
        <p:nvGraphicFramePr>
          <p:cNvPr id="7" name="Gráfico 6"/>
          <p:cNvGraphicFramePr/>
          <p:nvPr/>
        </p:nvGraphicFramePr>
        <p:xfrm>
          <a:off x="1065193" y="1774006"/>
          <a:ext cx="5572164" cy="3152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="" xmlns:p14="http://schemas.microsoft.com/office/powerpoint/2010/main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55501" y="98818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DIÁRIAS – PESSOAL CIVIL 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34150" y="305989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DIÁRIAS – PESSOAL CIVIL  (DETALHAMENTO)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136631" y="1512072"/>
          <a:ext cx="5286411" cy="1000128"/>
        </p:xfrm>
        <a:graphic>
          <a:graphicData uri="http://schemas.openxmlformats.org/drawingml/2006/table">
            <a:tbl>
              <a:tblPr/>
              <a:tblGrid>
                <a:gridCol w="2178792"/>
                <a:gridCol w="1640270"/>
                <a:gridCol w="1467349"/>
              </a:tblGrid>
              <a:tr h="3333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R$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VARIAÇÃO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%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333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14.135,00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333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16.965,00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20,02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993755" y="3559956"/>
          <a:ext cx="54292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41937" y="91675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PASSAGENS E </a:t>
            </a:r>
            <a:r>
              <a:rPr lang="pt-BR" sz="1400" b="1" dirty="0" smtClean="0">
                <a:solidFill>
                  <a:schemeClr val="bg1"/>
                </a:solidFill>
              </a:rPr>
              <a:t>DESPESAS COM LOCOMOÇÃO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79440" y="2774138"/>
            <a:ext cx="6072231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PASSAGENS E  DESPESAS COM LOCOMOÇÃO (DETALHAMENTO)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136631" y="1416816"/>
          <a:ext cx="5357849" cy="850611"/>
        </p:xfrm>
        <a:graphic>
          <a:graphicData uri="http://schemas.openxmlformats.org/drawingml/2006/table">
            <a:tbl>
              <a:tblPr/>
              <a:tblGrid>
                <a:gridCol w="2976167"/>
                <a:gridCol w="1181494"/>
                <a:gridCol w="1200188"/>
              </a:tblGrid>
              <a:tr h="27910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923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1.434,51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7910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1.738,96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21,22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1136631" y="3202766"/>
          <a:ext cx="5357850" cy="257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34150" y="916750"/>
            <a:ext cx="5976664" cy="4853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FORNECEDORES PAGOS COM PASSAGENS E  DESPESAS COM LOCOMOÇÃO - REPRESENTAÇÃO GRÁFICA 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5" name="Gráfico 4"/>
          <p:cNvGraphicFramePr/>
          <p:nvPr/>
        </p:nvGraphicFramePr>
        <p:xfrm>
          <a:off x="1636697" y="1631130"/>
          <a:ext cx="4381499" cy="3000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11834</TotalTime>
  <Words>971</Words>
  <Application>Microsoft Office PowerPoint</Application>
  <PresentationFormat>Personalizar</PresentationFormat>
  <Paragraphs>286</Paragraphs>
  <Slides>18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rita.soriano</cp:lastModifiedBy>
  <cp:revision>885</cp:revision>
  <cp:lastPrinted>2017-03-14T19:34:17Z</cp:lastPrinted>
  <dcterms:created xsi:type="dcterms:W3CDTF">2016-10-22T19:16:28Z</dcterms:created>
  <dcterms:modified xsi:type="dcterms:W3CDTF">2017-08-28T17:47:50Z</dcterms:modified>
</cp:coreProperties>
</file>