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6.xml" ContentType="application/vnd.openxmlformats-officedocument.drawingml.char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4" r:id="rId2"/>
  </p:sldMasterIdLst>
  <p:notesMasterIdLst>
    <p:notesMasterId r:id="rId18"/>
  </p:notesMasterIdLst>
  <p:sldIdLst>
    <p:sldId id="332" r:id="rId3"/>
    <p:sldId id="257" r:id="rId4"/>
    <p:sldId id="320" r:id="rId5"/>
    <p:sldId id="286" r:id="rId6"/>
    <p:sldId id="303" r:id="rId7"/>
    <p:sldId id="325" r:id="rId8"/>
    <p:sldId id="323" r:id="rId9"/>
    <p:sldId id="329" r:id="rId10"/>
    <p:sldId id="293" r:id="rId11"/>
    <p:sldId id="295" r:id="rId12"/>
    <p:sldId id="321" r:id="rId13"/>
    <p:sldId id="331" r:id="rId14"/>
    <p:sldId id="330" r:id="rId15"/>
    <p:sldId id="302" r:id="rId16"/>
    <p:sldId id="334" r:id="rId17"/>
  </p:sldIdLst>
  <p:sldSz cx="7559675" cy="10691813"/>
  <p:notesSz cx="6669088" cy="9926638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2832" autoAdjust="0"/>
  </p:normalViewPr>
  <p:slideViewPr>
    <p:cSldViewPr>
      <p:cViewPr>
        <p:scale>
          <a:sx n="80" d="100"/>
          <a:sy n="80" d="100"/>
        </p:scale>
        <p:origin x="-1488" y="210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ADES\REL_MONITORAMENTO_SEADES_2015_2016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ADES\MONITORAMENTO_FEAS_1&#186;%20QUADRIMESTRE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ADES\MONITORAMENTO_FEAS_1&#186;%20QUADRIMESTRE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ADES\MONITORAMENTO_FEAS_1&#186;%20QUADRIMESTRE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ADES\MONITORAMENTO_FEAS_1&#186;%20QUADRIMESTRE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ADES\MONITORAMENTO_FEAS_1&#186;%20QUADRIMESTRE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ADES\MONITORAMENTO_FEAS_1&#186;%20QUADRIMESTRE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ADES\MONITORAMENTO_FEAS_1&#186;%20QUADRIMESTR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ADES\MONITORAMENTO_1&#186;%20Quadrimestre%202016%20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ADES\MONITORAMENTO_FEAS_1&#186;%20QUADRIMESTR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ADES\MONITORAMENTO_FEAS_1&#186;%20QUADRIMESTR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ADES\MONITORAMENTO_FEAS_1&#186;%20QUADRIMESTR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ADES\MONITORAMENTO_FEAS_1&#186;%20QUADRIMESTR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ADES\MONITORAMENTO_FEAS_1&#186;%20QUADRIMESTR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ADES\MONITORAMENTO_FEAS_1&#186;%20QUADRIMESTR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ADES\MONITORAMENTO_FEAS_1&#186;%20QUADRIMEST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4769198526990221"/>
          <c:y val="3.0063565366474185E-2"/>
          <c:w val="0.8421685977465746"/>
          <c:h val="0.71293131260882314"/>
        </c:manualLayout>
      </c:layout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FUNCIONÁRIOS_SESAU_2015_2016!$A$2:$A$3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FUNCIONÁRIOS_SESAU_2015_2016!$B$2:$B$3</c:f>
              <c:numCache>
                <c:formatCode>_-* #,##0_-;\-* #,##0_-;_-* "-"??_-;_-@_-</c:formatCode>
                <c:ptCount val="2"/>
                <c:pt idx="0">
                  <c:v>121</c:v>
                </c:pt>
                <c:pt idx="1">
                  <c:v>43</c:v>
                </c:pt>
              </c:numCache>
            </c:numRef>
          </c:val>
        </c:ser>
        <c:ser>
          <c:idx val="2"/>
          <c:order val="1"/>
          <c:tx>
            <c:v>2017</c:v>
          </c:tx>
          <c:spPr>
            <a:solidFill>
              <a:schemeClr val="tx2">
                <a:lumMod val="60000"/>
                <a:lumOff val="40000"/>
              </a:schemeClr>
            </a:solidFill>
          </c:spPr>
          <c:cat>
            <c:strRef>
              <c:f>FUNCIONÁRIOS_SESAU_2015_2016!$A$2:$A$3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FUNCIONÁRIOS_SESAU_2015_2016!$C$2:$C$3</c:f>
              <c:numCache>
                <c:formatCode>_-* #,##0_-;\-* #,##0_-;_-* "-"??_-;_-@_-</c:formatCode>
                <c:ptCount val="2"/>
                <c:pt idx="0">
                  <c:v>41</c:v>
                </c:pt>
                <c:pt idx="1">
                  <c:v>111</c:v>
                </c:pt>
              </c:numCache>
            </c:numRef>
          </c:val>
        </c:ser>
        <c:axId val="58007936"/>
        <c:axId val="58009472"/>
      </c:barChart>
      <c:catAx>
        <c:axId val="58007936"/>
        <c:scaling>
          <c:orientation val="minMax"/>
        </c:scaling>
        <c:axPos val="b"/>
        <c:majorTickMark val="none"/>
        <c:tickLblPos val="nextTo"/>
        <c:crossAx val="58009472"/>
        <c:crosses val="autoZero"/>
        <c:auto val="1"/>
        <c:lblAlgn val="ctr"/>
        <c:lblOffset val="100"/>
      </c:catAx>
      <c:valAx>
        <c:axId val="58009472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5800793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4137244471964988"/>
          <c:y val="7.15661896266057E-2"/>
          <c:w val="0.84859955005624299"/>
          <c:h val="0.6985798874548568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'LOCACAÇÃO VEÍCULOS'!$A$2:$A$3</c:f>
              <c:strCache>
                <c:ptCount val="2"/>
                <c:pt idx="0">
                  <c:v>Brascar Locadora Ltda</c:v>
                </c:pt>
                <c:pt idx="1">
                  <c:v>RVM Locação e Serviços Ltda</c:v>
                </c:pt>
              </c:strCache>
            </c:strRef>
          </c:cat>
          <c:val>
            <c:numRef>
              <c:f>'LOCACAÇÃO VEÍCULOS'!$B$2:$B$3</c:f>
              <c:numCache>
                <c:formatCode>_-* #,##0.00_-;\-* #,##0.00_-;_-* "-"??_-;_-@_-</c:formatCode>
                <c:ptCount val="2"/>
                <c:pt idx="0">
                  <c:v>20518.919999999969</c:v>
                </c:pt>
                <c:pt idx="1">
                  <c:v>34124.880000000012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'LOCACAÇÃO VEÍCULOS'!$A$2:$A$3</c:f>
              <c:strCache>
                <c:ptCount val="2"/>
                <c:pt idx="0">
                  <c:v>Brascar Locadora Ltda</c:v>
                </c:pt>
                <c:pt idx="1">
                  <c:v>RVM Locação e Serviços Ltda</c:v>
                </c:pt>
              </c:strCache>
            </c:strRef>
          </c:cat>
          <c:val>
            <c:numRef>
              <c:f>'LOCACAÇÃO VEÍCULOS'!$C$2:$C$3</c:f>
              <c:numCache>
                <c:formatCode>_-* #,##0.00_-;\-* #,##0.00_-;_-* "-"??_-;_-@_-</c:formatCode>
                <c:ptCount val="2"/>
                <c:pt idx="0">
                  <c:v>23648.940000000021</c:v>
                </c:pt>
                <c:pt idx="1">
                  <c:v>44929.56</c:v>
                </c:pt>
              </c:numCache>
            </c:numRef>
          </c:val>
        </c:ser>
        <c:axId val="32352128"/>
        <c:axId val="32353664"/>
      </c:barChart>
      <c:catAx>
        <c:axId val="32352128"/>
        <c:scaling>
          <c:orientation val="minMax"/>
        </c:scaling>
        <c:axPos val="b"/>
        <c:majorTickMark val="none"/>
        <c:tickLblPos val="nextTo"/>
        <c:crossAx val="32353664"/>
        <c:crosses val="autoZero"/>
        <c:auto val="1"/>
        <c:lblAlgn val="ctr"/>
        <c:lblOffset val="100"/>
      </c:catAx>
      <c:valAx>
        <c:axId val="3235366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235212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1000"/>
      </a:pPr>
      <a:endParaRPr lang="pt-B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'SERV. ENERGIA'!$A$2</c:f>
              <c:strCache>
                <c:ptCount val="1"/>
                <c:pt idx="0">
                  <c:v>Ceal</c:v>
                </c:pt>
              </c:strCache>
            </c:strRef>
          </c:cat>
          <c:val>
            <c:numRef>
              <c:f>'SERV. ENERGIA'!$B$2</c:f>
              <c:numCache>
                <c:formatCode>#,##0.00</c:formatCode>
                <c:ptCount val="1"/>
                <c:pt idx="0">
                  <c:v>24179.9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'SERV. ENERGIA'!$A$2</c:f>
              <c:strCache>
                <c:ptCount val="1"/>
                <c:pt idx="0">
                  <c:v>Ceal</c:v>
                </c:pt>
              </c:strCache>
            </c:strRef>
          </c:cat>
          <c:val>
            <c:numRef>
              <c:f>'SERV. ENERGIA'!$C$2</c:f>
              <c:numCache>
                <c:formatCode>_-* #,##0.00_-;\-* #,##0.00_-;_-* "-"??_-;_-@_-</c:formatCode>
                <c:ptCount val="1"/>
                <c:pt idx="0">
                  <c:v>20543.280000000021</c:v>
                </c:pt>
              </c:numCache>
            </c:numRef>
          </c:val>
        </c:ser>
        <c:axId val="32474624"/>
        <c:axId val="32476160"/>
      </c:barChart>
      <c:catAx>
        <c:axId val="32474624"/>
        <c:scaling>
          <c:orientation val="minMax"/>
        </c:scaling>
        <c:axPos val="b"/>
        <c:majorTickMark val="none"/>
        <c:tickLblPos val="nextTo"/>
        <c:crossAx val="32476160"/>
        <c:crosses val="autoZero"/>
        <c:auto val="1"/>
        <c:lblAlgn val="ctr"/>
        <c:lblOffset val="100"/>
      </c:catAx>
      <c:valAx>
        <c:axId val="3247616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3247462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1000"/>
      </a:pPr>
      <a:endParaRPr lang="pt-B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7715033767441429"/>
          <c:y val="6.0643423639508184E-2"/>
          <c:w val="0.81609865472441279"/>
          <c:h val="0.68966267881211107"/>
        </c:manualLayout>
      </c:layout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'SERV. GRAFICOS'!$A$2:$A$4</c:f>
              <c:strCache>
                <c:ptCount val="3"/>
                <c:pt idx="0">
                  <c:v>Brandão Serv. Artesanais Eireli</c:v>
                </c:pt>
                <c:pt idx="1">
                  <c:v>Infinni Acrilicos e Brindes ltda</c:v>
                </c:pt>
                <c:pt idx="2">
                  <c:v>STQ Pub. e Propaganda Ltda</c:v>
                </c:pt>
              </c:strCache>
            </c:strRef>
          </c:cat>
          <c:val>
            <c:numRef>
              <c:f>'SERV. GRAFICOS'!$B$2:$B$4</c:f>
              <c:numCache>
                <c:formatCode>_-* #,##0.00_-;\-* #,##0.00_-;_-* "-"??_-;_-@_-</c:formatCode>
                <c:ptCount val="3"/>
                <c:pt idx="0">
                  <c:v>1217</c:v>
                </c:pt>
                <c:pt idx="1">
                  <c:v>3823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'SERV. GRAFICOS'!$A$2:$A$4</c:f>
              <c:strCache>
                <c:ptCount val="3"/>
                <c:pt idx="0">
                  <c:v>Brandão Serv. Artesanais Eireli</c:v>
                </c:pt>
                <c:pt idx="1">
                  <c:v>Infinni Acrilicos e Brindes ltda</c:v>
                </c:pt>
                <c:pt idx="2">
                  <c:v>STQ Pub. e Propaganda Ltda</c:v>
                </c:pt>
              </c:strCache>
            </c:strRef>
          </c:cat>
          <c:val>
            <c:numRef>
              <c:f>'SERV. GRAFICOS'!$C$2:$C$4</c:f>
              <c:numCache>
                <c:formatCode>General</c:formatCode>
                <c:ptCount val="3"/>
                <c:pt idx="2" formatCode="_-* #,##0.00_-;\-* #,##0.00_-;_-* &quot;-&quot;??_-;_-@_-">
                  <c:v>18312</c:v>
                </c:pt>
              </c:numCache>
            </c:numRef>
          </c:val>
        </c:ser>
        <c:axId val="32523008"/>
        <c:axId val="32524544"/>
      </c:barChart>
      <c:catAx>
        <c:axId val="32523008"/>
        <c:scaling>
          <c:orientation val="minMax"/>
        </c:scaling>
        <c:axPos val="b"/>
        <c:majorTickMark val="none"/>
        <c:tickLblPos val="nextTo"/>
        <c:crossAx val="32524544"/>
        <c:crosses val="autoZero"/>
        <c:auto val="1"/>
        <c:lblAlgn val="ctr"/>
        <c:lblOffset val="100"/>
      </c:catAx>
      <c:valAx>
        <c:axId val="3252454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000"/>
            </a:pPr>
            <a:endParaRPr lang="pt-BR"/>
          </a:p>
        </c:txPr>
        <c:crossAx val="3252300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0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1000"/>
      </a:pPr>
      <a:endParaRPr lang="pt-B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5347325005426987"/>
          <c:y val="3.3487979586694645E-2"/>
          <c:w val="0.82146409330412662"/>
          <c:h val="0.60731481481481564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5157.3900000000003</c:v>
                </c:pt>
                <c:pt idx="1">
                  <c:v>8004.17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2533.12</c:v>
                </c:pt>
                <c:pt idx="1">
                  <c:v>7893.04</c:v>
                </c:pt>
              </c:numCache>
            </c:numRef>
          </c:val>
        </c:ser>
        <c:axId val="32750976"/>
        <c:axId val="32760960"/>
      </c:barChart>
      <c:catAx>
        <c:axId val="32750976"/>
        <c:scaling>
          <c:orientation val="minMax"/>
        </c:scaling>
        <c:axPos val="b"/>
        <c:numFmt formatCode="_-* #,##0.00_-;\-* #,##0.00_-;_-* &quot;-&quot;??_-;_-@_-" sourceLinked="1"/>
        <c:majorTickMark val="none"/>
        <c:tickLblPos val="nextTo"/>
        <c:crossAx val="32760960"/>
        <c:crosses val="autoZero"/>
        <c:auto val="1"/>
        <c:lblAlgn val="ctr"/>
        <c:lblOffset val="100"/>
      </c:catAx>
      <c:valAx>
        <c:axId val="3276096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275097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chemeClr val="tx2">
                <a:lumMod val="60000"/>
                <a:lumOff val="40000"/>
              </a:schemeClr>
            </a:solidFill>
          </c:spPr>
          <c:cat>
            <c:strRef>
              <c:f>'INDENIZAÇÕES E RESTITUUIÇÕES'!$A$21:$A$23</c:f>
              <c:strCache>
                <c:ptCount val="3"/>
                <c:pt idx="0">
                  <c:v>Restituição de Rec. de Convênio</c:v>
                </c:pt>
                <c:pt idx="1">
                  <c:v>indenizações</c:v>
                </c:pt>
                <c:pt idx="2">
                  <c:v>Ressarcimentos</c:v>
                </c:pt>
              </c:strCache>
            </c:strRef>
          </c:cat>
          <c:val>
            <c:numRef>
              <c:f>'INDENIZAÇÕES E RESTITUUIÇÕES'!$B$21:$B$23</c:f>
              <c:numCache>
                <c:formatCode>_-* #,##0.00_-;\-* #,##0.00_-;_-* "-"??_-;_-@_-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2"/>
          <c:order val="1"/>
          <c:tx>
            <c:v>2017</c:v>
          </c:tx>
          <c:spPr>
            <a:solidFill>
              <a:srgbClr val="92D050"/>
            </a:solidFill>
          </c:spPr>
          <c:cat>
            <c:strRef>
              <c:f>'INDENIZAÇÕES E RESTITUUIÇÕES'!$A$21:$A$23</c:f>
              <c:strCache>
                <c:ptCount val="3"/>
                <c:pt idx="0">
                  <c:v>Restituição de Rec. de Convênio</c:v>
                </c:pt>
                <c:pt idx="1">
                  <c:v>indenizações</c:v>
                </c:pt>
                <c:pt idx="2">
                  <c:v>Ressarcimentos</c:v>
                </c:pt>
              </c:strCache>
            </c:strRef>
          </c:cat>
          <c:val>
            <c:numRef>
              <c:f>'INDENIZAÇÕES E RESTITUUIÇÕES'!$C$21:$C$23</c:f>
              <c:numCache>
                <c:formatCode>_-* #,##0.00_-;\-* #,##0.00_-;_-* "-"??_-;_-@_-</c:formatCode>
                <c:ptCount val="3"/>
                <c:pt idx="0">
                  <c:v>10144.370000000001</c:v>
                </c:pt>
                <c:pt idx="1">
                  <c:v>49617.68</c:v>
                </c:pt>
                <c:pt idx="2">
                  <c:v>931.55</c:v>
                </c:pt>
              </c:numCache>
            </c:numRef>
          </c:val>
        </c:ser>
        <c:axId val="32790784"/>
        <c:axId val="32800768"/>
      </c:barChart>
      <c:catAx>
        <c:axId val="32790784"/>
        <c:scaling>
          <c:orientation val="minMax"/>
        </c:scaling>
        <c:axPos val="b"/>
        <c:numFmt formatCode="General" sourceLinked="1"/>
        <c:majorTickMark val="none"/>
        <c:tickLblPos val="nextTo"/>
        <c:crossAx val="32800768"/>
        <c:crosses val="autoZero"/>
        <c:auto val="1"/>
        <c:lblAlgn val="ctr"/>
        <c:lblOffset val="100"/>
      </c:catAx>
      <c:valAx>
        <c:axId val="3280076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279078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4914515030232364"/>
          <c:y val="0.14457961013300305"/>
          <c:w val="0.82931979296980463"/>
          <c:h val="0.55238700931614249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 TERC - PF'!$A$9:$A$11</c:f>
              <c:strCache>
                <c:ptCount val="3"/>
                <c:pt idx="0">
                  <c:v>Diárias a Conselheiros</c:v>
                </c:pt>
                <c:pt idx="1">
                  <c:v>Estagiários</c:v>
                </c:pt>
                <c:pt idx="2">
                  <c:v>Vale -  Transporte Pago Diretamente </c:v>
                </c:pt>
              </c:strCache>
            </c:strRef>
          </c:cat>
          <c:val>
            <c:numRef>
              <c:f>'SER TERC - PF'!$B$9:$B$11</c:f>
              <c:numCache>
                <c:formatCode>_-* #,##0.00_-;\-* #,##0.00_-;_-* "-"??_-;_-@_-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 TERC - PF'!$A$9:$A$11</c:f>
              <c:strCache>
                <c:ptCount val="3"/>
                <c:pt idx="0">
                  <c:v>Diárias a Conselheiros</c:v>
                </c:pt>
                <c:pt idx="1">
                  <c:v>Estagiários</c:v>
                </c:pt>
                <c:pt idx="2">
                  <c:v>Vale -  Transporte Pago Diretamente </c:v>
                </c:pt>
              </c:strCache>
            </c:strRef>
          </c:cat>
          <c:val>
            <c:numRef>
              <c:f>'SER TERC - PF'!$C$9:$C$11</c:f>
              <c:numCache>
                <c:formatCode>_-* #,##0.00_-;\-* #,##0.00_-;_-* "-"??_-;_-@_-</c:formatCode>
                <c:ptCount val="3"/>
                <c:pt idx="0">
                  <c:v>2100</c:v>
                </c:pt>
                <c:pt idx="1">
                  <c:v>21957.02</c:v>
                </c:pt>
                <c:pt idx="2">
                  <c:v>2171.0500000000002</c:v>
                </c:pt>
              </c:numCache>
            </c:numRef>
          </c:val>
        </c:ser>
        <c:axId val="32380032"/>
        <c:axId val="32894336"/>
      </c:barChart>
      <c:valAx>
        <c:axId val="3289433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000"/>
            </a:pPr>
            <a:endParaRPr lang="pt-BR"/>
          </a:p>
        </c:txPr>
        <c:crossAx val="32380032"/>
        <c:crosses val="autoZero"/>
        <c:crossBetween val="between"/>
      </c:valAx>
      <c:catAx>
        <c:axId val="32380032"/>
        <c:scaling>
          <c:orientation val="minMax"/>
        </c:scaling>
        <c:axPos val="b"/>
        <c:majorTickMark val="none"/>
        <c:tickLblPos val="nextTo"/>
        <c:crossAx val="32894336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0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900">
          <a:latin typeface="+mn-lt"/>
        </a:defRPr>
      </a:pPr>
      <a:endParaRPr lang="pt-BR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chemeClr val="tx2">
                <a:lumMod val="60000"/>
                <a:lumOff val="40000"/>
              </a:schemeClr>
            </a:solidFill>
          </c:spPr>
          <c:cat>
            <c:strRef>
              <c:f>'LOCAÇÃO DE MÃO-DE-OBRA'!$A$2:$A$3</c:f>
              <c:strCache>
                <c:ptCount val="2"/>
                <c:pt idx="0">
                  <c:v>Limpeza e Conservação</c:v>
                </c:pt>
                <c:pt idx="1">
                  <c:v>Vigilância Ostensiva</c:v>
                </c:pt>
              </c:strCache>
            </c:strRef>
          </c:cat>
          <c:val>
            <c:numRef>
              <c:f>'LOCAÇÃO DE MÃO-DE-OBRA'!$B$2:$B$3</c:f>
              <c:numCache>
                <c:formatCode>_-* #,##0.00_-;\-* #,##0.00_-;_-* "-"??_-;_-@_-</c:formatCode>
                <c:ptCount val="2"/>
                <c:pt idx="0">
                  <c:v>54593.91</c:v>
                </c:pt>
                <c:pt idx="1">
                  <c:v>78531.27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'LOCAÇÃO DE MÃO-DE-OBRA'!$A$2:$A$3</c:f>
              <c:strCache>
                <c:ptCount val="2"/>
                <c:pt idx="0">
                  <c:v>Limpeza e Conservação</c:v>
                </c:pt>
                <c:pt idx="1">
                  <c:v>Vigilância Ostensiva</c:v>
                </c:pt>
              </c:strCache>
            </c:strRef>
          </c:cat>
          <c:val>
            <c:numRef>
              <c:f>'LOCAÇÃO DE MÃO-DE-OBRA'!$C$2:$C$3</c:f>
              <c:numCache>
                <c:formatCode>_-* #,##0.00_-;\-* #,##0.00_-;_-* "-"??_-;_-@_-</c:formatCode>
                <c:ptCount val="2"/>
                <c:pt idx="0" formatCode="General">
                  <c:v>0</c:v>
                </c:pt>
                <c:pt idx="1">
                  <c:v>0</c:v>
                </c:pt>
              </c:numCache>
            </c:numRef>
          </c:val>
        </c:ser>
        <c:axId val="32400512"/>
        <c:axId val="32402048"/>
      </c:barChart>
      <c:catAx>
        <c:axId val="32400512"/>
        <c:scaling>
          <c:orientation val="minMax"/>
        </c:scaling>
        <c:axPos val="b"/>
        <c:numFmt formatCode="General" sourceLinked="1"/>
        <c:majorTickMark val="none"/>
        <c:tickLblPos val="nextTo"/>
        <c:crossAx val="32402048"/>
        <c:crosses val="autoZero"/>
        <c:auto val="1"/>
        <c:lblAlgn val="ctr"/>
        <c:lblOffset val="100"/>
      </c:catAx>
      <c:valAx>
        <c:axId val="3240204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240051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cat>
            <c:strRef>
              <c:f>EXECUCAO_ORCAM_2014_2015_2016!$A$2:$A$3</c:f>
              <c:strCache>
                <c:ptCount val="2"/>
                <c:pt idx="0">
                  <c:v>Executado_1º Q_2016</c:v>
                </c:pt>
                <c:pt idx="1">
                  <c:v>Executado_1º Q_2017</c:v>
                </c:pt>
              </c:strCache>
            </c:strRef>
          </c:cat>
          <c:val>
            <c:numRef>
              <c:f>EXECUCAO_ORCAM_2014_2015_2016!$B$2:$B$3</c:f>
              <c:numCache>
                <c:formatCode>#,##0.00</c:formatCode>
                <c:ptCount val="2"/>
                <c:pt idx="0">
                  <c:v>1648561.1800000011</c:v>
                </c:pt>
                <c:pt idx="1">
                  <c:v>1758499.48</c:v>
                </c:pt>
              </c:numCache>
            </c:numRef>
          </c:val>
        </c:ser>
        <c:axId val="59904384"/>
        <c:axId val="59905920"/>
      </c:barChart>
      <c:catAx>
        <c:axId val="59904384"/>
        <c:scaling>
          <c:orientation val="minMax"/>
        </c:scaling>
        <c:axPos val="b"/>
        <c:majorTickMark val="none"/>
        <c:tickLblPos val="nextTo"/>
        <c:crossAx val="59905920"/>
        <c:crosses val="autoZero"/>
        <c:auto val="1"/>
        <c:lblAlgn val="ctr"/>
        <c:lblOffset val="100"/>
      </c:catAx>
      <c:valAx>
        <c:axId val="5990592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990438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>
          <a:latin typeface="+mn-lt"/>
          <a:cs typeface="Arial" pitchFamily="34" charset="0"/>
        </a:defRPr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R$</c:v>
          </c:tx>
          <c:cat>
            <c:strRef>
              <c:f>EXECUCAO_ORCAM_2014_2015_2016!$A$2:$A$3</c:f>
              <c:strCache>
                <c:ptCount val="2"/>
                <c:pt idx="0">
                  <c:v>Executado_1º Q_2016</c:v>
                </c:pt>
                <c:pt idx="1">
                  <c:v>Executado_1º Q_2017</c:v>
                </c:pt>
              </c:strCache>
            </c:strRef>
          </c:cat>
          <c:val>
            <c:numRef>
              <c:f>EXECUCAO_ORCAM_2014_2015_2016!$B$2:$B$3</c:f>
              <c:numCache>
                <c:formatCode>#,##0.00</c:formatCode>
                <c:ptCount val="2"/>
                <c:pt idx="0">
                  <c:v>701267.01</c:v>
                </c:pt>
                <c:pt idx="1">
                  <c:v>1555925.84</c:v>
                </c:pt>
              </c:numCache>
            </c:numRef>
          </c:val>
        </c:ser>
        <c:axId val="59923072"/>
        <c:axId val="59924864"/>
      </c:barChart>
      <c:catAx>
        <c:axId val="59923072"/>
        <c:scaling>
          <c:orientation val="minMax"/>
        </c:scaling>
        <c:axPos val="b"/>
        <c:majorTickMark val="none"/>
        <c:tickLblPos val="nextTo"/>
        <c:crossAx val="59924864"/>
        <c:crosses val="autoZero"/>
        <c:auto val="1"/>
        <c:lblAlgn val="ctr"/>
        <c:lblOffset val="100"/>
      </c:catAx>
      <c:valAx>
        <c:axId val="5992486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>
                <a:latin typeface="+mn-lt"/>
              </a:defRPr>
            </a:pPr>
            <a:endParaRPr lang="pt-BR"/>
          </a:p>
        </c:txPr>
        <c:crossAx val="5992307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>
                <a:latin typeface="+mn-lt"/>
              </a:defRPr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'DETALHAMENTO DAS DESPESAS PAGAS'!$A$2:$A$6</c:f>
              <c:strCache>
                <c:ptCount val="5"/>
                <c:pt idx="0">
                  <c:v>Contribuições</c:v>
                </c:pt>
                <c:pt idx="1">
                  <c:v>Diárias - Pessoal Civil</c:v>
                </c:pt>
                <c:pt idx="2">
                  <c:v>Locação de Maõ-de-Obra</c:v>
                </c:pt>
                <c:pt idx="3">
                  <c:v>Outros Serviços de Terceiros - Pessoa jurídica</c:v>
                </c:pt>
                <c:pt idx="4">
                  <c:v>Idenizações e Restituições</c:v>
                </c:pt>
              </c:strCache>
            </c:strRef>
          </c:cat>
          <c:val>
            <c:numRef>
              <c:f>'DETALHAMENTO DAS DESPESAS PAGAS'!$B$2:$B$6</c:f>
              <c:numCache>
                <c:formatCode>_-* #,##0.00_-;\-* #,##0.00_-;_-* "-"??_-;_-@_-</c:formatCode>
                <c:ptCount val="5"/>
                <c:pt idx="1">
                  <c:v>23005</c:v>
                </c:pt>
                <c:pt idx="2">
                  <c:v>133465.18</c:v>
                </c:pt>
                <c:pt idx="3">
                  <c:v>528312.22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rgbClr val="92D050"/>
            </a:solidFill>
          </c:spPr>
          <c:cat>
            <c:strRef>
              <c:f>'DETALHAMENTO DAS DESPESAS PAGAS'!$A$2:$A$6</c:f>
              <c:strCache>
                <c:ptCount val="5"/>
                <c:pt idx="0">
                  <c:v>Contribuições</c:v>
                </c:pt>
                <c:pt idx="1">
                  <c:v>Diárias - Pessoal Civil</c:v>
                </c:pt>
                <c:pt idx="2">
                  <c:v>Locação de Maõ-de-Obra</c:v>
                </c:pt>
                <c:pt idx="3">
                  <c:v>Outros Serviços de Terceiros - Pessoa jurídica</c:v>
                </c:pt>
                <c:pt idx="4">
                  <c:v>Idenizações e Restituições</c:v>
                </c:pt>
              </c:strCache>
            </c:strRef>
          </c:cat>
          <c:val>
            <c:numRef>
              <c:f>'DETALHAMENTO DAS DESPESAS PAGAS'!$C$2:$C$6</c:f>
              <c:numCache>
                <c:formatCode>_-* #,##0.00_-;\-* #,##0.00_-;_-* "-"??_-;_-@_-</c:formatCode>
                <c:ptCount val="5"/>
                <c:pt idx="0">
                  <c:v>781000</c:v>
                </c:pt>
                <c:pt idx="1">
                  <c:v>28040</c:v>
                </c:pt>
                <c:pt idx="3">
                  <c:v>635556.12</c:v>
                </c:pt>
                <c:pt idx="4">
                  <c:v>60693.599999999999</c:v>
                </c:pt>
              </c:numCache>
            </c:numRef>
          </c:val>
        </c:ser>
        <c:axId val="31831552"/>
        <c:axId val="31833088"/>
      </c:barChart>
      <c:catAx>
        <c:axId val="31831552"/>
        <c:scaling>
          <c:orientation val="minMax"/>
        </c:scaling>
        <c:axPos val="b"/>
        <c:majorTickMark val="none"/>
        <c:tickLblPos val="nextTo"/>
        <c:crossAx val="31833088"/>
        <c:crosses val="autoZero"/>
        <c:auto val="1"/>
        <c:lblAlgn val="ctr"/>
        <c:lblOffset val="100"/>
      </c:catAx>
      <c:valAx>
        <c:axId val="3183308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800">
                <a:latin typeface="+mn-lt"/>
              </a:defRPr>
            </a:pPr>
            <a:endParaRPr lang="pt-BR"/>
          </a:p>
        </c:txPr>
        <c:crossAx val="3183155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>
                <a:latin typeface="+mn-lt"/>
              </a:defRPr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DIARIAS_DETALHAMENTO!$B$2:$B$3</c:f>
              <c:numCache>
                <c:formatCode>_-* #,##0.00_-;\-* #,##0.00_-;_-* "-"??_-;_-@_-</c:formatCode>
                <c:ptCount val="2"/>
                <c:pt idx="0">
                  <c:v>870</c:v>
                </c:pt>
                <c:pt idx="1">
                  <c:v>22135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DIARIAS_DETALHAMENTO!$C$2:$C$3</c:f>
              <c:numCache>
                <c:formatCode>_-* #,##0.00_-;\-* #,##0.00_-;_-* "-"??_-;_-@_-</c:formatCode>
                <c:ptCount val="2"/>
                <c:pt idx="0">
                  <c:v>8750</c:v>
                </c:pt>
                <c:pt idx="1">
                  <c:v>19290</c:v>
                </c:pt>
              </c:numCache>
            </c:numRef>
          </c:val>
        </c:ser>
        <c:axId val="60354560"/>
        <c:axId val="60356096"/>
      </c:barChart>
      <c:catAx>
        <c:axId val="60354560"/>
        <c:scaling>
          <c:orientation val="minMax"/>
        </c:scaling>
        <c:axPos val="b"/>
        <c:majorTickMark val="none"/>
        <c:tickLblPos val="nextTo"/>
        <c:crossAx val="60356096"/>
        <c:crosses val="autoZero"/>
        <c:auto val="1"/>
        <c:lblAlgn val="ctr"/>
        <c:lblOffset val="100"/>
      </c:catAx>
      <c:valAx>
        <c:axId val="6035609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035456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accent1"/>
          </a:solidFill>
        </a:ln>
      </c:spPr>
    </c:plotArea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4200658846365613"/>
          <c:y val="6.5060230231427776E-2"/>
          <c:w val="0.82608480295985565"/>
          <c:h val="0.72598171586805083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PASSAGENS!$A$2</c:f>
              <c:strCache>
                <c:ptCount val="1"/>
                <c:pt idx="0">
                  <c:v>Propag Turismo Ltda</c:v>
                </c:pt>
              </c:strCache>
            </c:strRef>
          </c:cat>
          <c:val>
            <c:numRef>
              <c:f>PASSAGENS!$B$2</c:f>
              <c:numCache>
                <c:formatCode>_-* #,##0.00_-;\-* #,##0.00_-;_-* "-"??_-;_-@_-</c:formatCode>
                <c:ptCount val="1"/>
                <c:pt idx="0">
                  <c:v>10784.61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PASSAGENS!$A$2</c:f>
              <c:strCache>
                <c:ptCount val="1"/>
                <c:pt idx="0">
                  <c:v>Propag Turismo Ltda</c:v>
                </c:pt>
              </c:strCache>
            </c:strRef>
          </c:cat>
          <c:val>
            <c:numRef>
              <c:f>PASSAGENS!$C$2</c:f>
              <c:numCache>
                <c:formatCode>_-* #,##0.00_-;\-* #,##0.00_-;_-* "-"??_-;_-@_-</c:formatCode>
                <c:ptCount val="1"/>
                <c:pt idx="0">
                  <c:v>20856.509999999969</c:v>
                </c:pt>
              </c:numCache>
            </c:numRef>
          </c:val>
        </c:ser>
        <c:axId val="31857664"/>
        <c:axId val="31867648"/>
      </c:barChart>
      <c:catAx>
        <c:axId val="31857664"/>
        <c:scaling>
          <c:orientation val="minMax"/>
        </c:scaling>
        <c:axPos val="b"/>
        <c:majorTickMark val="none"/>
        <c:tickLblPos val="nextTo"/>
        <c:crossAx val="31867648"/>
        <c:crosses val="autoZero"/>
        <c:auto val="1"/>
        <c:lblAlgn val="ctr"/>
        <c:lblOffset val="100"/>
      </c:catAx>
      <c:valAx>
        <c:axId val="31867648"/>
        <c:scaling>
          <c:orientation val="minMax"/>
          <c:max val="30000"/>
          <c:min val="1000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185766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accent1"/>
          </a:solidFill>
        </a:ln>
      </c:spPr>
    </c:plotArea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'MATERIAL DE CONSUMO'!$A$2:$A$3</c:f>
              <c:strCache>
                <c:ptCount val="2"/>
                <c:pt idx="0">
                  <c:v>Material de Consumo - Pagto Antecipado</c:v>
                </c:pt>
                <c:pt idx="1">
                  <c:v>Material de Expediente</c:v>
                </c:pt>
              </c:strCache>
            </c:strRef>
          </c:cat>
          <c:val>
            <c:numRef>
              <c:f>'MATERIAL DE CONSUMO'!$B$2:$B$3</c:f>
              <c:numCache>
                <c:formatCode>#,##0.00</c:formatCode>
                <c:ptCount val="2"/>
                <c:pt idx="0">
                  <c:v>2000</c:v>
                </c:pt>
                <c:pt idx="1">
                  <c:v>1450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'MATERIAL DE CONSUMO'!$A$2:$A$3</c:f>
              <c:strCache>
                <c:ptCount val="2"/>
                <c:pt idx="0">
                  <c:v>Material de Consumo - Pagto Antecipado</c:v>
                </c:pt>
                <c:pt idx="1">
                  <c:v>Material de Expediente</c:v>
                </c:pt>
              </c:strCache>
            </c:strRef>
          </c:cat>
          <c:val>
            <c:numRef>
              <c:f>'MATERIAL DE CONSUMO'!$C$2:$C$3</c:f>
              <c:numCache>
                <c:formatCode>_-* #,##0.00_-;\-* #,##0.00_-;_-* "-"??_-;_-@_-</c:formatCode>
                <c:ptCount val="2"/>
                <c:pt idx="0">
                  <c:v>1500</c:v>
                </c:pt>
                <c:pt idx="1">
                  <c:v>720</c:v>
                </c:pt>
              </c:numCache>
            </c:numRef>
          </c:val>
        </c:ser>
        <c:axId val="32083968"/>
        <c:axId val="32085504"/>
      </c:barChart>
      <c:catAx>
        <c:axId val="32083968"/>
        <c:scaling>
          <c:orientation val="minMax"/>
        </c:scaling>
        <c:axPos val="b"/>
        <c:majorTickMark val="none"/>
        <c:tickLblPos val="nextTo"/>
        <c:crossAx val="32085504"/>
        <c:crosses val="autoZero"/>
        <c:auto val="1"/>
        <c:lblAlgn val="ctr"/>
        <c:lblOffset val="100"/>
      </c:catAx>
      <c:valAx>
        <c:axId val="3208550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900"/>
            </a:pPr>
            <a:endParaRPr lang="pt-BR"/>
          </a:p>
        </c:txPr>
        <c:crossAx val="3208396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1000"/>
      </a:pPr>
      <a:endParaRPr lang="pt-B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6509941200582068"/>
          <c:y val="0.14747083172255304"/>
          <c:w val="0.82931979296980463"/>
          <c:h val="0.55238700931614249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TERC - PJ'!$A$2:$A$7</c:f>
              <c:strCache>
                <c:ptCount val="6"/>
                <c:pt idx="0">
                  <c:v>Fornecimento de Alimentação</c:v>
                </c:pt>
                <c:pt idx="1">
                  <c:v>Locação de Veículos</c:v>
                </c:pt>
                <c:pt idx="2">
                  <c:v>Serviço de Energia Elétrica</c:v>
                </c:pt>
                <c:pt idx="3">
                  <c:v>Manutenção e Conserv. de Maq. e Equipamentos</c:v>
                </c:pt>
                <c:pt idx="4">
                  <c:v>Festividades e Homenagens</c:v>
                </c:pt>
                <c:pt idx="5">
                  <c:v>Serv. Gráficos</c:v>
                </c:pt>
              </c:strCache>
            </c:strRef>
          </c:cat>
          <c:val>
            <c:numRef>
              <c:f>'SERV TERC - PJ'!$B$2:$B$7</c:f>
              <c:numCache>
                <c:formatCode>_-* #,##0.00_-;\-* #,##0.00_-;_-* "-"??_-;_-@_-</c:formatCode>
                <c:ptCount val="6"/>
                <c:pt idx="0">
                  <c:v>418586.6</c:v>
                </c:pt>
                <c:pt idx="1">
                  <c:v>54643.8</c:v>
                </c:pt>
                <c:pt idx="2">
                  <c:v>24179.9</c:v>
                </c:pt>
                <c:pt idx="3">
                  <c:v>9545.6</c:v>
                </c:pt>
                <c:pt idx="5">
                  <c:v>5040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TERC - PJ'!$A$2:$A$7</c:f>
              <c:strCache>
                <c:ptCount val="6"/>
                <c:pt idx="0">
                  <c:v>Fornecimento de Alimentação</c:v>
                </c:pt>
                <c:pt idx="1">
                  <c:v>Locação de Veículos</c:v>
                </c:pt>
                <c:pt idx="2">
                  <c:v>Serviço de Energia Elétrica</c:v>
                </c:pt>
                <c:pt idx="3">
                  <c:v>Manutenção e Conserv. de Maq. e Equipamentos</c:v>
                </c:pt>
                <c:pt idx="4">
                  <c:v>Festividades e Homenagens</c:v>
                </c:pt>
                <c:pt idx="5">
                  <c:v>Serv. Gráficos</c:v>
                </c:pt>
              </c:strCache>
            </c:strRef>
          </c:cat>
          <c:val>
            <c:numRef>
              <c:f>'SERV TERC - PJ'!$C$2:$C$7</c:f>
              <c:numCache>
                <c:formatCode>_-* #,##0.00_-;\-* #,##0.00_-;_-* "-"??_-;_-@_-</c:formatCode>
                <c:ptCount val="6"/>
                <c:pt idx="0">
                  <c:v>458025</c:v>
                </c:pt>
                <c:pt idx="1">
                  <c:v>68578.5</c:v>
                </c:pt>
                <c:pt idx="2">
                  <c:v>20543.280000000021</c:v>
                </c:pt>
                <c:pt idx="4">
                  <c:v>50630</c:v>
                </c:pt>
                <c:pt idx="5">
                  <c:v>18312</c:v>
                </c:pt>
              </c:numCache>
            </c:numRef>
          </c:val>
        </c:ser>
        <c:axId val="32174848"/>
        <c:axId val="32103424"/>
      </c:barChart>
      <c:valAx>
        <c:axId val="3210342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32174848"/>
        <c:crosses val="autoZero"/>
        <c:crossBetween val="between"/>
      </c:valAx>
      <c:catAx>
        <c:axId val="32174848"/>
        <c:scaling>
          <c:orientation val="minMax"/>
        </c:scaling>
        <c:axPos val="b"/>
        <c:majorTickMark val="none"/>
        <c:tickLblPos val="nextTo"/>
        <c:crossAx val="32103424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900">
          <a:latin typeface="+mn-lt"/>
        </a:defRPr>
      </a:pPr>
      <a:endParaRPr lang="pt-B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'FORNECIMENTO DE ALIMENTAÇÃO'!$A$2:$A$6</c:f>
              <c:strCache>
                <c:ptCount val="5"/>
                <c:pt idx="0">
                  <c:v>Brascar Locadora Ltda</c:v>
                </c:pt>
                <c:pt idx="1">
                  <c:v>Buffet Garry Kasparov Ltda</c:v>
                </c:pt>
                <c:pt idx="2">
                  <c:v>G E T Conzinha ind. Ltda - EPP</c:v>
                </c:pt>
                <c:pt idx="3">
                  <c:v>GET  Conzinha ind. Ltda - EPP</c:v>
                </c:pt>
                <c:pt idx="4">
                  <c:v>RVM Locação e Serv. Ltda - ME</c:v>
                </c:pt>
              </c:strCache>
            </c:strRef>
          </c:cat>
          <c:val>
            <c:numRef>
              <c:f>'FORNECIMENTO DE ALIMENTAÇÃO'!$B$2:$B$6</c:f>
              <c:numCache>
                <c:formatCode>_-* #,##0.00_-;\-* #,##0.00_-;_-* "-"??_-;_-@_-</c:formatCode>
                <c:ptCount val="5"/>
                <c:pt idx="0">
                  <c:v>2050</c:v>
                </c:pt>
                <c:pt idx="1">
                  <c:v>7294.4</c:v>
                </c:pt>
                <c:pt idx="2">
                  <c:v>133750</c:v>
                </c:pt>
                <c:pt idx="3">
                  <c:v>274187.5</c:v>
                </c:pt>
                <c:pt idx="4">
                  <c:v>1349.74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'FORNECIMENTO DE ALIMENTAÇÃO'!$A$2:$A$6</c:f>
              <c:strCache>
                <c:ptCount val="5"/>
                <c:pt idx="0">
                  <c:v>Brascar Locadora Ltda</c:v>
                </c:pt>
                <c:pt idx="1">
                  <c:v>Buffet Garry Kasparov Ltda</c:v>
                </c:pt>
                <c:pt idx="2">
                  <c:v>G E T Conzinha ind. Ltda - EPP</c:v>
                </c:pt>
                <c:pt idx="3">
                  <c:v>GET  Conzinha ind. Ltda - EPP</c:v>
                </c:pt>
                <c:pt idx="4">
                  <c:v>RVM Locação e Serv. Ltda - ME</c:v>
                </c:pt>
              </c:strCache>
            </c:strRef>
          </c:cat>
          <c:val>
            <c:numRef>
              <c:f>'FORNECIMENTO DE ALIMENTAÇÃO'!$C$2:$C$6</c:f>
              <c:numCache>
                <c:formatCode>General</c:formatCode>
                <c:ptCount val="5"/>
                <c:pt idx="3" formatCode="_-* #,##0.00_-;\-* #,##0.00_-;_-* &quot;-&quot;??_-;_-@_-">
                  <c:v>458025</c:v>
                </c:pt>
              </c:numCache>
            </c:numRef>
          </c:val>
        </c:ser>
        <c:axId val="32020736"/>
        <c:axId val="32026624"/>
      </c:barChart>
      <c:catAx>
        <c:axId val="32020736"/>
        <c:scaling>
          <c:orientation val="minMax"/>
        </c:scaling>
        <c:axPos val="b"/>
        <c:numFmt formatCode="General" sourceLinked="1"/>
        <c:majorTickMark val="none"/>
        <c:tickLblPos val="nextTo"/>
        <c:crossAx val="32026624"/>
        <c:crosses val="autoZero"/>
        <c:auto val="1"/>
        <c:lblAlgn val="ctr"/>
        <c:lblOffset val="100"/>
      </c:catAx>
      <c:valAx>
        <c:axId val="3202662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900"/>
            </a:pPr>
            <a:endParaRPr lang="pt-BR"/>
          </a:p>
        </c:txPr>
        <c:crossAx val="3202073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28/08/2017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A998E-1E9E-489D-BC92-6AB1934258AA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A998E-1E9E-489D-BC92-6AB1934258AA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A998E-1E9E-489D-BC92-6AB1934258AA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4936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1236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84534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4357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99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63564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0193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387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0385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5309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631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28/08/2017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28/08/2017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28/08/2017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1093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50879" y="84531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FORCIMENTOS DE ALIMENTAÇÃO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0879" y="44886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VEÍCULOS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Gráfico 9"/>
          <p:cNvGraphicFramePr/>
          <p:nvPr/>
        </p:nvGraphicFramePr>
        <p:xfrm>
          <a:off x="1350945" y="1916882"/>
          <a:ext cx="4976817" cy="2457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1065194" y="1273940"/>
          <a:ext cx="5500726" cy="638175"/>
        </p:xfrm>
        <a:graphic>
          <a:graphicData uri="http://schemas.openxmlformats.org/drawingml/2006/table">
            <a:tbl>
              <a:tblPr/>
              <a:tblGrid>
                <a:gridCol w="3029737"/>
                <a:gridCol w="1152203"/>
                <a:gridCol w="1318786"/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Total Executado em 2016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418.586,60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Total Executado em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458.025,00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9,42%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850880" y="4917278"/>
          <a:ext cx="5857915" cy="748156"/>
        </p:xfrm>
        <a:graphic>
          <a:graphicData uri="http://schemas.openxmlformats.org/drawingml/2006/table">
            <a:tbl>
              <a:tblPr/>
              <a:tblGrid>
                <a:gridCol w="3226473"/>
                <a:gridCol w="1227020"/>
                <a:gridCol w="1404422"/>
              </a:tblGrid>
              <a:tr h="24566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5683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em 2016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54.643,80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4566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em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Calibri"/>
                        </a:rPr>
                        <a:t>68.578,50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                    25,50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áfico 17"/>
          <p:cNvGraphicFramePr/>
          <p:nvPr/>
        </p:nvGraphicFramePr>
        <p:xfrm>
          <a:off x="779441" y="5774534"/>
          <a:ext cx="6072230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0879" y="86004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DE ENÉRGIA ELÉTRICA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99517" y="46315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GRÁFICOS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5060154"/>
          <a:ext cx="5964258" cy="657193"/>
        </p:xfrm>
        <a:graphic>
          <a:graphicData uri="http://schemas.openxmlformats.org/drawingml/2006/table">
            <a:tbl>
              <a:tblPr/>
              <a:tblGrid>
                <a:gridCol w="361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87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746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006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5.040,00</a:t>
                      </a:r>
                      <a:endParaRPr lang="pt-BR" sz="1200" b="1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18.312,00</a:t>
                      </a:r>
                      <a:endParaRPr lang="pt-BR" sz="1200" b="1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263,33%</a:t>
                      </a:r>
                      <a:endParaRPr lang="pt-BR" sz="1200" b="1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1279507" y="2059758"/>
          <a:ext cx="5286412" cy="2357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065193" y="1273940"/>
          <a:ext cx="5643602" cy="647700"/>
        </p:xfrm>
        <a:graphic>
          <a:graphicData uri="http://schemas.openxmlformats.org/drawingml/2006/table">
            <a:tbl>
              <a:tblPr/>
              <a:tblGrid>
                <a:gridCol w="3546647"/>
                <a:gridCol w="1046260"/>
                <a:gridCol w="1050695"/>
              </a:tblGrid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Itens 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R$ 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Variação % 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Total Executado em 2016 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 24.179,90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1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Total Executado em 2017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365F91"/>
                          </a:solidFill>
                          <a:latin typeface="Calibri"/>
                        </a:rPr>
                        <a:t> 20.543,28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-         0,15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Gráfico 16"/>
          <p:cNvGraphicFramePr/>
          <p:nvPr/>
        </p:nvGraphicFramePr>
        <p:xfrm>
          <a:off x="1065193" y="5774534"/>
          <a:ext cx="5643602" cy="364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99517" y="46315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INDENIZAÇÕES E RESTITUIÇÕES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5060154"/>
          <a:ext cx="5964258" cy="696084"/>
        </p:xfrm>
        <a:graphic>
          <a:graphicData uri="http://schemas.openxmlformats.org/drawingml/2006/table">
            <a:tbl>
              <a:tblPr/>
              <a:tblGrid>
                <a:gridCol w="361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87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746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95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60.693,60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065193" y="1273940"/>
          <a:ext cx="5643602" cy="647700"/>
        </p:xfrm>
        <a:graphic>
          <a:graphicData uri="http://schemas.openxmlformats.org/drawingml/2006/table">
            <a:tbl>
              <a:tblPr/>
              <a:tblGrid>
                <a:gridCol w="3546647"/>
                <a:gridCol w="1046260"/>
                <a:gridCol w="1050695"/>
              </a:tblGrid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Itens 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R$ 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Variação % 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Total Executado em 2016 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/>
                        </a:rPr>
                        <a:t>13.161,56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1" i="0" u="none" strike="noStrike">
                        <a:solidFill>
                          <a:srgbClr val="376091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Total Executado em 2017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/>
                        </a:rPr>
                        <a:t>10.426,16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/>
                        </a:rPr>
                        <a:t>-20,78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914400" y="77387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 smtClean="0">
              <a:solidFill>
                <a:schemeClr val="bg1"/>
              </a:solidFill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 DE TELEFONIA FIXA E MÓVEL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Gráfico 14"/>
          <p:cNvGraphicFramePr/>
          <p:nvPr/>
        </p:nvGraphicFramePr>
        <p:xfrm>
          <a:off x="1136631" y="2059758"/>
          <a:ext cx="5495928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1708135" y="5845972"/>
          <a:ext cx="4572000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0879" y="84531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FÍSICA</a:t>
            </a:r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922317" y="1273940"/>
          <a:ext cx="5851545" cy="648811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1" i="0" u="none" strike="noStrike" dirty="0" smtClean="0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pt-BR" sz="1200" b="1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26.228,07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99517" y="46315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MAO-DE-OBRA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422383" y="5060154"/>
          <a:ext cx="5143536" cy="696084"/>
        </p:xfrm>
        <a:graphic>
          <a:graphicData uri="http://schemas.openxmlformats.org/drawingml/2006/table">
            <a:tbl>
              <a:tblPr/>
              <a:tblGrid>
                <a:gridCol w="31139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30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95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133.465,18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93755" y="1702568"/>
          <a:ext cx="5715040" cy="278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áfico 12"/>
          <p:cNvGraphicFramePr/>
          <p:nvPr/>
        </p:nvGraphicFramePr>
        <p:xfrm>
          <a:off x="1279507" y="5917410"/>
          <a:ext cx="5429288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953418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PRINCIPAIS FORNECESORES </a:t>
            </a:r>
            <a:r>
              <a:rPr lang="pt-BR" sz="1400" b="1" dirty="0" smtClean="0">
                <a:solidFill>
                  <a:schemeClr val="bg1"/>
                </a:solidFill>
              </a:rPr>
              <a:t>REFERENTE AO 1º QUADRIMESTRE 2016 </a:t>
            </a:r>
            <a:r>
              <a:rPr lang="pt-BR" sz="1400" b="1" dirty="0">
                <a:solidFill>
                  <a:schemeClr val="bg1"/>
                </a:solidFill>
              </a:rPr>
              <a:t>E </a:t>
            </a:r>
            <a:r>
              <a:rPr lang="pt-BR" sz="1400" b="1" dirty="0" smtClean="0">
                <a:solidFill>
                  <a:schemeClr val="bg1"/>
                </a:solidFill>
              </a:rPr>
              <a:t>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279508" y="1488254"/>
          <a:ext cx="5214974" cy="7514569"/>
        </p:xfrm>
        <a:graphic>
          <a:graphicData uri="http://schemas.openxmlformats.org/drawingml/2006/table">
            <a:tbl>
              <a:tblPr/>
              <a:tblGrid>
                <a:gridCol w="1971074"/>
                <a:gridCol w="600693"/>
                <a:gridCol w="2064823"/>
                <a:gridCol w="578384"/>
              </a:tblGrid>
              <a:tr h="2455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PRINCIPAIS FAVORECIDOS DE 2016</a:t>
                      </a:r>
                    </a:p>
                  </a:txBody>
                  <a:tcPr marL="3483" marR="3483" marT="34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PRINCIPAIS FAVORECIDOS DE 2017</a:t>
                      </a:r>
                    </a:p>
                  </a:txBody>
                  <a:tcPr marL="3483" marR="3483" marT="34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2086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FAVORECIDOS</a:t>
                      </a:r>
                    </a:p>
                  </a:txBody>
                  <a:tcPr marL="3483" marR="3483" marT="34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3483" marR="3483" marT="34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FAVORECIDOS</a:t>
                      </a:r>
                    </a:p>
                  </a:txBody>
                  <a:tcPr marL="3483" marR="3483" marT="34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3483" marR="3483" marT="34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</a:tr>
              <a:tr h="35660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GET COZINHA INSDUSTRIAL LTDA EPP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274.187,50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GET COZINHA INSDUSTRIAL LTDA EPP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458.025,00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35660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 E  T COZINHA INDUSTRIAL LTDA EPP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133.750,00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FUNDO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MUN.ASSIST.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SOCIAL MARECHAL DEODORO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108.000,00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ARMATUS VIGILANCIA LTDA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78.531,27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FUNDO MUNIC DE ASSIS SOC DE TANQUE DARCA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72.000,00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JDB ASSESSORIA COBRANCA E SERVICOS LTDA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54.933,91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FUNDO MUNIC DE ASSIST SOCIAL DE ATALAIA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72.000,00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RVM LOCACAO E SERVICOS LTDA ME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35.474,58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FUNDO MUNIC DE ASSIST SOCIAL DE MAJOR IZ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72.000,00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24.179,90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FUNDO MUNICIPAL DE ASSIST SOCIAL DE PILA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72.000,00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BRASCAR LOCADORA LTDA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22.523,92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FUNDO MUNICIPAL DE ASSISTENCIA SOC.DE VI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72.000,00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PROPAG TURISMO LTDA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10.784,61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PADRAO LOCACOES E EVENTOS LTDA EPP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50.630,00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TELEMAR NORTE LESTE S.A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8.004,17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ARMATUS VIGILANCIA LTDA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49.617,68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EMPRESA B  CORREIOS E TELEGRAFOS</a:t>
                      </a:r>
                    </a:p>
                  </a:txBody>
                  <a:tcPr marL="3483" marR="3483" marT="34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774,76 </a:t>
                      </a:r>
                    </a:p>
                  </a:txBody>
                  <a:tcPr marL="3483" marR="3483" marT="348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RVM LOCACAO E SERVICOS LTDA ME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44.929,56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BUFFET GARRY KASPAROV LTDA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7.294,40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FUNDO MUN ASSIST SOCIAL SAO JOSE DA TAPE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36.000,00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OI MOVEL S.A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4.919,46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FUNDO MUN DE ASSIST SOCIAL DE ANADIA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36.000,00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INFINNI ACRILICOS E BRINDES LTDA.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3.823,00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FUNDO MUN DE ASSISTENCIA SOCIAL DE CAPEL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36.000,00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OI MOVEL S.A</a:t>
                      </a:r>
                    </a:p>
                  </a:txBody>
                  <a:tcPr marL="3483" marR="3483" marT="34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237,93 </a:t>
                      </a:r>
                    </a:p>
                  </a:txBody>
                  <a:tcPr marL="3483" marR="3483" marT="348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FUNDO MUNIC.DE ASSIST SOCIAL DE IBATEGUA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36.000,00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CONFECCOES NOBREGA LTDA - EPP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2.250,00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FUNDO MUNICI. DE ASSIST SOCIAL DE TEO.VI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36.000,00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L.C.SERVICOS EM TELEFONIA LTDA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1.545,60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FUNDO MUNICIPAL DE ASSIST SOCIAL DE L.AN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36.000,00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MIXPEL DISTRIBUIDORA LTDA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1.450,00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FUNDO MUNIVIPAL ASSIST.SOC.DE JOAQUIN GO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36.000,00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BRANDAO SERVICOS ARTESANAIS EIRELI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1.217,00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PREFETURA MUNICIPAL DE AGUA BRANCA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36.000,00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INSTITUTO FENACON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880,00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BRASCAR LOCADORA LTDA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23.648,94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PROPAG TURISMO LTDA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21.946,51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20.543,28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STQ PUBLICIDADE E PROPAGANDA LTDA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18.312,00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FUNDO MUN.DE ASS.SOC.DE PASSO DE CAMARAG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12.500,00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FUNDO MUNICIPAL DE ASSISTENCIA SOCIAL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12.500,00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FUNDO NACIONAL DE ASSISTENCIA SOCIAL - F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10.144,37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TELEMAR NORTE LESTE S.A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7.893,04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ESAFI-ESCOLA DE ADM. E TREINAMENTO S/C L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5.980,00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2387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OI MOVEL S.A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3.284,80 </a:t>
                      </a:r>
                    </a:p>
                  </a:txBody>
                  <a:tcPr marL="3483" marR="3483" marT="348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9081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71525" y="2465586"/>
            <a:ext cx="56880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pt-BR" altLang="pt-BR" sz="1400" b="1" dirty="0" smtClean="0">
              <a:latin typeface="+mn-lt"/>
              <a:cs typeface="Arial" pitchFamily="34" charset="0"/>
            </a:endParaRPr>
          </a:p>
          <a:p>
            <a:pPr algn="just" eaLnBrk="1" hangingPunct="1"/>
            <a:r>
              <a:rPr lang="pt-BR" altLang="pt-BR" sz="1400" b="1" dirty="0" smtClean="0">
                <a:latin typeface="+mn-lt"/>
                <a:cs typeface="Arial" pitchFamily="34" charset="0"/>
              </a:rPr>
              <a:t>APRESENTAÇÃO</a:t>
            </a:r>
            <a:endParaRPr lang="pt-BR" altLang="pt-BR" sz="1400" b="1" dirty="0">
              <a:latin typeface="+mn-lt"/>
              <a:cs typeface="Arial" pitchFamily="34" charset="0"/>
            </a:endParaRP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da Secretaria de Estado </a:t>
            </a:r>
            <a:r>
              <a:rPr lang="pt-BR" sz="1400" dirty="0" smtClean="0">
                <a:latin typeface="+mn-lt"/>
                <a:cs typeface="Arial" pitchFamily="34" charset="0"/>
              </a:rPr>
              <a:t>da Assistência e Desenvolvimento Social – SEADES, 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+mn-lt"/>
                <a:cs typeface="Arial" pitchFamily="34" charset="0"/>
              </a:rPr>
              <a:t>Comercial.</a:t>
            </a:r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48648" y="562937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1016000"/>
            <a:ext cx="5708674" cy="1647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rgbClr val="002060"/>
                </a:solidFill>
                <a:latin typeface="Candara" panose="020E0502030303020204" pitchFamily="34" charset="0"/>
              </a:rPr>
              <a:t>Secretaria de Estado </a:t>
            </a:r>
            <a:r>
              <a:rPr lang="pt-BR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da Assistência e Desenvolvimento Social 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e Fundo Estadual de Assistência Social 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708135" y="4560088"/>
            <a:ext cx="419828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400" b="1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Relatório </a:t>
            </a:r>
            <a:r>
              <a:rPr lang="pt-BR" altLang="pt-BR" sz="24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de Monitoramento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279507" y="6131724"/>
          <a:ext cx="5214974" cy="859155"/>
        </p:xfrm>
        <a:graphic>
          <a:graphicData uri="http://schemas.openxmlformats.org/drawingml/2006/table">
            <a:tbl>
              <a:tblPr/>
              <a:tblGrid>
                <a:gridCol w="2607487"/>
                <a:gridCol w="1379166"/>
                <a:gridCol w="1228321"/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Situação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2016</a:t>
                      </a:r>
                    </a:p>
                  </a:txBody>
                  <a:tcPr marL="34290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257175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Estatutário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>
                          <a:solidFill>
                            <a:srgbClr val="376092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>
                          <a:solidFill>
                            <a:srgbClr val="376092"/>
                          </a:solidFill>
                          <a:latin typeface="Calibri"/>
                        </a:rPr>
                        <a:t>111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Cargo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em Comissão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376092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>
                          <a:solidFill>
                            <a:srgbClr val="376092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376092"/>
                          </a:solidFill>
                          <a:latin typeface="Calibri"/>
                        </a:rPr>
                        <a:t>164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376092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922317" y="105962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7" name="Gráfico 6"/>
          <p:cNvGraphicFramePr/>
          <p:nvPr/>
        </p:nvGraphicFramePr>
        <p:xfrm>
          <a:off x="1279507" y="1702568"/>
          <a:ext cx="5010150" cy="428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22317" y="98818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22317" y="448865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279507" y="1559692"/>
          <a:ext cx="5072098" cy="2643210"/>
        </p:xfrm>
        <a:graphic>
          <a:graphicData uri="http://schemas.openxmlformats.org/drawingml/2006/table">
            <a:tbl>
              <a:tblPr/>
              <a:tblGrid>
                <a:gridCol w="2291676"/>
                <a:gridCol w="1404693"/>
                <a:gridCol w="1375729"/>
              </a:tblGrid>
              <a:tr h="26432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6432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DotaçãoInicial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5.514.475,00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5.884.260,00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432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Suplementação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1.507.492,74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5.000,00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432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Reduções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-1.324.000,00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-5.000,00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432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Atualizado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5.697.967,74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5.884.260,00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432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Empenhado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1.648.561,48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1.758.499,79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432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Liquidado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1.648.561,48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1.758.499,48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432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Pago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1.648.561,18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1.758.499,48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432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Disponível a Emp.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4.049.406,26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4.125.760,21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432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Execução (%)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28,93%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29,88%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1341437" y="4988716"/>
          <a:ext cx="4876800" cy="3714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22317" y="916750"/>
            <a:ext cx="5857916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208071" y="1559692"/>
          <a:ext cx="5286411" cy="1463040"/>
        </p:xfrm>
        <a:graphic>
          <a:graphicData uri="http://schemas.openxmlformats.org/drawingml/2006/table">
            <a:tbl>
              <a:tblPr/>
              <a:tblGrid>
                <a:gridCol w="2374945"/>
                <a:gridCol w="1455733"/>
                <a:gridCol w="1455733"/>
              </a:tblGrid>
              <a:tr h="17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Descrição da Natureza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OBRIGAÇÕES PATRONAIS - OP. INTRA ORÇAMENTÁRIA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173.387,84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175.260,94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OUTROS BENEFÍCIOS PREVIDENCIÁRIOS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916,89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673,48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VENC. E VANTAGENS FIXAS - PESSOAL CIVIL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1.474.256,45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1.582.565,06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7859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1.648.561,18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1.758.499,48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1043533" y="348623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042988" y="4060022"/>
          <a:ext cx="5689600" cy="803627"/>
        </p:xfrm>
        <a:graphic>
          <a:graphicData uri="http://schemas.openxmlformats.org/drawingml/2006/table">
            <a:tbl>
              <a:tblPr/>
              <a:tblGrid>
                <a:gridCol w="2556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6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67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%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8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1.474.256,45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1.582.565,06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7,35%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1043533" y="505787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CIVIL – DETALHAMENTO DAS VERBAS PAGAS</a:t>
            </a:r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1279507" y="5560221"/>
          <a:ext cx="5254096" cy="3874749"/>
        </p:xfrm>
        <a:graphic>
          <a:graphicData uri="http://schemas.openxmlformats.org/drawingml/2006/table">
            <a:tbl>
              <a:tblPr/>
              <a:tblGrid>
                <a:gridCol w="3085384"/>
                <a:gridCol w="1084356"/>
                <a:gridCol w="1084356"/>
              </a:tblGrid>
              <a:tr h="166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2017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33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SUBSIDIOS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734.828,44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    696.305,33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9366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GRATIF.P/EXERCICIO DE CARGO EM COMISSAO(RGPS)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554.767,52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    536.904,17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3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13 SALARIO  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8.665,65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    105.216,65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33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COMPLEMENTACAO SALARIAL- PESSOAL CIVIL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38.743,03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51.950,27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3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FERIAS - ABONO CONSTITUCIONAL  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48.706,81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45.186,31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33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VENCIMENTOS E SALARIOS(RPPS)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24.860,70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44.307,74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3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GRATIFICACAO POR EXERCICIO DE FUNCOES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41.200,00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41.200,00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33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REMUN PARTICIP ORGAOS DELIBER.COLETIVA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8.286,90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37.971,57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3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ABONO DE PERMANENCIA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14.197,40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19.490,45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33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GRATIFICACAO POR TEMPO DE SERVICO 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4.032,57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9592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1.474.256,45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1.582.565,06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525443" y="2708223"/>
            <a:ext cx="6798017" cy="549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87" tIns="52144" rIns="104287" bIns="5214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800" b="1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800" b="1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8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Fundo Estadual de Assistência Social – FEAS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8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8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2693"/>
            <a:ext cx="7589424" cy="152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-426981" y="1136005"/>
            <a:ext cx="4635446" cy="36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287" tIns="52144" rIns="104287" bIns="52144">
            <a:spAutoFit/>
          </a:bodyPr>
          <a:lstStyle/>
          <a:p>
            <a:pPr marL="847334" lvl="1" indent="-325898" algn="just"/>
            <a:r>
              <a:rPr lang="pt-BR" altLang="pt-BR" sz="1700" b="1" dirty="0" smtClean="0">
                <a:solidFill>
                  <a:schemeClr val="bg1"/>
                </a:solidFill>
              </a:rPr>
              <a:t>Transparência a </a:t>
            </a:r>
            <a:r>
              <a:rPr lang="pt-BR" altLang="pt-BR" sz="1700" b="1" dirty="0">
                <a:solidFill>
                  <a:schemeClr val="bg1"/>
                </a:solidFill>
              </a:rPr>
              <a:t>serviço do cidadão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9623" y="1553655"/>
            <a:ext cx="1511935" cy="9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6847456" y="1191692"/>
            <a:ext cx="721969" cy="320750"/>
          </a:xfrm>
          <a:prstGeom prst="rect">
            <a:avLst/>
          </a:prstGeom>
          <a:noFill/>
        </p:spPr>
        <p:txBody>
          <a:bodyPr wrap="none" lIns="104287" tIns="52144" rIns="104287" bIns="52144">
            <a:spAutoFit/>
          </a:bodyPr>
          <a:lstStyle/>
          <a:p>
            <a:pPr>
              <a:defRPr/>
            </a:pPr>
            <a:r>
              <a:rPr lang="pt-BR" sz="1400" dirty="0">
                <a:latin typeface="+mj-lt"/>
              </a:rPr>
              <a:t>REV 00</a:t>
            </a:r>
          </a:p>
        </p:txBody>
      </p:sp>
      <p:sp>
        <p:nvSpPr>
          <p:cNvPr id="10" name="object 4"/>
          <p:cNvSpPr txBox="1"/>
          <p:nvPr/>
        </p:nvSpPr>
        <p:spPr>
          <a:xfrm>
            <a:off x="525442" y="3384759"/>
            <a:ext cx="6667541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4"/>
            <a:r>
              <a:rPr sz="1300" b="1" spc="-6" dirty="0">
                <a:latin typeface="Candara" pitchFamily="34" charset="0"/>
                <a:cs typeface="Candara"/>
              </a:rPr>
              <a:t>APRESENTAÇÃO</a:t>
            </a:r>
            <a:endParaRPr sz="1300" dirty="0">
              <a:latin typeface="Candara" pitchFamily="34" charset="0"/>
              <a:cs typeface="Candara"/>
            </a:endParaRPr>
          </a:p>
          <a:p>
            <a:pPr marL="14484" marR="5794" algn="just"/>
            <a:endParaRPr lang="pt-BR" sz="1300" spc="-6" dirty="0" smtClean="0">
              <a:latin typeface="Candara" pitchFamily="34" charset="0"/>
              <a:cs typeface="Candara"/>
            </a:endParaRPr>
          </a:p>
          <a:p>
            <a:pPr marL="14484" marR="5794" algn="just"/>
            <a:r>
              <a:rPr sz="1300" spc="-6" smtClean="0">
                <a:latin typeface="Candara" pitchFamily="34" charset="0"/>
                <a:cs typeface="Candara"/>
              </a:rPr>
              <a:t>Os </a:t>
            </a:r>
            <a:r>
              <a:rPr sz="1300" spc="-6" dirty="0">
                <a:latin typeface="Candara" pitchFamily="34" charset="0"/>
                <a:cs typeface="Candara"/>
              </a:rPr>
              <a:t>dados </a:t>
            </a:r>
            <a:r>
              <a:rPr sz="1300" dirty="0">
                <a:latin typeface="Candara" pitchFamily="34" charset="0"/>
                <a:cs typeface="Candara"/>
              </a:rPr>
              <a:t>a </a:t>
            </a:r>
            <a:r>
              <a:rPr sz="1300" spc="-6" dirty="0">
                <a:latin typeface="Candara" pitchFamily="34" charset="0"/>
                <a:cs typeface="Candara"/>
              </a:rPr>
              <a:t>seguir contemplam uma visão geral das </a:t>
            </a:r>
            <a:r>
              <a:rPr sz="1300" spc="-6" dirty="0" err="1">
                <a:latin typeface="Candara" pitchFamily="34" charset="0"/>
                <a:cs typeface="Candara"/>
              </a:rPr>
              <a:t>despesas</a:t>
            </a:r>
            <a:r>
              <a:rPr sz="1300" spc="-6" dirty="0">
                <a:latin typeface="Candara" pitchFamily="34" charset="0"/>
                <a:cs typeface="Candara"/>
              </a:rPr>
              <a:t> </a:t>
            </a:r>
            <a:r>
              <a:rPr sz="1300" spc="-6" dirty="0" smtClean="0">
                <a:latin typeface="Candara" pitchFamily="34" charset="0"/>
                <a:cs typeface="Candara"/>
              </a:rPr>
              <a:t>d</a:t>
            </a:r>
            <a:r>
              <a:rPr lang="pt-BR" sz="1300" spc="-6" dirty="0" smtClean="0">
                <a:latin typeface="Candara" pitchFamily="34" charset="0"/>
                <a:cs typeface="Candara"/>
              </a:rPr>
              <a:t>o</a:t>
            </a:r>
            <a:r>
              <a:rPr sz="1300" spc="-6" dirty="0" smtClean="0">
                <a:latin typeface="Candara" pitchFamily="34" charset="0"/>
                <a:cs typeface="Candara"/>
              </a:rPr>
              <a:t> </a:t>
            </a:r>
            <a:r>
              <a:rPr lang="pt-BR" sz="1300" spc="-6" dirty="0" smtClean="0">
                <a:latin typeface="Candara" pitchFamily="34" charset="0"/>
                <a:cs typeface="Candara"/>
              </a:rPr>
              <a:t>Fundo Estadual de Assistência Social </a:t>
            </a:r>
            <a:r>
              <a:rPr sz="1300" dirty="0" smtClean="0">
                <a:latin typeface="Candara" pitchFamily="34" charset="0"/>
                <a:cs typeface="Candara"/>
              </a:rPr>
              <a:t>– </a:t>
            </a:r>
            <a:r>
              <a:rPr lang="pt-BR" sz="1300" dirty="0" smtClean="0">
                <a:latin typeface="Candara" pitchFamily="34" charset="0"/>
                <a:cs typeface="Candara"/>
              </a:rPr>
              <a:t>FEAS</a:t>
            </a:r>
            <a:r>
              <a:rPr sz="1300" spc="-6" smtClean="0">
                <a:latin typeface="Candara" pitchFamily="34" charset="0"/>
                <a:cs typeface="Candara"/>
              </a:rPr>
              <a:t>, </a:t>
            </a:r>
            <a:r>
              <a:rPr sz="1300" smtClean="0">
                <a:latin typeface="Candara" pitchFamily="34" charset="0"/>
                <a:cs typeface="Candara"/>
              </a:rPr>
              <a:t>no</a:t>
            </a:r>
            <a:r>
              <a:rPr lang="pt-BR" sz="1300" dirty="0" smtClean="0">
                <a:latin typeface="Candara" pitchFamily="34" charset="0"/>
                <a:cs typeface="Candara"/>
              </a:rPr>
              <a:t> </a:t>
            </a:r>
            <a:r>
              <a:rPr lang="pt-BR" sz="1300" dirty="0" smtClean="0">
                <a:latin typeface="Candara" pitchFamily="34" charset="0"/>
                <a:cs typeface="Candara"/>
              </a:rPr>
              <a:t>1º quadrimestre </a:t>
            </a:r>
            <a:r>
              <a:rPr sz="1300" spc="-6" smtClean="0">
                <a:latin typeface="Candara" pitchFamily="34" charset="0"/>
                <a:cs typeface="Candara"/>
              </a:rPr>
              <a:t>de </a:t>
            </a:r>
            <a:r>
              <a:rPr sz="1300" smtClean="0">
                <a:latin typeface="Candara" pitchFamily="34" charset="0"/>
                <a:cs typeface="Candara"/>
              </a:rPr>
              <a:t>201</a:t>
            </a:r>
            <a:r>
              <a:rPr lang="pt-BR" sz="1300" dirty="0" smtClean="0">
                <a:latin typeface="Candara" pitchFamily="34" charset="0"/>
                <a:cs typeface="Candara"/>
              </a:rPr>
              <a:t>6</a:t>
            </a:r>
            <a:r>
              <a:rPr sz="1300" smtClean="0">
                <a:latin typeface="Candara" pitchFamily="34" charset="0"/>
                <a:cs typeface="Candara"/>
              </a:rPr>
              <a:t> </a:t>
            </a:r>
            <a:r>
              <a:rPr sz="1300">
                <a:latin typeface="Candara" pitchFamily="34" charset="0"/>
                <a:cs typeface="Candara"/>
              </a:rPr>
              <a:t>e</a:t>
            </a:r>
            <a:r>
              <a:rPr sz="1300" spc="-68">
                <a:latin typeface="Candara" pitchFamily="34" charset="0"/>
                <a:cs typeface="Candara"/>
              </a:rPr>
              <a:t> </a:t>
            </a:r>
            <a:r>
              <a:rPr sz="1300" smtClean="0">
                <a:latin typeface="Candara" pitchFamily="34" charset="0"/>
                <a:cs typeface="Candara"/>
              </a:rPr>
              <a:t>201</a:t>
            </a:r>
            <a:r>
              <a:rPr lang="pt-BR" sz="1300" dirty="0" smtClean="0">
                <a:latin typeface="Candara" pitchFamily="34" charset="0"/>
                <a:cs typeface="Candara"/>
              </a:rPr>
              <a:t>7, </a:t>
            </a:r>
            <a:r>
              <a:rPr lang="pt-BR" sz="1300" dirty="0" smtClean="0">
                <a:latin typeface="Candara"/>
                <a:cs typeface="Candara"/>
              </a:rPr>
              <a:t>realizada também através do Sistema Integrado de Administração  Financeira – SIAFEM, Portal da transparência Graciliano Ramos, Extrator/SIFAL, Portal do Servidor – SEPLAG, Planilha de Monitoramento da Transparência, Banco de Dados da Junta Comercial, E-SIC Alagoas, Diário Oficial do Estado de Alagoas, entre outros. </a:t>
            </a:r>
            <a:endParaRPr sz="1300" dirty="0">
              <a:latin typeface="Candara" pitchFamily="34" charset="0"/>
              <a:cs typeface="Calibri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551204" y="5512968"/>
            <a:ext cx="6667541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4" marR="5794" algn="just"/>
            <a:r>
              <a:rPr sz="1300" spc="-6" smtClean="0">
                <a:latin typeface="Candara"/>
                <a:cs typeface="Candara"/>
              </a:rPr>
              <a:t>O</a:t>
            </a:r>
            <a:r>
              <a:rPr lang="pt-BR" sz="1300" spc="-6" dirty="0" smtClean="0">
                <a:latin typeface="Candara"/>
                <a:cs typeface="Candara"/>
              </a:rPr>
              <a:t> Fundo Estadual de Assistência Social – FEAS não possui despesas com servidores.</a:t>
            </a:r>
            <a:endParaRPr sz="1300" dirty="0">
              <a:latin typeface="Calibri"/>
              <a:cs typeface="Calibri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922317" y="6631804"/>
          <a:ext cx="5857915" cy="2428880"/>
        </p:xfrm>
        <a:graphic>
          <a:graphicData uri="http://schemas.openxmlformats.org/drawingml/2006/table">
            <a:tbl>
              <a:tblPr/>
              <a:tblGrid>
                <a:gridCol w="2631695"/>
                <a:gridCol w="1613110"/>
                <a:gridCol w="1613110"/>
              </a:tblGrid>
              <a:tr h="24288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DotaçãoInicial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32.867.684,00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chemeClr val="accent1"/>
                          </a:solidFill>
                          <a:latin typeface="Calibri"/>
                        </a:rPr>
                        <a:t>       14.593.298,00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Suplementação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765.288,96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2.943.804,50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Reduções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chemeClr val="accent1"/>
                          </a:solidFill>
                          <a:latin typeface="Calibri"/>
                        </a:rPr>
                        <a:t>-          765.288,96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-       2.943.804,50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Atualizado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chemeClr val="accent1"/>
                          </a:solidFill>
                          <a:latin typeface="Calibri"/>
                        </a:rPr>
                        <a:t>       32.867.684,00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14.593.298,00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Empenhado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chemeClr val="accent1"/>
                          </a:solidFill>
                          <a:latin typeface="Calibri"/>
                        </a:rPr>
                        <a:t>            704.217,57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1.650.417,34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Liquidado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701.267,57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1.584.572,90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Pago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chemeClr val="accent1"/>
                          </a:solidFill>
                          <a:latin typeface="Calibri"/>
                        </a:rPr>
                        <a:t>            701.267,01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1.555.925,84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Disponível a Emp.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31.833.466,43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12.942.880,66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Execução (%)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       </a:t>
                      </a:r>
                      <a:r>
                        <a:rPr lang="pt-BR" sz="12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2,13 </a:t>
                      </a:r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     </a:t>
                      </a:r>
                      <a:r>
                        <a:rPr lang="pt-BR" sz="12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  10,66</a:t>
                      </a:r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sp>
        <p:nvSpPr>
          <p:cNvPr id="18" name="Retângulo 17"/>
          <p:cNvSpPr/>
          <p:nvPr/>
        </p:nvSpPr>
        <p:spPr>
          <a:xfrm>
            <a:off x="565127" y="4988716"/>
            <a:ext cx="671517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65127" y="5988848"/>
            <a:ext cx="671517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428906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0879" y="845312"/>
            <a:ext cx="600079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10" name="Gráfico 9"/>
          <p:cNvGraphicFramePr/>
          <p:nvPr/>
        </p:nvGraphicFramePr>
        <p:xfrm>
          <a:off x="1065193" y="1416816"/>
          <a:ext cx="5572164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993756" y="4691549"/>
          <a:ext cx="5715042" cy="2011680"/>
        </p:xfrm>
        <a:graphic>
          <a:graphicData uri="http://schemas.openxmlformats.org/drawingml/2006/table">
            <a:tbl>
              <a:tblPr/>
              <a:tblGrid>
                <a:gridCol w="3571902"/>
                <a:gridCol w="1071570"/>
                <a:gridCol w="1071570"/>
              </a:tblGrid>
              <a:tr h="14978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Discrição da Natureza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49781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Contribuições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 smtClean="0">
                          <a:solidFill>
                            <a:schemeClr val="tx2"/>
                          </a:solidFill>
                          <a:latin typeface="Calibri"/>
                        </a:rPr>
                        <a:t>-</a:t>
                      </a:r>
                      <a:r>
                        <a:rPr lang="pt-BR" sz="11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781.000,00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49781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Despesas de Exercícios Anteriores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 </a:t>
                      </a:r>
                      <a:r>
                        <a:rPr lang="pt-BR" sz="1100" b="1" i="0" u="none" strike="noStrike" dirty="0" smtClean="0">
                          <a:solidFill>
                            <a:schemeClr val="tx2"/>
                          </a:solidFill>
                          <a:latin typeface="Calibri"/>
                        </a:rPr>
                        <a:t>-</a:t>
                      </a:r>
                      <a:endParaRPr lang="pt-BR" sz="1100" b="1" i="0" u="none" strike="noStrike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1.331,54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49781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Diárias - Pessoal Civil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23.005,00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28.040,00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49781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Locação de Maõ-de-Obra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133.465,18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Calibri"/>
                        </a:rPr>
                        <a:t>-</a:t>
                      </a:r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49781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Material de Consumo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3.450,00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2.220,00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49781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Material , Bem ou Serviço p/ Distribuição Gratuita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2.250,00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Calibri"/>
                        </a:rPr>
                        <a:t>-</a:t>
                      </a:r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49781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Outros Serviços de Terceiros - Pessoa jurídica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528.312,22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635.556,12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49781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Serviços de Terceiros - Pessoa Física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Calibri"/>
                        </a:rPr>
                        <a:t>-</a:t>
                      </a:r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26.228,07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49781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Idenizações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e Restituições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Calibri"/>
                        </a:rPr>
                        <a:t>-</a:t>
                      </a:r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60.693,60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49781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Passagens e Despesas com Locomoção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10.784,61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20.856,51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701.267,01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1.555.925,84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922317" y="6917542"/>
            <a:ext cx="5857916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 REPRESENTAÇÃO GRÁFICA  - DAS 05 MAIORES DESPESAS PAGAS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8" name="Gráfico 7"/>
          <p:cNvGraphicFramePr/>
          <p:nvPr/>
        </p:nvGraphicFramePr>
        <p:xfrm>
          <a:off x="1065193" y="7274732"/>
          <a:ext cx="5500726" cy="209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78860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DIÁRIAS – PESSOAL CIVIL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50879" y="484584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PASSAGENS E DESPESAS COM LOCOMOÇÃO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065193" y="1273940"/>
          <a:ext cx="5572163" cy="638175"/>
        </p:xfrm>
        <a:graphic>
          <a:graphicData uri="http://schemas.openxmlformats.org/drawingml/2006/table">
            <a:tbl>
              <a:tblPr/>
              <a:tblGrid>
                <a:gridCol w="2729592"/>
                <a:gridCol w="1500371"/>
                <a:gridCol w="1342200"/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Itens 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R$ 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Variação % 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Total Executado em 2016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         23.005,00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Total Executado em 2017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         28.040,00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/>
                        </a:rPr>
                        <a:t>21,89             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922317" y="1988320"/>
          <a:ext cx="5838825" cy="278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065192" y="5274467"/>
          <a:ext cx="5572163" cy="714381"/>
        </p:xfrm>
        <a:graphic>
          <a:graphicData uri="http://schemas.openxmlformats.org/drawingml/2006/table">
            <a:tbl>
              <a:tblPr/>
              <a:tblGrid>
                <a:gridCol w="2979745"/>
                <a:gridCol w="1273200"/>
                <a:gridCol w="1319218"/>
              </a:tblGrid>
              <a:tr h="2345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4523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em 2016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       10.784,610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45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em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       20.856,510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                 93,39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ráfico 15"/>
          <p:cNvGraphicFramePr/>
          <p:nvPr/>
        </p:nvGraphicFramePr>
        <p:xfrm>
          <a:off x="1136631" y="6060286"/>
          <a:ext cx="5572164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79441" y="84531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MATERIAL </a:t>
            </a:r>
            <a:r>
              <a:rPr lang="pt-BR" sz="1400" b="1" dirty="0" smtClean="0">
                <a:solidFill>
                  <a:schemeClr val="bg1"/>
                </a:solidFill>
              </a:rPr>
              <a:t>DE CONSUMO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50879" y="498871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JURÍDICA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93755" y="1345378"/>
          <a:ext cx="5572164" cy="638175"/>
        </p:xfrm>
        <a:graphic>
          <a:graphicData uri="http://schemas.openxmlformats.org/drawingml/2006/table">
            <a:tbl>
              <a:tblPr/>
              <a:tblGrid>
                <a:gridCol w="2982490"/>
                <a:gridCol w="1207545"/>
                <a:gridCol w="1382129"/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 Executado em 2016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3.450,00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1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em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2.220,00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-35,65%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1208069" y="2131196"/>
          <a:ext cx="5214974" cy="285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1065193" y="5417345"/>
          <a:ext cx="5572164" cy="714379"/>
        </p:xfrm>
        <a:graphic>
          <a:graphicData uri="http://schemas.openxmlformats.org/drawingml/2006/table">
            <a:tbl>
              <a:tblPr/>
              <a:tblGrid>
                <a:gridCol w="3302495"/>
                <a:gridCol w="1058329"/>
                <a:gridCol w="1211340"/>
              </a:tblGrid>
              <a:tr h="23457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4523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em 2016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528.312,22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457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em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635.556,12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20,30%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ráfico 21"/>
          <p:cNvGraphicFramePr/>
          <p:nvPr/>
        </p:nvGraphicFramePr>
        <p:xfrm>
          <a:off x="922317" y="6203162"/>
          <a:ext cx="5715040" cy="335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Retângulo 22"/>
          <p:cNvSpPr/>
          <p:nvPr/>
        </p:nvSpPr>
        <p:spPr>
          <a:xfrm>
            <a:off x="922317" y="6203162"/>
            <a:ext cx="5857916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 REPRESENTAÇÃO GRÁFICA  - DAS  MAIORES DESPESAS COM  PESSOA JURÍDICA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10518</TotalTime>
  <Words>1306</Words>
  <Application>Microsoft Office PowerPoint</Application>
  <PresentationFormat>Personalizar</PresentationFormat>
  <Paragraphs>442</Paragraphs>
  <Slides>15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17" baseType="lpstr">
      <vt:lpstr>Tema do Office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rita.soriano</cp:lastModifiedBy>
  <cp:revision>709</cp:revision>
  <dcterms:created xsi:type="dcterms:W3CDTF">2016-10-22T19:16:28Z</dcterms:created>
  <dcterms:modified xsi:type="dcterms:W3CDTF">2017-08-28T19:09:08Z</dcterms:modified>
</cp:coreProperties>
</file>