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86" r:id="rId3"/>
    <p:sldId id="303" r:id="rId4"/>
    <p:sldId id="314" r:id="rId5"/>
    <p:sldId id="319" r:id="rId6"/>
    <p:sldId id="323" r:id="rId7"/>
    <p:sldId id="293" r:id="rId8"/>
    <p:sldId id="295" r:id="rId9"/>
    <p:sldId id="321" r:id="rId10"/>
    <p:sldId id="302" r:id="rId11"/>
  </p:sldIdLst>
  <p:sldSz cx="7559675" cy="10691813"/>
  <p:notesSz cx="6669088" cy="9926638"/>
  <p:defaultTextStyle>
    <a:defPPr>
      <a:defRPr lang="pt-BR"/>
    </a:defPPr>
    <a:lvl1pPr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520700" indent="-635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041400" indent="-1270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563688" indent="-1920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084388" indent="-2555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>
        <p:scale>
          <a:sx n="80" d="100"/>
          <a:sy n="80" d="100"/>
        </p:scale>
        <p:origin x="-1404" y="1200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AGRI\SEAGRI%202017\MONITORAMENTO_SEAGRI_1_QUADR_2016_2017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AGRI\SEAGRI%202017\MONITORAMENTO_SEAGRI_1_QUADR_2016_2017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AGRI\SEAGRI%202017\MONITORAMENTO_SEAGRI_1_QUADR_2016_201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AGRI\SEAGRI%202017\MONITORAMENTO_SEAGRI_1_QUADR_2016_201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AGRI\SEAGRI%202017\MONITORAMENTO_SEAGRI_1_QUADR_2016_201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AGRI\SEAGRI%202017\MONITORAMENTO_SEAGRI_1_QUADR_2016_201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AGRI\SEAGRI%202017\MONITORAMENTO_SEAGRI_1_QUADR_2016_2017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AGRI\SEAGRI%202017\MONITORAMENTO_SEAGRI_1_QUADR_2016_2017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AGRI\SEAGRI%202017\MONITORAMENTO_SEAGRI_1_QUADR_2016_2017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AGRI\SEAGRI%202017\MONITORAMENTO_SEAGRI_1_QUADR_2016_2017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AGRI\SEAGRI%202017\MONITORAMENTO_SEAGRI_1_QUADR_2016_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strRef>
              <c:f>FUNCIONÁRIOS_SESAU_2015_2016!$B$1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FUNCIONÁRIOS_SESAU_2015_2016!$A$2:$A$4</c:f>
              <c:strCache>
                <c:ptCount val="3"/>
                <c:pt idx="0">
                  <c:v>Estatutário</c:v>
                </c:pt>
                <c:pt idx="1">
                  <c:v>Cargo em Comissão</c:v>
                </c:pt>
                <c:pt idx="2">
                  <c:v>Cedido</c:v>
                </c:pt>
              </c:strCache>
            </c:strRef>
          </c:cat>
          <c:val>
            <c:numRef>
              <c:f>FUNCIONÁRIOS_SESAU_2015_2016!$B$2:$B$4</c:f>
              <c:numCache>
                <c:formatCode>General</c:formatCode>
                <c:ptCount val="3"/>
                <c:pt idx="0">
                  <c:v>162</c:v>
                </c:pt>
                <c:pt idx="1">
                  <c:v>57</c:v>
                </c:pt>
                <c:pt idx="2">
                  <c:v>1</c:v>
                </c:pt>
              </c:numCache>
            </c:numRef>
          </c:val>
        </c:ser>
        <c:ser>
          <c:idx val="2"/>
          <c:order val="1"/>
          <c:tx>
            <c:strRef>
              <c:f>FUNCIONÁRIOS_SESAU_2015_2016!$C$1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FUNCIONÁRIOS_SESAU_2015_2016!$A$2:$A$4</c:f>
              <c:strCache>
                <c:ptCount val="3"/>
                <c:pt idx="0">
                  <c:v>Estatutário</c:v>
                </c:pt>
                <c:pt idx="1">
                  <c:v>Cargo em Comissão</c:v>
                </c:pt>
                <c:pt idx="2">
                  <c:v>Cedido</c:v>
                </c:pt>
              </c:strCache>
            </c:strRef>
          </c:cat>
          <c:val>
            <c:numRef>
              <c:f>FUNCIONÁRIOS_SESAU_2015_2016!$C$2:$C$4</c:f>
              <c:numCache>
                <c:formatCode>_-* #,##0_-;\-* #,##0_-;_-* "-"??_-;_-@_-</c:formatCode>
                <c:ptCount val="3"/>
                <c:pt idx="0">
                  <c:v>139</c:v>
                </c:pt>
                <c:pt idx="1">
                  <c:v>61</c:v>
                </c:pt>
                <c:pt idx="2">
                  <c:v>1</c:v>
                </c:pt>
              </c:numCache>
            </c:numRef>
          </c:val>
        </c:ser>
        <c:axId val="36619776"/>
        <c:axId val="36645504"/>
      </c:barChart>
      <c:catAx>
        <c:axId val="36619776"/>
        <c:scaling>
          <c:orientation val="minMax"/>
        </c:scaling>
        <c:axPos val="b"/>
        <c:majorTickMark val="none"/>
        <c:tickLblPos val="nextTo"/>
        <c:crossAx val="36645504"/>
        <c:crosses val="autoZero"/>
        <c:auto val="1"/>
        <c:lblAlgn val="ctr"/>
        <c:lblOffset val="100"/>
      </c:catAx>
      <c:valAx>
        <c:axId val="3664550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3661977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spPr>
    <a:gradFill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'INDENIZAÇÕES E RESTITUIC'!$B$1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'INDENIZAÇÕES E RESTITUIC'!$A$2</c:f>
              <c:strCache>
                <c:ptCount val="1"/>
                <c:pt idx="0">
                  <c:v>Restituição de Recurso de Convênio</c:v>
                </c:pt>
              </c:strCache>
            </c:strRef>
          </c:cat>
          <c:val>
            <c:numRef>
              <c:f>'INDENIZAÇÕES E RESTITUIC'!$B$2</c:f>
              <c:numCache>
                <c:formatCode>#,##0.00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'INDENIZAÇÕES E RESTITUIC'!$C$1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'INDENIZAÇÕES E RESTITUIC'!$A$2</c:f>
              <c:strCache>
                <c:ptCount val="1"/>
                <c:pt idx="0">
                  <c:v>Restituição de Recurso de Convênio</c:v>
                </c:pt>
              </c:strCache>
            </c:strRef>
          </c:cat>
          <c:val>
            <c:numRef>
              <c:f>'INDENIZAÇÕES E RESTITUIC'!$C$2</c:f>
              <c:numCache>
                <c:formatCode>_-* #,##0.00_-;\-* #,##0.00_-;_-* "-"??_-;_-@_-</c:formatCode>
                <c:ptCount val="1"/>
                <c:pt idx="0">
                  <c:v>28789.919999999998</c:v>
                </c:pt>
              </c:numCache>
            </c:numRef>
          </c:val>
        </c:ser>
        <c:axId val="52096000"/>
        <c:axId val="55867648"/>
      </c:barChart>
      <c:catAx>
        <c:axId val="52096000"/>
        <c:scaling>
          <c:orientation val="minMax"/>
        </c:scaling>
        <c:axPos val="b"/>
        <c:numFmt formatCode="General" sourceLinked="1"/>
        <c:majorTickMark val="none"/>
        <c:tickLblPos val="nextTo"/>
        <c:crossAx val="55867648"/>
        <c:crosses val="autoZero"/>
        <c:auto val="1"/>
        <c:lblAlgn val="ctr"/>
        <c:lblOffset val="100"/>
      </c:catAx>
      <c:valAx>
        <c:axId val="55867648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5209600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'MÃO DE OBRA'!$B$1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'MÃO DE OBRA'!$A$2:$A$3</c:f>
              <c:strCache>
                <c:ptCount val="2"/>
                <c:pt idx="0">
                  <c:v>Limpeza e Conservação</c:v>
                </c:pt>
                <c:pt idx="1">
                  <c:v>Vigilância Ostensiva</c:v>
                </c:pt>
              </c:strCache>
            </c:strRef>
          </c:cat>
          <c:val>
            <c:numRef>
              <c:f>'MÃO DE OBRA'!$B$2:$B$3</c:f>
              <c:numCache>
                <c:formatCode>#,##0.00</c:formatCode>
                <c:ptCount val="2"/>
                <c:pt idx="0">
                  <c:v>19573.080000000002</c:v>
                </c:pt>
                <c:pt idx="1">
                  <c:v>30431.64</c:v>
                </c:pt>
              </c:numCache>
            </c:numRef>
          </c:val>
        </c:ser>
        <c:ser>
          <c:idx val="1"/>
          <c:order val="1"/>
          <c:tx>
            <c:strRef>
              <c:f>'MÃO DE OBRA'!$C$1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'MÃO DE OBRA'!$A$2:$A$3</c:f>
              <c:strCache>
                <c:ptCount val="2"/>
                <c:pt idx="0">
                  <c:v>Limpeza e Conservação</c:v>
                </c:pt>
                <c:pt idx="1">
                  <c:v>Vigilância Ostensiva</c:v>
                </c:pt>
              </c:strCache>
            </c:strRef>
          </c:cat>
          <c:val>
            <c:numRef>
              <c:f>'MÃO DE OBRA'!$C$2:$C$3</c:f>
              <c:numCache>
                <c:formatCode>_-* #,##0.00_-;\-* #,##0.00_-;_-* "-"??_-;_-@_-</c:formatCode>
                <c:ptCount val="2"/>
                <c:pt idx="0">
                  <c:v>25320.82</c:v>
                </c:pt>
                <c:pt idx="1">
                  <c:v>53904.35</c:v>
                </c:pt>
              </c:numCache>
            </c:numRef>
          </c:val>
        </c:ser>
        <c:axId val="34120064"/>
        <c:axId val="34305152"/>
      </c:barChart>
      <c:catAx>
        <c:axId val="34120064"/>
        <c:scaling>
          <c:orientation val="minMax"/>
        </c:scaling>
        <c:axPos val="b"/>
        <c:numFmt formatCode="#,##0.00" sourceLinked="1"/>
        <c:majorTickMark val="none"/>
        <c:tickLblPos val="nextTo"/>
        <c:crossAx val="34305152"/>
        <c:crosses val="autoZero"/>
        <c:auto val="1"/>
        <c:lblAlgn val="ctr"/>
        <c:lblOffset val="100"/>
      </c:catAx>
      <c:valAx>
        <c:axId val="3430515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3412006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EXECUCAO_ORCAM_2014_2015_2016!$B$1</c:f>
              <c:strCache>
                <c:ptCount val="1"/>
                <c:pt idx="0">
                  <c:v>R$</c:v>
                </c:pt>
              </c:strCache>
            </c:strRef>
          </c:tx>
          <c:cat>
            <c:strRef>
              <c:f>EXECUCAO_ORCAM_2014_2015_2016!$A$2:$A$3</c:f>
              <c:strCache>
                <c:ptCount val="2"/>
                <c:pt idx="0">
                  <c:v>Executado 1º Quadr 2016</c:v>
                </c:pt>
                <c:pt idx="1">
                  <c:v>Executado 1º Quadr 2017</c:v>
                </c:pt>
              </c:strCache>
            </c:strRef>
          </c:cat>
          <c:val>
            <c:numRef>
              <c:f>EXECUCAO_ORCAM_2014_2015_2016!$B$2:$B$3</c:f>
              <c:numCache>
                <c:formatCode>_-* #,##0.00_-;\-* #,##0.00_-;_-* "-"??_-;_-@_-</c:formatCode>
                <c:ptCount val="2"/>
                <c:pt idx="0" formatCode="#,##0.00">
                  <c:v>5607663.3200000003</c:v>
                </c:pt>
                <c:pt idx="1">
                  <c:v>18686187.449999999</c:v>
                </c:pt>
              </c:numCache>
            </c:numRef>
          </c:val>
        </c:ser>
        <c:axId val="61164160"/>
        <c:axId val="61356288"/>
      </c:barChart>
      <c:catAx>
        <c:axId val="61164160"/>
        <c:scaling>
          <c:orientation val="minMax"/>
        </c:scaling>
        <c:axPos val="b"/>
        <c:majorTickMark val="none"/>
        <c:tickLblPos val="nextTo"/>
        <c:crossAx val="61356288"/>
        <c:crosses val="autoZero"/>
        <c:auto val="1"/>
        <c:lblAlgn val="ctr"/>
        <c:lblOffset val="100"/>
      </c:catAx>
      <c:valAx>
        <c:axId val="61356288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116416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Verbas Pagas com Pessoal Civil no 1º Quadrimestre de 2016 e 2017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'PESSOAL CIVIL'!$B$10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'PESSOAL CIVIL'!$A$11:$A$19</c:f>
              <c:strCache>
                <c:ptCount val="9"/>
                <c:pt idx="0">
                  <c:v>Complementação Salarial</c:v>
                </c:pt>
                <c:pt idx="1">
                  <c:v>Subsídios </c:v>
                </c:pt>
                <c:pt idx="2">
                  <c:v>Gratif. Exer. Cargo em Comissão </c:v>
                </c:pt>
                <c:pt idx="3">
                  <c:v>13º salário</c:v>
                </c:pt>
                <c:pt idx="4">
                  <c:v>Férias - Abono Constitucional</c:v>
                </c:pt>
                <c:pt idx="5">
                  <c:v>Abono de Permanência</c:v>
                </c:pt>
                <c:pt idx="6">
                  <c:v>Gratificação por exercício de Funções</c:v>
                </c:pt>
                <c:pt idx="7">
                  <c:v>Remun. Partic. De Orgão Delib. Coletiva</c:v>
                </c:pt>
                <c:pt idx="8">
                  <c:v>Adicional de Insalubridade</c:v>
                </c:pt>
              </c:strCache>
            </c:strRef>
          </c:cat>
          <c:val>
            <c:numRef>
              <c:f>'PESSOAL CIVIL'!$B$11:$B$19</c:f>
              <c:numCache>
                <c:formatCode>#,##0.00</c:formatCode>
                <c:ptCount val="9"/>
                <c:pt idx="0">
                  <c:v>1992210.72</c:v>
                </c:pt>
                <c:pt idx="1">
                  <c:v>1427091.1</c:v>
                </c:pt>
                <c:pt idx="2" formatCode="_-* #,##0.00_-;\-* #,##0.00_-;_-* &quot;-&quot;??_-;_-@_-">
                  <c:v>679366.49</c:v>
                </c:pt>
                <c:pt idx="3">
                  <c:v>13791.08</c:v>
                </c:pt>
                <c:pt idx="4">
                  <c:v>175498.42</c:v>
                </c:pt>
                <c:pt idx="5" formatCode="_-* #,##0.00_-;\-* #,##0.00_-;_-* &quot;-&quot;??_-;_-@_-">
                  <c:v>86766.25</c:v>
                </c:pt>
                <c:pt idx="6" formatCode="_-* #,##0.00_-;\-* #,##0.00_-;_-* &quot;-&quot;??_-;_-@_-">
                  <c:v>85453.98</c:v>
                </c:pt>
                <c:pt idx="7" formatCode="_-* #,##0.00_-;\-* #,##0.00_-;_-* &quot;-&quot;??_-;_-@_-">
                  <c:v>59594.239999999998</c:v>
                </c:pt>
                <c:pt idx="8">
                  <c:v>4389.2</c:v>
                </c:pt>
              </c:numCache>
            </c:numRef>
          </c:val>
        </c:ser>
        <c:ser>
          <c:idx val="1"/>
          <c:order val="1"/>
          <c:tx>
            <c:strRef>
              <c:f>'PESSOAL CIVIL'!$C$10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'PESSOAL CIVIL'!$A$11:$A$19</c:f>
              <c:strCache>
                <c:ptCount val="9"/>
                <c:pt idx="0">
                  <c:v>Complementação Salarial</c:v>
                </c:pt>
                <c:pt idx="1">
                  <c:v>Subsídios </c:v>
                </c:pt>
                <c:pt idx="2">
                  <c:v>Gratif. Exer. Cargo em Comissão </c:v>
                </c:pt>
                <c:pt idx="3">
                  <c:v>13º salário</c:v>
                </c:pt>
                <c:pt idx="4">
                  <c:v>Férias - Abono Constitucional</c:v>
                </c:pt>
                <c:pt idx="5">
                  <c:v>Abono de Permanência</c:v>
                </c:pt>
                <c:pt idx="6">
                  <c:v>Gratificação por exercício de Funções</c:v>
                </c:pt>
                <c:pt idx="7">
                  <c:v>Remun. Partic. De Orgão Delib. Coletiva</c:v>
                </c:pt>
                <c:pt idx="8">
                  <c:v>Adicional de Insalubridade</c:v>
                </c:pt>
              </c:strCache>
            </c:strRef>
          </c:cat>
          <c:val>
            <c:numRef>
              <c:f>'PESSOAL CIVIL'!$C$11:$C$19</c:f>
              <c:numCache>
                <c:formatCode>_-* #,##0.00_-;\-* #,##0.00_-;_-* "-"??_-;_-@_-</c:formatCode>
                <c:ptCount val="9"/>
                <c:pt idx="0">
                  <c:v>1792685.64</c:v>
                </c:pt>
                <c:pt idx="1">
                  <c:v>1334639.44</c:v>
                </c:pt>
                <c:pt idx="2">
                  <c:v>737435.46</c:v>
                </c:pt>
                <c:pt idx="3">
                  <c:v>339378.95</c:v>
                </c:pt>
                <c:pt idx="4">
                  <c:v>142185.54999999999</c:v>
                </c:pt>
                <c:pt idx="5">
                  <c:v>91890.79</c:v>
                </c:pt>
                <c:pt idx="6">
                  <c:v>91637.33</c:v>
                </c:pt>
                <c:pt idx="7">
                  <c:v>30957.79</c:v>
                </c:pt>
                <c:pt idx="8">
                  <c:v>4047.17</c:v>
                </c:pt>
              </c:numCache>
            </c:numRef>
          </c:val>
        </c:ser>
        <c:axId val="35879168"/>
        <c:axId val="35885056"/>
      </c:barChart>
      <c:catAx>
        <c:axId val="35879168"/>
        <c:scaling>
          <c:orientation val="minMax"/>
        </c:scaling>
        <c:axPos val="b"/>
        <c:majorTickMark val="none"/>
        <c:tickLblPos val="nextTo"/>
        <c:crossAx val="35885056"/>
        <c:crosses val="autoZero"/>
        <c:auto val="1"/>
        <c:lblAlgn val="ctr"/>
        <c:lblOffset val="100"/>
      </c:catAx>
      <c:valAx>
        <c:axId val="35885056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3587916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DIARIAS_DETALHAMENTO!$B$1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DIARIAS_DETALHAMENTO!$B$2:$B$3</c:f>
              <c:numCache>
                <c:formatCode>#,##0.00</c:formatCode>
                <c:ptCount val="2"/>
                <c:pt idx="0">
                  <c:v>7235</c:v>
                </c:pt>
                <c:pt idx="1">
                  <c:v>8310</c:v>
                </c:pt>
              </c:numCache>
            </c:numRef>
          </c:val>
        </c:ser>
        <c:ser>
          <c:idx val="1"/>
          <c:order val="1"/>
          <c:tx>
            <c:strRef>
              <c:f>DIARIAS_DETALHAMENTO!$C$1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DIARIAS_DETALHAMENTO!$C$2:$C$3</c:f>
              <c:numCache>
                <c:formatCode>_-* #,##0.00_-;\-* #,##0.00_-;_-* "-"??_-;_-@_-</c:formatCode>
                <c:ptCount val="2"/>
                <c:pt idx="0">
                  <c:v>17935</c:v>
                </c:pt>
                <c:pt idx="1">
                  <c:v>9395</c:v>
                </c:pt>
              </c:numCache>
            </c:numRef>
          </c:val>
        </c:ser>
        <c:axId val="35369344"/>
        <c:axId val="35370880"/>
      </c:barChart>
      <c:catAx>
        <c:axId val="35369344"/>
        <c:scaling>
          <c:orientation val="minMax"/>
        </c:scaling>
        <c:axPos val="b"/>
        <c:majorTickMark val="none"/>
        <c:tickLblPos val="nextTo"/>
        <c:crossAx val="35370880"/>
        <c:crosses val="autoZero"/>
        <c:auto val="1"/>
        <c:lblAlgn val="ctr"/>
        <c:lblOffset val="100"/>
      </c:catAx>
      <c:valAx>
        <c:axId val="3537088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3536934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PASSAGENS!$B$1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PASSAGENS!$A$2</c:f>
              <c:strCache>
                <c:ptCount val="1"/>
                <c:pt idx="0">
                  <c:v>Propag Turismo Ltda</c:v>
                </c:pt>
              </c:strCache>
            </c:strRef>
          </c:cat>
          <c:val>
            <c:numRef>
              <c:f>PASSAGENS!$B$2</c:f>
              <c:numCache>
                <c:formatCode>_-* #,##0.00_-;\-* #,##0.00_-;_-* "-"??_-;_-@_-</c:formatCode>
                <c:ptCount val="1"/>
                <c:pt idx="0">
                  <c:v>9769.0400000000009</c:v>
                </c:pt>
              </c:numCache>
            </c:numRef>
          </c:val>
        </c:ser>
        <c:ser>
          <c:idx val="1"/>
          <c:order val="1"/>
          <c:tx>
            <c:strRef>
              <c:f>PASSAGENS!$C$1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PASSAGENS!$A$2</c:f>
              <c:strCache>
                <c:ptCount val="1"/>
                <c:pt idx="0">
                  <c:v>Propag Turismo Ltda</c:v>
                </c:pt>
              </c:strCache>
            </c:strRef>
          </c:cat>
          <c:val>
            <c:numRef>
              <c:f>PASSAGENS!$C$2</c:f>
              <c:numCache>
                <c:formatCode>_-* #,##0.00_-;\-* #,##0.00_-;_-* "-"??_-;_-@_-</c:formatCode>
                <c:ptCount val="1"/>
                <c:pt idx="0">
                  <c:v>17008.53</c:v>
                </c:pt>
              </c:numCache>
            </c:numRef>
          </c:val>
        </c:ser>
        <c:axId val="35497472"/>
        <c:axId val="35499392"/>
      </c:barChart>
      <c:catAx>
        <c:axId val="35497472"/>
        <c:scaling>
          <c:orientation val="minMax"/>
        </c:scaling>
        <c:axPos val="b"/>
        <c:majorTickMark val="none"/>
        <c:tickLblPos val="nextTo"/>
        <c:crossAx val="35499392"/>
        <c:crosses val="autoZero"/>
        <c:auto val="1"/>
        <c:lblAlgn val="ctr"/>
        <c:lblOffset val="100"/>
      </c:catAx>
      <c:valAx>
        <c:axId val="3549939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3549747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Maiores Despesas com Material de Consumo no 1º Quadrimestre 2016</a:t>
            </a:r>
            <a:r>
              <a:rPr lang="pt-BR" baseline="0"/>
              <a:t> e 2017</a:t>
            </a:r>
            <a:endParaRPr lang="pt-BR"/>
          </a:p>
        </c:rich>
      </c:tx>
      <c:layout>
        <c:manualLayout>
          <c:xMode val="edge"/>
          <c:yMode val="edge"/>
          <c:x val="0.11697222222222232"/>
          <c:y val="0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strRef>
              <c:f>'MATERIAL DE CONSUMO'!$B$1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'MATERIAL DE CONSUMO'!$A$2:$A$8</c:f>
              <c:strCache>
                <c:ptCount val="7"/>
                <c:pt idx="0">
                  <c:v>Mat. De Cons. Pagto Antecipado</c:v>
                </c:pt>
                <c:pt idx="1">
                  <c:v>Material para Manut. de Veículos</c:v>
                </c:pt>
                <c:pt idx="2">
                  <c:v>Material de Expediente</c:v>
                </c:pt>
                <c:pt idx="3">
                  <c:v>Material de Processamento de Dados</c:v>
                </c:pt>
                <c:pt idx="4">
                  <c:v>Gás e Outros Materiais Engarrafados</c:v>
                </c:pt>
                <c:pt idx="5">
                  <c:v>Mat. Manut. De Bens Imóveis</c:v>
                </c:pt>
                <c:pt idx="6">
                  <c:v>Alimentos para Animais</c:v>
                </c:pt>
              </c:strCache>
            </c:strRef>
          </c:cat>
          <c:val>
            <c:numRef>
              <c:f>'MATERIAL DE CONSUMO'!$B$2:$B$8</c:f>
              <c:numCache>
                <c:formatCode>#,##0.00</c:formatCode>
                <c:ptCount val="7"/>
                <c:pt idx="0">
                  <c:v>2000</c:v>
                </c:pt>
                <c:pt idx="1">
                  <c:v>632</c:v>
                </c:pt>
                <c:pt idx="2">
                  <c:v>8359.4</c:v>
                </c:pt>
                <c:pt idx="3">
                  <c:v>1938</c:v>
                </c:pt>
                <c:pt idx="4">
                  <c:v>1983.04</c:v>
                </c:pt>
                <c:pt idx="5" formatCode="General">
                  <c:v>833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'MATERIAL DE CONSUMO'!$C$1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'MATERIAL DE CONSUMO'!$A$2:$A$8</c:f>
              <c:strCache>
                <c:ptCount val="7"/>
                <c:pt idx="0">
                  <c:v>Mat. De Cons. Pagto Antecipado</c:v>
                </c:pt>
                <c:pt idx="1">
                  <c:v>Material para Manut. de Veículos</c:v>
                </c:pt>
                <c:pt idx="2">
                  <c:v>Material de Expediente</c:v>
                </c:pt>
                <c:pt idx="3">
                  <c:v>Material de Processamento de Dados</c:v>
                </c:pt>
                <c:pt idx="4">
                  <c:v>Gás e Outros Materiais Engarrafados</c:v>
                </c:pt>
                <c:pt idx="5">
                  <c:v>Mat. Manut. De Bens Imóveis</c:v>
                </c:pt>
                <c:pt idx="6">
                  <c:v>Alimentos para Animais</c:v>
                </c:pt>
              </c:strCache>
            </c:strRef>
          </c:cat>
          <c:val>
            <c:numRef>
              <c:f>'MATERIAL DE CONSUMO'!$C$2:$C$8</c:f>
              <c:numCache>
                <c:formatCode>_-* #,##0.00_-;\-* #,##0.00_-;_-* "-"??_-;_-@_-</c:formatCode>
                <c:ptCount val="7"/>
                <c:pt idx="0">
                  <c:v>4000</c:v>
                </c:pt>
                <c:pt idx="1">
                  <c:v>10208</c:v>
                </c:pt>
                <c:pt idx="2">
                  <c:v>1583.3</c:v>
                </c:pt>
                <c:pt idx="3">
                  <c:v>76</c:v>
                </c:pt>
                <c:pt idx="4">
                  <c:v>0</c:v>
                </c:pt>
                <c:pt idx="5">
                  <c:v>1204.7</c:v>
                </c:pt>
                <c:pt idx="6">
                  <c:v>1100000</c:v>
                </c:pt>
              </c:numCache>
            </c:numRef>
          </c:val>
        </c:ser>
        <c:axId val="35832960"/>
        <c:axId val="35834880"/>
      </c:barChart>
      <c:catAx>
        <c:axId val="35832960"/>
        <c:scaling>
          <c:orientation val="minMax"/>
        </c:scaling>
        <c:axPos val="b"/>
        <c:majorTickMark val="none"/>
        <c:tickLblPos val="nextTo"/>
        <c:crossAx val="35834880"/>
        <c:crosses val="autoZero"/>
        <c:auto val="1"/>
        <c:lblAlgn val="ctr"/>
        <c:lblOffset val="100"/>
      </c:catAx>
      <c:valAx>
        <c:axId val="3583488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3583296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'SERV TERC - PJ'!$B$1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'SERV TERC - PJ'!$A$2:$A$7</c:f>
              <c:strCache>
                <c:ptCount val="6"/>
                <c:pt idx="0">
                  <c:v>Recarga de Cartuchos</c:v>
                </c:pt>
                <c:pt idx="1">
                  <c:v>Locação de Veículos</c:v>
                </c:pt>
                <c:pt idx="2">
                  <c:v>Serviço de Energia Elétrica</c:v>
                </c:pt>
                <c:pt idx="3">
                  <c:v>Serviços de Comunicação em Geral</c:v>
                </c:pt>
                <c:pt idx="4">
                  <c:v>Serviços Gráficos</c:v>
                </c:pt>
                <c:pt idx="5">
                  <c:v>Manutenção e Cons. Dos Bens Imóveis</c:v>
                </c:pt>
              </c:strCache>
            </c:strRef>
          </c:cat>
          <c:val>
            <c:numRef>
              <c:f>'SERV TERC - PJ'!$B$2:$B$7</c:f>
              <c:numCache>
                <c:formatCode>#,##0.00</c:formatCode>
                <c:ptCount val="6"/>
                <c:pt idx="0" formatCode="_-* #,##0.00_-;\-* #,##0.00_-;_-* &quot;-&quot;??_-;_-@_-">
                  <c:v>5926</c:v>
                </c:pt>
                <c:pt idx="1">
                  <c:v>21580</c:v>
                </c:pt>
                <c:pt idx="2">
                  <c:v>40168.870000000003</c:v>
                </c:pt>
                <c:pt idx="3">
                  <c:v>4393.87</c:v>
                </c:pt>
                <c:pt idx="4">
                  <c:v>5007.95</c:v>
                </c:pt>
                <c:pt idx="5">
                  <c:v>2877</c:v>
                </c:pt>
              </c:numCache>
            </c:numRef>
          </c:val>
        </c:ser>
        <c:ser>
          <c:idx val="1"/>
          <c:order val="1"/>
          <c:tx>
            <c:strRef>
              <c:f>'SERV TERC - PJ'!$C$1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'SERV TERC - PJ'!$A$2:$A$7</c:f>
              <c:strCache>
                <c:ptCount val="6"/>
                <c:pt idx="0">
                  <c:v>Recarga de Cartuchos</c:v>
                </c:pt>
                <c:pt idx="1">
                  <c:v>Locação de Veículos</c:v>
                </c:pt>
                <c:pt idx="2">
                  <c:v>Serviço de Energia Elétrica</c:v>
                </c:pt>
                <c:pt idx="3">
                  <c:v>Serviços de Comunicação em Geral</c:v>
                </c:pt>
                <c:pt idx="4">
                  <c:v>Serviços Gráficos</c:v>
                </c:pt>
                <c:pt idx="5">
                  <c:v>Manutenção e Cons. Dos Bens Imóveis</c:v>
                </c:pt>
              </c:strCache>
            </c:strRef>
          </c:cat>
          <c:val>
            <c:numRef>
              <c:f>'SERV TERC - PJ'!$C$2:$C$7</c:f>
              <c:numCache>
                <c:formatCode>_-* #,##0.00_-;\-* #,##0.00_-;_-* "-"??_-;_-@_-</c:formatCode>
                <c:ptCount val="6"/>
                <c:pt idx="0">
                  <c:v>4730</c:v>
                </c:pt>
                <c:pt idx="1">
                  <c:v>44618.6</c:v>
                </c:pt>
                <c:pt idx="2">
                  <c:v>31812.7</c:v>
                </c:pt>
                <c:pt idx="3">
                  <c:v>4877.92</c:v>
                </c:pt>
                <c:pt idx="4">
                  <c:v>16007.95</c:v>
                </c:pt>
                <c:pt idx="5">
                  <c:v>10141.799999999999</c:v>
                </c:pt>
              </c:numCache>
            </c:numRef>
          </c:val>
        </c:ser>
        <c:axId val="35680256"/>
        <c:axId val="35535872"/>
      </c:barChart>
      <c:valAx>
        <c:axId val="3553587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35680256"/>
        <c:crosses val="autoZero"/>
        <c:crossBetween val="between"/>
      </c:valAx>
      <c:catAx>
        <c:axId val="35680256"/>
        <c:scaling>
          <c:orientation val="minMax"/>
        </c:scaling>
        <c:axPos val="b"/>
        <c:majorTickMark val="none"/>
        <c:tickLblPos val="nextTo"/>
        <c:crossAx val="35535872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'SERV TER - PF'!$B$1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'SERV TER - PF'!$A$2:$A$3</c:f>
              <c:strCache>
                <c:ptCount val="2"/>
                <c:pt idx="0">
                  <c:v>Estagiários</c:v>
                </c:pt>
                <c:pt idx="1">
                  <c:v>Vale Transporte Pago Diretamente a PF</c:v>
                </c:pt>
              </c:strCache>
            </c:strRef>
          </c:cat>
          <c:val>
            <c:numRef>
              <c:f>'SERV TER - PF'!$B$2:$B$3</c:f>
              <c:numCache>
                <c:formatCode>_-* #,##0.00_-;\-* #,##0.00_-;_-* "-"??_-;_-@_-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'SERV TER - PF'!$C$1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'SERV TER - PF'!$A$2:$A$3</c:f>
              <c:strCache>
                <c:ptCount val="2"/>
                <c:pt idx="0">
                  <c:v>Estagiários</c:v>
                </c:pt>
                <c:pt idx="1">
                  <c:v>Vale Transporte Pago Diretamente a PF</c:v>
                </c:pt>
              </c:strCache>
            </c:strRef>
          </c:cat>
          <c:val>
            <c:numRef>
              <c:f>'SERV TER - PF'!$C$2:$C$3</c:f>
              <c:numCache>
                <c:formatCode>_-* #,##0.00_-;\-* #,##0.00_-;_-* "-"??_-;_-@_-</c:formatCode>
                <c:ptCount val="2"/>
                <c:pt idx="0">
                  <c:v>10307</c:v>
                </c:pt>
                <c:pt idx="1">
                  <c:v>1524.6</c:v>
                </c:pt>
              </c:numCache>
            </c:numRef>
          </c:val>
        </c:ser>
        <c:axId val="51950720"/>
        <c:axId val="51953024"/>
      </c:barChart>
      <c:catAx>
        <c:axId val="51950720"/>
        <c:scaling>
          <c:orientation val="minMax"/>
        </c:scaling>
        <c:axPos val="b"/>
        <c:majorTickMark val="none"/>
        <c:tickLblPos val="nextTo"/>
        <c:crossAx val="51953024"/>
        <c:crosses val="autoZero"/>
        <c:auto val="1"/>
        <c:lblAlgn val="ctr"/>
        <c:lblOffset val="100"/>
      </c:catAx>
      <c:valAx>
        <c:axId val="5195302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5195072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'LOCACAÇÃO VEÍCULOS'!$B$1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'LOCACAÇÃO VEÍCULOS'!$A$2:$A$5</c:f>
              <c:strCache>
                <c:ptCount val="4"/>
                <c:pt idx="0">
                  <c:v>Equilíbrio Serv. Ltda. - Rotacar</c:v>
                </c:pt>
                <c:pt idx="1">
                  <c:v>Andrade e Lucena Ltda.</c:v>
                </c:pt>
                <c:pt idx="2">
                  <c:v>Costa Dourada Veículos Ltda.</c:v>
                </c:pt>
                <c:pt idx="3">
                  <c:v> RVM Locação e Serviços Ltda.</c:v>
                </c:pt>
              </c:strCache>
            </c:strRef>
          </c:cat>
          <c:val>
            <c:numRef>
              <c:f>'LOCACAÇÃO VEÍCULOS'!$B$2:$B$5</c:f>
              <c:numCache>
                <c:formatCode>#,##0.00</c:formatCode>
                <c:ptCount val="4"/>
                <c:pt idx="0" formatCode="_-* #,##0.00_-;\-* #,##0.00_-;_-* &quot;-&quot;??_-;_-@_-">
                  <c:v>4500</c:v>
                </c:pt>
                <c:pt idx="1">
                  <c:v>5240</c:v>
                </c:pt>
                <c:pt idx="2">
                  <c:v>5240</c:v>
                </c:pt>
                <c:pt idx="3">
                  <c:v>6600</c:v>
                </c:pt>
              </c:numCache>
            </c:numRef>
          </c:val>
        </c:ser>
        <c:ser>
          <c:idx val="1"/>
          <c:order val="1"/>
          <c:tx>
            <c:strRef>
              <c:f>'LOCACAÇÃO VEÍCULOS'!$C$1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'LOCACAÇÃO VEÍCULOS'!$A$2:$A$5</c:f>
              <c:strCache>
                <c:ptCount val="4"/>
                <c:pt idx="0">
                  <c:v>Equilíbrio Serv. Ltda. - Rotacar</c:v>
                </c:pt>
                <c:pt idx="1">
                  <c:v>Andrade e Lucena Ltda.</c:v>
                </c:pt>
                <c:pt idx="2">
                  <c:v>Costa Dourada Veículos Ltda.</c:v>
                </c:pt>
                <c:pt idx="3">
                  <c:v> RVM Locação e Serviços Ltda.</c:v>
                </c:pt>
              </c:strCache>
            </c:strRef>
          </c:cat>
          <c:val>
            <c:numRef>
              <c:f>'LOCACAÇÃO VEÍCULOS'!$C$2:$C$5</c:f>
              <c:numCache>
                <c:formatCode>_-* #,##0.00_-;\-* #,##0.00_-;_-* "-"??_-;_-@_-</c:formatCode>
                <c:ptCount val="4"/>
                <c:pt idx="0">
                  <c:v>17748.740000000002</c:v>
                </c:pt>
                <c:pt idx="1">
                  <c:v>9462.24</c:v>
                </c:pt>
                <c:pt idx="2">
                  <c:v>9462.24</c:v>
                </c:pt>
                <c:pt idx="3">
                  <c:v>7945.38</c:v>
                </c:pt>
              </c:numCache>
            </c:numRef>
          </c:val>
        </c:ser>
        <c:axId val="35790208"/>
        <c:axId val="35842688"/>
      </c:barChart>
      <c:catAx>
        <c:axId val="35790208"/>
        <c:scaling>
          <c:orientation val="minMax"/>
        </c:scaling>
        <c:axPos val="b"/>
        <c:majorTickMark val="none"/>
        <c:tickLblPos val="nextTo"/>
        <c:crossAx val="35842688"/>
        <c:crosses val="autoZero"/>
        <c:auto val="1"/>
        <c:lblAlgn val="ctr"/>
        <c:lblOffset val="100"/>
      </c:catAx>
      <c:valAx>
        <c:axId val="3584268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3579020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324A4A-27F4-496B-B4A2-00DD1B97B02E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3A998E-1E9E-489D-BC92-6AB1934258AA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14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636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843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67788647-96AF-4B50-A0A3-CEB71F71C3A5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2196F8D-116D-4FA1-AF90-4268946A25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153B4CAD-8F47-4D37-9121-B5EEAA0EE539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F647119-862D-4077-9B98-BDE96FC264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14275E-6AE0-4C43-8E18-6A0D3B1A24B5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5DD949C-5745-4D2B-9FFD-C6342CF706A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25F139-F074-4B59-B73A-340AE1863F29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A064580-B413-4340-9009-0610DEAEFD5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8274C3AE-847F-47FB-AEC1-46C60B24B344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EF4837B-E139-42D7-A61A-78DB12D129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F9DC76CE-2E71-4B2F-953E-AFC7B20BB8CC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BABE516-D046-4792-90F1-A73869202C1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BB9EDCD-80D6-41B0-BCAC-DB75C34CCE39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09F872-9572-429B-AF2A-64FA28BF038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11A012E-2C10-4E7B-9105-706D21023BA7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4CA7D6C-940D-469F-86D2-23EDD484707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473B75BE-072C-43D3-8284-A48C82DAA4F1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19EC986-EDFE-4041-B8FA-63BEA254E54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9C012553-A916-4A08-B24A-49A8201F2107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78ABE8-22F2-4E5C-B41A-99B38F296FD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C6B08059-3B02-4E13-8C76-BA359F57F3F4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65AC96-38C1-4E64-AA52-BFAF9F81A66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11"/>
          <p:cNvSpPr txBox="1">
            <a:spLocks noChangeArrowheads="1"/>
          </p:cNvSpPr>
          <p:nvPr/>
        </p:nvSpPr>
        <p:spPr bwMode="auto">
          <a:xfrm>
            <a:off x="971525" y="2969642"/>
            <a:ext cx="5688013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pt-BR" altLang="pt-BR" sz="1300" b="1" dirty="0">
                <a:latin typeface="+mn-lt"/>
                <a:cs typeface="Arial" pitchFamily="34" charset="0"/>
              </a:rPr>
              <a:t>APRESENTAÇÃO</a:t>
            </a:r>
          </a:p>
          <a:p>
            <a:pPr algn="just" eaLnBrk="1" hangingPunct="1"/>
            <a:endParaRPr lang="pt-BR" altLang="pt-BR" sz="1300" dirty="0">
              <a:latin typeface="+mn-lt"/>
              <a:cs typeface="Arial" pitchFamily="34" charset="0"/>
            </a:endParaRPr>
          </a:p>
          <a:p>
            <a:pPr algn="just"/>
            <a:r>
              <a:rPr lang="pt-BR" sz="1300" dirty="0">
                <a:latin typeface="+mn-lt"/>
                <a:cs typeface="Arial" pitchFamily="34" charset="0"/>
              </a:rPr>
              <a:t>Os dados a seguir contemplam uma visão geral das despesas da </a:t>
            </a:r>
            <a:r>
              <a:rPr lang="pt-BR" sz="1300" spc="-5" dirty="0" smtClean="0">
                <a:cs typeface="Candara"/>
              </a:rPr>
              <a:t>Secretaria de Estado da Agricultura, Pecuária, Pesca e Aquicultura – SEAGRI</a:t>
            </a:r>
            <a:r>
              <a:rPr lang="pt-BR" sz="1300" dirty="0" smtClean="0">
                <a:latin typeface="+mn-lt"/>
                <a:cs typeface="Arial" pitchFamily="34" charset="0"/>
              </a:rPr>
              <a:t>, no 1º Quadrimestre de 2016 e 2017, </a:t>
            </a:r>
            <a:r>
              <a:rPr lang="pt-BR" sz="1300" dirty="0">
                <a:latin typeface="+mn-lt"/>
                <a:cs typeface="Arial" pitchFamily="34" charset="0"/>
              </a:rPr>
              <a:t>realizada através do Sistema Integrado de Administração Financeira – SIAFEM, Portal da Transparência Graciliano Ramos, Extrator/SIFAL,  Portal do Servidor – SEPLAG, Planilha de Monitoramento da Transparência, Banco de Dados da Junta </a:t>
            </a:r>
            <a:r>
              <a:rPr lang="pt-BR" sz="1300" dirty="0" smtClean="0">
                <a:latin typeface="+mn-lt"/>
                <a:cs typeface="Arial" pitchFamily="34" charset="0"/>
              </a:rPr>
              <a:t>Comercial.</a:t>
            </a:r>
            <a:endParaRPr lang="pt-BR" sz="1300" dirty="0">
              <a:latin typeface="+mn-lt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043533" y="5201890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79476" y="881410"/>
            <a:ext cx="5708674" cy="2201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Secretaria de Estado </a:t>
            </a:r>
            <a:r>
              <a:rPr lang="pt-BR" sz="24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da Agricultura, Pecuária, Pesca e Aquicultura e Fundo Especial de Apoio ao Desenvolvimento Rural do Estado de Alagoas</a:t>
            </a:r>
            <a:endParaRPr lang="pt-BR" sz="2400" b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53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1º Quadrimestre de 2016 e 2017</a:t>
            </a:r>
            <a:endParaRPr lang="pt-BR" sz="2053" b="1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053" dirty="0">
              <a:latin typeface="+mn-lt"/>
            </a:endParaRPr>
          </a:p>
        </p:txBody>
      </p:sp>
      <p:sp>
        <p:nvSpPr>
          <p:cNvPr id="13323" name="Text Box 3"/>
          <p:cNvSpPr txBox="1">
            <a:spLocks noChangeArrowheads="1"/>
          </p:cNvSpPr>
          <p:nvPr/>
        </p:nvSpPr>
        <p:spPr bwMode="auto">
          <a:xfrm>
            <a:off x="1691605" y="4625826"/>
            <a:ext cx="4214813" cy="43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000"/>
              </a:spcAft>
            </a:pPr>
            <a:r>
              <a:rPr lang="pt-BR" altLang="pt-BR" sz="2400" b="1" dirty="0">
                <a:solidFill>
                  <a:srgbClr val="002060"/>
                </a:solidFill>
                <a:latin typeface="+mn-lt"/>
                <a:cs typeface="Arial" pitchFamily="34" charset="0"/>
              </a:rPr>
              <a:t>Relatório de Monitoramento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115541" y="5705946"/>
          <a:ext cx="5665262" cy="1143000"/>
        </p:xfrm>
        <a:graphic>
          <a:graphicData uri="http://schemas.openxmlformats.org/drawingml/2006/table">
            <a:tbl>
              <a:tblPr/>
              <a:tblGrid>
                <a:gridCol w="3080730">
                  <a:extLst>
                    <a:ext uri="{9D8B030D-6E8A-4147-A177-3AD203B41FA5}">
                      <a16:colId xmlns:a16="http://schemas.microsoft.com/office/drawing/2014/main" xmlns="" val="3485170674"/>
                    </a:ext>
                  </a:extLst>
                </a:gridCol>
                <a:gridCol w="1334267">
                  <a:extLst>
                    <a:ext uri="{9D8B030D-6E8A-4147-A177-3AD203B41FA5}">
                      <a16:colId xmlns:a16="http://schemas.microsoft.com/office/drawing/2014/main" xmlns="" val="3169878740"/>
                    </a:ext>
                  </a:extLst>
                </a:gridCol>
                <a:gridCol w="1250265">
                  <a:extLst>
                    <a:ext uri="{9D8B030D-6E8A-4147-A177-3AD203B41FA5}">
                      <a16:colId xmlns:a16="http://schemas.microsoft.com/office/drawing/2014/main" xmlns="" val="2444450806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SITUAÇÃO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571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571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2016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190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190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2017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8322606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Estatutário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162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139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711033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Cargo </a:t>
                      </a: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emComissão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57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61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8532500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Cedido</a:t>
                      </a:r>
                      <a:endParaRPr kumimoji="0" lang="pt-BR" alt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01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01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7123508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Total</a:t>
                      </a:r>
                      <a:endParaRPr kumimoji="0" lang="pt-BR" alt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220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5446935"/>
                  </a:ext>
                </a:extLst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1115541" y="7074098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 – REPRESENTAÇÃO GRÁFICA</a:t>
            </a:r>
          </a:p>
        </p:txBody>
      </p:sp>
      <p:graphicFrame>
        <p:nvGraphicFramePr>
          <p:cNvPr id="10" name="Gráfico 9"/>
          <p:cNvGraphicFramePr/>
          <p:nvPr/>
        </p:nvGraphicFramePr>
        <p:xfrm>
          <a:off x="1403573" y="7434138"/>
          <a:ext cx="5184576" cy="2430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485" y="953418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20 PRINCIPAIS FORNECEDORES NO 1º QUADRIMESTRE DE 2016 E 2017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611485" y="1457474"/>
          <a:ext cx="6552728" cy="7593413"/>
        </p:xfrm>
        <a:graphic>
          <a:graphicData uri="http://schemas.openxmlformats.org/drawingml/2006/table">
            <a:tbl>
              <a:tblPr/>
              <a:tblGrid>
                <a:gridCol w="2542505"/>
                <a:gridCol w="694384"/>
                <a:gridCol w="2360474"/>
                <a:gridCol w="955365"/>
              </a:tblGrid>
              <a:tr h="4795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PRINCIPAIS </a:t>
                      </a:r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FAVORECIDOS 1º QUADR. 2016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425" marR="4425" marT="44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PRINCIPAIS </a:t>
                      </a:r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FAVORECIDOS 1º QUADR. 2017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425" marR="4425" marT="44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58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FAVORECIDOS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425" marR="4425" marT="44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(R$)</a:t>
                      </a:r>
                    </a:p>
                  </a:txBody>
                  <a:tcPr marL="4425" marR="4425" marT="44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FAVORECIDOS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425" marR="4425" marT="44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(R$)</a:t>
                      </a:r>
                    </a:p>
                  </a:txBody>
                  <a:tcPr marL="4425" marR="4425" marT="44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CPLA-COOP.DE PROD.LEITEIRA DE AL. LTDA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96.374,11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SANTANA AGROINDUSTRIAL LTDA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3.952.000,00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COMPANHIA ENERGETICA DE ALAGOAS - CEAL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49.119,64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COOP. AGRIC.DO VALE DO SATUBA -  COPERVA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1.100.000,00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W E ADMINISTRADORA DE SERVICOS LTDA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30.431,64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CEAPA CENTRAL EST.ASSOC.ASSENT.E AGRICUL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711.926,80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MAX SERVICOS LTDA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19.573,08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CENTRO DE APOIO COMUNIT.DE TAP.A UNI.SEN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711.926,80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COOPAZ COOP AGROP DE PROD DE LEITE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19.062,57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MOVIMENTO MINHA TERRA -MMT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711.926,80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TELEMAR NORTE LESTE S/A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13.318,59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PARA ATENDER PAGAMENTO DA CONTRIBUICAO 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689.988,74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PROPAG TURISMO LTDA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  9.769,04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ASSOCIACAO DE AGRICULTORES ALTERNATIVOS/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293.133,34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03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RVM LOCACAO E SERVICOS LTDA 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  6.600,00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MAGTRAL MAQUINAS PECAS E TRATORES DE 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116.285,72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COMODORO COMERCIAL E NUTRICAO LTDA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  6.114,00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W E ADMINISTRADORA DE SERVICOS LTDA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53.904,35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6783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COMERCIAL SAO CARLOS LTDA-ME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  6.094,00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CARITAS DIOCESANA DE PALMEIRA DOS INDIOS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43.658,40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M F LOPES DA SILVA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  5.523,90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COOP PEQ PROD AGRI BANCOS COM SEMENTES-C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43.658,40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ANDRADE E LUCENA LTDA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  5.240,00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COOP AGROP REG DE PALMEIRA DOS INDIOS LT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35.572,60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COSTA DOURADA VEICULOS LTDA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  5.240,00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CAIXA ECONOMICA AGENCIA DE GOVERNO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35.403,43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EQUILIBRIO SERVICOS LTDA - ROTACAR LOCAD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  4.500,00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COMPANHIA ENERGETICA DE ALAGOAS - CEAL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31.812,70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EMPRESA B  CORREIOS E TELEGRAFOS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  4.393,87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MAX SERVICOS LTDA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25.320,82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OI MOVEL S.A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  4.229,48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EQUILIBRIO SERVICOS LTDA - ROTACAR LOCAD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21.066,81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9210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OI MOVEL S.A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  2.680,80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COOP. DA AGRIC. FAMILIARES SERTAO  CAFIS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20.552,76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THATIANE VILELA ALBUQUERQUE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  2.560,00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PROPAG TURISMO LTDA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17.008,53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CIA DE EMPRE INTERMED E PARCERIA DE AL 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  2.500,00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TELEMAR NORTE LESTE S/A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12.764,16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FENASEG-FED.NAC.DAS EMP.DE SEG.PRIV.E 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  2.324,50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ANDRADE E LUCENA LTDA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</a:rPr>
                        <a:t>              9.462,24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50879" y="141681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50879" y="4845840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2016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X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2017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827509" y="1961531"/>
          <a:ext cx="5737272" cy="2592290"/>
        </p:xfrm>
        <a:graphic>
          <a:graphicData uri="http://schemas.openxmlformats.org/drawingml/2006/table">
            <a:tbl>
              <a:tblPr/>
              <a:tblGrid>
                <a:gridCol w="1992856"/>
                <a:gridCol w="1802177"/>
                <a:gridCol w="1942239"/>
              </a:tblGrid>
              <a:tr h="26574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ITENS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2016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(R$)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2017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(R$)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3265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Dotação Inicial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1"/>
                          </a:solidFill>
                          <a:latin typeface="+mj-lt"/>
                        </a:rPr>
                        <a:t>94.510.181,00</a:t>
                      </a:r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1"/>
                          </a:solidFill>
                          <a:latin typeface="+mj-lt"/>
                        </a:rPr>
                        <a:t>97.927.232,00</a:t>
                      </a:r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265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Suplementação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1"/>
                          </a:solidFill>
                          <a:latin typeface="+mj-lt"/>
                        </a:rPr>
                        <a:t>3.178.308,91</a:t>
                      </a:r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1"/>
                          </a:solidFill>
                          <a:latin typeface="+mj-lt"/>
                        </a:rPr>
                        <a:t>51.727.739,48</a:t>
                      </a:r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574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Reduções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1"/>
                          </a:solidFill>
                          <a:latin typeface="+mj-lt"/>
                        </a:rPr>
                        <a:t>-3.162.595,61</a:t>
                      </a:r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1"/>
                          </a:solidFill>
                          <a:latin typeface="+mj-lt"/>
                        </a:rPr>
                        <a:t>-35.493.096,32</a:t>
                      </a:r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574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Atualizado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1"/>
                          </a:solidFill>
                          <a:latin typeface="+mj-lt"/>
                        </a:rPr>
                        <a:t>94.525.894,30</a:t>
                      </a:r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1"/>
                          </a:solidFill>
                          <a:latin typeface="+mj-lt"/>
                        </a:rPr>
                        <a:t>114.161.875,16</a:t>
                      </a:r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574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Empenhado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1"/>
                          </a:solidFill>
                          <a:latin typeface="+mj-lt"/>
                        </a:rPr>
                        <a:t>5.651.702,29</a:t>
                      </a:r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1"/>
                          </a:solidFill>
                          <a:latin typeface="+mj-lt"/>
                        </a:rPr>
                        <a:t>32.052.500,07</a:t>
                      </a:r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574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Liquidado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1"/>
                          </a:solidFill>
                          <a:latin typeface="+mj-lt"/>
                        </a:rPr>
                        <a:t>5.619.698,43</a:t>
                      </a:r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1"/>
                          </a:solidFill>
                          <a:latin typeface="+mj-lt"/>
                        </a:rPr>
                        <a:t>18.840.094,04</a:t>
                      </a:r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574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Pago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1"/>
                          </a:solidFill>
                          <a:latin typeface="+mj-lt"/>
                        </a:rPr>
                        <a:t>5.607.663,32</a:t>
                      </a:r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1"/>
                          </a:solidFill>
                          <a:latin typeface="+mj-lt"/>
                        </a:rPr>
                        <a:t>18.686.187,45</a:t>
                      </a:r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6779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Disponível a Emp.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1"/>
                          </a:solidFill>
                          <a:latin typeface="+mj-lt"/>
                        </a:rPr>
                        <a:t>88.874.192,01</a:t>
                      </a:r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1"/>
                          </a:solidFill>
                          <a:latin typeface="+mj-lt"/>
                        </a:rPr>
                        <a:t>81.859.375,09</a:t>
                      </a:r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574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Execução (%)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1"/>
                          </a:solidFill>
                          <a:latin typeface="+mj-lt"/>
                        </a:rPr>
                        <a:t>5,93</a:t>
                      </a:r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76091"/>
                          </a:solidFill>
                          <a:latin typeface="+mj-lt"/>
                        </a:rPr>
                        <a:t>                    </a:t>
                      </a:r>
                      <a:r>
                        <a:rPr lang="pt-BR" sz="1200" b="0" i="0" u="none" strike="noStrike" dirty="0" smtClean="0">
                          <a:solidFill>
                            <a:srgbClr val="376091"/>
                          </a:solidFill>
                          <a:latin typeface="+mj-lt"/>
                        </a:rPr>
                        <a:t>19,08 </a:t>
                      </a:r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755501" y="5633938"/>
          <a:ext cx="59150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71525" y="116944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 – DETALHAMENTO DAS DESPESAS PAGAS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74323145"/>
              </p:ext>
            </p:extLst>
          </p:nvPr>
        </p:nvGraphicFramePr>
        <p:xfrm>
          <a:off x="971525" y="1817515"/>
          <a:ext cx="6192687" cy="583264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096673"/>
                <a:gridCol w="1627411"/>
                <a:gridCol w="1468603"/>
              </a:tblGrid>
              <a:tr h="419212"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DESCRIÇÃO DA NATUREZA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1º QUADR.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2016 (R$)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2550" indent="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1º QUADR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.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2017 (R$)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80920">
                <a:tc>
                  <a:txBody>
                    <a:bodyPr/>
                    <a:lstStyle/>
                    <a:p>
                      <a:pPr marL="62230" algn="l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Venc</a:t>
                      </a: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. E Vantagens Fixas – Pessoal Civil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1595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ndara"/>
                          <a:cs typeface="Candara"/>
                        </a:rPr>
                        <a:t>4.524.161,48</a:t>
                      </a:r>
                      <a:endParaRPr lang="pt-BR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ndara"/>
                          <a:cs typeface="Candara"/>
                        </a:rPr>
                        <a:t>4.564.858,12</a:t>
                      </a:r>
                      <a:endParaRPr lang="pt-BR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9606">
                <a:tc>
                  <a:txBody>
                    <a:bodyPr/>
                    <a:lstStyle/>
                    <a:p>
                      <a:pPr marL="62230" algn="l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Material de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Consumo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</a:rPr>
                        <a:t>15.745,44</a:t>
                      </a:r>
                      <a:endParaRPr lang="pt-BR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</a:rPr>
                        <a:t>1.117.567,00</a:t>
                      </a:r>
                      <a:endParaRPr lang="pt-BR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9606">
                <a:tc>
                  <a:txBody>
                    <a:bodyPr/>
                    <a:lstStyle/>
                    <a:p>
                      <a:pPr marL="62230" algn="l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Despesas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de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Exercícios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Anteriores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1595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ndara"/>
                          <a:cs typeface="Candara"/>
                        </a:rPr>
                        <a:t>1.652,28</a:t>
                      </a:r>
                      <a:endParaRPr lang="pt-BR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ndara"/>
                          <a:cs typeface="Candara"/>
                        </a:rPr>
                        <a:t>5.569,40</a:t>
                      </a:r>
                      <a:endParaRPr lang="pt-BR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8349">
                <a:tc>
                  <a:txBody>
                    <a:bodyPr/>
                    <a:lstStyle/>
                    <a:p>
                      <a:pPr marL="62230" algn="l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Equipamentos e Material Permanente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ndara"/>
                          <a:cs typeface="Candara"/>
                        </a:rPr>
                        <a:t>-</a:t>
                      </a:r>
                      <a:endParaRPr lang="pt-BR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ndara"/>
                          <a:cs typeface="Candara"/>
                        </a:rPr>
                        <a:t>116.285,72</a:t>
                      </a:r>
                      <a:endParaRPr lang="pt-BR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9212">
                <a:tc>
                  <a:txBody>
                    <a:bodyPr/>
                    <a:lstStyle/>
                    <a:p>
                      <a:pPr marL="62230" algn="l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Obrigações Patronais – OP Intra Orçamentária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2230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ndara"/>
                          <a:cs typeface="Candara"/>
                        </a:rPr>
                        <a:t>756.085,96</a:t>
                      </a:r>
                      <a:endParaRPr lang="pt-BR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8420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ndara"/>
                          <a:cs typeface="Candara"/>
                        </a:rPr>
                        <a:t>689.988,74</a:t>
                      </a:r>
                      <a:endParaRPr lang="pt-BR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9606">
                <a:tc>
                  <a:txBody>
                    <a:bodyPr/>
                    <a:lstStyle/>
                    <a:p>
                      <a:pPr marL="62230" algn="l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Diárias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–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Pessoal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Civil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ndara"/>
                          <a:cs typeface="Candara"/>
                        </a:rPr>
                        <a:t>15.545,00</a:t>
                      </a:r>
                      <a:endParaRPr lang="pt-BR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ndara"/>
                          <a:cs typeface="Candara"/>
                        </a:rPr>
                        <a:t>27.330,00</a:t>
                      </a:r>
                      <a:endParaRPr lang="pt-BR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9606">
                <a:tc>
                  <a:txBody>
                    <a:bodyPr/>
                    <a:lstStyle/>
                    <a:p>
                      <a:pPr marL="62230" algn="l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Material de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Consumo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2230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ndara"/>
                          <a:cs typeface="Candara"/>
                        </a:rPr>
                        <a:t>15.754,44</a:t>
                      </a:r>
                      <a:endParaRPr lang="pt-BR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ndara"/>
                          <a:cs typeface="Candara"/>
                        </a:rPr>
                        <a:t>1.117.567,00</a:t>
                      </a:r>
                      <a:endParaRPr lang="pt-BR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9212">
                <a:tc>
                  <a:txBody>
                    <a:bodyPr/>
                    <a:lstStyle/>
                    <a:p>
                      <a:pPr marL="62230" algn="l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Material, bem ou Serv. Para </a:t>
                      </a:r>
                      <a:r>
                        <a:rPr lang="pt-BR" sz="12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Distr</a:t>
                      </a: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. Gratuita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ndara"/>
                          <a:cs typeface="Candara"/>
                        </a:rPr>
                        <a:t>115.825,61</a:t>
                      </a:r>
                      <a:endParaRPr lang="pt-BR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ndara"/>
                          <a:cs typeface="Candara"/>
                        </a:rPr>
                        <a:t>9.340.140,53</a:t>
                      </a:r>
                      <a:endParaRPr lang="pt-BR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9212">
                <a:tc>
                  <a:txBody>
                    <a:bodyPr/>
                    <a:lstStyle/>
                    <a:p>
                      <a:pPr marL="62230" algn="l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Passagens e Despesas com Locomoção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ndara"/>
                          <a:cs typeface="Candara"/>
                        </a:rPr>
                        <a:t>9.769,04</a:t>
                      </a:r>
                      <a:endParaRPr lang="pt-BR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ndara"/>
                          <a:cs typeface="Candara"/>
                        </a:rPr>
                        <a:t>17.008,53</a:t>
                      </a:r>
                      <a:endParaRPr lang="pt-BR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9212">
                <a:tc>
                  <a:txBody>
                    <a:bodyPr/>
                    <a:lstStyle/>
                    <a:p>
                      <a:pPr marL="62230" algn="l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Outros Serviços de Terceiros – Pessoa Física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ndara"/>
                          <a:cs typeface="Candara"/>
                        </a:rPr>
                        <a:t>-</a:t>
                      </a:r>
                      <a:endParaRPr lang="pt-BR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ndara"/>
                          <a:cs typeface="Candara"/>
                        </a:rPr>
                        <a:t>11.831,60</a:t>
                      </a:r>
                      <a:endParaRPr lang="pt-BR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9606">
                <a:tc>
                  <a:txBody>
                    <a:bodyPr/>
                    <a:lstStyle/>
                    <a:p>
                      <a:pPr marL="62230" algn="l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Locação de Mão de Obra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1595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ndara"/>
                          <a:cs typeface="Candara"/>
                        </a:rPr>
                        <a:t>50.004,72</a:t>
                      </a:r>
                      <a:endParaRPr lang="pt-BR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ndara"/>
                          <a:cs typeface="Candara"/>
                        </a:rPr>
                        <a:t>79.225,17</a:t>
                      </a:r>
                      <a:endParaRPr lang="pt-BR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9606">
                <a:tc>
                  <a:txBody>
                    <a:bodyPr/>
                    <a:lstStyle/>
                    <a:p>
                      <a:pPr marL="62230" algn="l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Outros Serviços de Terceiros – PJ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ndara"/>
                          <a:cs typeface="Candara"/>
                        </a:rPr>
                        <a:t>114.605,40</a:t>
                      </a:r>
                      <a:endParaRPr lang="pt-BR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ndara"/>
                          <a:cs typeface="Candara"/>
                        </a:rPr>
                        <a:t>151.395,06</a:t>
                      </a:r>
                      <a:endParaRPr lang="pt-BR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9212">
                <a:tc>
                  <a:txBody>
                    <a:bodyPr/>
                    <a:lstStyle/>
                    <a:p>
                      <a:pPr marL="62230" algn="l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Obrigações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Tributárias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e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Contributivas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–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Operação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Intra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Orçamentária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.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</a:rPr>
                        <a:t>1.909,01</a:t>
                      </a:r>
                      <a:endParaRPr lang="pt-BR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2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</a:rPr>
                        <a:t>0,00</a:t>
                      </a:r>
                      <a:endParaRPr lang="pt-BR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9606">
                <a:tc>
                  <a:txBody>
                    <a:bodyPr/>
                    <a:lstStyle/>
                    <a:p>
                      <a:pPr marL="62230" algn="l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Indenizações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e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Restituições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ndara"/>
                          <a:cs typeface="Candara"/>
                        </a:rPr>
                        <a:t>0,00</a:t>
                      </a:r>
                      <a:endParaRPr lang="pt-BR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ndara"/>
                          <a:cs typeface="Candara"/>
                        </a:rPr>
                        <a:t>28.789,92</a:t>
                      </a:r>
                      <a:endParaRPr lang="pt-BR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9606">
                <a:tc>
                  <a:txBody>
                    <a:bodyPr/>
                    <a:lstStyle/>
                    <a:p>
                      <a:pPr marL="62230" algn="l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Contribuições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ndara"/>
                          <a:cs typeface="Candara"/>
                        </a:rPr>
                        <a:t>0,00</a:t>
                      </a:r>
                      <a:endParaRPr lang="pt-BR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ndara"/>
                          <a:cs typeface="Candara"/>
                        </a:rPr>
                        <a:t>2.535.412,20</a:t>
                      </a:r>
                      <a:endParaRPr lang="pt-BR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9212">
                <a:tc>
                  <a:txBody>
                    <a:bodyPr/>
                    <a:lstStyle/>
                    <a:p>
                      <a:pPr marL="62230" algn="l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Obrig</a:t>
                      </a: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. </a:t>
                      </a:r>
                      <a:r>
                        <a:rPr lang="pt-BR" sz="12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Tribut</a:t>
                      </a: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. E Cont. Op. </a:t>
                      </a:r>
                      <a:r>
                        <a:rPr lang="pt-BR" sz="12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Intra-Orçamentárias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1595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ndara"/>
                          <a:cs typeface="Candara"/>
                        </a:rPr>
                        <a:t>1.654,08</a:t>
                      </a:r>
                      <a:endParaRPr lang="pt-BR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ndara"/>
                          <a:cs typeface="Candara"/>
                        </a:rPr>
                        <a:t>412,62</a:t>
                      </a:r>
                      <a:endParaRPr lang="pt-BR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5523">
                <a:tc>
                  <a:txBody>
                    <a:bodyPr/>
                    <a:lstStyle/>
                    <a:p>
                      <a:pPr marL="62230" algn="l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Outros benefícios Previdenciários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1595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ndara"/>
                          <a:cs typeface="Candara"/>
                        </a:rPr>
                        <a:t>705,30</a:t>
                      </a:r>
                      <a:endParaRPr lang="pt-BR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8420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Candara"/>
                          <a:cs typeface="Candara"/>
                        </a:rPr>
                        <a:t>372,84</a:t>
                      </a:r>
                      <a:endParaRPr lang="pt-BR" sz="12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6524">
                <a:tc>
                  <a:txBody>
                    <a:bodyPr/>
                    <a:lstStyle/>
                    <a:p>
                      <a:pPr marL="62230" algn="l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TOTAL</a:t>
                      </a:r>
                      <a:endParaRPr lang="pt-BR" sz="1200" dirty="0">
                        <a:solidFill>
                          <a:schemeClr val="bg1"/>
                        </a:solidFill>
                        <a:effectLst/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5.607.663,32</a:t>
                      </a:r>
                      <a:endParaRPr lang="pt-BR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18.686.187,45</a:t>
                      </a:r>
                      <a:endParaRPr lang="pt-BR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43533" y="118717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043533" y="2753618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PESSOAL CIVIL – DETALHAMENTO DAS VERBAS PAGAS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042988" y="1601788"/>
          <a:ext cx="5689600" cy="803627"/>
        </p:xfrm>
        <a:graphic>
          <a:graphicData uri="http://schemas.openxmlformats.org/drawingml/2006/table">
            <a:tbl>
              <a:tblPr/>
              <a:tblGrid>
                <a:gridCol w="255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6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67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VARIAÇÃO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8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4.524.161,48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4.564.858,12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0,90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827509" y="3401690"/>
          <a:ext cx="6192688" cy="2952327"/>
        </p:xfrm>
        <a:graphic>
          <a:graphicData uri="http://schemas.openxmlformats.org/drawingml/2006/table">
            <a:tbl>
              <a:tblPr/>
              <a:tblGrid>
                <a:gridCol w="2322258"/>
                <a:gridCol w="2012624"/>
                <a:gridCol w="1857806"/>
              </a:tblGrid>
              <a:tr h="27323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ITENS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1º QUADRIMESTRE 2016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1º QUADRIMESTRE 2017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73234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Subsídios</a:t>
                      </a:r>
                      <a:endParaRPr lang="pt-BR" sz="12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1.427.091,10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1.334.639,44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73234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Complementação Salarial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1.992.210,72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1.792.685,64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73234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Gratif</a:t>
                      </a:r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. </a:t>
                      </a:r>
                      <a:r>
                        <a:rPr lang="pt-BR" sz="12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Exer</a:t>
                      </a:r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. Cargo em </a:t>
                      </a:r>
                      <a:r>
                        <a:rPr lang="pt-BR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Comissão</a:t>
                      </a:r>
                      <a:endParaRPr lang="pt-BR" sz="12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679.366,49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737.435,46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49322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 err="1">
                          <a:solidFill>
                            <a:schemeClr val="bg1"/>
                          </a:solidFill>
                          <a:latin typeface="+mj-lt"/>
                        </a:rPr>
                        <a:t>Remun</a:t>
                      </a:r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. Partic. De </a:t>
                      </a:r>
                      <a:r>
                        <a:rPr lang="pt-BR" sz="1200" b="0" i="0" u="none" strike="noStrike" dirty="0" err="1">
                          <a:solidFill>
                            <a:schemeClr val="bg1"/>
                          </a:solidFill>
                          <a:latin typeface="+mj-lt"/>
                        </a:rPr>
                        <a:t>Orgão</a:t>
                      </a:r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pt-BR" sz="1200" b="0" i="0" u="none" strike="noStrike" dirty="0" err="1">
                          <a:solidFill>
                            <a:schemeClr val="bg1"/>
                          </a:solidFill>
                          <a:latin typeface="+mj-lt"/>
                        </a:rPr>
                        <a:t>Delib</a:t>
                      </a:r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. Coletiva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59.594,24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30.957,79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73234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Férias - Abono Constitucional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175.498,42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142.185,55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73234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13º salário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13.791,08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339.378,95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73234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Abono de Permanência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86.766,25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91.890,79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273234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Gratificação por </a:t>
                      </a:r>
                      <a:r>
                        <a:rPr lang="pt-BR" sz="12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Exerc</a:t>
                      </a:r>
                      <a:r>
                        <a:rPr lang="pt-BR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. De Função</a:t>
                      </a:r>
                      <a:endParaRPr lang="pt-BR" sz="12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85.453,98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91.637,33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73234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 </a:t>
                      </a:r>
                      <a:r>
                        <a:rPr lang="pt-BR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Adicional de Insalubridade</a:t>
                      </a:r>
                      <a:endParaRPr lang="pt-BR" sz="12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4.389,20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4.047,17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17" y="11310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 – REPRESENTAÇÃO GRÁFICA DAS MAIORES VERBAS PAGAS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9517" y="483492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DIÁRIAS </a:t>
            </a:r>
            <a:r>
              <a:rPr lang="pt-BR" sz="1400" b="1" dirty="0">
                <a:solidFill>
                  <a:schemeClr val="bg1"/>
                </a:solidFill>
              </a:rPr>
              <a:t>– PESSOAL CIVIL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00113" y="5203030"/>
          <a:ext cx="5975350" cy="638175"/>
        </p:xfrm>
        <a:graphic>
          <a:graphicData uri="http://schemas.openxmlformats.org/drawingml/2006/table">
            <a:tbl>
              <a:tblPr/>
              <a:tblGrid>
                <a:gridCol w="27268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4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38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VARIAÇÃO%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15.545,00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27.330,00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75,81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1043533" y="1601490"/>
          <a:ext cx="5760640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971525" y="6282010"/>
          <a:ext cx="577215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17" y="11310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PASSAGENS E DESPESAS COM LOCOMOÇÃO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1488254"/>
          <a:ext cx="5929354" cy="642939"/>
        </p:xfrm>
        <a:graphic>
          <a:graphicData uri="http://schemas.openxmlformats.org/drawingml/2006/table">
            <a:tbl>
              <a:tblPr/>
              <a:tblGrid>
                <a:gridCol w="3192729"/>
                <a:gridCol w="1328651"/>
                <a:gridCol w="1407974"/>
              </a:tblGrid>
              <a:tr h="21431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VARIAÇÃO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2016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</a:rPr>
                        <a:t>9.769,04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>
                          <a:solidFill>
                            <a:srgbClr val="376091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</a:rPr>
                        <a:t>17.008,53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</a:rPr>
                        <a:t>74,11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875007" y="507488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MATERIAL DE CONSUMO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850879" y="5417344"/>
          <a:ext cx="5905499" cy="718182"/>
        </p:xfrm>
        <a:graphic>
          <a:graphicData uri="http://schemas.openxmlformats.org/drawingml/2006/table">
            <a:tbl>
              <a:tblPr/>
              <a:tblGrid>
                <a:gridCol w="3157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3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81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817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183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15.745,44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817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1.117.567,00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6.997,72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1043533" y="2321570"/>
          <a:ext cx="5760640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827509" y="6354018"/>
          <a:ext cx="5904656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79441" y="11310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SERVIÇOS DE TERCEIROS – PESSOA JURÍDICA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779441" y="1488254"/>
          <a:ext cx="5976937" cy="648546"/>
        </p:xfrm>
        <a:graphic>
          <a:graphicData uri="http://schemas.openxmlformats.org/drawingml/2006/table">
            <a:tbl>
              <a:tblPr/>
              <a:tblGrid>
                <a:gridCol w="3199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25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43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114.605,40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151.395,06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32,10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841937" y="536063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</a:t>
            </a:r>
            <a:r>
              <a:rPr lang="pt-BR" sz="1400" b="1" dirty="0" smtClean="0">
                <a:solidFill>
                  <a:schemeClr val="bg1"/>
                </a:solidFill>
              </a:rPr>
              <a:t>FÍSICA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7" y="5703096"/>
          <a:ext cx="5857916" cy="671266"/>
        </p:xfrm>
        <a:graphic>
          <a:graphicData uri="http://schemas.openxmlformats.org/drawingml/2006/table">
            <a:tbl>
              <a:tblPr/>
              <a:tblGrid>
                <a:gridCol w="30568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61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43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11.831,60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683493" y="2321571"/>
          <a:ext cx="6448425" cy="2664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Gráfico 13"/>
          <p:cNvGraphicFramePr/>
          <p:nvPr/>
        </p:nvGraphicFramePr>
        <p:xfrm>
          <a:off x="971525" y="6642050"/>
          <a:ext cx="5688632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50879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VEÍCULOS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922317" y="1416816"/>
          <a:ext cx="5851545" cy="648811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21.580,00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44.618,60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106,76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850879" y="464625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INDENIZAÇÕES E RESTITUIÇÕES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4988716"/>
          <a:ext cx="5851545" cy="648811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28.789,92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971525" y="2249561"/>
          <a:ext cx="5760640" cy="2160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Gráfico 15"/>
          <p:cNvGraphicFramePr/>
          <p:nvPr/>
        </p:nvGraphicFramePr>
        <p:xfrm>
          <a:off x="1043533" y="5993978"/>
          <a:ext cx="56166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50879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RESTITUIÇÕES – FAVORECIDO/QUADRIMESTRE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971525" y="1673498"/>
          <a:ext cx="5851545" cy="435769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FAVORECIDO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 (R$)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 (R$)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Caixa Econômica Agência de Governo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0" i="0" u="none" strike="noStrike" dirty="0" smtClean="0">
                          <a:solidFill>
                            <a:srgbClr val="376091"/>
                          </a:solidFill>
                          <a:latin typeface="Calibri" pitchFamily="34" charset="0"/>
                          <a:cs typeface="Calibri" pitchFamily="34" charset="0"/>
                        </a:rPr>
                        <a:t>28.789,92</a:t>
                      </a:r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827509" y="246558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MAO-DE-OBRA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827509" y="3113658"/>
          <a:ext cx="5964258" cy="696084"/>
        </p:xfrm>
        <a:graphic>
          <a:graphicData uri="http://schemas.openxmlformats.org/drawingml/2006/table">
            <a:tbl>
              <a:tblPr/>
              <a:tblGrid>
                <a:gridCol w="3610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87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46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85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95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50.004,72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5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79.225,17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58,44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899517" y="4193778"/>
          <a:ext cx="5832648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9837</TotalTime>
  <Words>955</Words>
  <Application>Microsoft Office PowerPoint</Application>
  <PresentationFormat>Personalizar</PresentationFormat>
  <Paragraphs>324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fabiana.freitas</cp:lastModifiedBy>
  <cp:revision>652</cp:revision>
  <dcterms:created xsi:type="dcterms:W3CDTF">2016-10-22T19:16:28Z</dcterms:created>
  <dcterms:modified xsi:type="dcterms:W3CDTF">2017-09-01T14:28:51Z</dcterms:modified>
</cp:coreProperties>
</file>