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4" r:id="rId2"/>
  </p:sldMasterIdLst>
  <p:notesMasterIdLst>
    <p:notesMasterId r:id="rId16"/>
  </p:notesMasterIdLst>
  <p:sldIdLst>
    <p:sldId id="326" r:id="rId3"/>
    <p:sldId id="257" r:id="rId4"/>
    <p:sldId id="320" r:id="rId5"/>
    <p:sldId id="286" r:id="rId6"/>
    <p:sldId id="303" r:id="rId7"/>
    <p:sldId id="314" r:id="rId8"/>
    <p:sldId id="319" r:id="rId9"/>
    <p:sldId id="293" r:id="rId10"/>
    <p:sldId id="295" r:id="rId11"/>
    <p:sldId id="321" r:id="rId12"/>
    <p:sldId id="323" r:id="rId13"/>
    <p:sldId id="324" r:id="rId14"/>
    <p:sldId id="302" r:id="rId15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>
        <p:scale>
          <a:sx n="80" d="100"/>
          <a:sy n="80" d="100"/>
        </p:scale>
        <p:origin x="-1488" y="786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CTI\MONITORAMENTO_1&#186;%20QUADRIMESTR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CTI\MONITORAMENTO_1&#186;%20QUADRIMESTRE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CTI\MONITORAMENTO_1&#186;%20QUADRIMESTRE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CTI\MONITORAMENTO_1&#186;%20QUADRIMESTRE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CTI\MONITORAMENTO_1&#186;%20QUADRIMESTR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CTI\MONITORAMENTO_1&#186;%20QUADRIMESTR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CTI\MONITORAMENTO_1&#186;%20QUADRIMESTR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CTI\MONITORAMENTO_1&#186;%20QUADRIMESTR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CTI\MONITORAMENTO_1&#186;%20QUADRIMESTR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CTI\MONITORAMENTO_1&#186;%20QUADRIMESTR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CTI\MONITORAMENTO_1&#186;%20QUADRIMESTR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CTI\MONITORAMENTO_1&#186;%20QUADRIMESTR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SECTI\MONITORAMENTO_1&#186;%20QUADRIMEST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7304855643044656"/>
          <c:y val="2.3958333333333331E-2"/>
          <c:w val="0.82417366579177598"/>
          <c:h val="0.67916732283464554"/>
        </c:manualLayout>
      </c:layout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FUNCIONÁRIOS_!$A$2:$A$4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FUNCIONÁRIOS_!$B$2:$B$4</c:f>
              <c:numCache>
                <c:formatCode>_-* #,##0_-;\-* #,##0_-;_-* "-"??_-;_-@_-</c:formatCode>
                <c:ptCount val="3"/>
                <c:pt idx="0">
                  <c:v>3</c:v>
                </c:pt>
                <c:pt idx="1">
                  <c:v>20</c:v>
                </c:pt>
                <c:pt idx="2">
                  <c:v>1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FUNCIONÁRIOS_!$A$2:$A$4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FUNCIONÁRIOS_!$C$2:$C$4</c:f>
              <c:numCache>
                <c:formatCode>_-* #,##0_-;\-* #,##0_-;_-* "-"??_-;_-@_-</c:formatCode>
                <c:ptCount val="3"/>
                <c:pt idx="0">
                  <c:v>6</c:v>
                </c:pt>
                <c:pt idx="1">
                  <c:v>21</c:v>
                </c:pt>
                <c:pt idx="2">
                  <c:v>1</c:v>
                </c:pt>
              </c:numCache>
            </c:numRef>
          </c:val>
        </c:ser>
        <c:axId val="57180544"/>
        <c:axId val="57182080"/>
      </c:barChart>
      <c:catAx>
        <c:axId val="57180544"/>
        <c:scaling>
          <c:orientation val="minMax"/>
        </c:scaling>
        <c:axPos val="b"/>
        <c:majorTickMark val="none"/>
        <c:tickLblPos val="nextTo"/>
        <c:crossAx val="57182080"/>
        <c:crosses val="autoZero"/>
        <c:auto val="1"/>
        <c:lblAlgn val="ctr"/>
        <c:lblOffset val="100"/>
      </c:catAx>
      <c:valAx>
        <c:axId val="57182080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5718054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'ENERGIA ELETRICA'!$A$9</c:f>
              <c:strCache>
                <c:ptCount val="1"/>
                <c:pt idx="0">
                  <c:v>Serv. de Energia Eletrica</c:v>
                </c:pt>
              </c:strCache>
            </c:strRef>
          </c:cat>
          <c:val>
            <c:numRef>
              <c:f>'ENERGIA ELETRICA'!$B$9</c:f>
              <c:numCache>
                <c:formatCode>_-* #,##0.00_-;\-* #,##0.00_-;_-* "-"??_-;_-@_-</c:formatCode>
                <c:ptCount val="1"/>
                <c:pt idx="0">
                  <c:v>13775.41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rgbClr val="0070C0"/>
            </a:solidFill>
          </c:spPr>
          <c:cat>
            <c:strRef>
              <c:f>'ENERGIA ELETRICA'!$A$9</c:f>
              <c:strCache>
                <c:ptCount val="1"/>
                <c:pt idx="0">
                  <c:v>Serv. de Energia Eletrica</c:v>
                </c:pt>
              </c:strCache>
            </c:strRef>
          </c:cat>
          <c:val>
            <c:numRef>
              <c:f>'ENERGIA ELETRICA'!$C$9</c:f>
              <c:numCache>
                <c:formatCode>_-* #,##0.00_-;\-* #,##0.00_-;_-* "-"??_-;_-@_-</c:formatCode>
                <c:ptCount val="1"/>
                <c:pt idx="0">
                  <c:v>3537.02</c:v>
                </c:pt>
              </c:numCache>
            </c:numRef>
          </c:val>
        </c:ser>
        <c:axId val="32942336"/>
        <c:axId val="32944128"/>
      </c:barChart>
      <c:catAx>
        <c:axId val="32942336"/>
        <c:scaling>
          <c:orientation val="minMax"/>
        </c:scaling>
        <c:axPos val="b"/>
        <c:numFmt formatCode="General" sourceLinked="1"/>
        <c:majorTickMark val="none"/>
        <c:tickLblPos val="nextTo"/>
        <c:crossAx val="32944128"/>
        <c:crosses val="autoZero"/>
        <c:auto val="1"/>
        <c:lblAlgn val="ctr"/>
        <c:lblOffset val="100"/>
      </c:catAx>
      <c:valAx>
        <c:axId val="3294412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294233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6012190709171037"/>
          <c:y val="9.7159389167263563E-2"/>
          <c:w val="0.78084366638636193"/>
          <c:h val="0.49668774357750817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'VIGILÂNCIA OSTENSIVA'!$A$2:$A$3</c:f>
              <c:strCache>
                <c:ptCount val="2"/>
                <c:pt idx="0">
                  <c:v>Century Cmércio de Peças e Serviços - EIRELI</c:v>
                </c:pt>
                <c:pt idx="1">
                  <c:v>Suporte Serviços Ltda</c:v>
                </c:pt>
              </c:strCache>
            </c:strRef>
          </c:cat>
          <c:val>
            <c:numRef>
              <c:f>'VIGILÂNCIA OSTENSIVA'!$B$2:$B$3</c:f>
              <c:numCache>
                <c:formatCode>_-* #,##0.00_-;\-* #,##0.00_-;_-* "-"??_-;_-@_-</c:formatCode>
                <c:ptCount val="2"/>
                <c:pt idx="0">
                  <c:v>23800</c:v>
                </c:pt>
                <c:pt idx="1">
                  <c:v>165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'VIGILÂNCIA OSTENSIVA'!$A$2:$A$3</c:f>
              <c:strCache>
                <c:ptCount val="2"/>
                <c:pt idx="0">
                  <c:v>Century Cmércio de Peças e Serviços - EIRELI</c:v>
                </c:pt>
                <c:pt idx="1">
                  <c:v>Suporte Serviços Ltda</c:v>
                </c:pt>
              </c:strCache>
            </c:strRef>
          </c:cat>
          <c:val>
            <c:numRef>
              <c:f>'VIGILÂNCIA OSTENSIVA'!$C$2:$C$3</c:f>
              <c:numCache>
                <c:formatCode>General</c:formatCode>
                <c:ptCount val="2"/>
                <c:pt idx="0" formatCode="_-* #,##0.00_-;\-* #,##0.00_-;_-* &quot;-&quot;??_-;_-@_-">
                  <c:v>23800</c:v>
                </c:pt>
              </c:numCache>
            </c:numRef>
          </c:val>
        </c:ser>
        <c:axId val="33019392"/>
        <c:axId val="33020928"/>
      </c:barChart>
      <c:catAx>
        <c:axId val="33019392"/>
        <c:scaling>
          <c:orientation val="minMax"/>
        </c:scaling>
        <c:axPos val="b"/>
        <c:numFmt formatCode="General" sourceLinked="1"/>
        <c:majorTickMark val="none"/>
        <c:tickLblPos val="nextTo"/>
        <c:crossAx val="33020928"/>
        <c:crosses val="autoZero"/>
        <c:auto val="1"/>
        <c:lblAlgn val="ctr"/>
        <c:lblOffset val="100"/>
      </c:catAx>
      <c:valAx>
        <c:axId val="3302092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301939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6012190709171062"/>
          <c:y val="0.10827045829950446"/>
          <c:w val="0.78084366638636193"/>
          <c:h val="0.49668774357750806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 - PF'!$A$2:$A$3</c:f>
              <c:strCache>
                <c:ptCount val="2"/>
                <c:pt idx="0">
                  <c:v>Locação de Imóveis</c:v>
                </c:pt>
                <c:pt idx="1">
                  <c:v>Estagiários</c:v>
                </c:pt>
              </c:strCache>
            </c:strRef>
          </c:cat>
          <c:val>
            <c:numRef>
              <c:f>'SERV TER - PF'!$B$2:$B$3</c:f>
              <c:numCache>
                <c:formatCode>General</c:formatCode>
                <c:ptCount val="2"/>
                <c:pt idx="0" formatCode="_-* #,##0.00_-;\-* #,##0.00_-;_-* &quot;-&quot;??_-;_-@_-">
                  <c:v>27297.3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 - PF'!$A$2:$A$3</c:f>
              <c:strCache>
                <c:ptCount val="2"/>
                <c:pt idx="0">
                  <c:v>Locação de Imóveis</c:v>
                </c:pt>
                <c:pt idx="1">
                  <c:v>Estagiários</c:v>
                </c:pt>
              </c:strCache>
            </c:strRef>
          </c:cat>
          <c:val>
            <c:numRef>
              <c:f>'SERV TER - PF'!$C$2:$C$3</c:f>
              <c:numCache>
                <c:formatCode>#,##0.00</c:formatCode>
                <c:ptCount val="2"/>
                <c:pt idx="0">
                  <c:v>29780.460000000017</c:v>
                </c:pt>
                <c:pt idx="1">
                  <c:v>16071</c:v>
                </c:pt>
              </c:numCache>
            </c:numRef>
          </c:val>
        </c:ser>
        <c:axId val="58901248"/>
        <c:axId val="58902784"/>
      </c:barChart>
      <c:catAx>
        <c:axId val="58901248"/>
        <c:scaling>
          <c:orientation val="minMax"/>
        </c:scaling>
        <c:axPos val="b"/>
        <c:numFmt formatCode="General" sourceLinked="1"/>
        <c:majorTickMark val="none"/>
        <c:tickLblPos val="nextTo"/>
        <c:crossAx val="58902784"/>
        <c:crosses val="autoZero"/>
        <c:auto val="1"/>
        <c:lblAlgn val="ctr"/>
        <c:lblOffset val="100"/>
      </c:catAx>
      <c:valAx>
        <c:axId val="5890278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890124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6012190709171037"/>
          <c:y val="9.7159389167263618E-2"/>
          <c:w val="0.78084366638636193"/>
          <c:h val="0.49668774357750833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'RESSARCIMENTO DE DESPESAS'!$A$2</c:f>
              <c:strCache>
                <c:ptCount val="1"/>
                <c:pt idx="0">
                  <c:v>Universidade Federal de Alagoas</c:v>
                </c:pt>
              </c:strCache>
            </c:strRef>
          </c:cat>
          <c:val>
            <c:numRef>
              <c:f>'RESSARCIMENTO DE DESPESAS'!$B$2</c:f>
              <c:numCache>
                <c:formatCode>_-* #,##0.00_-;\-* #,##0.00_-;_-* "-"??_-;_-@_-</c:formatCode>
                <c:ptCount val="1"/>
                <c:pt idx="0">
                  <c:v>43202.83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'RESSARCIMENTO DE DESPESAS'!$A$2</c:f>
              <c:strCache>
                <c:ptCount val="1"/>
                <c:pt idx="0">
                  <c:v>Universidade Federal de Alagoas</c:v>
                </c:pt>
              </c:strCache>
            </c:strRef>
          </c:cat>
          <c:val>
            <c:numRef>
              <c:f>'RESSARCIMENTO DE DESPESAS'!$C$2</c:f>
              <c:numCache>
                <c:formatCode>_-* #,##0.00_-;\-* #,##0.00_-;_-* "-"??_-;_-@_-</c:formatCode>
                <c:ptCount val="1"/>
                <c:pt idx="0">
                  <c:v>47860.4</c:v>
                </c:pt>
              </c:numCache>
            </c:numRef>
          </c:val>
        </c:ser>
        <c:axId val="33150080"/>
        <c:axId val="33151616"/>
      </c:barChart>
      <c:catAx>
        <c:axId val="33150080"/>
        <c:scaling>
          <c:orientation val="minMax"/>
        </c:scaling>
        <c:axPos val="b"/>
        <c:numFmt formatCode="General" sourceLinked="1"/>
        <c:majorTickMark val="none"/>
        <c:tickLblPos val="nextTo"/>
        <c:crossAx val="33151616"/>
        <c:crosses val="autoZero"/>
        <c:auto val="1"/>
        <c:lblAlgn val="ctr"/>
        <c:lblOffset val="100"/>
      </c:catAx>
      <c:valAx>
        <c:axId val="3315161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315008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000"/>
            </a:pPr>
            <a:endParaRPr lang="pt-BR"/>
          </a:p>
        </c:txPr>
      </c:dTable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9025611056430466"/>
          <c:y val="5.9258844499192775E-2"/>
          <c:w val="0.78891055610236216"/>
          <c:h val="0.81666824145879502"/>
        </c:manualLayout>
      </c:layout>
      <c:barChart>
        <c:barDir val="col"/>
        <c:grouping val="clustered"/>
        <c:ser>
          <c:idx val="0"/>
          <c:order val="0"/>
          <c:tx>
            <c:v>R$</c:v>
          </c:tx>
          <c:cat>
            <c:strRef>
              <c:f>EXECUCAO_ORCAM_2014_2015_2016!$A$2:$A$3</c:f>
              <c:strCache>
                <c:ptCount val="2"/>
                <c:pt idx="0">
                  <c:v>Executado_1º Q_2016</c:v>
                </c:pt>
                <c:pt idx="1">
                  <c:v>Executado_1º Q_2017</c:v>
                </c:pt>
              </c:strCache>
            </c:strRef>
          </c:cat>
          <c:val>
            <c:numRef>
              <c:f>EXECUCAO_ORCAM_2014_2015_2016!$B$2:$B$3</c:f>
              <c:numCache>
                <c:formatCode>#,##0.00</c:formatCode>
                <c:ptCount val="2"/>
                <c:pt idx="0">
                  <c:v>588656.11</c:v>
                </c:pt>
                <c:pt idx="1">
                  <c:v>568257.81000000041</c:v>
                </c:pt>
              </c:numCache>
            </c:numRef>
          </c:val>
        </c:ser>
        <c:axId val="57450496"/>
        <c:axId val="57452032"/>
      </c:barChart>
      <c:catAx>
        <c:axId val="57450496"/>
        <c:scaling>
          <c:orientation val="minMax"/>
        </c:scaling>
        <c:axPos val="b"/>
        <c:majorTickMark val="none"/>
        <c:tickLblPos val="nextTo"/>
        <c:crossAx val="57452032"/>
        <c:crosses val="autoZero"/>
        <c:auto val="1"/>
        <c:lblAlgn val="ctr"/>
        <c:lblOffset val="100"/>
      </c:catAx>
      <c:valAx>
        <c:axId val="5745203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745049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+mn-lt"/>
          <a:cs typeface="Arial" pitchFamily="34" charset="0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'PESSOAL CIVIL'!$A$7:$A$14</c:f>
              <c:strCache>
                <c:ptCount val="8"/>
                <c:pt idx="0">
                  <c:v>13 SALARIO  (RGPS)</c:v>
                </c:pt>
                <c:pt idx="1">
                  <c:v>ABONO DE PERMANENCIA (RPPS)</c:v>
                </c:pt>
                <c:pt idx="2">
                  <c:v>COMPLEMENTACAO SALARIAL- PESSOAL CIVIL (RPPS)</c:v>
                </c:pt>
                <c:pt idx="3">
                  <c:v>FERIAS - ABONO CONSTITUCIONAL  (RGPS)</c:v>
                </c:pt>
                <c:pt idx="4">
                  <c:v>GRATIF.P/EXERCICIO DE CARGO EM COMISSAO(RGPS)</c:v>
                </c:pt>
                <c:pt idx="5">
                  <c:v>GRATIFICACAO POR EXERCICIO DE FUNCOES (RPPS)</c:v>
                </c:pt>
                <c:pt idx="6">
                  <c:v>REMUN PARTICIP ORGAOS DELIBER.COLETIVA (RPPS)</c:v>
                </c:pt>
                <c:pt idx="7">
                  <c:v>SUBSIDIOS (RPPS)</c:v>
                </c:pt>
              </c:strCache>
            </c:strRef>
          </c:cat>
          <c:val>
            <c:numRef>
              <c:f>'PESSOAL CIVIL'!$B$7:$B$14</c:f>
              <c:numCache>
                <c:formatCode>#,##0.00</c:formatCode>
                <c:ptCount val="8"/>
                <c:pt idx="0" formatCode="General">
                  <c:v>391.08</c:v>
                </c:pt>
                <c:pt idx="1">
                  <c:v>4115.79</c:v>
                </c:pt>
                <c:pt idx="2">
                  <c:v>3650.88</c:v>
                </c:pt>
                <c:pt idx="3">
                  <c:v>6168.52</c:v>
                </c:pt>
                <c:pt idx="4">
                  <c:v>220834.27000000011</c:v>
                </c:pt>
                <c:pt idx="5">
                  <c:v>14680</c:v>
                </c:pt>
                <c:pt idx="6">
                  <c:v>55409.64</c:v>
                </c:pt>
                <c:pt idx="7">
                  <c:v>44415.520000000004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'PESSOAL CIVIL'!$A$7:$A$14</c:f>
              <c:strCache>
                <c:ptCount val="8"/>
                <c:pt idx="0">
                  <c:v>13 SALARIO  (RGPS)</c:v>
                </c:pt>
                <c:pt idx="1">
                  <c:v>ABONO DE PERMANENCIA (RPPS)</c:v>
                </c:pt>
                <c:pt idx="2">
                  <c:v>COMPLEMENTACAO SALARIAL- PESSOAL CIVIL (RPPS)</c:v>
                </c:pt>
                <c:pt idx="3">
                  <c:v>FERIAS - ABONO CONSTITUCIONAL  (RGPS)</c:v>
                </c:pt>
                <c:pt idx="4">
                  <c:v>GRATIF.P/EXERCICIO DE CARGO EM COMISSAO(RGPS)</c:v>
                </c:pt>
                <c:pt idx="5">
                  <c:v>GRATIFICACAO POR EXERCICIO DE FUNCOES (RPPS)</c:v>
                </c:pt>
                <c:pt idx="6">
                  <c:v>REMUN PARTICIP ORGAOS DELIBER.COLETIVA (RPPS)</c:v>
                </c:pt>
                <c:pt idx="7">
                  <c:v>SUBSIDIOS (RPPS)</c:v>
                </c:pt>
              </c:strCache>
            </c:strRef>
          </c:cat>
          <c:val>
            <c:numRef>
              <c:f>'PESSOAL CIVIL'!$C$7:$C$14</c:f>
              <c:numCache>
                <c:formatCode>#,##0.00</c:formatCode>
                <c:ptCount val="8"/>
                <c:pt idx="0">
                  <c:v>21816</c:v>
                </c:pt>
                <c:pt idx="1">
                  <c:v>3095.21</c:v>
                </c:pt>
                <c:pt idx="2">
                  <c:v>1144.08</c:v>
                </c:pt>
                <c:pt idx="3">
                  <c:v>5875.22</c:v>
                </c:pt>
                <c:pt idx="4">
                  <c:v>230288.94</c:v>
                </c:pt>
                <c:pt idx="5">
                  <c:v>14680</c:v>
                </c:pt>
                <c:pt idx="6">
                  <c:v>54060.810000000012</c:v>
                </c:pt>
                <c:pt idx="7">
                  <c:v>36348.520000000004</c:v>
                </c:pt>
              </c:numCache>
            </c:numRef>
          </c:val>
        </c:ser>
        <c:axId val="58207616"/>
        <c:axId val="58213504"/>
      </c:barChart>
      <c:catAx>
        <c:axId val="58207616"/>
        <c:scaling>
          <c:orientation val="minMax"/>
        </c:scaling>
        <c:axPos val="b"/>
        <c:numFmt formatCode="General" sourceLinked="1"/>
        <c:majorTickMark val="none"/>
        <c:tickLblPos val="nextTo"/>
        <c:crossAx val="58213504"/>
        <c:crosses val="autoZero"/>
        <c:auto val="1"/>
        <c:lblAlgn val="ctr"/>
        <c:lblOffset val="100"/>
      </c:catAx>
      <c:valAx>
        <c:axId val="5821350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5820761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800">
          <a:latin typeface="+mn-lt"/>
          <a:cs typeface="Arial" pitchFamily="34" charset="0"/>
        </a:defRPr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DIARIAS_DETALHAMENTO!$A$2:$A$4</c:f>
              <c:strCache>
                <c:ptCount val="3"/>
                <c:pt idx="0">
                  <c:v>Diárias no País (Dentro do Esatdo)</c:v>
                </c:pt>
                <c:pt idx="1">
                  <c:v>Diárias no País (Fora do Esatdo)</c:v>
                </c:pt>
                <c:pt idx="2">
                  <c:v>Diárias  por Indenização</c:v>
                </c:pt>
              </c:strCache>
            </c:strRef>
          </c:cat>
          <c:val>
            <c:numRef>
              <c:f>DIARIAS_DETALHAMENTO!$B$2:$B$4</c:f>
              <c:numCache>
                <c:formatCode>_-* #,##0.00_-;\-* #,##0.00_-;_-* "-"??_-;_-@_-</c:formatCode>
                <c:ptCount val="3"/>
                <c:pt idx="0">
                  <c:v>1340</c:v>
                </c:pt>
                <c:pt idx="1">
                  <c:v>1680</c:v>
                </c:pt>
                <c:pt idx="2">
                  <c:v>165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tx2">
                <a:lumMod val="60000"/>
                <a:lumOff val="40000"/>
              </a:schemeClr>
            </a:solidFill>
          </c:spPr>
          <c:cat>
            <c:strRef>
              <c:f>DIARIAS_DETALHAMENTO!$A$2:$A$4</c:f>
              <c:strCache>
                <c:ptCount val="3"/>
                <c:pt idx="0">
                  <c:v>Diárias no País (Dentro do Esatdo)</c:v>
                </c:pt>
                <c:pt idx="1">
                  <c:v>Diárias no País (Fora do Esatdo)</c:v>
                </c:pt>
                <c:pt idx="2">
                  <c:v>Diárias  por Indenização</c:v>
                </c:pt>
              </c:strCache>
            </c:strRef>
          </c:cat>
          <c:val>
            <c:numRef>
              <c:f>DIARIAS_DETALHAMENTO!$C$2:$C$4</c:f>
              <c:numCache>
                <c:formatCode>_-* #,##0.00_-;\-* #,##0.00_-;_-* "-"??_-;_-@_-</c:formatCode>
                <c:ptCount val="3"/>
                <c:pt idx="0">
                  <c:v>685</c:v>
                </c:pt>
                <c:pt idx="1">
                  <c:v>5600</c:v>
                </c:pt>
                <c:pt idx="2">
                  <c:v>1400</c:v>
                </c:pt>
              </c:numCache>
            </c:numRef>
          </c:val>
        </c:ser>
        <c:axId val="58250368"/>
        <c:axId val="58251904"/>
      </c:barChart>
      <c:catAx>
        <c:axId val="58250368"/>
        <c:scaling>
          <c:orientation val="minMax"/>
        </c:scaling>
        <c:axPos val="b"/>
        <c:majorTickMark val="none"/>
        <c:tickLblPos val="nextTo"/>
        <c:crossAx val="58251904"/>
        <c:crosses val="autoZero"/>
        <c:auto val="1"/>
        <c:lblAlgn val="ctr"/>
        <c:lblOffset val="100"/>
      </c:catAx>
      <c:valAx>
        <c:axId val="5825190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825036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accent1"/>
          </a:solidFill>
        </a:ln>
      </c:spPr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PASSAGENS!$A$2:$A$3</c:f>
              <c:strCache>
                <c:ptCount val="2"/>
                <c:pt idx="0">
                  <c:v>AEROTURISMO AGÊNCIA DE VIAGENS LTDA</c:v>
                </c:pt>
                <c:pt idx="1">
                  <c:v>PROPAG TURISMO LTDA</c:v>
                </c:pt>
              </c:strCache>
            </c:strRef>
          </c:cat>
          <c:val>
            <c:numRef>
              <c:f>PASSAGENS!$B$2:$B$3</c:f>
              <c:numCache>
                <c:formatCode>General</c:formatCode>
                <c:ptCount val="2"/>
                <c:pt idx="0" formatCode="_-* #,##0.00_-;\-* #,##0.00_-;_-* &quot;-&quot;??_-;_-@_-">
                  <c:v>3103.94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PASSAGENS!$A$2:$A$3</c:f>
              <c:strCache>
                <c:ptCount val="2"/>
                <c:pt idx="0">
                  <c:v>AEROTURISMO AGÊNCIA DE VIAGENS LTDA</c:v>
                </c:pt>
                <c:pt idx="1">
                  <c:v>PROPAG TURISMO LTDA</c:v>
                </c:pt>
              </c:strCache>
            </c:strRef>
          </c:cat>
          <c:val>
            <c:numRef>
              <c:f>PASSAGENS!$C$2:$C$3</c:f>
              <c:numCache>
                <c:formatCode>_-* #,##0.00_-;\-* #,##0.00_-;_-* "-"??_-;_-@_-</c:formatCode>
                <c:ptCount val="2"/>
                <c:pt idx="1">
                  <c:v>15812.19</c:v>
                </c:pt>
              </c:numCache>
            </c:numRef>
          </c:val>
        </c:ser>
        <c:axId val="58488320"/>
        <c:axId val="58489856"/>
      </c:barChart>
      <c:catAx>
        <c:axId val="58488320"/>
        <c:scaling>
          <c:orientation val="minMax"/>
        </c:scaling>
        <c:axPos val="b"/>
        <c:majorTickMark val="none"/>
        <c:tickLblPos val="nextTo"/>
        <c:crossAx val="58489856"/>
        <c:crosses val="autoZero"/>
        <c:auto val="1"/>
        <c:lblAlgn val="ctr"/>
        <c:lblOffset val="100"/>
      </c:catAx>
      <c:valAx>
        <c:axId val="58489856"/>
        <c:scaling>
          <c:orientation val="minMax"/>
          <c:max val="30000"/>
          <c:min val="1000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848832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accent1"/>
          </a:solidFill>
        </a:ln>
      </c:spPr>
    </c:plotArea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1848127047829828"/>
          <c:y val="5.6297466076519073E-2"/>
          <c:w val="0.85812692057300499"/>
          <c:h val="0.63181648299731752"/>
        </c:manualLayout>
      </c:layout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'MATERIAL DE CONSUMO'!$A$2:$A$4</c:f>
              <c:strCache>
                <c:ptCount val="3"/>
                <c:pt idx="0">
                  <c:v>MATERIAL DE CONSUMO - PAGAMENTO ANTECIPADO</c:v>
                </c:pt>
                <c:pt idx="1">
                  <c:v>MATERIAL DE LIMPEZA E PROD DE HIGIENIZACAO</c:v>
                </c:pt>
                <c:pt idx="2">
                  <c:v>MATERIAL DE CONSUMO - PAGAMENTO ANTECIPADO</c:v>
                </c:pt>
              </c:strCache>
            </c:strRef>
          </c:cat>
          <c:val>
            <c:numRef>
              <c:f>'MATERIAL DE CONSUMO'!$B$2:$B$4</c:f>
              <c:numCache>
                <c:formatCode>_-* #,##0.00_-;\-* #,##0.00_-;_-* "-"??_-;_-@_-</c:formatCode>
                <c:ptCount val="3"/>
                <c:pt idx="0">
                  <c:v>690</c:v>
                </c:pt>
                <c:pt idx="1">
                  <c:v>807.5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'MATERIAL DE CONSUMO'!$A$2:$A$4</c:f>
              <c:strCache>
                <c:ptCount val="3"/>
                <c:pt idx="0">
                  <c:v>MATERIAL DE CONSUMO - PAGAMENTO ANTECIPADO</c:v>
                </c:pt>
                <c:pt idx="1">
                  <c:v>MATERIAL DE LIMPEZA E PROD DE HIGIENIZACAO</c:v>
                </c:pt>
                <c:pt idx="2">
                  <c:v>MATERIAL DE CONSUMO - PAGAMENTO ANTECIPADO</c:v>
                </c:pt>
              </c:strCache>
            </c:strRef>
          </c:cat>
          <c:val>
            <c:numRef>
              <c:f>'MATERIAL DE CONSUMO'!$C$2:$C$4</c:f>
              <c:numCache>
                <c:formatCode>General</c:formatCode>
                <c:ptCount val="3"/>
                <c:pt idx="2" formatCode="_-* #,##0.00_-;\-* #,##0.00_-;_-* &quot;-&quot;??_-;_-@_-">
                  <c:v>600</c:v>
                </c:pt>
              </c:numCache>
            </c:numRef>
          </c:val>
        </c:ser>
        <c:axId val="58516992"/>
        <c:axId val="58518528"/>
      </c:barChart>
      <c:catAx>
        <c:axId val="58516992"/>
        <c:scaling>
          <c:orientation val="minMax"/>
        </c:scaling>
        <c:axPos val="b"/>
        <c:numFmt formatCode="General" sourceLinked="1"/>
        <c:majorTickMark val="none"/>
        <c:tickLblPos val="nextTo"/>
        <c:crossAx val="58518528"/>
        <c:crosses val="autoZero"/>
        <c:auto val="1"/>
        <c:lblAlgn val="ctr"/>
        <c:lblOffset val="100"/>
      </c:catAx>
      <c:valAx>
        <c:axId val="5851852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851699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1000"/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3677867801654728"/>
          <c:y val="3.4769456943311378E-2"/>
          <c:w val="0.82931979296980463"/>
          <c:h val="0.55238700931614249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TERC - PJ'!$A$2:$A$10</c:f>
              <c:strCache>
                <c:ptCount val="9"/>
                <c:pt idx="0">
                  <c:v>Assinatura de Períodicos e Anuidades</c:v>
                </c:pt>
                <c:pt idx="1">
                  <c:v>Limpeza e Conservação</c:v>
                </c:pt>
                <c:pt idx="2">
                  <c:v>Locação de Veículos</c:v>
                </c:pt>
                <c:pt idx="3">
                  <c:v>Outros Serv. de Terceiros - PJ</c:v>
                </c:pt>
                <c:pt idx="4">
                  <c:v>Outros Serv. de Terceiros PJ - Pagtº. Antecipado</c:v>
                </c:pt>
                <c:pt idx="5">
                  <c:v>Serv. de Telefonia Fixa</c:v>
                </c:pt>
                <c:pt idx="6">
                  <c:v>Serv. de Telefonia Móvel</c:v>
                </c:pt>
                <c:pt idx="7">
                  <c:v>Serviço de Energia Elétrica</c:v>
                </c:pt>
                <c:pt idx="8">
                  <c:v>Vigilância Ostensiva/Monitorada</c:v>
                </c:pt>
              </c:strCache>
            </c:strRef>
          </c:cat>
          <c:val>
            <c:numRef>
              <c:f>'SERV TERC - PJ'!$B$2:$B$10</c:f>
              <c:numCache>
                <c:formatCode>#,##0.00</c:formatCode>
                <c:ptCount val="9"/>
                <c:pt idx="0">
                  <c:v>14000</c:v>
                </c:pt>
                <c:pt idx="1">
                  <c:v>6753.75</c:v>
                </c:pt>
                <c:pt idx="2">
                  <c:v>11729.08</c:v>
                </c:pt>
                <c:pt idx="4">
                  <c:v>2150</c:v>
                </c:pt>
                <c:pt idx="5">
                  <c:v>1700.87</c:v>
                </c:pt>
                <c:pt idx="6">
                  <c:v>1393.95</c:v>
                </c:pt>
                <c:pt idx="7">
                  <c:v>13775.41</c:v>
                </c:pt>
                <c:pt idx="8">
                  <c:v>23965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TERC - PJ'!$A$2:$A$10</c:f>
              <c:strCache>
                <c:ptCount val="9"/>
                <c:pt idx="0">
                  <c:v>Assinatura de Períodicos e Anuidades</c:v>
                </c:pt>
                <c:pt idx="1">
                  <c:v>Limpeza e Conservação</c:v>
                </c:pt>
                <c:pt idx="2">
                  <c:v>Locação de Veículos</c:v>
                </c:pt>
                <c:pt idx="3">
                  <c:v>Outros Serv. de Terceiros - PJ</c:v>
                </c:pt>
                <c:pt idx="4">
                  <c:v>Outros Serv. de Terceiros PJ - Pagtº. Antecipado</c:v>
                </c:pt>
                <c:pt idx="5">
                  <c:v>Serv. de Telefonia Fixa</c:v>
                </c:pt>
                <c:pt idx="6">
                  <c:v>Serv. de Telefonia Móvel</c:v>
                </c:pt>
                <c:pt idx="7">
                  <c:v>Serviço de Energia Elétrica</c:v>
                </c:pt>
                <c:pt idx="8">
                  <c:v>Vigilância Ostensiva/Monitorada</c:v>
                </c:pt>
              </c:strCache>
            </c:strRef>
          </c:cat>
          <c:val>
            <c:numRef>
              <c:f>'SERV TERC - PJ'!$C$2:$C$10</c:f>
              <c:numCache>
                <c:formatCode>General</c:formatCode>
                <c:ptCount val="9"/>
                <c:pt idx="0" formatCode="#,##0.00">
                  <c:v>15000</c:v>
                </c:pt>
                <c:pt idx="2" formatCode="#,##0.00">
                  <c:v>19769.84999999998</c:v>
                </c:pt>
                <c:pt idx="3" formatCode="#,##0.00">
                  <c:v>4300</c:v>
                </c:pt>
                <c:pt idx="4" formatCode="#,##0.00">
                  <c:v>600</c:v>
                </c:pt>
                <c:pt idx="5" formatCode="#,##0.00">
                  <c:v>1854.52</c:v>
                </c:pt>
                <c:pt idx="6" formatCode="#,##0.00">
                  <c:v>795.93</c:v>
                </c:pt>
                <c:pt idx="7" formatCode="#,##0.00">
                  <c:v>3537.02</c:v>
                </c:pt>
                <c:pt idx="8" formatCode="#,##0.00">
                  <c:v>23800</c:v>
                </c:pt>
              </c:numCache>
            </c:numRef>
          </c:val>
        </c:ser>
        <c:axId val="58550912"/>
        <c:axId val="58549376"/>
      </c:barChart>
      <c:valAx>
        <c:axId val="5854937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58550912"/>
        <c:crosses val="autoZero"/>
        <c:crossBetween val="between"/>
      </c:valAx>
      <c:catAx>
        <c:axId val="58550912"/>
        <c:scaling>
          <c:orientation val="minMax"/>
        </c:scaling>
        <c:axPos val="b"/>
        <c:majorTickMark val="none"/>
        <c:tickLblPos val="nextTo"/>
        <c:crossAx val="58549376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900">
          <a:latin typeface="+mn-lt"/>
        </a:defRPr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3845642375206496"/>
          <c:y val="2.4108551004600704E-2"/>
          <c:w val="0.83043268288585859"/>
          <c:h val="0.7320710110709838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'LOCACAÇÃO VEÍCULOS'!$A$2:$A$3</c:f>
              <c:strCache>
                <c:ptCount val="2"/>
                <c:pt idx="0">
                  <c:v>Acioly Locadora Ltda</c:v>
                </c:pt>
                <c:pt idx="1">
                  <c:v>Costa Dourada Veículos Ltda</c:v>
                </c:pt>
              </c:strCache>
            </c:strRef>
          </c:cat>
          <c:val>
            <c:numRef>
              <c:f>'LOCACAÇÃO VEÍCULOS'!$B$2:$B$3</c:f>
              <c:numCache>
                <c:formatCode>_-* #,##0.00_-;\-* #,##0.00_-;_-* "-"??_-;_-@_-</c:formatCode>
                <c:ptCount val="2"/>
                <c:pt idx="0">
                  <c:v>6838.3600000000024</c:v>
                </c:pt>
                <c:pt idx="1">
                  <c:v>4890.72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'LOCACAÇÃO VEÍCULOS'!$A$2:$A$3</c:f>
              <c:strCache>
                <c:ptCount val="2"/>
                <c:pt idx="0">
                  <c:v>Acioly Locadora Ltda</c:v>
                </c:pt>
                <c:pt idx="1">
                  <c:v>Costa Dourada Veículos Ltda</c:v>
                </c:pt>
              </c:strCache>
            </c:strRef>
          </c:cat>
          <c:val>
            <c:numRef>
              <c:f>'LOCACAÇÃO VEÍCULOS'!$C$2:$C$3</c:f>
              <c:numCache>
                <c:formatCode>_-* #,##0.00_-;\-* #,##0.00_-;_-* "-"??_-;_-@_-</c:formatCode>
                <c:ptCount val="2"/>
                <c:pt idx="0">
                  <c:v>11824.47</c:v>
                </c:pt>
                <c:pt idx="1">
                  <c:v>7945.38</c:v>
                </c:pt>
              </c:numCache>
            </c:numRef>
          </c:val>
        </c:ser>
        <c:axId val="58999168"/>
        <c:axId val="59000704"/>
      </c:barChart>
      <c:catAx>
        <c:axId val="58999168"/>
        <c:scaling>
          <c:orientation val="minMax"/>
        </c:scaling>
        <c:axPos val="b"/>
        <c:numFmt formatCode="General" sourceLinked="1"/>
        <c:majorTickMark val="none"/>
        <c:tickLblPos val="nextTo"/>
        <c:crossAx val="59000704"/>
        <c:crosses val="autoZero"/>
        <c:auto val="1"/>
        <c:lblAlgn val="ctr"/>
        <c:lblOffset val="100"/>
      </c:catAx>
      <c:valAx>
        <c:axId val="5900070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899916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1000"/>
      </a:pPr>
      <a:endParaRPr lang="pt-B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4926463136753934"/>
          <c:y val="5.9811135233179526E-2"/>
          <c:w val="0.82635999244555325"/>
          <c:h val="0.63464228782406784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1393.95</c:v>
                </c:pt>
                <c:pt idx="1">
                  <c:v>1700.87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795.93</c:v>
                </c:pt>
                <c:pt idx="1">
                  <c:v>1854.52</c:v>
                </c:pt>
              </c:numCache>
            </c:numRef>
          </c:val>
        </c:ser>
        <c:axId val="59009280"/>
        <c:axId val="58941440"/>
      </c:barChart>
      <c:catAx>
        <c:axId val="59009280"/>
        <c:scaling>
          <c:orientation val="minMax"/>
        </c:scaling>
        <c:axPos val="b"/>
        <c:numFmt formatCode="General" sourceLinked="1"/>
        <c:majorTickMark val="none"/>
        <c:tickLblPos val="nextTo"/>
        <c:crossAx val="58941440"/>
        <c:crosses val="autoZero"/>
        <c:auto val="1"/>
        <c:lblAlgn val="ctr"/>
        <c:lblOffset val="100"/>
      </c:catAx>
      <c:valAx>
        <c:axId val="5894144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900928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A998E-1E9E-489D-BC92-6AB1934258AA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A998E-1E9E-489D-BC92-6AB1934258AA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A998E-1E9E-489D-BC92-6AB1934258AA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A998E-1E9E-489D-BC92-6AB1934258AA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093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577453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 DE TELEFONIA FIXA E MÓVEL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22317" y="916750"/>
            <a:ext cx="6048102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Gráfico 10"/>
          <p:cNvGraphicFramePr/>
          <p:nvPr/>
        </p:nvGraphicFramePr>
        <p:xfrm>
          <a:off x="1208069" y="2416948"/>
          <a:ext cx="5715040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136631" y="1345378"/>
          <a:ext cx="5643602" cy="857256"/>
        </p:xfrm>
        <a:graphic>
          <a:graphicData uri="http://schemas.openxmlformats.org/drawingml/2006/table">
            <a:tbl>
              <a:tblPr/>
              <a:tblGrid>
                <a:gridCol w="3108432"/>
                <a:gridCol w="1182130"/>
                <a:gridCol w="1353040"/>
              </a:tblGrid>
              <a:tr h="28148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9428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11.729,08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8148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19.769,85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68,55%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áfico 14"/>
          <p:cNvGraphicFramePr/>
          <p:nvPr/>
        </p:nvGraphicFramePr>
        <p:xfrm>
          <a:off x="1279507" y="7060418"/>
          <a:ext cx="5210176" cy="2357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350945" y="6203162"/>
          <a:ext cx="5029200" cy="638175"/>
        </p:xfrm>
        <a:graphic>
          <a:graphicData uri="http://schemas.openxmlformats.org/drawingml/2006/table">
            <a:tbl>
              <a:tblPr/>
              <a:tblGrid>
                <a:gridCol w="2770026"/>
                <a:gridCol w="1053435"/>
                <a:gridCol w="1205739"/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2016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3.094,82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1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2017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2.650,45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14,36%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578926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VIGILÂNCIA OSTENCIVA/MONITORADA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50879" y="845312"/>
            <a:ext cx="6119540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ENERGIA ELÉTRICA</a:t>
            </a:r>
          </a:p>
        </p:txBody>
      </p:sp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1136631" y="6274600"/>
          <a:ext cx="5429288" cy="714381"/>
        </p:xfrm>
        <a:graphic>
          <a:graphicData uri="http://schemas.openxmlformats.org/drawingml/2006/table">
            <a:tbl>
              <a:tblPr/>
              <a:tblGrid>
                <a:gridCol w="2990390"/>
                <a:gridCol w="1137239"/>
                <a:gridCol w="1301659"/>
              </a:tblGrid>
              <a:tr h="2345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4523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/>
                        </a:rPr>
                        <a:t>23.965,00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45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/>
                        </a:rPr>
                        <a:t>23.800,00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/>
                        </a:rPr>
                        <a:t>-0,69%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1565259" y="2345510"/>
          <a:ext cx="5067300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636697" y="1345378"/>
          <a:ext cx="4714909" cy="857256"/>
        </p:xfrm>
        <a:graphic>
          <a:graphicData uri="http://schemas.openxmlformats.org/drawingml/2006/table">
            <a:tbl>
              <a:tblPr/>
              <a:tblGrid>
                <a:gridCol w="2598769"/>
                <a:gridCol w="1058070"/>
                <a:gridCol w="1058070"/>
              </a:tblGrid>
              <a:tr h="28148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9428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Executado em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Calibri"/>
                        </a:rPr>
                        <a:t>13.775,41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8148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Executado em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Calibri"/>
                        </a:rPr>
                        <a:t>3.537,02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-74,32%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áfico 14"/>
          <p:cNvGraphicFramePr/>
          <p:nvPr/>
        </p:nvGraphicFramePr>
        <p:xfrm>
          <a:off x="1636697" y="7131856"/>
          <a:ext cx="4714908" cy="2428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22317" y="77387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FÍSICA</a:t>
            </a:r>
          </a:p>
        </p:txBody>
      </p:sp>
      <p:graphicFrame>
        <p:nvGraphicFramePr>
          <p:cNvPr id="12" name="Gráfico 11"/>
          <p:cNvGraphicFramePr/>
          <p:nvPr/>
        </p:nvGraphicFramePr>
        <p:xfrm>
          <a:off x="1136631" y="2345510"/>
          <a:ext cx="5548317" cy="2357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279507" y="1273940"/>
          <a:ext cx="5286411" cy="857256"/>
        </p:xfrm>
        <a:graphic>
          <a:graphicData uri="http://schemas.openxmlformats.org/drawingml/2006/table">
            <a:tbl>
              <a:tblPr/>
              <a:tblGrid>
                <a:gridCol w="2911695"/>
                <a:gridCol w="1107311"/>
                <a:gridCol w="1267405"/>
              </a:tblGrid>
              <a:tr h="28148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9428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27.297,30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8148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365F91"/>
                          </a:solidFill>
                          <a:latin typeface="Calibri"/>
                        </a:rPr>
                        <a:t>45.851,46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67,97%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áfico 14"/>
          <p:cNvGraphicFramePr/>
          <p:nvPr/>
        </p:nvGraphicFramePr>
        <p:xfrm>
          <a:off x="1565260" y="6131724"/>
          <a:ext cx="4714908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Retângulo 15"/>
          <p:cNvSpPr/>
          <p:nvPr/>
        </p:nvSpPr>
        <p:spPr>
          <a:xfrm>
            <a:off x="1136631" y="4702964"/>
            <a:ext cx="5548317" cy="271020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ysClr val="window" lastClr="FFFFFF"/>
                </a:solidFill>
              </a:rPr>
              <a:t>RESSARCIMENTO DE DESPESAS PESSOAL REQUISITADO</a:t>
            </a:r>
            <a:endParaRPr lang="pt-BR" sz="1400" b="1" dirty="0">
              <a:solidFill>
                <a:sysClr val="window" lastClr="FFFFFF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1350945" y="5274468"/>
          <a:ext cx="5072097" cy="857256"/>
        </p:xfrm>
        <a:graphic>
          <a:graphicData uri="http://schemas.openxmlformats.org/drawingml/2006/table">
            <a:tbl>
              <a:tblPr/>
              <a:tblGrid>
                <a:gridCol w="3056058"/>
                <a:gridCol w="944018"/>
                <a:gridCol w="1072021"/>
              </a:tblGrid>
              <a:tr h="32147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7384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Executado em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43.202,83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1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Executado em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47.860,40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10,78%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95341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FORNECESORES </a:t>
            </a:r>
            <a:r>
              <a:rPr lang="pt-BR" sz="1400" b="1" dirty="0" smtClean="0">
                <a:solidFill>
                  <a:schemeClr val="bg1"/>
                </a:solidFill>
              </a:rPr>
              <a:t>REFERENTE AO 1º QUADRIMESTRE DE 2016 E 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708002" y="1631130"/>
          <a:ext cx="6357983" cy="4271970"/>
        </p:xfrm>
        <a:graphic>
          <a:graphicData uri="http://schemas.openxmlformats.org/drawingml/2006/table">
            <a:tbl>
              <a:tblPr/>
              <a:tblGrid>
                <a:gridCol w="2714645"/>
                <a:gridCol w="785818"/>
                <a:gridCol w="2206833"/>
                <a:gridCol w="650687"/>
              </a:tblGrid>
              <a:tr h="1645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PRINCIPAIS FAVORECIDOS DE 2016</a:t>
                      </a:r>
                    </a:p>
                  </a:txBody>
                  <a:tcPr marL="6562" marR="6562" marT="656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PRINCIPAIS FAVORECIDOS DE 2017</a:t>
                      </a:r>
                    </a:p>
                  </a:txBody>
                  <a:tcPr marL="6562" marR="6562" marT="656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45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latin typeface="Calibri"/>
                        </a:rPr>
                        <a:t>FAVORECIDOS</a:t>
                      </a:r>
                    </a:p>
                  </a:txBody>
                  <a:tcPr marL="6562" marR="6562" marT="656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latin typeface="Calibri"/>
                        </a:rPr>
                        <a:t>(R$)</a:t>
                      </a:r>
                    </a:p>
                  </a:txBody>
                  <a:tcPr marL="6562" marR="6562" marT="656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latin typeface="Calibri"/>
                        </a:rPr>
                        <a:t>FAVORECIDOS</a:t>
                      </a:r>
                    </a:p>
                  </a:txBody>
                  <a:tcPr marL="6562" marR="6562" marT="656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latin typeface="Calibri"/>
                        </a:rPr>
                        <a:t>(R$)</a:t>
                      </a:r>
                    </a:p>
                  </a:txBody>
                  <a:tcPr marL="6562" marR="6562" marT="656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45821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Calibri"/>
                        </a:rPr>
                        <a:t>UNIVERSIDADE FEDERAL DE ALAGOAS - UFAL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114.418,28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Calibri"/>
                        </a:rPr>
                        <a:t>UNIVERSIDADE FEDERAL DE ALAGOAS - UFAL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47.860,40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latin typeface="Calibri"/>
                        </a:rPr>
                        <a:t>MARCEL MAGNO DUARTE DA COSTA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27.297,30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Calibri"/>
                        </a:rPr>
                        <a:t>MARCEL MAGNO DUARTE DA COSTA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29.780,46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</a:tr>
              <a:tr h="4231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Calibri"/>
                        </a:rPr>
                        <a:t>CENTURY COMERCIO DE PECAS E SERV. EIRELI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23.800,00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Calibri"/>
                        </a:rPr>
                        <a:t>CENTURY COMERCIO DE PECAS E SERV. EIRELI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23.800,00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latin typeface="Calibri"/>
                        </a:rPr>
                        <a:t>CONSECTI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14.000,00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Calibri"/>
                        </a:rPr>
                        <a:t>PROPAG TURISMO LTDA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15.812,19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13.866,06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Calibri"/>
                        </a:rPr>
                        <a:t>CONSECTI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15.000,00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latin typeface="Calibri"/>
                        </a:rPr>
                        <a:t>COSTA DOURADA VEICULOS LTDA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   6.890,72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Calibri"/>
                        </a:rPr>
                        <a:t>ACIOLY LOCADORA LTDA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11.824,47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latin typeface="Calibri"/>
                        </a:rPr>
                        <a:t>ACIOLY LOCADORA LTDA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   6.838,36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Calibri"/>
                        </a:rPr>
                        <a:t>COSTA DOURADA VEICULOS LTDA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  7.945,38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latin typeface="Calibri"/>
                        </a:rPr>
                        <a:t>SOLANGE RIBEIRO ROCHA EPP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   6.753,75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  3.537,02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latin typeface="Calibri"/>
                        </a:rPr>
                        <a:t>AEROTURISMO AGENCIA DE VIAGENS LTDA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   3.103,94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Calibri"/>
                        </a:rPr>
                        <a:t>TELEMAR NORTE LESTE S.A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  1.423,78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latin typeface="Calibri"/>
                        </a:rPr>
                        <a:t>TELEMAR NORTE LESTE S/A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   1.700,87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Calibri"/>
                        </a:rPr>
                        <a:t>OI MOVEL S.A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  1.239,96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3074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latin typeface="Calibri"/>
                        </a:rPr>
                        <a:t>OI MOVEL S.A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Calibri"/>
                        </a:rPr>
                        <a:t>       1.393,95 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62" marR="6562" marT="6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93755" y="2559824"/>
            <a:ext cx="568801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da </a:t>
            </a:r>
            <a:r>
              <a:rPr lang="pt-BR" sz="1400" dirty="0" smtClean="0">
                <a:cs typeface="Calibri" pitchFamily="34" charset="0"/>
              </a:rPr>
              <a:t>Secretaria de Estado da Ciência da Tecnologia e da Inovação </a:t>
            </a:r>
            <a:r>
              <a:rPr lang="pt-BR" sz="1400" dirty="0" smtClean="0">
                <a:latin typeface="Candara" panose="020E0502030303020204" pitchFamily="34" charset="0"/>
              </a:rPr>
              <a:t>– SECTI e do Fundo de Desenvolvimento Científico,Tecnológico e de Educação Superior – FDCTES</a:t>
            </a:r>
            <a:r>
              <a:rPr lang="pt-BR" sz="1400" dirty="0" smtClean="0">
                <a:cs typeface="Calibri" pitchFamily="34" charset="0"/>
              </a:rPr>
              <a:t> </a:t>
            </a:r>
            <a:r>
              <a:rPr lang="pt-BR" sz="1400" dirty="0" smtClean="0">
                <a:latin typeface="+mn-lt"/>
                <a:cs typeface="Arial" pitchFamily="34" charset="0"/>
              </a:rPr>
              <a:t>, 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 </a:t>
            </a:r>
            <a:r>
              <a:rPr lang="pt-BR" sz="1400" dirty="0" smtClean="0">
                <a:latin typeface="Candara"/>
                <a:cs typeface="Candara"/>
              </a:rPr>
              <a:t>Salienta-se que a Unidade Gestora do Fundo de Desenvolvimento Científico, Tecnológico e de Educação Superior - FDCTES, não foi executada nos períodos analisados.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65193" y="613172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993754" y="1016000"/>
            <a:ext cx="5643603" cy="1639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Calibri" pitchFamily="34" charset="0"/>
              </a:rPr>
              <a:t>Secretaria de Estado da Ciência da Tecnologia e da Inovação 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e Fundo de Desenvolvimento Científico, Tecnológico e de Educação 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Superior</a:t>
            </a:r>
            <a:endParaRPr lang="pt-BR" b="1" dirty="0" smtClean="0">
              <a:solidFill>
                <a:schemeClr val="tx2">
                  <a:lumMod val="75000"/>
                </a:schemeClr>
              </a:solidFill>
              <a:latin typeface="+mn-lt"/>
              <a:cs typeface="Calibri" pitchFamily="34" charset="0"/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Calibri" pitchFamily="34" charset="0"/>
              </a:rPr>
              <a:t>1º Quadrimestre de 2016 e 2017</a:t>
            </a:r>
            <a:endParaRPr lang="pt-BR" b="1" dirty="0">
              <a:solidFill>
                <a:schemeClr val="bg1">
                  <a:lumMod val="65000"/>
                </a:schemeClr>
              </a:solidFill>
              <a:latin typeface="+mn-lt"/>
              <a:cs typeface="Calibri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636697" y="5203030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2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43533" y="6631790"/>
          <a:ext cx="5665262" cy="1127760"/>
        </p:xfrm>
        <a:graphic>
          <a:graphicData uri="http://schemas.openxmlformats.org/drawingml/2006/table">
            <a:tbl>
              <a:tblPr/>
              <a:tblGrid>
                <a:gridCol w="3080730">
                  <a:extLst>
                    <a:ext uri="{9D8B030D-6E8A-4147-A177-3AD203B41FA5}">
                      <a16:colId xmlns:a16="http://schemas.microsoft.com/office/drawing/2014/main" xmlns="" val="3485170674"/>
                    </a:ext>
                  </a:extLst>
                </a:gridCol>
                <a:gridCol w="1334267">
                  <a:extLst>
                    <a:ext uri="{9D8B030D-6E8A-4147-A177-3AD203B41FA5}">
                      <a16:colId xmlns:a16="http://schemas.microsoft.com/office/drawing/2014/main" xmlns="" val="3169878740"/>
                    </a:ext>
                  </a:extLst>
                </a:gridCol>
                <a:gridCol w="1250265">
                  <a:extLst>
                    <a:ext uri="{9D8B030D-6E8A-4147-A177-3AD203B41FA5}">
                      <a16:colId xmlns:a16="http://schemas.microsoft.com/office/drawing/2014/main" xmlns="" val="24444508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Situação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571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57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190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190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8322606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Estatutário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6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6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711033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Cargo </a:t>
                      </a: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emComissão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21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8532500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Cedido</a:t>
                      </a: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7123508"/>
                  </a:ext>
                </a:extLst>
              </a:tr>
              <a:tr h="85732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Total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24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28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54469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922317" y="112878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7" name="Gráfico 6"/>
          <p:cNvGraphicFramePr/>
          <p:nvPr/>
        </p:nvGraphicFramePr>
        <p:xfrm>
          <a:off x="1422383" y="1559692"/>
          <a:ext cx="4786346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93755" y="91675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065193" y="406002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350944" y="1488254"/>
          <a:ext cx="5000661" cy="2286020"/>
        </p:xfrm>
        <a:graphic>
          <a:graphicData uri="http://schemas.openxmlformats.org/drawingml/2006/table">
            <a:tbl>
              <a:tblPr/>
              <a:tblGrid>
                <a:gridCol w="2246571"/>
                <a:gridCol w="1377045"/>
                <a:gridCol w="1377045"/>
              </a:tblGrid>
              <a:tr h="22860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+mn-lt"/>
                        </a:rPr>
                        <a:t>DotaçãoInicial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2.510.944,00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9.939.471,00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Suplementação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434.695,01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33.600,00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Reduções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-238.860,00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-33.600,00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Atualizado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2.706.779,01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9.939.471,00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Empenhado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597.423,84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591.215,04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Liquidado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594.905,29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571.481,72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Pago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588.905,29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568.257,81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Disponível a Emp.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2.109.355,17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9.348.255,96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Execução (%)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21,74%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5,72%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350945" y="4417212"/>
          <a:ext cx="5091114" cy="421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93755" y="98818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065193" y="1631130"/>
          <a:ext cx="5500726" cy="5945545"/>
        </p:xfrm>
        <a:graphic>
          <a:graphicData uri="http://schemas.openxmlformats.org/drawingml/2006/table">
            <a:tbl>
              <a:tblPr/>
              <a:tblGrid>
                <a:gridCol w="3169910"/>
                <a:gridCol w="1165408"/>
                <a:gridCol w="1165408"/>
              </a:tblGrid>
              <a:tr h="3000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Descrição da Natureza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6000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DESPESAS DE EXERCÍCIOS ANTERIORES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73.215,45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1.782,71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000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VENC.E VANTAGENS FIXAS - PESSOAL CIVIL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349.665,70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367.309,15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000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OBRIGACOES PATRONAIS-OP. INTRA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ORCAMENTARIA</a:t>
                      </a:r>
                    </a:p>
                    <a:p>
                      <a:pPr algn="l" fontAlgn="b"/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10.609,68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8.542,90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715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DIARIAS - PESSOAL CIVIL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3.185,00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7.125,00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000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MATERIAL DE CONSUMO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1.497,50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600,00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000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PASSAGENS E DESPESAS COM LOCOMOCAO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3.103,94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15.812,19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000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OUTROS SERVICOS DE TERCEIROS - PESSOA FISICA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27.297,30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45.851,46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000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OUTROS SERVICOS DE TERCEIROS-PESSOA JURIDICA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76.818,71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71.297,32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007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RESSARCIMENTO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DE DESPESA PESSOAL REQUISITADO</a:t>
                      </a:r>
                      <a:endParaRPr lang="pt-BR" sz="1200" b="1" i="0" u="none" strike="noStrike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43.202,83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47.860,40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007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OBRIGAÇÕES TRIBUTARIAS E CONTRIBUTIVAS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60,00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2.076,68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007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588.656,11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568.257,81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43533" y="91675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43533" y="227407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– DETALHAMENTO DAS VERBAS PAGAS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36631" y="2774138"/>
          <a:ext cx="5490835" cy="4714907"/>
        </p:xfrm>
        <a:graphic>
          <a:graphicData uri="http://schemas.openxmlformats.org/drawingml/2006/table">
            <a:tbl>
              <a:tblPr/>
              <a:tblGrid>
                <a:gridCol w="2091093"/>
                <a:gridCol w="1699871"/>
                <a:gridCol w="1699871"/>
              </a:tblGrid>
              <a:tr h="47952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3461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13 SALARIO 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391,08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21.816,00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48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ABONO DE PERMANENCIA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4.115,79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3.095,21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6817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COMPLEMENTACAO SALARIAL- PESSOAL CIVIL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3.650,88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1.144,08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48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FERIAS - ABONO CONSTITUCIONAL 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6.168,52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5.875,22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9034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GRATIF.P/EXERCICIO DE CARGO EM COMISSAO(RGPS)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220.834,27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230.288,94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2004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GRATIFICACAO POR EXERCICIO DE FUNCOES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14.680,00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14.680,00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2004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REMUN PARTICIP ORGAOS DELIBER.COLETIVA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55.409,64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54.060,81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8503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SUBSIDIOS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44.415,52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36.348,52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51987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349.665,70</a:t>
                      </a:r>
                      <a:endParaRPr lang="pt-BR" sz="12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367.309,15</a:t>
                      </a:r>
                      <a:endParaRPr lang="pt-BR" sz="12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279508" y="1416816"/>
          <a:ext cx="5214973" cy="641988"/>
        </p:xfrm>
        <a:graphic>
          <a:graphicData uri="http://schemas.openxmlformats.org/drawingml/2006/table">
            <a:tbl>
              <a:tblPr/>
              <a:tblGrid>
                <a:gridCol w="2514149"/>
                <a:gridCol w="1350412"/>
                <a:gridCol w="1350412"/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R$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Variação %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Total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Executado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em 2016 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349.665,70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400" b="0" i="0" u="none" strike="noStrike" dirty="0">
                          <a:solidFill>
                            <a:srgbClr val="376091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Executado em 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367.309,15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5,05%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22317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 – REPRESENTAÇÃO GRÁFICA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VERBAS PAGAS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2317" y="456008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DIÁRIAS – PESSOAL CIVIL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22317" y="5060154"/>
          <a:ext cx="5975350" cy="638175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Executado em 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3.185,00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1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7.125,00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123,70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22317" y="1488254"/>
          <a:ext cx="5886450" cy="271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993755" y="5845972"/>
          <a:ext cx="5838825" cy="364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84531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PASSAGENS E DESPESAS COM LOCOMOÇÃO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50879" y="498871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MATERIAL DE CONSUMO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279507" y="1416816"/>
          <a:ext cx="5143536" cy="714381"/>
        </p:xfrm>
        <a:graphic>
          <a:graphicData uri="http://schemas.openxmlformats.org/drawingml/2006/table">
            <a:tbl>
              <a:tblPr/>
              <a:tblGrid>
                <a:gridCol w="2750535"/>
                <a:gridCol w="1175261"/>
                <a:gridCol w="1217740"/>
              </a:tblGrid>
              <a:tr h="2345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4523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Calibri" pitchFamily="34" charset="0"/>
                        </a:rPr>
                        <a:t>Executado em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3.103,94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 dirty="0">
                          <a:solidFill>
                            <a:srgbClr val="376091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45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Executado em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15.812,19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409,42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993755" y="5488782"/>
          <a:ext cx="5715040" cy="714381"/>
        </p:xfrm>
        <a:graphic>
          <a:graphicData uri="http://schemas.openxmlformats.org/drawingml/2006/table">
            <a:tbl>
              <a:tblPr/>
              <a:tblGrid>
                <a:gridCol w="3058965"/>
                <a:gridCol w="1238508"/>
                <a:gridCol w="1417567"/>
              </a:tblGrid>
              <a:tr h="2345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4523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Executado em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1.497,50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1" i="0" u="none" strike="noStrike" dirty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45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Executado em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600,00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-59,93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1565259" y="2274072"/>
          <a:ext cx="4572000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922317" y="6346038"/>
          <a:ext cx="5972176" cy="3181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93755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JURÍDICA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208069" y="1416816"/>
          <a:ext cx="5572164" cy="785818"/>
        </p:xfrm>
        <a:graphic>
          <a:graphicData uri="http://schemas.openxmlformats.org/drawingml/2006/table">
            <a:tbl>
              <a:tblPr/>
              <a:tblGrid>
                <a:gridCol w="3141171"/>
                <a:gridCol w="1133552"/>
                <a:gridCol w="1297441"/>
              </a:tblGrid>
              <a:tr h="2580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975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Executado em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16.551,08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400" b="0" i="0" u="none" strike="noStrike" dirty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580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Executado em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23.694,12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43,16%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1136631" y="2559824"/>
          <a:ext cx="5781676" cy="6143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10674</TotalTime>
  <Words>800</Words>
  <Application>Microsoft Office PowerPoint</Application>
  <PresentationFormat>Personalizar</PresentationFormat>
  <Paragraphs>288</Paragraphs>
  <Slides>13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Tema do Office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rita.soriano</cp:lastModifiedBy>
  <cp:revision>723</cp:revision>
  <dcterms:created xsi:type="dcterms:W3CDTF">2016-10-22T19:16:28Z</dcterms:created>
  <dcterms:modified xsi:type="dcterms:W3CDTF">2017-08-24T15:54:52Z</dcterms:modified>
</cp:coreProperties>
</file>