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1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0" r:id="rId3"/>
    <p:sldId id="286" r:id="rId4"/>
    <p:sldId id="303" r:id="rId5"/>
    <p:sldId id="314" r:id="rId6"/>
    <p:sldId id="319" r:id="rId7"/>
    <p:sldId id="323" r:id="rId8"/>
    <p:sldId id="293" r:id="rId9"/>
    <p:sldId id="295" r:id="rId10"/>
    <p:sldId id="321" r:id="rId11"/>
    <p:sldId id="322" r:id="rId12"/>
    <p:sldId id="302" r:id="rId13"/>
    <p:sldId id="325" r:id="rId14"/>
    <p:sldId id="326" r:id="rId15"/>
    <p:sldId id="327" r:id="rId16"/>
    <p:sldId id="328" r:id="rId17"/>
    <p:sldId id="329" r:id="rId18"/>
    <p:sldId id="330" r:id="rId19"/>
    <p:sldId id="331" r:id="rId20"/>
  </p:sldIdLst>
  <p:sldSz cx="7559675" cy="10691813"/>
  <p:notesSz cx="6669088" cy="9926638"/>
  <p:defaultTextStyle>
    <a:defPPr>
      <a:defRPr lang="pt-BR"/>
    </a:defPPr>
    <a:lvl1pPr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520700" indent="-635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1041400" indent="-127000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563688" indent="-1920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2084388" indent="-255588" algn="l" defTabSz="1041400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>
        <p:scale>
          <a:sx n="80" d="100"/>
          <a:sy n="80" d="100"/>
        </p:scale>
        <p:origin x="-1404" y="2478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FUNSEFAZ%202017\MONITORAMENTO_FUNSEFAZ_1_QUADR_2016_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Servidorarquivo\supad\ARQUIVOS%20SUPAD\MONITORAMENTO%20&#211;RG&#195;OS%20ADM%20DIRETA%20E%20INDIRETA\RELATORIOS_ADM_DIRETA_E_INDIRETA\RELATORIO_QUADRIMESTRAL\RELAT&#211;RIOS_MONIT_1&#186;_QUADRIMESTRE_2017\SEFAZ_FUNSEFAZ\SEFAZ%202017\MONITORAMENTO_SEFAZ_1_Quadr_2016_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Quadro de Funcionários da SEFAZ</a:t>
            </a:r>
            <a:r>
              <a:rPr lang="pt-BR" baseline="0"/>
              <a:t> no 1º Quadrimestre de 2016 e 2017</a:t>
            </a:r>
            <a:endParaRPr lang="pt-BR"/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FUNCIONÁRIOS_SESAU_2015_2016!$B$1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FUNCIONÁRIOS_SESAU_2015_2016!$A$2:$A$6</c:f>
              <c:strCache>
                <c:ptCount val="5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  <c:pt idx="3">
                  <c:v>Órgão Colegiado</c:v>
                </c:pt>
                <c:pt idx="4">
                  <c:v>Pensionista Especial</c:v>
                </c:pt>
              </c:strCache>
            </c:strRef>
          </c:cat>
          <c:val>
            <c:numRef>
              <c:f>FUNCIONÁRIOS_SESAU_2015_2016!$B$2:$B$6</c:f>
              <c:numCache>
                <c:formatCode>General</c:formatCode>
                <c:ptCount val="5"/>
                <c:pt idx="0">
                  <c:v>842</c:v>
                </c:pt>
                <c:pt idx="1">
                  <c:v>26</c:v>
                </c:pt>
                <c:pt idx="2">
                  <c:v>1</c:v>
                </c:pt>
                <c:pt idx="3">
                  <c:v>6</c:v>
                </c:pt>
                <c:pt idx="4">
                  <c:v>157</c:v>
                </c:pt>
              </c:numCache>
            </c:numRef>
          </c:val>
        </c:ser>
        <c:ser>
          <c:idx val="2"/>
          <c:order val="1"/>
          <c:tx>
            <c:strRef>
              <c:f>FUNCIONÁRIOS_SESAU_2015_2016!$C$1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</c:spPr>
          <c:cat>
            <c:strRef>
              <c:f>FUNCIONÁRIOS_SESAU_2015_2016!$A$2:$A$6</c:f>
              <c:strCache>
                <c:ptCount val="5"/>
                <c:pt idx="0">
                  <c:v>Estatutário</c:v>
                </c:pt>
                <c:pt idx="1">
                  <c:v>Cargo em Comissão</c:v>
                </c:pt>
                <c:pt idx="2">
                  <c:v>Cedido</c:v>
                </c:pt>
                <c:pt idx="3">
                  <c:v>Órgão Colegiado</c:v>
                </c:pt>
                <c:pt idx="4">
                  <c:v>Pensionista Especial</c:v>
                </c:pt>
              </c:strCache>
            </c:strRef>
          </c:cat>
          <c:val>
            <c:numRef>
              <c:f>FUNCIONÁRIOS_SESAU_2015_2016!$C$2:$C$6</c:f>
              <c:numCache>
                <c:formatCode>_-* #,##0_-;\-* #,##0_-;_-* "-"??_-;_-@_-</c:formatCode>
                <c:ptCount val="5"/>
                <c:pt idx="0">
                  <c:v>796</c:v>
                </c:pt>
                <c:pt idx="1">
                  <c:v>22</c:v>
                </c:pt>
                <c:pt idx="2">
                  <c:v>3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</c:ser>
        <c:axId val="59197312"/>
        <c:axId val="59198848"/>
      </c:barChart>
      <c:catAx>
        <c:axId val="59197312"/>
        <c:scaling>
          <c:orientation val="minMax"/>
        </c:scaling>
        <c:axPos val="b"/>
        <c:majorTickMark val="none"/>
        <c:tickLblPos val="nextTo"/>
        <c:crossAx val="59198848"/>
        <c:crosses val="autoZero"/>
        <c:auto val="1"/>
        <c:lblAlgn val="ctr"/>
        <c:lblOffset val="100"/>
      </c:catAx>
      <c:valAx>
        <c:axId val="59198848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5919731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dirty="0"/>
              <a:t>As </a:t>
            </a:r>
            <a:r>
              <a:rPr lang="pt-BR" dirty="0" smtClean="0"/>
              <a:t>Maiores </a:t>
            </a:r>
            <a:r>
              <a:rPr lang="pt-BR" dirty="0"/>
              <a:t>D</a:t>
            </a:r>
            <a:r>
              <a:rPr lang="pt-BR" dirty="0" smtClean="0"/>
              <a:t>espesas</a:t>
            </a:r>
            <a:r>
              <a:rPr lang="pt-BR" baseline="0" dirty="0" smtClean="0"/>
              <a:t> </a:t>
            </a:r>
            <a:r>
              <a:rPr lang="pt-BR" baseline="0" dirty="0"/>
              <a:t>com Locação de Veículos no 1º Quadrimestre de 2016 e 2017</a:t>
            </a:r>
            <a:endParaRPr lang="pt-BR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'LOCACAÇÃO VEÍCULOS'!$B$1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'LOCACAÇÃO VEÍCULOS'!$A$2:$A$6</c:f>
              <c:strCache>
                <c:ptCount val="5"/>
                <c:pt idx="0">
                  <c:v>PB Serviços Ltda.</c:v>
                </c:pt>
                <c:pt idx="1">
                  <c:v>Amorim e Amorim Ltda.</c:v>
                </c:pt>
                <c:pt idx="2">
                  <c:v>RVM Locação e Serviços Ltda.</c:v>
                </c:pt>
                <c:pt idx="3">
                  <c:v>Locadora de Veículos São Sebastião.</c:v>
                </c:pt>
                <c:pt idx="4">
                  <c:v>OK Locadora de Veículos Ltda.</c:v>
                </c:pt>
              </c:strCache>
            </c:strRef>
          </c:cat>
          <c:val>
            <c:numRef>
              <c:f>'LOCACAÇÃO VEÍCULOS'!$B$2:$B$6</c:f>
              <c:numCache>
                <c:formatCode>#,##0.00</c:formatCode>
                <c:ptCount val="5"/>
                <c:pt idx="0" formatCode="_-* #,##0.00_-;\-* #,##0.00_-;_-* &quot;-&quot;??_-;_-@_-">
                  <c:v>10501</c:v>
                </c:pt>
                <c:pt idx="1">
                  <c:v>18640</c:v>
                </c:pt>
                <c:pt idx="2" formatCode="_-* #,##0.00_-;\-* #,##0.00_-;_-* &quot;-&quot;??_-;_-@_-">
                  <c:v>13500</c:v>
                </c:pt>
                <c:pt idx="3" formatCode="_-* #,##0.00_-;\-* #,##0.00_-;_-* &quot;-&quot;??_-;_-@_-">
                  <c:v>18000</c:v>
                </c:pt>
                <c:pt idx="4" formatCode="_-* #,##0.00_-;\-* #,##0.00_-;_-* &quot;-&quot;??_-;_-@_-">
                  <c:v>16661.939999999995</c:v>
                </c:pt>
              </c:numCache>
            </c:numRef>
          </c:val>
        </c:ser>
        <c:ser>
          <c:idx val="1"/>
          <c:order val="1"/>
          <c:tx>
            <c:strRef>
              <c:f>'LOCACAÇÃO VEÍCULOS'!$C$1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'LOCACAÇÃO VEÍCULOS'!$A$2:$A$6</c:f>
              <c:strCache>
                <c:ptCount val="5"/>
                <c:pt idx="0">
                  <c:v>PB Serviços Ltda.</c:v>
                </c:pt>
                <c:pt idx="1">
                  <c:v>Amorim e Amorim Ltda.</c:v>
                </c:pt>
                <c:pt idx="2">
                  <c:v>RVM Locação e Serviços Ltda.</c:v>
                </c:pt>
                <c:pt idx="3">
                  <c:v>Locadora de Veículos São Sebastião.</c:v>
                </c:pt>
                <c:pt idx="4">
                  <c:v>OK Locadora de Veículos Ltda.</c:v>
                </c:pt>
              </c:strCache>
            </c:strRef>
          </c:cat>
          <c:val>
            <c:numRef>
              <c:f>'LOCACAÇÃO VEÍCULOS'!$C$2:$C$6</c:f>
              <c:numCache>
                <c:formatCode>_-* #,##0.00_-;\-* #,##0.00_-;_-* "-"??_-;_-@_-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</c:ser>
        <c:axId val="77712768"/>
        <c:axId val="70194304"/>
      </c:barChart>
      <c:catAx>
        <c:axId val="77712768"/>
        <c:scaling>
          <c:orientation val="minMax"/>
        </c:scaling>
        <c:axPos val="b"/>
        <c:majorTickMark val="none"/>
        <c:tickLblPos val="nextTo"/>
        <c:crossAx val="70194304"/>
        <c:crosses val="autoZero"/>
        <c:auto val="1"/>
        <c:lblAlgn val="ctr"/>
        <c:lblOffset val="100"/>
      </c:catAx>
      <c:valAx>
        <c:axId val="701943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77127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Despesas com Locação de Mão de Obra no 1º Quadrimestre</a:t>
            </a:r>
            <a:r>
              <a:rPr lang="pt-BR" baseline="0"/>
              <a:t> de 2016 e 2017</a:t>
            </a:r>
            <a:endParaRPr lang="pt-BR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'MÃO DE OBRA'!$B$1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'MÃO DE OBRA'!$A$2</c:f>
              <c:strCache>
                <c:ptCount val="1"/>
                <c:pt idx="0">
                  <c:v>Apoio Administrativo, Técnico e Operacional</c:v>
                </c:pt>
              </c:strCache>
            </c:strRef>
          </c:cat>
          <c:val>
            <c:numRef>
              <c:f>'MÃO DE OBRA'!$B$2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'MÃO DE OBRA'!$C$1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'MÃO DE OBRA'!$A$2</c:f>
              <c:strCache>
                <c:ptCount val="1"/>
                <c:pt idx="0">
                  <c:v>Apoio Administrativo, Técnico e Operacional</c:v>
                </c:pt>
              </c:strCache>
            </c:strRef>
          </c:cat>
          <c:val>
            <c:numRef>
              <c:f>'MÃO DE OBRA'!$C$2</c:f>
              <c:numCache>
                <c:formatCode>_-* #,##0.00_-;\-* #,##0.00_-;_-* "-"??_-;_-@_-</c:formatCode>
                <c:ptCount val="1"/>
                <c:pt idx="0">
                  <c:v>1035795.81</c:v>
                </c:pt>
              </c:numCache>
            </c:numRef>
          </c:val>
        </c:ser>
        <c:axId val="77967360"/>
        <c:axId val="77968896"/>
      </c:barChart>
      <c:catAx>
        <c:axId val="77967360"/>
        <c:scaling>
          <c:orientation val="minMax"/>
        </c:scaling>
        <c:axPos val="b"/>
        <c:numFmt formatCode="General" sourceLinked="1"/>
        <c:majorTickMark val="none"/>
        <c:tickLblPos val="nextTo"/>
        <c:crossAx val="77968896"/>
        <c:crosses val="autoZero"/>
        <c:auto val="1"/>
        <c:lblAlgn val="ctr"/>
        <c:lblOffset val="100"/>
      </c:catAx>
      <c:valAx>
        <c:axId val="779688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79673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Despesas com Consultorias</a:t>
            </a:r>
            <a:r>
              <a:rPr lang="pt-BR" baseline="0"/>
              <a:t> no 1º Quadrimestre de 2016 e 2017</a:t>
            </a:r>
            <a:endParaRPr lang="pt-BR"/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v>2016</c:v>
          </c:tx>
          <c:cat>
            <c:strRef>
              <c:f>CONSULTORIA!$A$2</c:f>
              <c:strCache>
                <c:ptCount val="1"/>
                <c:pt idx="0">
                  <c:v>Fundação Inst. De Pesquisas Econômicas</c:v>
                </c:pt>
              </c:strCache>
            </c:strRef>
          </c:cat>
          <c:val>
            <c:numRef>
              <c:f>CONSULTORIA!$B$2</c:f>
              <c:numCache>
                <c:formatCode>_-* #,##0.00_-;\-* #,##0.00_-;_-* "-"??_-;_-@_-</c:formatCode>
                <c:ptCount val="1"/>
                <c:pt idx="0">
                  <c:v>390000</c:v>
                </c:pt>
              </c:numCache>
            </c:numRef>
          </c:val>
        </c:ser>
        <c:ser>
          <c:idx val="0"/>
          <c:order val="1"/>
          <c:tx>
            <c:v>2017</c:v>
          </c:tx>
          <c:cat>
            <c:strRef>
              <c:f>CONSULTORIA!$A$2</c:f>
              <c:strCache>
                <c:ptCount val="1"/>
                <c:pt idx="0">
                  <c:v>Fundação Inst. De Pesquisas Econômicas</c:v>
                </c:pt>
              </c:strCache>
            </c:strRef>
          </c:cat>
          <c:val>
            <c:numRef>
              <c:f>CONSULTORIA!$C$2</c:f>
              <c:numCache>
                <c:formatCode>_-* #,##0.00_-;\-* #,##0.00_-;_-* "-"??_-;_-@_-</c:formatCode>
                <c:ptCount val="1"/>
                <c:pt idx="0">
                  <c:v>122500</c:v>
                </c:pt>
              </c:numCache>
            </c:numRef>
          </c:val>
        </c:ser>
        <c:gapWidth val="95"/>
        <c:axId val="77978624"/>
        <c:axId val="77984512"/>
      </c:barChart>
      <c:catAx>
        <c:axId val="77978624"/>
        <c:scaling>
          <c:orientation val="minMax"/>
        </c:scaling>
        <c:axPos val="b"/>
        <c:majorTickMark val="none"/>
        <c:tickLblPos val="nextTo"/>
        <c:crossAx val="77984512"/>
        <c:crosses val="autoZero"/>
        <c:auto val="1"/>
        <c:lblAlgn val="ctr"/>
        <c:lblOffset val="100"/>
      </c:catAx>
      <c:valAx>
        <c:axId val="779845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7978624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EXECUCAO_ORCAM_2014_2015_2016!$A$2:$A$3</c:f>
              <c:strCache>
                <c:ptCount val="2"/>
                <c:pt idx="0">
                  <c:v>Executado 1º Quadr 2016</c:v>
                </c:pt>
                <c:pt idx="1">
                  <c:v>Executado 1º Quadr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 formatCode="#,##0.00">
                  <c:v>352489.96</c:v>
                </c:pt>
                <c:pt idx="1">
                  <c:v>1982116.01</c:v>
                </c:pt>
              </c:numCache>
            </c:numRef>
          </c:val>
        </c:ser>
        <c:axId val="78997376"/>
        <c:axId val="78998912"/>
      </c:barChart>
      <c:catAx>
        <c:axId val="78997376"/>
        <c:scaling>
          <c:orientation val="minMax"/>
        </c:scaling>
        <c:axPos val="b"/>
        <c:majorTickMark val="none"/>
        <c:tickLblPos val="nextTo"/>
        <c:crossAx val="78998912"/>
        <c:crosses val="autoZero"/>
        <c:auto val="1"/>
        <c:lblAlgn val="ctr"/>
        <c:lblOffset val="100"/>
      </c:catAx>
      <c:valAx>
        <c:axId val="78998912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89973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chemeClr val="accent1">
            <a:tint val="66000"/>
            <a:satMod val="160000"/>
          </a:schemeClr>
        </a:gs>
        <a:gs pos="50000">
          <a:schemeClr val="accent1">
            <a:tint val="44500"/>
            <a:satMod val="160000"/>
          </a:schemeClr>
        </a:gs>
        <a:gs pos="100000">
          <a:schemeClr val="accent1">
            <a:tint val="23500"/>
            <a:satMod val="160000"/>
          </a:schemeClr>
        </a:gs>
      </a:gsLst>
      <a:lin ang="5400000" scaled="0"/>
    </a:gradFill>
  </c:spPr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800" b="1"/>
              <a:t>Diárias – Pessoal Civil Pagas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DIARIAS_DETALHAMENTO!$B$1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 formatCode="_-* #,##0.00_-;\-* #,##0.00_-;_-* &quot;-&quot;??_-;_-@_-">
                  <c:v>80</c:v>
                </c:pt>
                <c:pt idx="1">
                  <c:v>21070</c:v>
                </c:pt>
              </c:numCache>
            </c:numRef>
          </c:val>
        </c:ser>
        <c:ser>
          <c:idx val="1"/>
          <c:order val="1"/>
          <c:tx>
            <c:strRef>
              <c:f>DIARIAS_DETALHAMENTO!$C$1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7945</c:v>
                </c:pt>
              </c:numCache>
            </c:numRef>
          </c:val>
        </c:ser>
        <c:axId val="79153408"/>
        <c:axId val="79159296"/>
      </c:barChart>
      <c:catAx>
        <c:axId val="79153408"/>
        <c:scaling>
          <c:orientation val="minMax"/>
        </c:scaling>
        <c:axPos val="b"/>
        <c:majorTickMark val="none"/>
        <c:tickLblPos val="nextTo"/>
        <c:crossAx val="79159296"/>
        <c:crosses val="autoZero"/>
        <c:auto val="1"/>
        <c:lblAlgn val="ctr"/>
        <c:lblOffset val="100"/>
      </c:catAx>
      <c:valAx>
        <c:axId val="7915929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91534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Despesas com</a:t>
            </a:r>
            <a:r>
              <a:rPr lang="en-US" baseline="0"/>
              <a:t> Passagens Aéreas no 1º Quadrimestre de 2016 e 2017</a:t>
            </a:r>
            <a:endParaRPr lang="en-US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v>2014</c:v>
          </c:tx>
          <c:cat>
            <c:strRef>
              <c:f>PASSAGENS!$A$2:$A$3</c:f>
              <c:strCache>
                <c:ptCount val="2"/>
                <c:pt idx="0">
                  <c:v>Aeroturismo Agência de Viagens Ltda</c:v>
                </c:pt>
                <c:pt idx="1">
                  <c:v>Propag Turismo Ltda.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 formatCode="#,##0.00">
                  <c:v>5157.7699999999995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PASSAGENS!$C$1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Aeroturismo Agência de Viagens Ltda</c:v>
                </c:pt>
                <c:pt idx="1">
                  <c:v>Propag Turismo Ltda.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6138.79</c:v>
                </c:pt>
              </c:numCache>
            </c:numRef>
          </c:val>
        </c:ser>
        <c:axId val="78067200"/>
        <c:axId val="78068736"/>
      </c:barChart>
      <c:catAx>
        <c:axId val="78067200"/>
        <c:scaling>
          <c:orientation val="minMax"/>
        </c:scaling>
        <c:axPos val="b"/>
        <c:majorTickMark val="none"/>
        <c:tickLblPos val="nextTo"/>
        <c:crossAx val="78068736"/>
        <c:crosses val="autoZero"/>
        <c:auto val="1"/>
        <c:lblAlgn val="ctr"/>
        <c:lblOffset val="100"/>
      </c:catAx>
      <c:valAx>
        <c:axId val="7806873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7806720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 b="1"/>
              <a:t>Gastos com Equipamentos</a:t>
            </a:r>
            <a:r>
              <a:rPr lang="pt-BR" sz="1600" b="1" baseline="0"/>
              <a:t> e Material Permanente </a:t>
            </a:r>
            <a:r>
              <a:rPr lang="pt-BR" sz="1600" b="1"/>
              <a:t>no 1º Quadrimestre de 2016 e 2017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3241071619718028"/>
          <c:y val="0.20122918263535641"/>
          <c:w val="0.83278776123620757"/>
          <c:h val="0.51659520436051742"/>
        </c:manualLayout>
      </c:layout>
      <c:barChart>
        <c:barDir val="col"/>
        <c:grouping val="clustered"/>
        <c:ser>
          <c:idx val="2"/>
          <c:order val="0"/>
          <c:tx>
            <c:v>2016</c:v>
          </c:tx>
          <c:cat>
            <c:strRef>
              <c:f>'EQUIP. MAT. PERMAN.'!$A$2:$A$4</c:f>
              <c:strCache>
                <c:ptCount val="3"/>
                <c:pt idx="0">
                  <c:v>Mobiliários em Geral</c:v>
                </c:pt>
                <c:pt idx="1">
                  <c:v>Máquinas, Utensílios e Equip. Diversos</c:v>
                </c:pt>
                <c:pt idx="2">
                  <c:v>Equipamentos de Processam. De Dados</c:v>
                </c:pt>
              </c:strCache>
            </c:strRef>
          </c:cat>
          <c:val>
            <c:numRef>
              <c:f>'EQUIP. MAT. PERMAN.'!$B$2:$B$4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v>2017</c:v>
          </c:tx>
          <c:cat>
            <c:strRef>
              <c:f>'EQUIP. MAT. PERMAN.'!$A$2:$A$4</c:f>
              <c:strCache>
                <c:ptCount val="3"/>
                <c:pt idx="0">
                  <c:v>Mobiliários em Geral</c:v>
                </c:pt>
                <c:pt idx="1">
                  <c:v>Máquinas, Utensílios e Equip. Diversos</c:v>
                </c:pt>
                <c:pt idx="2">
                  <c:v>Equipamentos de Processam. De Dados</c:v>
                </c:pt>
              </c:strCache>
            </c:strRef>
          </c:cat>
          <c:val>
            <c:numRef>
              <c:f>'EQUIP. MAT. PERMAN.'!$C$2:$C$4</c:f>
              <c:numCache>
                <c:formatCode>_-* #,##0.00_-;\-* #,##0.00_-;_-* "-"??_-;_-@_-</c:formatCode>
                <c:ptCount val="3"/>
                <c:pt idx="0">
                  <c:v>258511.2</c:v>
                </c:pt>
                <c:pt idx="1">
                  <c:v>22959.599999999995</c:v>
                </c:pt>
                <c:pt idx="2">
                  <c:v>3990</c:v>
                </c:pt>
              </c:numCache>
            </c:numRef>
          </c:val>
        </c:ser>
        <c:axId val="66615168"/>
        <c:axId val="66616704"/>
      </c:barChart>
      <c:catAx>
        <c:axId val="66615168"/>
        <c:scaling>
          <c:orientation val="minMax"/>
        </c:scaling>
        <c:axPos val="b"/>
        <c:majorTickMark val="none"/>
        <c:tickLblPos val="nextTo"/>
        <c:crossAx val="66616704"/>
        <c:crosses val="autoZero"/>
        <c:auto val="1"/>
        <c:lblAlgn val="ctr"/>
        <c:lblOffset val="100"/>
      </c:catAx>
      <c:valAx>
        <c:axId val="666167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6615168"/>
        <c:crosses val="autoZero"/>
        <c:crossBetween val="between"/>
        <c:majorUnit val="500000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 b="1"/>
              <a:t>Maiores Gastos com Serviços de Terceiros – Pessoa Jurídica no 1º Quadrimestre</a:t>
            </a:r>
            <a:r>
              <a:rPr lang="pt-BR" sz="1600" b="1" baseline="0"/>
              <a:t> de 2016 e 2017</a:t>
            </a:r>
            <a:endParaRPr lang="pt-BR" sz="1600" b="1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'SERV TERC - PJ'!$B$1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Aquisição de Software</c:v>
                </c:pt>
                <c:pt idx="1">
                  <c:v>Man. E Conserv. De Bens Imóveis</c:v>
                </c:pt>
                <c:pt idx="2">
                  <c:v>Ser. Téc. Profissionais de TI - Tec. Inf.</c:v>
                </c:pt>
                <c:pt idx="3">
                  <c:v>Serv. de Seleção e Treinamento</c:v>
                </c:pt>
                <c:pt idx="4">
                  <c:v>Fornecimento de Alimentação</c:v>
                </c:pt>
                <c:pt idx="5">
                  <c:v>Locação de Veículos</c:v>
                </c:pt>
              </c:strCache>
            </c:strRef>
          </c:cat>
          <c:val>
            <c:numRef>
              <c:f>'SERV TERC - PJ'!$B$2:$B$7</c:f>
              <c:numCache>
                <c:formatCode>_-* #,##0.00_-;\-* #,##0.00_-;_-* "-"??_-;_-@_-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#,##0.00">
                  <c:v>56325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</c:ser>
        <c:ser>
          <c:idx val="1"/>
          <c:order val="1"/>
          <c:tx>
            <c:strRef>
              <c:f>'SERV TERC - PJ'!$C$1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TERC - PJ'!$A$2:$A$7</c:f>
              <c:strCache>
                <c:ptCount val="6"/>
                <c:pt idx="0">
                  <c:v>Aquisição de Software</c:v>
                </c:pt>
                <c:pt idx="1">
                  <c:v>Man. E Conserv. De Bens Imóveis</c:v>
                </c:pt>
                <c:pt idx="2">
                  <c:v>Ser. Téc. Profissionais de TI - Tec. Inf.</c:v>
                </c:pt>
                <c:pt idx="3">
                  <c:v>Serv. de Seleção e Treinamento</c:v>
                </c:pt>
                <c:pt idx="4">
                  <c:v>Fornecimento de Alimentação</c:v>
                </c:pt>
                <c:pt idx="5">
                  <c:v>Locação de Veículos</c:v>
                </c:pt>
              </c:strCache>
            </c:strRef>
          </c:cat>
          <c:val>
            <c:numRef>
              <c:f>'SERV TERC - PJ'!$C$2:$C$7</c:f>
              <c:numCache>
                <c:formatCode>_-* #,##0.00_-;\-* #,##0.00_-;_-* "-"??_-;_-@_-</c:formatCode>
                <c:ptCount val="6"/>
                <c:pt idx="0">
                  <c:v>225520</c:v>
                </c:pt>
                <c:pt idx="1">
                  <c:v>287999.68</c:v>
                </c:pt>
                <c:pt idx="2">
                  <c:v>732999.93</c:v>
                </c:pt>
                <c:pt idx="3">
                  <c:v>0</c:v>
                </c:pt>
                <c:pt idx="4">
                  <c:v>9871.6</c:v>
                </c:pt>
                <c:pt idx="5">
                  <c:v>362160.61</c:v>
                </c:pt>
              </c:numCache>
            </c:numRef>
          </c:val>
        </c:ser>
        <c:axId val="79182464"/>
        <c:axId val="79180928"/>
      </c:barChart>
      <c:valAx>
        <c:axId val="791809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9182464"/>
        <c:crosses val="autoZero"/>
        <c:crossBetween val="between"/>
      </c:valAx>
      <c:catAx>
        <c:axId val="79182464"/>
        <c:scaling>
          <c:orientation val="minMax"/>
        </c:scaling>
        <c:axPos val="b"/>
        <c:majorTickMark val="none"/>
        <c:tickLblPos val="nextTo"/>
        <c:crossAx val="79180928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600" b="1"/>
              <a:t>Gastos com Exercícios Anteriores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'EXERC. ANTERIOR'!$B$1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'EXERC. ANTERIOR'!$A$2:$A$4</c:f>
              <c:strCache>
                <c:ptCount val="3"/>
                <c:pt idx="0">
                  <c:v>Terclima Tecn. Climática Ltda.</c:v>
                </c:pt>
                <c:pt idx="1">
                  <c:v>Rocio Soseg Ar Cond. E Seg. Contra Incendio</c:v>
                </c:pt>
                <c:pt idx="2">
                  <c:v>Serv. Fed. De Proc. De Dados</c:v>
                </c:pt>
              </c:strCache>
            </c:strRef>
          </c:cat>
          <c:val>
            <c:numRef>
              <c:f>'EXERC. ANTERIOR'!$B$2:$B$4</c:f>
              <c:numCache>
                <c:formatCode>_-* #,##0.00_-;\-* #,##0.00_-;_-* "-"??_-;_-@_-</c:formatCode>
                <c:ptCount val="3"/>
                <c:pt idx="0">
                  <c:v>60668.759999999995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'EXERC. ANTERIOR'!$C$1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'EXERC. ANTERIOR'!$A$2:$A$4</c:f>
              <c:strCache>
                <c:ptCount val="3"/>
                <c:pt idx="0">
                  <c:v>Terclima Tecn. Climática Ltda.</c:v>
                </c:pt>
                <c:pt idx="1">
                  <c:v>Rocio Soseg Ar Cond. E Seg. Contra Incendio</c:v>
                </c:pt>
                <c:pt idx="2">
                  <c:v>Serv. Fed. De Proc. De Dados</c:v>
                </c:pt>
              </c:strCache>
            </c:strRef>
          </c:cat>
          <c:val>
            <c:numRef>
              <c:f>'EXERC. ANTERIOR'!$C$2:$C$4</c:f>
              <c:numCache>
                <c:formatCode>_-* #,##0.00_-;\-* #,##0.00_-;_-* "-"??_-;_-@_-</c:formatCode>
                <c:ptCount val="3"/>
                <c:pt idx="0">
                  <c:v>0</c:v>
                </c:pt>
                <c:pt idx="1">
                  <c:v>11650</c:v>
                </c:pt>
                <c:pt idx="2">
                  <c:v>390</c:v>
                </c:pt>
              </c:numCache>
            </c:numRef>
          </c:val>
        </c:ser>
        <c:axId val="79611392"/>
        <c:axId val="79612928"/>
      </c:barChart>
      <c:catAx>
        <c:axId val="79611392"/>
        <c:scaling>
          <c:orientation val="minMax"/>
        </c:scaling>
        <c:axPos val="b"/>
        <c:majorTickMark val="none"/>
        <c:tickLblPos val="nextTo"/>
        <c:crossAx val="79612928"/>
        <c:crosses val="autoZero"/>
        <c:auto val="1"/>
        <c:lblAlgn val="ctr"/>
        <c:lblOffset val="100"/>
      </c:catAx>
      <c:valAx>
        <c:axId val="79612928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961139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en-US"/>
              <a:t>Indenizações e Restituições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'INDENIZAÇÕES E RESTITUIC'!$B$1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'INDENIZAÇÕES E RESTITUIC'!$A$2</c:f>
              <c:strCache>
                <c:ptCount val="1"/>
                <c:pt idx="0">
                  <c:v>Ressarcimento</c:v>
                </c:pt>
              </c:strCache>
            </c:strRef>
          </c:cat>
          <c:val>
            <c:numRef>
              <c:f>'INDENIZAÇÕES E RESTITUIC'!$B$2</c:f>
              <c:numCache>
                <c:formatCode>_-* #,##0.00_-;\-* #,##0.00_-;_-* "-"??_-;_-@_-</c:formatCode>
                <c:ptCount val="1"/>
                <c:pt idx="0">
                  <c:v>5486</c:v>
                </c:pt>
              </c:numCache>
            </c:numRef>
          </c:val>
        </c:ser>
        <c:ser>
          <c:idx val="1"/>
          <c:order val="1"/>
          <c:tx>
            <c:strRef>
              <c:f>'INDENIZAÇÕES E RESTITUIC'!$C$1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'INDENIZAÇÕES E RESTITUIC'!$A$2</c:f>
              <c:strCache>
                <c:ptCount val="1"/>
                <c:pt idx="0">
                  <c:v>Ressarcimento</c:v>
                </c:pt>
              </c:strCache>
            </c:strRef>
          </c:cat>
          <c:val>
            <c:numRef>
              <c:f>'INDENIZAÇÕES E RESTITUIC'!$C$2</c:f>
              <c:numCache>
                <c:formatCode>_-* #,##0.00_-;\-* #,##0.00_-;_-* "-"??_-;_-@_-</c:formatCode>
                <c:ptCount val="1"/>
                <c:pt idx="0">
                  <c:v>730</c:v>
                </c:pt>
              </c:numCache>
            </c:numRef>
          </c:val>
        </c:ser>
        <c:axId val="79454976"/>
        <c:axId val="79456512"/>
      </c:barChart>
      <c:catAx>
        <c:axId val="79454976"/>
        <c:scaling>
          <c:orientation val="minMax"/>
        </c:scaling>
        <c:axPos val="b"/>
        <c:numFmt formatCode="General" sourceLinked="1"/>
        <c:majorTickMark val="none"/>
        <c:tickLblPos val="nextTo"/>
        <c:crossAx val="79456512"/>
        <c:crosses val="autoZero"/>
        <c:auto val="1"/>
        <c:lblAlgn val="ctr"/>
        <c:lblOffset val="100"/>
      </c:catAx>
      <c:valAx>
        <c:axId val="79456512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9454976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EXECUCAO_ORCAM_2014_2015_2016!$B$1</c:f>
              <c:strCache>
                <c:ptCount val="1"/>
                <c:pt idx="0">
                  <c:v>R$</c:v>
                </c:pt>
              </c:strCache>
            </c:strRef>
          </c:tx>
          <c:cat>
            <c:strRef>
              <c:f>EXECUCAO_ORCAM_2014_2015_2016!$A$2:$A$3</c:f>
              <c:strCache>
                <c:ptCount val="2"/>
                <c:pt idx="0">
                  <c:v>Executado 1º Quadrimestre 2016</c:v>
                </c:pt>
                <c:pt idx="1">
                  <c:v>Executado 1º Quadrimestre 2017</c:v>
                </c:pt>
              </c:strCache>
            </c:strRef>
          </c:cat>
          <c:val>
            <c:numRef>
              <c:f>EXECUCAO_ORCAM_2014_2015_2016!$B$2:$B$3</c:f>
              <c:numCache>
                <c:formatCode>_-* #,##0.00_-;\-* #,##0.00_-;_-* "-"??_-;_-@_-</c:formatCode>
                <c:ptCount val="2"/>
                <c:pt idx="0" formatCode="#,##0.00">
                  <c:v>63489458.650000006</c:v>
                </c:pt>
                <c:pt idx="1">
                  <c:v>69609030.700000003</c:v>
                </c:pt>
              </c:numCache>
            </c:numRef>
          </c:val>
        </c:ser>
        <c:axId val="63857408"/>
        <c:axId val="63858944"/>
      </c:barChart>
      <c:catAx>
        <c:axId val="63857408"/>
        <c:scaling>
          <c:orientation val="minMax"/>
        </c:scaling>
        <c:axPos val="b"/>
        <c:majorTickMark val="none"/>
        <c:tickLblPos val="nextTo"/>
        <c:crossAx val="63858944"/>
        <c:crosses val="autoZero"/>
        <c:auto val="1"/>
        <c:lblAlgn val="ctr"/>
        <c:lblOffset val="100"/>
      </c:catAx>
      <c:valAx>
        <c:axId val="638589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38574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sz="1800" b="1"/>
              <a:t>Gastos com Obras e Instalações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'OBRAS E INSTALAÇÕES'!$B$1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'OBRAS E INSTALAÇÕES'!$A$2</c:f>
              <c:strCache>
                <c:ptCount val="1"/>
                <c:pt idx="0">
                  <c:v>D.W.L. Com. E Serv. De Informatica</c:v>
                </c:pt>
              </c:strCache>
            </c:strRef>
          </c:cat>
          <c:val>
            <c:numRef>
              <c:f>'OBRAS E INSTALAÇÕES'!$B$2</c:f>
              <c:numCache>
                <c:formatCode>_-* #,##0.00_-;\-* #,##0.00_-;_-* "-"??_-;_-@_-</c:formatCode>
                <c:ptCount val="1"/>
                <c:pt idx="0">
                  <c:v>134000</c:v>
                </c:pt>
              </c:numCache>
            </c:numRef>
          </c:val>
        </c:ser>
        <c:ser>
          <c:idx val="1"/>
          <c:order val="1"/>
          <c:tx>
            <c:strRef>
              <c:f>'OBRAS E INSTALAÇÕES'!$C$1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'OBRAS E INSTALAÇÕES'!$A$2</c:f>
              <c:strCache>
                <c:ptCount val="1"/>
                <c:pt idx="0">
                  <c:v>D.W.L. Com. E Serv. De Informatica</c:v>
                </c:pt>
              </c:strCache>
            </c:strRef>
          </c:cat>
          <c:val>
            <c:numRef>
              <c:f>'OBRAS E INSTALAÇÕES'!$C$2</c:f>
              <c:numCache>
                <c:formatCode>_-* #,##0.00_-;\-* #,##0.00_-;_-* "-"??_-;_-@_-</c:formatCode>
                <c:ptCount val="1"/>
                <c:pt idx="0">
                  <c:v>0</c:v>
                </c:pt>
              </c:numCache>
            </c:numRef>
          </c:val>
        </c:ser>
        <c:axId val="79426688"/>
        <c:axId val="79428224"/>
      </c:barChart>
      <c:catAx>
        <c:axId val="79426688"/>
        <c:scaling>
          <c:orientation val="minMax"/>
        </c:scaling>
        <c:axPos val="b"/>
        <c:numFmt formatCode="General" sourceLinked="1"/>
        <c:majorTickMark val="none"/>
        <c:tickLblPos val="nextTo"/>
        <c:crossAx val="79428224"/>
        <c:crosses val="autoZero"/>
        <c:auto val="1"/>
        <c:lblAlgn val="ctr"/>
        <c:lblOffset val="100"/>
      </c:catAx>
      <c:valAx>
        <c:axId val="7942822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942668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Serviços e Consultorias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CONSULTORIA!$B$1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CONSULTORIA!$A$2:$A$3</c:f>
              <c:strCache>
                <c:ptCount val="2"/>
                <c:pt idx="0">
                  <c:v>Asses./Consul. Tec. Ou Jur. P/ Desenv. Software</c:v>
                </c:pt>
                <c:pt idx="1">
                  <c:v>Consul. Asses. Tecnol. da Informac - PJ</c:v>
                </c:pt>
              </c:strCache>
            </c:strRef>
          </c:cat>
          <c:val>
            <c:numRef>
              <c:f>CONSULTORIA!$B$2:$B$3</c:f>
              <c:numCache>
                <c:formatCode>_-* #,##0.00_-;\-* #,##0.00_-;_-* "-"??_-;_-@_-</c:formatCode>
                <c:ptCount val="2"/>
                <c:pt idx="0">
                  <c:v>93537.919999999998</c:v>
                </c:pt>
                <c:pt idx="1">
                  <c:v>215238.97</c:v>
                </c:pt>
              </c:numCache>
            </c:numRef>
          </c:val>
        </c:ser>
        <c:ser>
          <c:idx val="1"/>
          <c:order val="1"/>
          <c:tx>
            <c:strRef>
              <c:f>CONSULTORIA!$C$1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CONSULTORIA!$A$2:$A$3</c:f>
              <c:strCache>
                <c:ptCount val="2"/>
                <c:pt idx="0">
                  <c:v>Asses./Consul. Tec. Ou Jur. P/ Desenv. Software</c:v>
                </c:pt>
                <c:pt idx="1">
                  <c:v>Consul. Asses. Tecnol. da Informac - PJ</c:v>
                </c:pt>
              </c:strCache>
            </c:strRef>
          </c:cat>
          <c:val>
            <c:numRef>
              <c:f>CONSULTORIA!$C$2:$C$3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42983.340000000004</c:v>
                </c:pt>
              </c:numCache>
            </c:numRef>
          </c:val>
        </c:ser>
        <c:axId val="79262080"/>
        <c:axId val="79263616"/>
      </c:barChart>
      <c:catAx>
        <c:axId val="79262080"/>
        <c:scaling>
          <c:orientation val="minMax"/>
        </c:scaling>
        <c:axPos val="b"/>
        <c:majorTickMark val="none"/>
        <c:tickLblPos val="nextTo"/>
        <c:crossAx val="79263616"/>
        <c:crosses val="autoZero"/>
        <c:auto val="1"/>
        <c:lblAlgn val="ctr"/>
        <c:lblOffset val="100"/>
      </c:catAx>
      <c:valAx>
        <c:axId val="79263616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926208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As 08 Maiores Verbas pagas com Folha no 1º Quadrimestre de 2016 e 2017</a:t>
            </a:r>
          </a:p>
        </c:rich>
      </c:tx>
      <c:layout>
        <c:manualLayout>
          <c:xMode val="edge"/>
          <c:yMode val="edge"/>
          <c:x val="0.12323066392881606"/>
          <c:y val="0"/>
        </c:manualLayout>
      </c:layout>
    </c:title>
    <c:plotArea>
      <c:layout/>
      <c:barChart>
        <c:barDir val="col"/>
        <c:grouping val="clustered"/>
        <c:ser>
          <c:idx val="0"/>
          <c:order val="0"/>
          <c:tx>
            <c:strRef>
              <c:f>'PESSOAL CIVIL'!$C$9</c:f>
              <c:strCache>
                <c:ptCount val="1"/>
                <c:pt idx="0">
                  <c:v>2016 (R$)</c:v>
                </c:pt>
              </c:strCache>
            </c:strRef>
          </c:tx>
          <c:cat>
            <c:strRef>
              <c:f>'PESSOAL CIVIL'!$A$10:$A$17</c:f>
              <c:strCache>
                <c:ptCount val="8"/>
                <c:pt idx="0">
                  <c:v>Vencimentos e Salários</c:v>
                </c:pt>
                <c:pt idx="1">
                  <c:v>Gratificação Por Tempo de Serviço</c:v>
                </c:pt>
                <c:pt idx="2">
                  <c:v>Férias </c:v>
                </c:pt>
                <c:pt idx="3">
                  <c:v>13º Salário </c:v>
                </c:pt>
                <c:pt idx="4">
                  <c:v>Gratif. Exer. Cargo em Comissão </c:v>
                </c:pt>
                <c:pt idx="5">
                  <c:v>Adicional Noturno</c:v>
                </c:pt>
                <c:pt idx="6">
                  <c:v>Abono Permanência</c:v>
                </c:pt>
                <c:pt idx="7">
                  <c:v>Gratificação por Exercício de Função</c:v>
                </c:pt>
              </c:strCache>
            </c:strRef>
          </c:cat>
          <c:val>
            <c:numRef>
              <c:f>'PESSOAL CIVIL'!$C$10:$C$17</c:f>
              <c:numCache>
                <c:formatCode>_-* #,##0.00_-;\-* #,##0.00_-;_-* "-"??_-;_-@_-</c:formatCode>
                <c:ptCount val="8"/>
                <c:pt idx="0">
                  <c:v>35309910.110000007</c:v>
                </c:pt>
                <c:pt idx="1">
                  <c:v>7914381.8900000006</c:v>
                </c:pt>
                <c:pt idx="2">
                  <c:v>994653.96000000008</c:v>
                </c:pt>
                <c:pt idx="3">
                  <c:v>149580.37</c:v>
                </c:pt>
                <c:pt idx="4">
                  <c:v>408628.92000000004</c:v>
                </c:pt>
                <c:pt idx="5">
                  <c:v>1252082.1400000004</c:v>
                </c:pt>
                <c:pt idx="6">
                  <c:v>684638.62</c:v>
                </c:pt>
                <c:pt idx="7">
                  <c:v>631710.12</c:v>
                </c:pt>
              </c:numCache>
            </c:numRef>
          </c:val>
        </c:ser>
        <c:ser>
          <c:idx val="1"/>
          <c:order val="1"/>
          <c:tx>
            <c:strRef>
              <c:f>'PESSOAL CIVIL'!$D$9</c:f>
              <c:strCache>
                <c:ptCount val="1"/>
                <c:pt idx="0">
                  <c:v>2017 (R$)</c:v>
                </c:pt>
              </c:strCache>
            </c:strRef>
          </c:tx>
          <c:cat>
            <c:strRef>
              <c:f>'PESSOAL CIVIL'!$A$10:$A$17</c:f>
              <c:strCache>
                <c:ptCount val="8"/>
                <c:pt idx="0">
                  <c:v>Vencimentos e Salários</c:v>
                </c:pt>
                <c:pt idx="1">
                  <c:v>Gratificação Por Tempo de Serviço</c:v>
                </c:pt>
                <c:pt idx="2">
                  <c:v>Férias </c:v>
                </c:pt>
                <c:pt idx="3">
                  <c:v>13º Salário </c:v>
                </c:pt>
                <c:pt idx="4">
                  <c:v>Gratif. Exer. Cargo em Comissão </c:v>
                </c:pt>
                <c:pt idx="5">
                  <c:v>Adicional Noturno</c:v>
                </c:pt>
                <c:pt idx="6">
                  <c:v>Abono Permanência</c:v>
                </c:pt>
                <c:pt idx="7">
                  <c:v>Gratificação por Exercício de Função</c:v>
                </c:pt>
              </c:strCache>
            </c:strRef>
          </c:cat>
          <c:val>
            <c:numRef>
              <c:f>'PESSOAL CIVIL'!$D$10:$D$17</c:f>
              <c:numCache>
                <c:formatCode>_-* #,##0.00_-;\-* #,##0.00_-;_-* "-"??_-;_-@_-</c:formatCode>
                <c:ptCount val="8"/>
                <c:pt idx="0">
                  <c:v>35147405.849999994</c:v>
                </c:pt>
                <c:pt idx="1">
                  <c:v>8338156.3800000008</c:v>
                </c:pt>
                <c:pt idx="2">
                  <c:v>1000621.52</c:v>
                </c:pt>
                <c:pt idx="3">
                  <c:v>3829544.01</c:v>
                </c:pt>
                <c:pt idx="4">
                  <c:v>308484.07</c:v>
                </c:pt>
                <c:pt idx="5">
                  <c:v>1259404.77</c:v>
                </c:pt>
                <c:pt idx="6">
                  <c:v>898041.17999999993</c:v>
                </c:pt>
                <c:pt idx="7">
                  <c:v>610284.89</c:v>
                </c:pt>
              </c:numCache>
            </c:numRef>
          </c:val>
        </c:ser>
        <c:axId val="66765568"/>
        <c:axId val="66767104"/>
      </c:barChart>
      <c:catAx>
        <c:axId val="66765568"/>
        <c:scaling>
          <c:orientation val="minMax"/>
        </c:scaling>
        <c:axPos val="b"/>
        <c:majorTickMark val="none"/>
        <c:tickLblPos val="nextTo"/>
        <c:crossAx val="66767104"/>
        <c:crosses val="autoZero"/>
        <c:auto val="1"/>
        <c:lblAlgn val="ctr"/>
        <c:lblOffset val="100"/>
      </c:catAx>
      <c:valAx>
        <c:axId val="6676710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6676556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DIARIAS_DETALHAMENTO!$B$1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DIARIAS_DETALHAMENTO!$B$2:$B$3</c:f>
              <c:numCache>
                <c:formatCode>#,##0.00</c:formatCode>
                <c:ptCount val="2"/>
                <c:pt idx="0">
                  <c:v>3790</c:v>
                </c:pt>
                <c:pt idx="1">
                  <c:v>76170</c:v>
                </c:pt>
              </c:numCache>
            </c:numRef>
          </c:val>
        </c:ser>
        <c:ser>
          <c:idx val="1"/>
          <c:order val="1"/>
          <c:tx>
            <c:strRef>
              <c:f>DIARIAS_DETALHAMENTO!$C$1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DIARIAS_DETALHAMENTO!$A$2:$A$3</c:f>
              <c:strCache>
                <c:ptCount val="2"/>
                <c:pt idx="0">
                  <c:v>Diárias Dentro do Estado</c:v>
                </c:pt>
                <c:pt idx="1">
                  <c:v>Diárias Fora do Estado</c:v>
                </c:pt>
              </c:strCache>
            </c:strRef>
          </c:cat>
          <c:val>
            <c:numRef>
              <c:f>DIARIAS_DETALHAMENTO!$C$2:$C$3</c:f>
              <c:numCache>
                <c:formatCode>_-* #,##0.00_-;\-* #,##0.00_-;_-* "-"??_-;_-@_-</c:formatCode>
                <c:ptCount val="2"/>
                <c:pt idx="0">
                  <c:v>6355</c:v>
                </c:pt>
                <c:pt idx="1">
                  <c:v>105635</c:v>
                </c:pt>
              </c:numCache>
            </c:numRef>
          </c:val>
        </c:ser>
        <c:axId val="54149120"/>
        <c:axId val="54150656"/>
      </c:barChart>
      <c:catAx>
        <c:axId val="54149120"/>
        <c:scaling>
          <c:orientation val="minMax"/>
        </c:scaling>
        <c:axPos val="b"/>
        <c:majorTickMark val="none"/>
        <c:tickLblPos val="nextTo"/>
        <c:crossAx val="54150656"/>
        <c:crosses val="autoZero"/>
        <c:auto val="1"/>
        <c:lblAlgn val="ctr"/>
        <c:lblOffset val="100"/>
      </c:catAx>
      <c:valAx>
        <c:axId val="54150656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5414912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Fornecedores de Passagens</a:t>
            </a:r>
            <a:r>
              <a:rPr lang="pt-BR" baseline="0"/>
              <a:t> Aéreas no 1º Quadrimestre 2016 e 2017</a:t>
            </a:r>
            <a:endParaRPr lang="pt-BR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PASSAGENS!$B$1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Aeroturismo Agência de Viagens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PASSAGENS!$B$2:$B$3</c:f>
              <c:numCache>
                <c:formatCode>_-* #,##0.00_-;\-* #,##0.00_-;_-* "-"??_-;_-@_-</c:formatCode>
                <c:ptCount val="2"/>
                <c:pt idx="0" formatCode="#,##0.00">
                  <c:v>54334.840000000004</c:v>
                </c:pt>
                <c:pt idx="1">
                  <c:v>0</c:v>
                </c:pt>
              </c:numCache>
            </c:numRef>
          </c:val>
        </c:ser>
        <c:ser>
          <c:idx val="1"/>
          <c:order val="1"/>
          <c:tx>
            <c:strRef>
              <c:f>PASSAGENS!$C$1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PASSAGENS!$A$2:$A$3</c:f>
              <c:strCache>
                <c:ptCount val="2"/>
                <c:pt idx="0">
                  <c:v>Aeroturismo Agência de Viagens Ltda</c:v>
                </c:pt>
                <c:pt idx="1">
                  <c:v>Propag Turismo Ltda</c:v>
                </c:pt>
              </c:strCache>
            </c:strRef>
          </c:cat>
          <c:val>
            <c:numRef>
              <c:f>PASSAGENS!$C$2:$C$3</c:f>
              <c:numCache>
                <c:formatCode>_-* #,##0.00_-;\-* #,##0.00_-;_-* "-"??_-;_-@_-</c:formatCode>
                <c:ptCount val="2"/>
                <c:pt idx="0">
                  <c:v>0</c:v>
                </c:pt>
                <c:pt idx="1">
                  <c:v>137404.84999999998</c:v>
                </c:pt>
              </c:numCache>
            </c:numRef>
          </c:val>
        </c:ser>
        <c:axId val="70174208"/>
        <c:axId val="70175744"/>
      </c:barChart>
      <c:catAx>
        <c:axId val="70174208"/>
        <c:scaling>
          <c:orientation val="minMax"/>
        </c:scaling>
        <c:axPos val="b"/>
        <c:majorTickMark val="none"/>
        <c:tickLblPos val="nextTo"/>
        <c:crossAx val="70175744"/>
        <c:crosses val="autoZero"/>
        <c:auto val="1"/>
        <c:lblAlgn val="ctr"/>
        <c:lblOffset val="100"/>
      </c:catAx>
      <c:valAx>
        <c:axId val="7017574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70174208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Despesas com Serviços de Terceiros - Pessoa Física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'SERV TER - PF'!$B$1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 - PF'!$A$2:$A$3</c:f>
              <c:strCache>
                <c:ptCount val="2"/>
                <c:pt idx="0">
                  <c:v>Outros Serv. Terc. Pessoa Física</c:v>
                </c:pt>
                <c:pt idx="1">
                  <c:v>Manut. E Conservação de Equipamentos</c:v>
                </c:pt>
              </c:strCache>
            </c:strRef>
          </c:cat>
          <c:val>
            <c:numRef>
              <c:f>'SERV TER - PF'!$B$2:$B$3</c:f>
              <c:numCache>
                <c:formatCode>#,##0.00</c:formatCode>
                <c:ptCount val="2"/>
                <c:pt idx="0">
                  <c:v>258357.81</c:v>
                </c:pt>
                <c:pt idx="1">
                  <c:v>2200</c:v>
                </c:pt>
              </c:numCache>
            </c:numRef>
          </c:val>
        </c:ser>
        <c:ser>
          <c:idx val="1"/>
          <c:order val="1"/>
          <c:tx>
            <c:strRef>
              <c:f>'SERV TER - PF'!$C$1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 - PF'!$A$2:$A$3</c:f>
              <c:strCache>
                <c:ptCount val="2"/>
                <c:pt idx="0">
                  <c:v>Outros Serv. Terc. Pessoa Física</c:v>
                </c:pt>
                <c:pt idx="1">
                  <c:v>Manut. E Conservação de Equipamentos</c:v>
                </c:pt>
              </c:strCache>
            </c:strRef>
          </c:cat>
          <c:val>
            <c:numRef>
              <c:f>'SERV TER - PF'!$C$2:$C$3</c:f>
              <c:numCache>
                <c:formatCode>_-* #,##0.00_-;\-* #,##0.00_-;_-* "-"??_-;_-@_-</c:formatCode>
                <c:ptCount val="2"/>
                <c:pt idx="0">
                  <c:v>302947.73000000004</c:v>
                </c:pt>
                <c:pt idx="1">
                  <c:v>0</c:v>
                </c:pt>
              </c:numCache>
            </c:numRef>
          </c:val>
        </c:ser>
        <c:axId val="64232832"/>
        <c:axId val="64255104"/>
      </c:barChart>
      <c:catAx>
        <c:axId val="64232832"/>
        <c:scaling>
          <c:orientation val="minMax"/>
        </c:scaling>
        <c:axPos val="b"/>
        <c:majorTickMark val="none"/>
        <c:tickLblPos val="nextTo"/>
        <c:crossAx val="64255104"/>
        <c:crosses val="autoZero"/>
        <c:auto val="1"/>
        <c:lblAlgn val="ctr"/>
        <c:lblOffset val="100"/>
      </c:catAx>
      <c:valAx>
        <c:axId val="64255104"/>
        <c:scaling>
          <c:orientation val="minMax"/>
        </c:scaling>
        <c:axPos val="l"/>
        <c:majorGridlines/>
        <c:numFmt formatCode="#,##0.00" sourceLinked="1"/>
        <c:majorTickMark val="none"/>
        <c:tickLblPos val="nextTo"/>
        <c:crossAx val="642328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 dirty="0"/>
              <a:t>Os 06 </a:t>
            </a:r>
            <a:r>
              <a:rPr lang="pt-BR" dirty="0" smtClean="0"/>
              <a:t>Maiores Itens </a:t>
            </a:r>
            <a:r>
              <a:rPr lang="pt-BR" dirty="0"/>
              <a:t>G</a:t>
            </a:r>
            <a:r>
              <a:rPr lang="pt-BR" dirty="0" smtClean="0"/>
              <a:t>astos </a:t>
            </a:r>
            <a:r>
              <a:rPr lang="pt-BR" dirty="0"/>
              <a:t>com Material de Consumo no 1º Quadrimestre</a:t>
            </a:r>
            <a:r>
              <a:rPr lang="pt-BR" baseline="0" dirty="0"/>
              <a:t> de 2016 e 2017</a:t>
            </a:r>
            <a:endParaRPr lang="pt-BR" dirty="0"/>
          </a:p>
        </c:rich>
      </c:tx>
      <c:layout/>
    </c:title>
    <c:plotArea>
      <c:layout/>
      <c:barChart>
        <c:barDir val="bar"/>
        <c:grouping val="clustered"/>
        <c:ser>
          <c:idx val="1"/>
          <c:order val="0"/>
          <c:tx>
            <c:strRef>
              <c:f>'MATERIAL DE CONSUMO'!$C$1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'MATERIAL DE CONSUMO'!$A$2:$A$7</c:f>
              <c:strCache>
                <c:ptCount val="6"/>
                <c:pt idx="0">
                  <c:v>Material de Consumo - Pagt. Antecipado</c:v>
                </c:pt>
                <c:pt idx="1">
                  <c:v>Generos de Alimentação</c:v>
                </c:pt>
                <c:pt idx="2">
                  <c:v>Material de Expediente</c:v>
                </c:pt>
                <c:pt idx="3">
                  <c:v>Material de Limpeza e Prod. De Higien.</c:v>
                </c:pt>
                <c:pt idx="4">
                  <c:v>Material para Manutenção de Veículos</c:v>
                </c:pt>
                <c:pt idx="5">
                  <c:v>Material Elétrico e Eletrônico</c:v>
                </c:pt>
              </c:strCache>
            </c:strRef>
          </c:cat>
          <c:val>
            <c:numRef>
              <c:f>'MATERIAL DE CONSUMO'!$C$2:$C$7</c:f>
              <c:numCache>
                <c:formatCode>_-* #,##0.00_-;\-* #,##0.00_-;_-* "-"??_-;_-@_-</c:formatCode>
                <c:ptCount val="6"/>
                <c:pt idx="0">
                  <c:v>15828.81</c:v>
                </c:pt>
                <c:pt idx="1">
                  <c:v>4080</c:v>
                </c:pt>
                <c:pt idx="2">
                  <c:v>8747.1</c:v>
                </c:pt>
                <c:pt idx="3">
                  <c:v>6499</c:v>
                </c:pt>
                <c:pt idx="4">
                  <c:v>59429.77</c:v>
                </c:pt>
                <c:pt idx="5">
                  <c:v>7011</c:v>
                </c:pt>
              </c:numCache>
            </c:numRef>
          </c:val>
        </c:ser>
        <c:ser>
          <c:idx val="0"/>
          <c:order val="1"/>
          <c:tx>
            <c:strRef>
              <c:f>'MATERIAL DE CONSUMO'!$B$1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'MATERIAL DE CONSUMO'!$A$2:$A$7</c:f>
              <c:strCache>
                <c:ptCount val="6"/>
                <c:pt idx="0">
                  <c:v>Material de Consumo - Pagt. Antecipado</c:v>
                </c:pt>
                <c:pt idx="1">
                  <c:v>Generos de Alimentação</c:v>
                </c:pt>
                <c:pt idx="2">
                  <c:v>Material de Expediente</c:v>
                </c:pt>
                <c:pt idx="3">
                  <c:v>Material de Limpeza e Prod. De Higien.</c:v>
                </c:pt>
                <c:pt idx="4">
                  <c:v>Material para Manutenção de Veículos</c:v>
                </c:pt>
                <c:pt idx="5">
                  <c:v>Material Elétrico e Eletrônico</c:v>
                </c:pt>
              </c:strCache>
            </c:strRef>
          </c:cat>
          <c:val>
            <c:numRef>
              <c:f>'MATERIAL DE CONSUMO'!$B$2:$B$7</c:f>
              <c:numCache>
                <c:formatCode>#,##0.00</c:formatCode>
                <c:ptCount val="6"/>
                <c:pt idx="0">
                  <c:v>20799.55</c:v>
                </c:pt>
                <c:pt idx="1">
                  <c:v>12612.44</c:v>
                </c:pt>
                <c:pt idx="2">
                  <c:v>13551.6</c:v>
                </c:pt>
                <c:pt idx="3">
                  <c:v>7050</c:v>
                </c:pt>
                <c:pt idx="4">
                  <c:v>30308.43</c:v>
                </c:pt>
                <c:pt idx="5">
                  <c:v>6605</c:v>
                </c:pt>
              </c:numCache>
            </c:numRef>
          </c:val>
        </c:ser>
        <c:axId val="70370432"/>
        <c:axId val="70371968"/>
      </c:barChart>
      <c:catAx>
        <c:axId val="70370432"/>
        <c:scaling>
          <c:orientation val="minMax"/>
        </c:scaling>
        <c:axPos val="l"/>
        <c:majorTickMark val="none"/>
        <c:tickLblPos val="nextTo"/>
        <c:crossAx val="70371968"/>
        <c:crosses val="autoZero"/>
        <c:auto val="1"/>
        <c:lblAlgn val="ctr"/>
        <c:lblOffset val="100"/>
      </c:catAx>
      <c:valAx>
        <c:axId val="70371968"/>
        <c:scaling>
          <c:orientation val="minMax"/>
        </c:scaling>
        <c:axPos val="b"/>
        <c:majorGridlines/>
        <c:numFmt formatCode="_-* #,##0.00_-;\-* #,##0.00_-;_-* &quot;-&quot;??_-;_-@_-" sourceLinked="1"/>
        <c:majorTickMark val="none"/>
        <c:tickLblPos val="nextTo"/>
        <c:txPr>
          <a:bodyPr/>
          <a:lstStyle/>
          <a:p>
            <a:pPr>
              <a:defRPr sz="800"/>
            </a:pPr>
            <a:endParaRPr lang="pt-BR"/>
          </a:p>
        </c:txPr>
        <c:crossAx val="70370432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Maiores Despesas com Serviços de Terceiros - Pessoa Jurídica no 1º</a:t>
            </a:r>
            <a:r>
              <a:rPr lang="pt-BR" baseline="0"/>
              <a:t> Quadrimestre de 2016 e 2017</a:t>
            </a:r>
            <a:endParaRPr lang="pt-BR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'SERV TERC - PJ'!$B$1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'SERV TERC - PJ'!$A$2:$A$10</c:f>
              <c:strCache>
                <c:ptCount val="9"/>
                <c:pt idx="0">
                  <c:v>Serviços Bancários</c:v>
                </c:pt>
                <c:pt idx="1">
                  <c:v>Serviços de Processamento de Dados</c:v>
                </c:pt>
                <c:pt idx="2">
                  <c:v>Serv. De Apoio Adm. Tec. E Operacional</c:v>
                </c:pt>
                <c:pt idx="3">
                  <c:v>Limpeza e Conservação</c:v>
                </c:pt>
                <c:pt idx="4">
                  <c:v>Estagiários</c:v>
                </c:pt>
                <c:pt idx="5">
                  <c:v>Serv. Energia Elétrica</c:v>
                </c:pt>
                <c:pt idx="6">
                  <c:v>Serv. de Comunicação em Geral</c:v>
                </c:pt>
                <c:pt idx="7">
                  <c:v>Fornecimento de Alimentação</c:v>
                </c:pt>
                <c:pt idx="8">
                  <c:v>Manutenção de Software</c:v>
                </c:pt>
              </c:strCache>
            </c:strRef>
          </c:cat>
          <c:val>
            <c:numRef>
              <c:f>'SERV TERC - PJ'!$B$2:$B$10</c:f>
              <c:numCache>
                <c:formatCode>_-* #,##0.00_-;\-* #,##0.00_-;_-* "-"??_-;_-@_-</c:formatCode>
                <c:ptCount val="9"/>
                <c:pt idx="0">
                  <c:v>1640165.6600000001</c:v>
                </c:pt>
                <c:pt idx="1">
                  <c:v>193481.52</c:v>
                </c:pt>
                <c:pt idx="2">
                  <c:v>134347.20000000001</c:v>
                </c:pt>
                <c:pt idx="3">
                  <c:v>659101.05000000005</c:v>
                </c:pt>
                <c:pt idx="4">
                  <c:v>467542.91000000003</c:v>
                </c:pt>
                <c:pt idx="5">
                  <c:v>271268</c:v>
                </c:pt>
                <c:pt idx="6">
                  <c:v>387689.68</c:v>
                </c:pt>
                <c:pt idx="7">
                  <c:v>116451.34</c:v>
                </c:pt>
                <c:pt idx="8">
                  <c:v>42073.5</c:v>
                </c:pt>
              </c:numCache>
            </c:numRef>
          </c:val>
        </c:ser>
        <c:ser>
          <c:idx val="1"/>
          <c:order val="1"/>
          <c:tx>
            <c:strRef>
              <c:f>'SERV TERC - PJ'!$C$1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'SERV TERC - PJ'!$A$2:$A$10</c:f>
              <c:strCache>
                <c:ptCount val="9"/>
                <c:pt idx="0">
                  <c:v>Serviços Bancários</c:v>
                </c:pt>
                <c:pt idx="1">
                  <c:v>Serviços de Processamento de Dados</c:v>
                </c:pt>
                <c:pt idx="2">
                  <c:v>Serv. De Apoio Adm. Tec. E Operacional</c:v>
                </c:pt>
                <c:pt idx="3">
                  <c:v>Limpeza e Conservação</c:v>
                </c:pt>
                <c:pt idx="4">
                  <c:v>Estagiários</c:v>
                </c:pt>
                <c:pt idx="5">
                  <c:v>Serv. Energia Elétrica</c:v>
                </c:pt>
                <c:pt idx="6">
                  <c:v>Serv. de Comunicação em Geral</c:v>
                </c:pt>
                <c:pt idx="7">
                  <c:v>Fornecimento de Alimentação</c:v>
                </c:pt>
                <c:pt idx="8">
                  <c:v>Manutenção de Software</c:v>
                </c:pt>
              </c:strCache>
            </c:strRef>
          </c:cat>
          <c:val>
            <c:numRef>
              <c:f>'SERV TERC - PJ'!$C$2:$C$10</c:f>
              <c:numCache>
                <c:formatCode>_-* #,##0.00_-;\-* #,##0.00_-;_-* "-"??_-;_-@_-</c:formatCode>
                <c:ptCount val="9"/>
                <c:pt idx="0">
                  <c:v>982281.66999999993</c:v>
                </c:pt>
                <c:pt idx="1">
                  <c:v>205411.47</c:v>
                </c:pt>
                <c:pt idx="2">
                  <c:v>148317.81999999998</c:v>
                </c:pt>
                <c:pt idx="3">
                  <c:v>709728.35000000009</c:v>
                </c:pt>
                <c:pt idx="4">
                  <c:v>502698.33</c:v>
                </c:pt>
                <c:pt idx="5">
                  <c:v>220136.55</c:v>
                </c:pt>
                <c:pt idx="6">
                  <c:v>504235.54</c:v>
                </c:pt>
                <c:pt idx="7">
                  <c:v>71037.289999999994</c:v>
                </c:pt>
                <c:pt idx="8">
                  <c:v>227195.93</c:v>
                </c:pt>
              </c:numCache>
            </c:numRef>
          </c:val>
        </c:ser>
        <c:axId val="71709440"/>
        <c:axId val="70384640"/>
      </c:barChart>
      <c:valAx>
        <c:axId val="70384640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1709440"/>
        <c:crosses val="autoZero"/>
        <c:crossBetween val="between"/>
      </c:valAx>
      <c:catAx>
        <c:axId val="71709440"/>
        <c:scaling>
          <c:orientation val="minMax"/>
        </c:scaling>
        <c:axPos val="b"/>
        <c:majorTickMark val="none"/>
        <c:tickLblPos val="nextTo"/>
        <c:crossAx val="70384640"/>
        <c:crosses val="autoZero"/>
        <c:auto val="1"/>
        <c:lblAlgn val="ctr"/>
        <c:lblOffset val="100"/>
      </c:cat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pt-BR"/>
  <c:chart>
    <c:title>
      <c:tx>
        <c:rich>
          <a:bodyPr/>
          <a:lstStyle/>
          <a:p>
            <a:pPr>
              <a:defRPr/>
            </a:pPr>
            <a:r>
              <a:rPr lang="pt-BR"/>
              <a:t>Despesas com Indenizações e Restituições no 1º Quadrimestre de 2016 e 2017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'INDENIZAÇÕES E RESTITUIC'!$B$1</c:f>
              <c:strCache>
                <c:ptCount val="1"/>
                <c:pt idx="0">
                  <c:v>2016</c:v>
                </c:pt>
              </c:strCache>
            </c:strRef>
          </c:tx>
          <c:cat>
            <c:strRef>
              <c:f>'INDENIZAÇÕES E RESTITUIC'!$A$2:$A$4</c:f>
              <c:strCache>
                <c:ptCount val="3"/>
                <c:pt idx="0">
                  <c:v>Auxilio Moradia</c:v>
                </c:pt>
                <c:pt idx="1">
                  <c:v>Indenizações</c:v>
                </c:pt>
                <c:pt idx="2">
                  <c:v>Ressarcimento</c:v>
                </c:pt>
              </c:strCache>
            </c:strRef>
          </c:cat>
          <c:val>
            <c:numRef>
              <c:f>'INDENIZAÇÕES E RESTITUIC'!$B$2:$B$4</c:f>
              <c:numCache>
                <c:formatCode>_-* #,##0.00_-;\-* #,##0.00_-;_-* "-"??_-;_-@_-</c:formatCode>
                <c:ptCount val="3"/>
                <c:pt idx="0">
                  <c:v>16454.05</c:v>
                </c:pt>
                <c:pt idx="1">
                  <c:v>140226.97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'INDENIZAÇÕES E RESTITUIC'!$C$1</c:f>
              <c:strCache>
                <c:ptCount val="1"/>
                <c:pt idx="0">
                  <c:v>2017</c:v>
                </c:pt>
              </c:strCache>
            </c:strRef>
          </c:tx>
          <c:cat>
            <c:strRef>
              <c:f>'INDENIZAÇÕES E RESTITUIC'!$A$2:$A$4</c:f>
              <c:strCache>
                <c:ptCount val="3"/>
                <c:pt idx="0">
                  <c:v>Auxilio Moradia</c:v>
                </c:pt>
                <c:pt idx="1">
                  <c:v>Indenizações</c:v>
                </c:pt>
                <c:pt idx="2">
                  <c:v>Ressarcimento</c:v>
                </c:pt>
              </c:strCache>
            </c:strRef>
          </c:cat>
          <c:val>
            <c:numRef>
              <c:f>'INDENIZAÇÕES E RESTITUIC'!$C$2:$C$4</c:f>
              <c:numCache>
                <c:formatCode>_-* #,##0.00_-;\-* #,##0.00_-;_-* "-"??_-;_-@_-</c:formatCode>
                <c:ptCount val="3"/>
                <c:pt idx="0">
                  <c:v>12000</c:v>
                </c:pt>
                <c:pt idx="1">
                  <c:v>119354.64</c:v>
                </c:pt>
                <c:pt idx="2">
                  <c:v>206.96</c:v>
                </c:pt>
              </c:numCache>
            </c:numRef>
          </c:val>
        </c:ser>
        <c:axId val="77532160"/>
        <c:axId val="77542144"/>
      </c:barChart>
      <c:catAx>
        <c:axId val="77532160"/>
        <c:scaling>
          <c:orientation val="minMax"/>
        </c:scaling>
        <c:axPos val="b"/>
        <c:numFmt formatCode="General" sourceLinked="1"/>
        <c:majorTickMark val="none"/>
        <c:tickLblPos val="nextTo"/>
        <c:crossAx val="77542144"/>
        <c:crosses val="autoZero"/>
        <c:auto val="1"/>
        <c:lblAlgn val="ctr"/>
        <c:lblOffset val="100"/>
      </c:catAx>
      <c:valAx>
        <c:axId val="77542144"/>
        <c:scaling>
          <c:orientation val="minMax"/>
        </c:scaling>
        <c:axPos val="l"/>
        <c:majorGridlines/>
        <c:numFmt formatCode="_-* #,##0.00_-;\-* #,##0.00_-;_-* &quot;-&quot;??_-;_-@_-" sourceLinked="1"/>
        <c:majorTickMark val="none"/>
        <c:tickLblPos val="nextTo"/>
        <c:crossAx val="77532160"/>
        <c:crosses val="autoZero"/>
        <c:crossBetween val="between"/>
      </c:valAx>
      <c:dTable>
        <c:showHorzBorder val="1"/>
        <c:showVertBorder val="1"/>
        <c:showOutline val="1"/>
        <c:showKeys val="1"/>
      </c:dTable>
      <c:spPr>
        <a:gradFill>
          <a:gsLst>
            <a:gs pos="0">
              <a:srgbClr val="4F81BD">
                <a:tint val="66000"/>
                <a:satMod val="160000"/>
              </a:srgbClr>
            </a:gs>
            <a:gs pos="50000">
              <a:srgbClr val="4F81BD">
                <a:tint val="44500"/>
                <a:satMod val="160000"/>
              </a:srgbClr>
            </a:gs>
            <a:gs pos="100000">
              <a:srgbClr val="4F81BD">
                <a:tint val="23500"/>
                <a:satMod val="160000"/>
              </a:srgbClr>
            </a:gs>
          </a:gsLst>
          <a:lin ang="5400000" scaled="0"/>
        </a:gradFill>
      </c:spPr>
    </c:plotArea>
    <c:plotVisOnly val="1"/>
  </c:chart>
  <c:spPr>
    <a:gradFill>
      <a:gsLst>
        <a:gs pos="0">
          <a:srgbClr val="4F81BD">
            <a:tint val="66000"/>
            <a:satMod val="160000"/>
          </a:srgbClr>
        </a:gs>
        <a:gs pos="50000">
          <a:srgbClr val="4F81BD">
            <a:tint val="44500"/>
            <a:satMod val="160000"/>
          </a:srgbClr>
        </a:gs>
        <a:gs pos="100000">
          <a:srgbClr val="4F81BD">
            <a:tint val="23500"/>
            <a:satMod val="160000"/>
          </a:srgbClr>
        </a:gs>
      </a:gsLst>
      <a:lin ang="5400000" scaled="0"/>
    </a:gradFill>
  </c:sp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324A4A-27F4-496B-B4A2-00DD1B97B02E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17713" y="744538"/>
            <a:ext cx="263366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42873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E3A998E-1E9E-489D-BC92-6AB1934258AA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207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41400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636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84388" algn="l" defTabSz="1041400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76" y="3321394"/>
            <a:ext cx="6425724" cy="229181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3951" y="6058694"/>
            <a:ext cx="5291773" cy="27323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67788647-96AF-4B50-A0A3-CEB71F71C3A5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22196F8D-116D-4FA1-AF90-4268946A25AB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153B4CAD-8F47-4D37-9121-B5EEAA0EE539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3F647119-862D-4077-9B98-BDE96FC2644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480764" y="428170"/>
            <a:ext cx="1700927" cy="912269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7984" y="428170"/>
            <a:ext cx="4976786" cy="91226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14275E-6AE0-4C43-8E18-6A0D3B1A24B5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5DD949C-5745-4D2B-9FFD-C6342CF706A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7984" y="2494758"/>
            <a:ext cx="6803708" cy="7056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A525F139-F074-4B59-B73A-340AE1863F29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4A064580-B413-4340-9009-0610DEAEFD54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7162" y="6870480"/>
            <a:ext cx="6425724" cy="21235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7162" y="4531648"/>
            <a:ext cx="6425724" cy="23388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8274C3AE-847F-47FB-AEC1-46C60B24B344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6EF4837B-E139-42D7-A61A-78DB12D1292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7984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842835" y="2494758"/>
            <a:ext cx="3338856" cy="705610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F9DC76CE-2E71-4B2F-953E-AFC7B20BB8CC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BABE516-D046-4792-90F1-A73869202C1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77984" y="2393283"/>
            <a:ext cx="3340169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7984" y="3390690"/>
            <a:ext cx="3340169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840211" y="2393283"/>
            <a:ext cx="3341481" cy="99740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840211" y="3390690"/>
            <a:ext cx="3341481" cy="61601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BB9EDCD-80D6-41B0-BCAC-DB75C34CCE39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0409F872-9572-429B-AF2A-64FA28BF038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8168"/>
            <a:ext cx="6803708" cy="1781969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E11A012E-2C10-4E7B-9105-706D21023BA7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4CA7D6C-940D-469F-86D2-23EDD484707D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473B75BE-072C-43D3-8284-A48C82DAA4F1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F19EC986-EDFE-4041-B8FA-63BEA254E54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7984" y="425693"/>
            <a:ext cx="2487081" cy="181166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55623" y="425693"/>
            <a:ext cx="4226069" cy="912516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77984" y="2237362"/>
            <a:ext cx="2487081" cy="7313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9C012553-A916-4A08-B24A-49A8201F2107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78ABE8-22F2-4E5C-B41A-99B38F296FD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81749" y="8367830"/>
            <a:ext cx="4535805" cy="12548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377825" y="9909175"/>
            <a:ext cx="1763713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fld id="{C6B08059-3B02-4E13-8C76-BA359F57F3F4}" type="datetimeFigureOut">
              <a:rPr lang="pt-BR"/>
              <a:pPr>
                <a:defRPr/>
              </a:pPr>
              <a:t>15/09/2017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82863" y="9909175"/>
            <a:ext cx="2393950" cy="569913"/>
          </a:xfrm>
          <a:prstGeom prst="rect">
            <a:avLst/>
          </a:prstGeom>
        </p:spPr>
        <p:txBody>
          <a:bodyPr/>
          <a:lstStyle>
            <a:lvl1pPr defTabSz="1042873" eaLnBrk="1" fontAlgn="auto" hangingPunct="1">
              <a:spcBef>
                <a:spcPts val="0"/>
              </a:spcBef>
              <a:spcAft>
                <a:spcPts val="0"/>
              </a:spcAft>
              <a:defRPr sz="2053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5418138" y="9909175"/>
            <a:ext cx="1763712" cy="5699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fld id="{8A65AC96-38C1-4E64-AA52-BFAF9F81A668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aixaDeTexto 11"/>
          <p:cNvSpPr txBox="1">
            <a:spLocks noChangeArrowheads="1"/>
          </p:cNvSpPr>
          <p:nvPr/>
        </p:nvSpPr>
        <p:spPr bwMode="auto">
          <a:xfrm>
            <a:off x="971525" y="2825626"/>
            <a:ext cx="568801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300" b="1" dirty="0" smtClean="0">
                <a:latin typeface="+mn-lt"/>
                <a:cs typeface="Arial" pitchFamily="34" charset="0"/>
              </a:rPr>
              <a:t>APRESENTAÇÃO</a:t>
            </a:r>
            <a:endParaRPr lang="pt-BR" altLang="pt-BR" sz="1300" b="1" dirty="0">
              <a:latin typeface="+mn-lt"/>
              <a:cs typeface="Arial" pitchFamily="34" charset="0"/>
            </a:endParaRPr>
          </a:p>
          <a:p>
            <a:pPr algn="just" eaLnBrk="1" hangingPunct="1"/>
            <a:endParaRPr lang="pt-BR" altLang="pt-BR" sz="1300" dirty="0">
              <a:latin typeface="+mn-lt"/>
              <a:cs typeface="Arial" pitchFamily="34" charset="0"/>
            </a:endParaRPr>
          </a:p>
          <a:p>
            <a:pPr algn="just"/>
            <a:r>
              <a:rPr lang="pt-BR" sz="1300" dirty="0">
                <a:latin typeface="+mn-lt"/>
                <a:cs typeface="Arial" pitchFamily="34" charset="0"/>
              </a:rPr>
              <a:t>Os dados a seguir contemplam uma visão geral das despesas da </a:t>
            </a:r>
            <a:r>
              <a:rPr lang="pt-BR" sz="1300" dirty="0" smtClean="0"/>
              <a:t>Secretaria de Estado da Fazenda – </a:t>
            </a:r>
            <a:r>
              <a:rPr lang="pt-BR" sz="1300" dirty="0" smtClean="0"/>
              <a:t>SEFAZ</a:t>
            </a:r>
            <a:r>
              <a:rPr lang="pt-BR" sz="1300" dirty="0" smtClean="0">
                <a:latin typeface="+mn-lt"/>
                <a:cs typeface="Arial" pitchFamily="34" charset="0"/>
              </a:rPr>
              <a:t>, </a:t>
            </a:r>
            <a:r>
              <a:rPr lang="pt-BR" sz="1300" dirty="0" smtClean="0">
                <a:latin typeface="+mn-lt"/>
                <a:cs typeface="Arial" pitchFamily="34" charset="0"/>
              </a:rPr>
              <a:t>no 1º Quadrimestre de 2016 e 2017, </a:t>
            </a:r>
            <a:r>
              <a:rPr lang="pt-BR" sz="1300" dirty="0">
                <a:latin typeface="+mn-lt"/>
                <a:cs typeface="Arial" pitchFamily="34" charset="0"/>
              </a:rPr>
              <a:t>realizada através do Sistema Integrado de Administração Financeira – SIAFEM, Portal da Transparência Graciliano Ramos, Extrator/SIFAL,  Portal do Servidor – SEPLAG, Planilha de Monitoramento da Transparência, Banco de Dados da Junta </a:t>
            </a:r>
            <a:r>
              <a:rPr lang="pt-BR" sz="1300" dirty="0" smtClean="0">
                <a:latin typeface="+mn-lt"/>
                <a:cs typeface="Arial" pitchFamily="34" charset="0"/>
              </a:rPr>
              <a:t>Comercial.</a:t>
            </a:r>
            <a:endParaRPr lang="pt-BR" sz="1300" dirty="0">
              <a:latin typeface="+mn-lt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115541" y="5273898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79476" y="1016000"/>
            <a:ext cx="5708674" cy="1832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Secretaria </a:t>
            </a:r>
            <a:r>
              <a:rPr lang="pt-BR" sz="2400" b="1" dirty="0">
                <a:solidFill>
                  <a:srgbClr val="002060"/>
                </a:solidFill>
                <a:latin typeface="Candara" panose="020E0502030303020204" pitchFamily="34" charset="0"/>
              </a:rPr>
              <a:t>de Estado </a:t>
            </a:r>
            <a:r>
              <a:rPr lang="pt-BR" sz="2400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da Fazenda e Fundo de Modernização e Desenvolvimento Fazendário</a:t>
            </a:r>
            <a:endParaRPr lang="pt-BR" sz="2400" b="1" dirty="0">
              <a:solidFill>
                <a:srgbClr val="002060"/>
              </a:solidFill>
              <a:latin typeface="Candara" panose="020E0502030303020204" pitchFamily="34" charset="0"/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53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sz="2053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2053" dirty="0">
              <a:latin typeface="+mn-lt"/>
            </a:endParaRPr>
          </a:p>
        </p:txBody>
      </p:sp>
      <p:sp>
        <p:nvSpPr>
          <p:cNvPr id="13323" name="Text Box 3"/>
          <p:cNvSpPr txBox="1">
            <a:spLocks noChangeArrowheads="1"/>
          </p:cNvSpPr>
          <p:nvPr/>
        </p:nvSpPr>
        <p:spPr bwMode="auto">
          <a:xfrm>
            <a:off x="1619597" y="4553818"/>
            <a:ext cx="4214813" cy="58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sz="2400" b="1" dirty="0">
                <a:solidFill>
                  <a:srgbClr val="002060"/>
                </a:solidFill>
                <a:latin typeface="+mn-lt"/>
                <a:cs typeface="Arial" pitchFamily="34" charset="0"/>
              </a:rPr>
              <a:t>Relatório de Monitoramento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971525" y="5921970"/>
          <a:ext cx="5976666" cy="1656184"/>
        </p:xfrm>
        <a:graphic>
          <a:graphicData uri="http://schemas.openxmlformats.org/drawingml/2006/table">
            <a:tbl>
              <a:tblPr/>
              <a:tblGrid>
                <a:gridCol w="2160241"/>
                <a:gridCol w="1944216"/>
                <a:gridCol w="1872209"/>
              </a:tblGrid>
              <a:tr h="23499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SITUAÇÃO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4619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Estatutário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842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796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499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Cargo em Comissão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26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22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99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Cedido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3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499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Pensionista Especial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157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5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3499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Órgão Colegiado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6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23499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1.032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832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1331565" y="1457474"/>
          <a:ext cx="5040560" cy="598124"/>
        </p:xfrm>
        <a:graphic>
          <a:graphicData uri="http://schemas.openxmlformats.org/drawingml/2006/table">
            <a:tbl>
              <a:tblPr/>
              <a:tblGrid>
                <a:gridCol w="2979289"/>
                <a:gridCol w="928255"/>
                <a:gridCol w="1133016"/>
              </a:tblGrid>
              <a:tr h="19514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783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95.302,94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514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13" name="Retângulo 12"/>
          <p:cNvSpPr/>
          <p:nvPr/>
        </p:nvSpPr>
        <p:spPr>
          <a:xfrm>
            <a:off x="971525" y="246558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RELAÇÃO DOS PRINCIPAIS FAVORECIDOS LOCAÇÃO DE VEÍCULOS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899517" y="3113658"/>
          <a:ext cx="6120681" cy="2160238"/>
        </p:xfrm>
        <a:graphic>
          <a:graphicData uri="http://schemas.openxmlformats.org/drawingml/2006/table">
            <a:tbl>
              <a:tblPr/>
              <a:tblGrid>
                <a:gridCol w="2520280"/>
                <a:gridCol w="1800200"/>
                <a:gridCol w="1800201"/>
              </a:tblGrid>
              <a:tr h="302808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FAVORECIDO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0" u="none" strike="noStrike" kern="1200" dirty="0" smtClean="0">
                          <a:solidFill>
                            <a:srgbClr val="FFFFFF"/>
                          </a:solidFill>
                          <a:latin typeface="+mj-lt"/>
                          <a:ea typeface="+mn-ea"/>
                          <a:cs typeface="+mn-cs"/>
                        </a:rPr>
                        <a:t>1º QUADRIMESTRE 2017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14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PB Serviços Ltda.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10.501,00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714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Amorim e Amorim Ltda.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18.640,00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714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RVM Locação e Serviços Ltda.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13.500,00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714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Locadora de Veículos São Sebastião.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18.000,00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7148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OK Locadora de Veículos Ltda.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16.661,94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899517" y="5705946"/>
          <a:ext cx="6120680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14400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LOCAÇÃO DE MÃO DE OBRA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043533" y="1601490"/>
          <a:ext cx="5688632" cy="614286"/>
        </p:xfrm>
        <a:graphic>
          <a:graphicData uri="http://schemas.openxmlformats.org/drawingml/2006/table">
            <a:tbl>
              <a:tblPr/>
              <a:tblGrid>
                <a:gridCol w="3317418"/>
                <a:gridCol w="1109607"/>
                <a:gridCol w="1261607"/>
              </a:tblGrid>
              <a:tr h="20170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087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170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1.035.795,81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8" name="Retângulo 7"/>
          <p:cNvSpPr/>
          <p:nvPr/>
        </p:nvSpPr>
        <p:spPr>
          <a:xfrm>
            <a:off x="971525" y="534590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 smtClean="0">
              <a:solidFill>
                <a:schemeClr val="bg1"/>
              </a:solidFill>
            </a:endParaRP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DE CONSULTORIA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259557" y="5849962"/>
          <a:ext cx="5472609" cy="641208"/>
        </p:xfrm>
        <a:graphic>
          <a:graphicData uri="http://schemas.openxmlformats.org/drawingml/2006/table">
            <a:tbl>
              <a:tblPr/>
              <a:tblGrid>
                <a:gridCol w="3182936"/>
                <a:gridCol w="1079209"/>
                <a:gridCol w="1210464"/>
              </a:tblGrid>
              <a:tr h="20116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887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390.000,00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116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n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n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n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122.500,00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</a:rPr>
                        <a:t>-68,59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1043533" y="2393578"/>
          <a:ext cx="5688632" cy="2775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259557" y="6714058"/>
          <a:ext cx="5472608" cy="282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95341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PRINCIPAIS </a:t>
            </a:r>
            <a:r>
              <a:rPr lang="pt-BR" sz="1400" b="1" dirty="0" smtClean="0">
                <a:solidFill>
                  <a:schemeClr val="bg1"/>
                </a:solidFill>
              </a:rPr>
              <a:t>FAVORECIDOS NO 1º QUADRIMESTRE DE 2016 </a:t>
            </a:r>
            <a:r>
              <a:rPr lang="pt-BR" sz="1400" b="1" dirty="0">
                <a:solidFill>
                  <a:schemeClr val="bg1"/>
                </a:solidFill>
              </a:rPr>
              <a:t>E </a:t>
            </a:r>
            <a:r>
              <a:rPr lang="pt-BR" sz="1400" b="1" dirty="0" smtClean="0">
                <a:solidFill>
                  <a:schemeClr val="bg1"/>
                </a:solidFill>
              </a:rPr>
              <a:t>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539476" y="1385466"/>
          <a:ext cx="6624737" cy="7266046"/>
        </p:xfrm>
        <a:graphic>
          <a:graphicData uri="http://schemas.openxmlformats.org/drawingml/2006/table">
            <a:tbl>
              <a:tblPr/>
              <a:tblGrid>
                <a:gridCol w="2340873"/>
                <a:gridCol w="848815"/>
                <a:gridCol w="2665811"/>
                <a:gridCol w="769238"/>
              </a:tblGrid>
              <a:tr h="24043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PRINCIPAIS FAVORECIDOS 1º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QUADR. </a:t>
                      </a:r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2016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PRINCIPAIS FAVORECIDOS 1º QUADR 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.DE </a:t>
                      </a:r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24043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FAVORECIDOS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6441" marR="6441" marT="64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CAIXA ECONOMICA FEDERAL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1.697.342,43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CAPGEMINI BRASIL S.A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1.035.795,81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INSTITUTO EUVALDO LODI IEL AL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528.703,71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CAIXA ECONOMICA FEDERAL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970.439,34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EMPRESA B  CORREIOS E TELEGRAFOS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403.752,62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SOLANGE RIBEIRO ROCHA EPP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674.294,96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FUNDACAO INST. DE PESQUISAS ECONOMICAS-F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390.000,00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INSTITUTO EUVALDO LODI IEL AL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566.862,03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SOLANGE RIBEIRO ROCHA EPP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383.380,17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PAZ PUBLICIDADE E MARKETING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510.427,92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BANCO DO BRASIL - S.A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331.847,99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EMPRESA B  CORREIOS E TELEGRAFOS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504.235,54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VULMARIO MENDES SILVA SOBRINHO EEP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268.070,88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CAST INFORMATICA S 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413.955,93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PF PARA PGTO DE REEDUCANDOS SEFAZ , CONF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258.357,81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VULMARIO MENDES SILVA SOBRINHO EEP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327.247,31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256.405,80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PF PARA PGTO DE REEDUCANDOS SEFAZ , CONF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302.947,73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SOPROBEM SERV PROM E BEM ESTAR COMUNITAR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134.347,20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COMPANHIA ENERGETICA DE ALAGOAS - CEAL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277.900,62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CENTRAIS ELETRICAS BRASILEIRAS S/A-ELETR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133.693,52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FUNDACAO INST. DE PESQUISAS ECONOMICAS-F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245.000,00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GREEN CARD S/A REFEICOES COMERCIO E SERV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116.451,34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MEYER COMERCIO E SERVICOS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170.172,38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ORACLE DO BRASIL SISTEMA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106.481,52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ORACLE DO BRASIL SISTEMA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157.881,96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TELEMAR NORTE LESTE S/A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103.498,73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SOPROBEM SERV PROM E BEM ESTAR COMUNITAR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148.317,82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AEROTURISMO AGENCIA DE VIAGENS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84.011,36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PROPAG TURISMO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137.404,85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MEYER COMERCIO E SERVICOS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83.674,48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BCO PROPAGANDA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120.386,28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KID AUTO PECAS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47.327,41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GRX GESTAO DE NEGOCIOS E EMPREENDIMENTOS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117.750,00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ASSOCIACAO DE EQUOTERAPIA DE ALAGOAS - 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43.155,99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TELEMAR NORTE LESTE S/A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109.846,78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ALCP ADMINISTRACAO DE IMOVEIS LTDA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33.657,33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INSTITUTO NACIONAL DE ALTOS ESTUDOS INEA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100.000,00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24043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ISMAR FIGUEREDO DA SILVA FILHO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31.604,35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SECRETARIA DE ESTADO DA FAZENDA DE RIO G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j-lt"/>
                        </a:rPr>
                        <a:t>87.000,00</a:t>
                      </a:r>
                    </a:p>
                  </a:txBody>
                  <a:tcPr marL="6441" marR="6441" marT="644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01" y="5057874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EXECUÇÃO ORÇAMENTÁRIA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979637" y="1097434"/>
            <a:ext cx="377825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Fundo de Modernização e Desenvolvimento Fazendário</a:t>
            </a:r>
          </a:p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</a:rPr>
              <a:t>1º Quadrimestre de 2016 e 2017</a:t>
            </a:r>
            <a:endParaRPr lang="pt-BR" b="1" dirty="0">
              <a:solidFill>
                <a:schemeClr val="bg1">
                  <a:lumMod val="6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99517" y="2249563"/>
            <a:ext cx="583264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pt-BR" altLang="pt-BR" sz="1300" b="1" dirty="0" smtClean="0">
                <a:cs typeface="Arial" pitchFamily="34" charset="0"/>
              </a:rPr>
              <a:t>APRESENTAÇÃO</a:t>
            </a:r>
          </a:p>
          <a:p>
            <a:pPr algn="just" eaLnBrk="1" hangingPunct="1"/>
            <a:endParaRPr lang="pt-BR" altLang="pt-BR" sz="1300" dirty="0" smtClean="0">
              <a:cs typeface="Arial" pitchFamily="34" charset="0"/>
            </a:endParaRPr>
          </a:p>
          <a:p>
            <a:pPr algn="just"/>
            <a:r>
              <a:rPr lang="pt-BR" sz="1300" dirty="0" smtClean="0">
                <a:cs typeface="Arial" pitchFamily="34" charset="0"/>
              </a:rPr>
              <a:t>Os dados a seguir contemplam uma visão geral das despesas </a:t>
            </a:r>
            <a:r>
              <a:rPr lang="pt-BR" sz="1300" dirty="0" smtClean="0"/>
              <a:t>do </a:t>
            </a:r>
            <a:r>
              <a:rPr lang="pt-BR" sz="1300" dirty="0" smtClean="0"/>
              <a:t>Fundo de Modernização e Desenvolvimento Fazendário - FUNSEFAZ</a:t>
            </a:r>
            <a:r>
              <a:rPr lang="pt-BR" sz="1300" dirty="0" smtClean="0">
                <a:cs typeface="Arial" pitchFamily="34" charset="0"/>
              </a:rPr>
              <a:t>, no 1º Quadrimestre de 2016 e 2017, realizada através do Sistema Integrado de Administração Financeira – SIAFEM, Portal da Transparência Graciliano Ramos, Extrator/SIFAL,  Portal do Servidor – SEPLAG, Planilha de Monitoramento da Transparência, Banco de Dados da Junta Comercial.</a:t>
            </a:r>
            <a:endParaRPr lang="pt-BR" sz="1300" dirty="0"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161863" y="4337794"/>
            <a:ext cx="3235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Aft>
                <a:spcPts val="1000"/>
              </a:spcAft>
            </a:pPr>
            <a:r>
              <a:rPr lang="pt-BR" altLang="pt-BR" b="1" dirty="0" smtClean="0">
                <a:solidFill>
                  <a:srgbClr val="002060"/>
                </a:solidFill>
                <a:cs typeface="Arial" pitchFamily="34" charset="0"/>
              </a:rPr>
              <a:t>Relatório de Monitoramento</a:t>
            </a:r>
            <a:endParaRPr lang="pt-BR" altLang="pt-BR" b="1" dirty="0">
              <a:solidFill>
                <a:srgbClr val="002060"/>
              </a:solidFill>
              <a:cs typeface="Arial" pitchFamily="34" charset="0"/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827507" y="5633938"/>
          <a:ext cx="6408713" cy="2592286"/>
        </p:xfrm>
        <a:graphic>
          <a:graphicData uri="http://schemas.openxmlformats.org/drawingml/2006/table">
            <a:tbl>
              <a:tblPr/>
              <a:tblGrid>
                <a:gridCol w="1879994"/>
                <a:gridCol w="2537992"/>
                <a:gridCol w="1990727"/>
              </a:tblGrid>
              <a:tr h="396396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38505" indent="0"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1433513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de 2016 (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R$)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738505" indent="0"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0" algn="l"/>
                          <a:tab pos="1704975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de 2017 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(R$)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1567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Dotação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Inicial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32.605.007,00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35.850.000,00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Suplementaçãoo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1.150.000,00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5.290.731,00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Reduções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-1.150.000,00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-5.290.731,00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Atualizado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32.605.007,00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35.850.000,00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Empenhado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1.945.635,25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6.892.856,07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Liquidado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355.009,96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1.982.116,01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Pago</a:t>
                      </a:r>
                      <a:endParaRPr lang="pt-BR" sz="120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352.489,96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1.982.116,01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18413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Disponível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a Emp.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30.345.371,75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27.320.435,98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130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(%)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5,97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19,22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55501" y="1169442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EXECUÇÃO ORÇAMENTÁRIA – REPRESENTAÇÃO GRÁFICA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55501" y="4193778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EXECUÇÃO ORÇAMENTÁRIA – DETALHAMENTO DAS DESPESAS PAGAS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ela 12"/>
          <p:cNvGraphicFramePr>
            <a:graphicFrameLocks noGrp="1"/>
          </p:cNvGraphicFramePr>
          <p:nvPr/>
        </p:nvGraphicFramePr>
        <p:xfrm>
          <a:off x="827509" y="4769842"/>
          <a:ext cx="6264695" cy="2664299"/>
        </p:xfrm>
        <a:graphic>
          <a:graphicData uri="http://schemas.openxmlformats.org/drawingml/2006/table">
            <a:tbl>
              <a:tblPr/>
              <a:tblGrid>
                <a:gridCol w="2703291"/>
                <a:gridCol w="1818589"/>
                <a:gridCol w="1742815"/>
              </a:tblGrid>
              <a:tr h="433477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Descrição da Natureza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584735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2016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324853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2017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259882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Despesas de Exercícios Anteriores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60.668,76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12.040,00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Diárias – Pessoal Civil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21.150,00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7.945,00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Passagens e Despesas com Locomoção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5.157,77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6.138,79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Serviços de Consultoria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64.474,98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42.983,34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Outros Serviços de Terceiros – PJ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61.120,92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1.626.818,08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Obrigações Tributárias e Contributivas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431,53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Indenizações e Restituições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5.486,00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730,00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Obras e Instalações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134.000,00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Equipamentos e Material Permanente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285.460,80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22025">
                <a:tc>
                  <a:txBody>
                    <a:bodyPr/>
                    <a:lstStyle/>
                    <a:p>
                      <a:pPr algn="l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352.489,96</a:t>
                      </a:r>
                      <a:endParaRPr lang="pt-BR" sz="1200" b="1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1.982.116,01</a:t>
                      </a:r>
                      <a:endParaRPr lang="pt-BR" sz="1200" b="1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7219" marR="7219" marT="7219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115541" y="1601490"/>
          <a:ext cx="568863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102542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– PESSOAL CIVIL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611485" y="246558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– PESSOAL CIVIL – GRÁFICO DETALHADO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7509" y="1457474"/>
          <a:ext cx="6048672" cy="792088"/>
        </p:xfrm>
        <a:graphic>
          <a:graphicData uri="http://schemas.openxmlformats.org/drawingml/2006/table">
            <a:tbl>
              <a:tblPr/>
              <a:tblGrid>
                <a:gridCol w="3285359"/>
                <a:gridCol w="1444459"/>
                <a:gridCol w="1318854"/>
              </a:tblGrid>
              <a:tr h="26008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191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21.150,00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6008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7.945,00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-62,43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sp>
        <p:nvSpPr>
          <p:cNvPr id="9" name="Retângulo 8"/>
          <p:cNvSpPr/>
          <p:nvPr/>
        </p:nvSpPr>
        <p:spPr>
          <a:xfrm>
            <a:off x="611485" y="570594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PASSAGENS COM DESPESAS E LOCOMOÇÃO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971525" y="6137994"/>
          <a:ext cx="5760640" cy="596735"/>
        </p:xfrm>
        <a:graphic>
          <a:graphicData uri="http://schemas.openxmlformats.org/drawingml/2006/table">
            <a:tbl>
              <a:tblPr/>
              <a:tblGrid>
                <a:gridCol w="3128912"/>
                <a:gridCol w="1375676"/>
                <a:gridCol w="1256052"/>
              </a:tblGrid>
              <a:tr h="1959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484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5.157,77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6.138,79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19,02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755501" y="2897634"/>
          <a:ext cx="6060183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043533" y="7002090"/>
          <a:ext cx="576064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102542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EQUIPAMENTOS E MATERIAL PERMANENTE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11485" y="570594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 TERCEIRO PESSOA JURÍDICA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2" y="1529482"/>
          <a:ext cx="5760641" cy="626178"/>
        </p:xfrm>
        <a:graphic>
          <a:graphicData uri="http://schemas.openxmlformats.org/drawingml/2006/table">
            <a:tbl>
              <a:tblPr/>
              <a:tblGrid>
                <a:gridCol w="3128913"/>
                <a:gridCol w="1375676"/>
                <a:gridCol w="1256052"/>
              </a:tblGrid>
              <a:tr h="16672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6672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1º Quadrimestre 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-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242606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 º Quadrimestre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285.460,80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/>
        </p:nvGraphicFramePr>
        <p:xfrm>
          <a:off x="971525" y="6210002"/>
          <a:ext cx="5976664" cy="596735"/>
        </p:xfrm>
        <a:graphic>
          <a:graphicData uri="http://schemas.openxmlformats.org/drawingml/2006/table">
            <a:tbl>
              <a:tblPr/>
              <a:tblGrid>
                <a:gridCol w="3246248"/>
                <a:gridCol w="1427263"/>
                <a:gridCol w="1303153"/>
              </a:tblGrid>
              <a:tr h="1959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484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2016</a:t>
                      </a:r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61.120,92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2017</a:t>
                      </a:r>
                      <a:r>
                        <a:rPr lang="pt-BR" sz="1200" b="0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1.626.818,08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76092"/>
                          </a:solidFill>
                          <a:latin typeface="+mj-lt"/>
                        </a:rPr>
                        <a:t>2.561,64</a:t>
                      </a:r>
                      <a:endParaRPr lang="pt-BR" sz="1200" b="0" i="0" u="none" strike="noStrike" dirty="0">
                        <a:solidFill>
                          <a:srgbClr val="376092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1187549" y="2465587"/>
          <a:ext cx="5524501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611485" y="7074098"/>
          <a:ext cx="6448425" cy="2589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102542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EXERCÍCIOS ANTERIORES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501" y="5417914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115541" y="1457474"/>
          <a:ext cx="5760640" cy="596735"/>
        </p:xfrm>
        <a:graphic>
          <a:graphicData uri="http://schemas.openxmlformats.org/drawingml/2006/table">
            <a:tbl>
              <a:tblPr/>
              <a:tblGrid>
                <a:gridCol w="3128913"/>
                <a:gridCol w="1375675"/>
                <a:gridCol w="1256052"/>
              </a:tblGrid>
              <a:tr h="1959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04849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1º Quadrimestre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               60.668,76 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19594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no 1º Quadrimestre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>
                          <a:solidFill>
                            <a:srgbClr val="365F91"/>
                          </a:solidFill>
                          <a:latin typeface="+mj-lt"/>
                        </a:rPr>
                        <a:t>             </a:t>
                      </a:r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12.040,00 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rgbClr val="365F91"/>
                          </a:solidFill>
                          <a:latin typeface="+mj-lt"/>
                        </a:rPr>
                        <a:t>-80,15</a:t>
                      </a:r>
                      <a:endParaRPr lang="pt-BR" sz="1200" b="0" i="0" u="none" strike="noStrike" dirty="0">
                        <a:solidFill>
                          <a:srgbClr val="365F91"/>
                        </a:solidFill>
                        <a:latin typeface="+mj-lt"/>
                      </a:endParaRPr>
                    </a:p>
                  </a:txBody>
                  <a:tcPr marL="8906" marR="8906" marT="8906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827510" y="5993978"/>
          <a:ext cx="6408711" cy="657417"/>
        </p:xfrm>
        <a:graphic>
          <a:graphicData uri="http://schemas.openxmlformats.org/drawingml/2006/table">
            <a:tbl>
              <a:tblPr/>
              <a:tblGrid>
                <a:gridCol w="3637377"/>
                <a:gridCol w="1510128"/>
                <a:gridCol w="1261206"/>
              </a:tblGrid>
              <a:tr h="219139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1588" marR="368300" indent="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no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2016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65F91"/>
                          </a:solidFill>
                          <a:latin typeface="+mj-lt"/>
                          <a:ea typeface="Candara"/>
                          <a:cs typeface="Candara"/>
                        </a:rPr>
                        <a:t>5.486,00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365F91"/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19139">
                <a:tc>
                  <a:txBody>
                    <a:bodyPr/>
                    <a:lstStyle/>
                    <a:p>
                      <a:pPr marL="1588" marR="368300" indent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no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2017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65F91"/>
                          </a:solidFill>
                          <a:latin typeface="+mj-lt"/>
                          <a:ea typeface="Candara"/>
                          <a:cs typeface="Candara"/>
                        </a:rPr>
                        <a:t>730,00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365F91"/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1187549" y="2393578"/>
          <a:ext cx="5616624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1115541" y="6786066"/>
          <a:ext cx="5760640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102542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OBRAS E INSTALAÇÕES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55501" y="5417914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CONSULTORIA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611485" y="1601490"/>
          <a:ext cx="6624736" cy="548640"/>
        </p:xfrm>
        <a:graphic>
          <a:graphicData uri="http://schemas.openxmlformats.org/drawingml/2006/table">
            <a:tbl>
              <a:tblPr/>
              <a:tblGrid>
                <a:gridCol w="3435048"/>
                <a:gridCol w="1885970"/>
                <a:gridCol w="1303718"/>
              </a:tblGrid>
              <a:tr h="178595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marL="1588" marR="368300" indent="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no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2016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134.000,00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78595">
                <a:tc>
                  <a:txBody>
                    <a:bodyPr/>
                    <a:lstStyle/>
                    <a:p>
                      <a:pPr marL="1588" marR="368300" indent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no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2017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365F91"/>
                          </a:solidFill>
                          <a:latin typeface="+mj-lt"/>
                          <a:ea typeface="Candara"/>
                          <a:cs typeface="Candara"/>
                        </a:rPr>
                        <a:t>-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827510" y="5921970"/>
          <a:ext cx="6336702" cy="548640"/>
        </p:xfrm>
        <a:graphic>
          <a:graphicData uri="http://schemas.openxmlformats.org/drawingml/2006/table">
            <a:tbl>
              <a:tblPr/>
              <a:tblGrid>
                <a:gridCol w="3682138"/>
                <a:gridCol w="1407528"/>
                <a:gridCol w="1247036"/>
              </a:tblGrid>
              <a:tr h="111442">
                <a:tc>
                  <a:txBody>
                    <a:bodyPr/>
                    <a:lstStyle/>
                    <a:p>
                      <a:pPr marL="367665" marR="36576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42925" marR="54229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R$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77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VARIAÇÃO %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11442">
                <a:tc>
                  <a:txBody>
                    <a:bodyPr/>
                    <a:lstStyle/>
                    <a:p>
                      <a:pPr marL="1588" marR="368300" indent="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no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2016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308.776,89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365F91"/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111442">
                <a:tc>
                  <a:txBody>
                    <a:bodyPr/>
                    <a:lstStyle/>
                    <a:p>
                      <a:pPr marL="1588" marR="368300" indent="0" algn="ct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Total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Executado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no 1º </a:t>
                      </a:r>
                      <a:r>
                        <a:rPr lang="en-US" sz="1200" b="1" dirty="0" err="1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Quadrimestre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2017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42.983,34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-86,08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1043533" y="2393578"/>
          <a:ext cx="583264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1043533" y="6786066"/>
          <a:ext cx="5976664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11485" y="1025426"/>
            <a:ext cx="655272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20 PRINCIPAIS FORNECEDORES NO 1º QUADRIMESTRE DE 2016 E 2017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755501" y="1457476"/>
          <a:ext cx="6480720" cy="8267115"/>
        </p:xfrm>
        <a:graphic>
          <a:graphicData uri="http://schemas.openxmlformats.org/drawingml/2006/table">
            <a:tbl>
              <a:tblPr/>
              <a:tblGrid>
                <a:gridCol w="2395259"/>
                <a:gridCol w="840273"/>
                <a:gridCol w="2395259"/>
                <a:gridCol w="849929"/>
              </a:tblGrid>
              <a:tr h="19154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FORNECEDORES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FORNECEDORES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D.W.</a:t>
                      </a:r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L COMERCIO E SERVICOS DE INFORMATICA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134.000,00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INGRAN MICRO INFORMATICA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732.999,93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GARTNER DO BRASIL SERV DE PESQUISAS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64.474,98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ARQUIPIX IND E COM DE MOVEIS CORP EIRELI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258.511,20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TERCLIMA TECNICA CLIMATICA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60.668,76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LOGUS SISTEMAS DE GESTAO PUBLICA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225.520,00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INTELIGENCIA DE NEGOCIOS SIST INF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48.825,00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W E L CONSTRUCAO DE EDIFICIOS LTDA EPP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142.563,29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AEROTURISMO AGENCIA DE VIAGENS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9.653,77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CONSTRUTORA ALFA LTDA EPP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85.519,56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MENDES E LOPES PESQUISA TREINA E EVENTOS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7.500,00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PB SERVICOS LTDA - EPP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75.478,41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SERVICO FEDERAL DE PROCESSAMENTO DE DADO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4.795,92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AMORIM E AMORIM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63.707,58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WELLINGTON MONTE DE PAULA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3.535,00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TERRA NOSSA CONST E TERRAPLANAGENS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59.916,83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FELYPE SILVA DE SOUZA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2.565,00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EQUILIBRIO SERVICOS LTDA - ROTACAR LOCAD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54.216,91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JOSE NOBERTO TENORIO DO NASCIMENTO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2.275,00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GARTNER DO BRASIL SERV DE PESQUISAS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42.983,34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FRANCISCO JOSE PEIXOTO GERBASE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1.680,00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LOCADORA DE VEICULOS SAO SEBASTIAO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38.571,27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ERCOLE SILVA BRANDIMARTE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1.575,00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RVM LOCACAO E SERVICOS LTDA ME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34.706,91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MARCELO JOSE FERREIRA DE ALBUQUERQUE ARA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1.575,00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OK LOCADORA DE VEICULOS LTDA - EPP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34.705,00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SOLYMAR CORREIA ALVES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1.575,00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AMERICA LOCACAO E SERVICOS LTDA.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23.113,86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JOSE BRANDAO VIEIRA JUNIOR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1.540,00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CARAJAS MATEIRAL DE CONSTRUCAO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22.959,60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MARIA DO SOCORRO S. DE MELO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1.225,00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COSTA DOURADA VEICULOS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20.983,05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MARCELO MACHADO DIAS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980,00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ANDRADE E LUCENA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17.407,62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MARIA LOURENCA DE ALMEIDA GUIMARAES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980,00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ROCIO SOSEG ARCONDIC E SEG CONTRA INCEND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11.650,00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SERGIO MANOEL BARBOSA DE MIRANDA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980,00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BUFFET GARRY KASPAROV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9.871,60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7668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ERALDO PASSOS TENORIO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875,00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INTELIGENCIA DE NEGOCIOS SIST INF LTDA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8.266,26 </a:t>
                      </a:r>
                    </a:p>
                  </a:txBody>
                  <a:tcPr marL="5329" marR="5329" marT="532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222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</a:t>
                      </a:r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351.278,43 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TOTAL</a:t>
                      </a: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1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1.963.652,22 </a:t>
                      </a:r>
                      <a:endParaRPr lang="pt-BR" sz="1200" b="1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5329" marR="5329" marT="5329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/>
          <p:cNvSpPr txBox="1"/>
          <p:nvPr/>
        </p:nvSpPr>
        <p:spPr>
          <a:xfrm>
            <a:off x="6408738" y="738188"/>
            <a:ext cx="646112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dirty="0">
                <a:latin typeface="+mj-lt"/>
              </a:rPr>
              <a:t>REV 00</a:t>
            </a:r>
          </a:p>
        </p:txBody>
      </p:sp>
      <p:sp>
        <p:nvSpPr>
          <p:cNvPr id="8" name="Retângulo 7"/>
          <p:cNvSpPr/>
          <p:nvPr/>
        </p:nvSpPr>
        <p:spPr>
          <a:xfrm>
            <a:off x="899517" y="152948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QUADRO DE FUNCIONÁRIOS – REPRESENTAÇÃO GRÁFICA</a:t>
            </a:r>
          </a:p>
        </p:txBody>
      </p:sp>
      <p:graphicFrame>
        <p:nvGraphicFramePr>
          <p:cNvPr id="6" name="Gráfico 5"/>
          <p:cNvGraphicFramePr/>
          <p:nvPr/>
        </p:nvGraphicFramePr>
        <p:xfrm>
          <a:off x="1115541" y="2465586"/>
          <a:ext cx="5328592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850879" y="1416816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0879" y="4845840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2016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X </a:t>
            </a:r>
            <a:r>
              <a:rPr lang="pt-BR" sz="1400" b="1" dirty="0" smtClean="0">
                <a:solidFill>
                  <a:schemeClr val="bg1"/>
                </a:solidFill>
                <a:cs typeface="Arial" pitchFamily="34" charset="0"/>
              </a:rPr>
              <a:t>2017 </a:t>
            </a: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– REPRESENTAÇÃO GRÁFICA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27509" y="2033537"/>
          <a:ext cx="5706888" cy="2301811"/>
        </p:xfrm>
        <a:graphic>
          <a:graphicData uri="http://schemas.openxmlformats.org/drawingml/2006/table">
            <a:tbl>
              <a:tblPr/>
              <a:tblGrid>
                <a:gridCol w="1493182"/>
                <a:gridCol w="2179226"/>
                <a:gridCol w="2034480"/>
              </a:tblGrid>
              <a:tr h="427155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ITENS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38505" indent="0" algn="ctr">
                        <a:spcBef>
                          <a:spcPts val="45"/>
                        </a:spcBef>
                        <a:spcAft>
                          <a:spcPts val="0"/>
                        </a:spcAft>
                        <a:tabLst>
                          <a:tab pos="87313" algn="l"/>
                        </a:tabLs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1º QUDRIMESTRE 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2016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(R$)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588" marR="738505" indent="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1º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QUADRIMESTRE de 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2017 (R$)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170926">
                <a:tc>
                  <a:txBody>
                    <a:bodyPr/>
                    <a:lstStyle/>
                    <a:p>
                      <a:pPr marL="169545" marR="169545" algn="ct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Dotação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Inicial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217.623.421,00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290"/>
                        </a:lnSpc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224.637.615,00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Suplementação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35.047.263,88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1.964.000,00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Reduções</a:t>
                      </a:r>
                      <a:endParaRPr lang="pt-BR" sz="120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-34.557.832,00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-1.964.000,00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Atualizado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218.112.852,88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224.637.615,00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Empenhado</a:t>
                      </a:r>
                      <a:endParaRPr lang="pt-BR" sz="120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66.072.375,91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70.704.051,61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Liquidado</a:t>
                      </a:r>
                      <a:endParaRPr lang="pt-BR" sz="120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63.526.272,26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69.655.902,88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Pago</a:t>
                      </a:r>
                      <a:endParaRPr lang="pt-BR" sz="120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63.489.458,65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69.609.030,70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8684">
                <a:tc>
                  <a:txBody>
                    <a:bodyPr/>
                    <a:lstStyle/>
                    <a:p>
                      <a:pPr marL="169545" marR="169545" algn="ct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Disponível a Emp.</a:t>
                      </a:r>
                      <a:endParaRPr lang="pt-BR" sz="120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152.040.476,97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153.933.563,39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3578">
                <a:tc>
                  <a:txBody>
                    <a:bodyPr/>
                    <a:lstStyle/>
                    <a:p>
                      <a:pPr marL="168910" marR="1695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Execução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j-lt"/>
                          <a:ea typeface="Candara"/>
                          <a:cs typeface="Candara"/>
                        </a:rPr>
                        <a:t> (%)</a:t>
                      </a:r>
                      <a:endParaRPr lang="pt-BR" sz="1200" dirty="0"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30,36%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842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ea typeface="Candara"/>
                          <a:cs typeface="Candara"/>
                        </a:rPr>
                        <a:t>31,47%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áfico 5"/>
          <p:cNvGraphicFramePr/>
          <p:nvPr/>
        </p:nvGraphicFramePr>
        <p:xfrm>
          <a:off x="899517" y="5561930"/>
          <a:ext cx="56166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71525" y="116944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EXECUÇÃO ORÇAMENTÁRIA – DETALHAMENTO DAS DESPESAS PAGAS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827509" y="1961527"/>
          <a:ext cx="6192687" cy="5003174"/>
        </p:xfrm>
        <a:graphic>
          <a:graphicData uri="http://schemas.openxmlformats.org/drawingml/2006/table">
            <a:tbl>
              <a:tblPr/>
              <a:tblGrid>
                <a:gridCol w="2664296"/>
                <a:gridCol w="1800200"/>
                <a:gridCol w="1728191"/>
              </a:tblGrid>
              <a:tr h="472576">
                <a:tc>
                  <a:txBody>
                    <a:bodyPr/>
                    <a:lstStyle/>
                    <a:p>
                      <a:pPr marL="80581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DESCRIÇÃO DA NATUREZA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175" indent="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1º QUADR.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2016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(R$)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1º QUADR.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2017</a:t>
                      </a:r>
                      <a:r>
                        <a:rPr lang="en-US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(R$)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Venc. E Vantagens Fixas – Pessoal Civil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47.935.313,34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52.036.153,91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Despesas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de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Exercícios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Anteriores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474.757,66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1.109.151,14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94293">
                <a:tc>
                  <a:txBody>
                    <a:bodyPr/>
                    <a:lstStyle/>
                    <a:p>
                      <a:pPr marL="62230" algn="l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Ressarcimento de Despesa Pessoal Requisitado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64.850,90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98.398,33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97063">
                <a:tc>
                  <a:txBody>
                    <a:bodyPr/>
                    <a:lstStyle/>
                    <a:p>
                      <a:pPr marL="62230" algn="l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Obrigações Patronais – OP Intra Orçamentária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9.648.822,18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7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9.711.636,14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Diárias – Pessoal Civil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79.960,00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111.990,00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Material de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Consumo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223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105.841,74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119.287,68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Passagens e Despesas com Locomoção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54.334,84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137.404,85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Serviços de Consultoria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390.000,00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122.500,00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74622">
                <a:tc>
                  <a:txBody>
                    <a:bodyPr/>
                    <a:lstStyle/>
                    <a:p>
                      <a:pPr marL="62230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Outros Serviços de Terceiros 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–</a:t>
                      </a:r>
                      <a:r>
                        <a:rPr lang="pt-BR" sz="1200" b="1" baseline="0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pt-BR" sz="1200" b="1" dirty="0" smtClean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PF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260.557,81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302.947,73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Locação de Mão de Obra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-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1.035.795,81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Outros Serviços de Terceiros – PJ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4.299.228,42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4.616.406,40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65382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Obrigações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Tributárias</a:t>
                      </a: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 e </a:t>
                      </a:r>
                      <a:r>
                        <a:rPr lang="en-US" sz="1200" b="1" dirty="0" err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Contributivas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159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10.478,43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16.987,88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Indenizações e Restituições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156.681,02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131.561,60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Contribuições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-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56.000,00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42165">
                <a:tc>
                  <a:txBody>
                    <a:bodyPr/>
                    <a:lstStyle/>
                    <a:p>
                      <a:pPr marL="62230" algn="l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b="1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Obrig. Tribut. E Cont. Op. Intra-Orçamentárias</a:t>
                      </a:r>
                      <a:endParaRPr lang="pt-BR" sz="120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59690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8.632,31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pt-BR" sz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2.809,23</a:t>
                      </a:r>
                      <a:endParaRPr lang="pt-BR" sz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0643">
                <a:tc>
                  <a:txBody>
                    <a:bodyPr/>
                    <a:lstStyle/>
                    <a:p>
                      <a:pPr marL="62230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+mn-lt"/>
                          <a:ea typeface="Candara"/>
                          <a:cs typeface="Candara"/>
                        </a:rPr>
                        <a:t>TOTAL</a:t>
                      </a:r>
                      <a:endParaRPr lang="pt-BR" sz="1200" dirty="0"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63.489.458,65</a:t>
                      </a:r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2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Candara"/>
                          <a:cs typeface="Candara"/>
                        </a:rPr>
                        <a:t>69.609.030,70</a:t>
                      </a:r>
                      <a:endParaRPr lang="pt-BR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Candara"/>
                        <a:cs typeface="Candar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043533" y="1187172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043533" y="2559824"/>
            <a:ext cx="5688632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PESSOAL CIVIL – DETALHAMENTO DAS VERBAS PAGAS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187549" y="1601490"/>
          <a:ext cx="5112568" cy="691121"/>
        </p:xfrm>
        <a:graphic>
          <a:graphicData uri="http://schemas.openxmlformats.org/drawingml/2006/table">
            <a:tbl>
              <a:tblPr/>
              <a:tblGrid>
                <a:gridCol w="2619634"/>
                <a:gridCol w="1164282"/>
                <a:gridCol w="1328652"/>
              </a:tblGrid>
              <a:tr h="22677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37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47.935.313,34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CF4"/>
                    </a:solidFill>
                  </a:tcPr>
                </a:tc>
              </a:tr>
              <a:tr h="22677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52.036.153,91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8,55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043533" y="3401690"/>
          <a:ext cx="5688632" cy="2880322"/>
        </p:xfrm>
        <a:graphic>
          <a:graphicData uri="http://schemas.openxmlformats.org/drawingml/2006/table">
            <a:tbl>
              <a:tblPr/>
              <a:tblGrid>
                <a:gridCol w="2837406"/>
                <a:gridCol w="1425613"/>
                <a:gridCol w="1425613"/>
              </a:tblGrid>
              <a:tr h="233088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QUADR.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2016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QUADR. 2017 </a:t>
                      </a:r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(R$)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Vencimentos e Salários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35.309.910,11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35.147.405,85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Gratificação Por Tempo de Serviço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7.914.381,89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8.338.156,38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Férias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994.653,96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1.000.621,52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13º Salário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149.580,37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3.829.544,01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8CCE4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Gratif</a:t>
                      </a:r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. </a:t>
                      </a:r>
                      <a:r>
                        <a:rPr lang="pt-BR" sz="1200" b="0" i="0" u="none" strike="noStrike" dirty="0" err="1">
                          <a:solidFill>
                            <a:schemeClr val="bg1"/>
                          </a:solidFill>
                          <a:latin typeface="+mj-lt"/>
                        </a:rPr>
                        <a:t>Exer</a:t>
                      </a:r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. Cargo em Comissão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408.628,92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308.484,07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Adicional Noturno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1.252.082,14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1.259.404,77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Abono Permanência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684.638,62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898.041,18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  <a:tr h="245834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Gratificação por Exercício de Função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631.710,12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610.284,89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9CDE5"/>
                    </a:solidFill>
                  </a:tcPr>
                </a:tc>
              </a:tr>
              <a:tr h="30017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i="0" u="none" strike="noStrike" dirty="0">
                          <a:solidFill>
                            <a:schemeClr val="bg1"/>
                          </a:solidFill>
                          <a:latin typeface="+mj-lt"/>
                        </a:rPr>
                        <a:t> </a:t>
                      </a:r>
                      <a:r>
                        <a:rPr lang="pt-BR" sz="1200" b="1" i="0" u="none" strike="noStrike" dirty="0" smtClean="0">
                          <a:solidFill>
                            <a:schemeClr val="bg1"/>
                          </a:solidFill>
                          <a:latin typeface="+mj-lt"/>
                        </a:rPr>
                        <a:t>TOTAL</a:t>
                      </a:r>
                      <a:endParaRPr lang="pt-BR" sz="1200" b="1" i="0" u="none" strike="noStrike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47.345.586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b="1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51.391.943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99517" y="113106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  <a:cs typeface="Arial" pitchFamily="34" charset="0"/>
              </a:rPr>
              <a:t>PESSOAL CIVIL – REPRESENTAÇÃO GRÁFICA DAS MAIORES VERBAS PAGAS</a:t>
            </a:r>
          </a:p>
        </p:txBody>
      </p:sp>
      <p:sp>
        <p:nvSpPr>
          <p:cNvPr id="6" name="Retângulo 5"/>
          <p:cNvSpPr/>
          <p:nvPr/>
        </p:nvSpPr>
        <p:spPr>
          <a:xfrm>
            <a:off x="899517" y="483492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DIÁRIAS </a:t>
            </a:r>
            <a:r>
              <a:rPr lang="pt-BR" sz="1400" b="1" dirty="0">
                <a:solidFill>
                  <a:schemeClr val="bg1"/>
                </a:solidFill>
              </a:rPr>
              <a:t>– PESSOAL CIVIL</a:t>
            </a:r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1187549" y="5273898"/>
          <a:ext cx="5400600" cy="609600"/>
        </p:xfrm>
        <a:graphic>
          <a:graphicData uri="http://schemas.openxmlformats.org/drawingml/2006/table">
            <a:tbl>
              <a:tblPr/>
              <a:tblGrid>
                <a:gridCol w="2442013"/>
                <a:gridCol w="1563825"/>
                <a:gridCol w="1394762"/>
              </a:tblGrid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79.960,00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111.990,00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40,06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áfico 6"/>
          <p:cNvGraphicFramePr/>
          <p:nvPr/>
        </p:nvGraphicFramePr>
        <p:xfrm>
          <a:off x="1115541" y="1529482"/>
          <a:ext cx="5544616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971525" y="6065986"/>
          <a:ext cx="57721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827509" y="1169442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PASSAGENS E DESPESAS COM LOCOMOÇÃO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971525" y="1601490"/>
          <a:ext cx="5544616" cy="744284"/>
        </p:xfrm>
        <a:graphic>
          <a:graphicData uri="http://schemas.openxmlformats.org/drawingml/2006/table">
            <a:tbl>
              <a:tblPr/>
              <a:tblGrid>
                <a:gridCol w="3031785"/>
                <a:gridCol w="1217396"/>
                <a:gridCol w="1295435"/>
              </a:tblGrid>
              <a:tr h="24421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5584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54.334,84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44218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137.404,85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152,89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sp>
        <p:nvSpPr>
          <p:cNvPr id="10" name="Retângulo 9"/>
          <p:cNvSpPr/>
          <p:nvPr/>
        </p:nvSpPr>
        <p:spPr>
          <a:xfrm>
            <a:off x="683493" y="5417914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SERVIÇOS DE TERCEIROS PESSOA FÍSICA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6" name="Tabela 15"/>
          <p:cNvGraphicFramePr>
            <a:graphicFrameLocks noGrp="1"/>
          </p:cNvGraphicFramePr>
          <p:nvPr/>
        </p:nvGraphicFramePr>
        <p:xfrm>
          <a:off x="827509" y="5921970"/>
          <a:ext cx="5472607" cy="589936"/>
        </p:xfrm>
        <a:graphic>
          <a:graphicData uri="http://schemas.openxmlformats.org/drawingml/2006/table">
            <a:tbl>
              <a:tblPr/>
              <a:tblGrid>
                <a:gridCol w="3208587"/>
                <a:gridCol w="1043801"/>
                <a:gridCol w="1220219"/>
              </a:tblGrid>
              <a:tr h="193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279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260.557,81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9357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1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.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302.947,73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16,27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Gráfico 10"/>
          <p:cNvGraphicFramePr/>
          <p:nvPr/>
        </p:nvGraphicFramePr>
        <p:xfrm>
          <a:off x="1043533" y="2537594"/>
          <a:ext cx="5400600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áfico 11"/>
          <p:cNvGraphicFramePr/>
          <p:nvPr/>
        </p:nvGraphicFramePr>
        <p:xfrm>
          <a:off x="899517" y="6858074"/>
          <a:ext cx="5400600" cy="2717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5501" y="881410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MATERIAL </a:t>
            </a:r>
            <a:r>
              <a:rPr lang="pt-BR" sz="1400" b="1" dirty="0" smtClean="0">
                <a:solidFill>
                  <a:schemeClr val="bg1"/>
                </a:solidFill>
              </a:rPr>
              <a:t>DE CONSUMO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41937" y="536063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>
                <a:solidFill>
                  <a:schemeClr val="bg1"/>
                </a:solidFill>
              </a:rPr>
              <a:t>SERVIÇOS DE TERCEIROS – PESSOA JURÍDICA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827509" y="1313458"/>
          <a:ext cx="5832649" cy="609600"/>
        </p:xfrm>
        <a:graphic>
          <a:graphicData uri="http://schemas.openxmlformats.org/drawingml/2006/table">
            <a:tbl>
              <a:tblPr/>
              <a:tblGrid>
                <a:gridCol w="3223306"/>
                <a:gridCol w="1232074"/>
                <a:gridCol w="1377269"/>
              </a:tblGrid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105.841,74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119.287,68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12,70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/>
        </p:nvGraphicFramePr>
        <p:xfrm>
          <a:off x="971525" y="5777954"/>
          <a:ext cx="5616624" cy="797447"/>
        </p:xfrm>
        <a:graphic>
          <a:graphicData uri="http://schemas.openxmlformats.org/drawingml/2006/table">
            <a:tbl>
              <a:tblPr/>
              <a:tblGrid>
                <a:gridCol w="3103924"/>
                <a:gridCol w="1186442"/>
                <a:gridCol w="1326258"/>
              </a:tblGrid>
              <a:tr h="2616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74123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4.299.228,42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61662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1" i="0" u="none" strike="noStrike" baseline="0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baseline="0" dirty="0" smtClean="0">
                          <a:solidFill>
                            <a:srgbClr val="FFFFFF"/>
                          </a:solidFill>
                          <a:latin typeface="+mj-lt"/>
                        </a:rPr>
                        <a:t>.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4.616.406,40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7,38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áfico 9"/>
          <p:cNvGraphicFramePr/>
          <p:nvPr/>
        </p:nvGraphicFramePr>
        <p:xfrm>
          <a:off x="755501" y="2105546"/>
          <a:ext cx="6048672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áfico 12"/>
          <p:cNvGraphicFramePr/>
          <p:nvPr/>
        </p:nvGraphicFramePr>
        <p:xfrm>
          <a:off x="755501" y="6786066"/>
          <a:ext cx="6448425" cy="3088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ChangeArrowheads="1"/>
          </p:cNvSpPr>
          <p:nvPr/>
        </p:nvSpPr>
        <p:spPr bwMode="auto">
          <a:xfrm>
            <a:off x="350838" y="817563"/>
            <a:ext cx="638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449263" defTabSz="914400" eaLnBrk="1" hangingPunct="1"/>
            <a:endParaRPr lang="pt-BR" altLang="pt-BR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850879" y="1059626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E RESTITUIÇÕES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50879" y="4646258"/>
            <a:ext cx="5976664" cy="2710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4287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b="1" dirty="0" smtClean="0">
                <a:solidFill>
                  <a:schemeClr val="bg1"/>
                </a:solidFill>
              </a:rPr>
              <a:t>INDENIZAÇÕES E RESTITUIÇÕES – MAIORES FAVORECIDOS</a:t>
            </a:r>
            <a:endParaRPr lang="pt-BR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1115541" y="1385467"/>
          <a:ext cx="5400602" cy="648072"/>
        </p:xfrm>
        <a:graphic>
          <a:graphicData uri="http://schemas.openxmlformats.org/drawingml/2006/table">
            <a:tbl>
              <a:tblPr/>
              <a:tblGrid>
                <a:gridCol w="3297010"/>
                <a:gridCol w="1053474"/>
                <a:gridCol w="1050118"/>
              </a:tblGrid>
              <a:tr h="21602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ITENS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+mj-lt"/>
                        </a:rPr>
                        <a:t>R$</a:t>
                      </a:r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VARIAÇÃO %</a:t>
                      </a:r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2016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156.681,02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Total Executado 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</a:t>
                      </a:r>
                      <a:r>
                        <a:rPr lang="pt-BR" sz="1200" b="1" i="0" u="none" strike="noStrike" dirty="0" err="1" smtClean="0">
                          <a:solidFill>
                            <a:srgbClr val="FFFFFF"/>
                          </a:solidFill>
                          <a:latin typeface="+mj-lt"/>
                        </a:rPr>
                        <a:t>Quadr</a:t>
                      </a:r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. 2017</a:t>
                      </a:r>
                      <a:r>
                        <a:rPr lang="pt-BR" sz="1200" b="0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 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131.561,60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pt-BR" sz="1200" b="0" i="0" u="none" strike="noStrike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-16,03</a:t>
                      </a:r>
                      <a:endParaRPr lang="pt-BR" sz="12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/>
        </p:nvGraphicFramePr>
        <p:xfrm>
          <a:off x="899517" y="5345906"/>
          <a:ext cx="5976664" cy="2978154"/>
        </p:xfrm>
        <a:graphic>
          <a:graphicData uri="http://schemas.openxmlformats.org/drawingml/2006/table">
            <a:tbl>
              <a:tblPr/>
              <a:tblGrid>
                <a:gridCol w="2808312"/>
                <a:gridCol w="1584176"/>
                <a:gridCol w="1584176"/>
              </a:tblGrid>
              <a:tr h="247329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FAVORECIDO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2016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200" b="1" i="0" u="none" strike="noStrike" dirty="0" smtClean="0">
                          <a:solidFill>
                            <a:srgbClr val="FFFFFF"/>
                          </a:solidFill>
                          <a:latin typeface="+mj-lt"/>
                        </a:rPr>
                        <a:t>1º QUADRIMESTRE 2017</a:t>
                      </a:r>
                      <a:endParaRPr lang="pt-BR" sz="1200" b="1" i="0" u="none" strike="noStrike" dirty="0">
                        <a:solidFill>
                          <a:srgbClr val="FFFFFF"/>
                        </a:solidFill>
                        <a:latin typeface="+mj-lt"/>
                      </a:endParaRP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Ercole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Silva </a:t>
                      </a:r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Brandimarte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4.454,05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              -  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Fabrício Marques Santos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6.000,00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1.500,00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George André Palermo Santoro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6.000,00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6.000,00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Luiz Dias de Alencar Neto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        -  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1.500,00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Renata dos Santos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         -   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3.000,00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Aeroturismo Agência de Viagens </a:t>
                      </a:r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Ltda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29.676,52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              -  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OI Móvel S.A.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7.051,72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9.507,86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Telemar Norte Leste S.A.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103.498,73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109.846,78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2"/>
                    </a:solidFill>
                  </a:tcPr>
                </a:tc>
              </a:tr>
              <a:tr h="303425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Ismar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</a:t>
                      </a:r>
                      <a:r>
                        <a:rPr lang="pt-BR" sz="1200" b="0" i="0" u="none" strike="noStrike" dirty="0" err="1">
                          <a:solidFill>
                            <a:srgbClr val="FFFFFF"/>
                          </a:solidFill>
                          <a:latin typeface="+mj-lt"/>
                        </a:rPr>
                        <a:t>Figueredo</a:t>
                      </a:r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+mj-lt"/>
                        </a:rPr>
                        <a:t> da Silva Filho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 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                         206,96 </a:t>
                      </a:r>
                    </a:p>
                  </a:txBody>
                  <a:tcPr marL="0" marR="0" marT="0" marB="0" anchor="b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/>
          <p:nvPr/>
        </p:nvGraphicFramePr>
        <p:xfrm>
          <a:off x="1187549" y="2177555"/>
          <a:ext cx="5328592" cy="2232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9940</TotalTime>
  <Words>2027</Words>
  <Application>Microsoft Office PowerPoint</Application>
  <PresentationFormat>Personalizar</PresentationFormat>
  <Paragraphs>628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Fabrícia</dc:creator>
  <cp:lastModifiedBy>fabiana.freitas</cp:lastModifiedBy>
  <cp:revision>657</cp:revision>
  <dcterms:created xsi:type="dcterms:W3CDTF">2016-10-22T19:16:28Z</dcterms:created>
  <dcterms:modified xsi:type="dcterms:W3CDTF">2017-09-15T11:48:58Z</dcterms:modified>
</cp:coreProperties>
</file>