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9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326" r:id="rId10"/>
    <p:sldId id="327" r:id="rId11"/>
    <p:sldId id="328" r:id="rId12"/>
    <p:sldId id="323" r:id="rId13"/>
    <p:sldId id="293" r:id="rId14"/>
    <p:sldId id="321" r:id="rId15"/>
    <p:sldId id="322" r:id="rId16"/>
    <p:sldId id="297" r:id="rId17"/>
    <p:sldId id="302" r:id="rId18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106" d="100"/>
          <a:sy n="106" d="100"/>
        </p:scale>
        <p:origin x="-1056" y="-7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_OK\DESPESAS%20-%20CONSULTA%20AVAN&#199;ADA_OBRAS%20E%20INTALACOES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_OK\DESPESAS%20-%20CONSULTA%20AVAN&#199;ADA_OBRAS%20E%20INTALACO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INFRA\MONITORAMENTO_1&#186;%20QUADRIMESTRE_SEINF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FUNCIONARIOS!$A$2:$A$5</c:f>
              <c:strCache>
                <c:ptCount val="4"/>
                <c:pt idx="0">
                  <c:v>Cargo em Comissão</c:v>
                </c:pt>
                <c:pt idx="1">
                  <c:v>Cedido</c:v>
                </c:pt>
                <c:pt idx="2">
                  <c:v>Celetista prao inderteminado</c:v>
                </c:pt>
                <c:pt idx="3">
                  <c:v>Estatutário</c:v>
                </c:pt>
              </c:strCache>
            </c:strRef>
          </c:cat>
          <c:val>
            <c:numRef>
              <c:f>FUNCIONARIOS!$B$2:$B$5</c:f>
              <c:numCache>
                <c:formatCode>_-* #,##0_-;\-* #,##0_-;_-* "-"??_-;_-@_-</c:formatCode>
                <c:ptCount val="4"/>
                <c:pt idx="0">
                  <c:v>123</c:v>
                </c:pt>
                <c:pt idx="1">
                  <c:v>5</c:v>
                </c:pt>
                <c:pt idx="2">
                  <c:v>1</c:v>
                </c:pt>
                <c:pt idx="3">
                  <c:v>22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FUNCIONARIOS!$A$2:$A$5</c:f>
              <c:strCache>
                <c:ptCount val="4"/>
                <c:pt idx="0">
                  <c:v>Cargo em Comissão</c:v>
                </c:pt>
                <c:pt idx="1">
                  <c:v>Cedido</c:v>
                </c:pt>
                <c:pt idx="2">
                  <c:v>Celetista prao inderteminado</c:v>
                </c:pt>
                <c:pt idx="3">
                  <c:v>Estatutário</c:v>
                </c:pt>
              </c:strCache>
            </c:strRef>
          </c:cat>
          <c:val>
            <c:numRef>
              <c:f>FUNCIONARIOS!$C$2:$C$5</c:f>
              <c:numCache>
                <c:formatCode>_-* #,##0_-;\-* #,##0_-;_-* "-"??_-;_-@_-</c:formatCode>
                <c:ptCount val="4"/>
                <c:pt idx="0">
                  <c:v>128</c:v>
                </c:pt>
                <c:pt idx="1">
                  <c:v>4</c:v>
                </c:pt>
                <c:pt idx="2">
                  <c:v>0</c:v>
                </c:pt>
                <c:pt idx="3">
                  <c:v>18</c:v>
                </c:pt>
              </c:numCache>
            </c:numRef>
          </c:val>
        </c:ser>
        <c:axId val="68716416"/>
        <c:axId val="68717952"/>
      </c:barChart>
      <c:catAx>
        <c:axId val="68716416"/>
        <c:scaling>
          <c:orientation val="minMax"/>
        </c:scaling>
        <c:axPos val="b"/>
        <c:majorTickMark val="none"/>
        <c:tickLblPos val="nextTo"/>
        <c:crossAx val="68717952"/>
        <c:crosses val="autoZero"/>
        <c:auto val="1"/>
        <c:lblAlgn val="ctr"/>
        <c:lblOffset val="100"/>
      </c:catAx>
      <c:valAx>
        <c:axId val="6871795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687164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400">
          <a:latin typeface="Calibri" pitchFamily="34" charset="0"/>
          <a:cs typeface="Calibri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5741150075166851"/>
          <c:y val="3.617239191093443E-2"/>
          <c:w val="0.81984964031259677"/>
          <c:h val="0.6612377166214069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</c:f>
              <c:strCache>
                <c:ptCount val="1"/>
                <c:pt idx="0">
                  <c:v>Locadora de Veículos São Sebastião.</c:v>
                </c:pt>
              </c:strCache>
            </c:strRef>
          </c:cat>
          <c:val>
            <c:numRef>
              <c:f>'LOCACAÇÃO VEÍCULOS'!$B$2</c:f>
              <c:numCache>
                <c:formatCode>_-* #,##0.00_-;\-* #,##0.00_-;_-* "-"??_-;_-@_-</c:formatCode>
                <c:ptCount val="1"/>
                <c:pt idx="0">
                  <c:v>20220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</c:f>
              <c:strCache>
                <c:ptCount val="1"/>
                <c:pt idx="0">
                  <c:v>Locadora de Veículos São Sebastião.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79731.86</c:v>
                </c:pt>
              </c:numCache>
            </c:numRef>
          </c:val>
        </c:ser>
        <c:axId val="71519616"/>
        <c:axId val="71529600"/>
      </c:barChart>
      <c:catAx>
        <c:axId val="71519616"/>
        <c:scaling>
          <c:orientation val="minMax"/>
        </c:scaling>
        <c:axPos val="b"/>
        <c:majorTickMark val="none"/>
        <c:tickLblPos val="nextTo"/>
        <c:crossAx val="71529600"/>
        <c:crosses val="autoZero"/>
        <c:auto val="1"/>
        <c:lblAlgn val="ctr"/>
        <c:lblOffset val="100"/>
      </c:catAx>
      <c:valAx>
        <c:axId val="715296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5196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3.0996708434486639E-2"/>
          <c:w val="0.78084366638636193"/>
          <c:h val="0.567798250630917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PF'!$A$2:$A$4</c:f>
              <c:strCache>
                <c:ptCount val="3"/>
                <c:pt idx="0">
                  <c:v>Estagiários</c:v>
                </c:pt>
                <c:pt idx="1">
                  <c:v>Serviços de Internos em Penitenciárias</c:v>
                </c:pt>
                <c:pt idx="2">
                  <c:v>Vale Transportes pago diretamente a PF</c:v>
                </c:pt>
              </c:strCache>
            </c:strRef>
          </c:cat>
          <c:val>
            <c:numRef>
              <c:f>'SERV TER - PF'!$B$2:$B$4</c:f>
              <c:numCache>
                <c:formatCode>_-* #,##0.00_-;\-* #,##0.00_-;_-* "-"??_-;_-@_-</c:formatCode>
                <c:ptCount val="3"/>
                <c:pt idx="0">
                  <c:v>7362.6600000000044</c:v>
                </c:pt>
                <c:pt idx="1">
                  <c:v>1760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PF'!$A$2:$A$4</c:f>
              <c:strCache>
                <c:ptCount val="3"/>
                <c:pt idx="0">
                  <c:v>Estagiários</c:v>
                </c:pt>
                <c:pt idx="1">
                  <c:v>Serviços de Internos em Penitenciárias</c:v>
                </c:pt>
                <c:pt idx="2">
                  <c:v>Vale Transportes pago diretamente a PF</c:v>
                </c:pt>
              </c:strCache>
            </c:strRef>
          </c:cat>
          <c:val>
            <c:numRef>
              <c:f>'SERV TER - PF'!$C$2:$C$4</c:f>
              <c:numCache>
                <c:formatCode>#,##0.00</c:formatCode>
                <c:ptCount val="3"/>
                <c:pt idx="0">
                  <c:v>5340.9</c:v>
                </c:pt>
                <c:pt idx="1">
                  <c:v>3654.3</c:v>
                </c:pt>
                <c:pt idx="2">
                  <c:v>306.25</c:v>
                </c:pt>
              </c:numCache>
            </c:numRef>
          </c:val>
        </c:ser>
        <c:axId val="71866624"/>
        <c:axId val="71876608"/>
      </c:barChart>
      <c:catAx>
        <c:axId val="71866624"/>
        <c:scaling>
          <c:orientation val="minMax"/>
        </c:scaling>
        <c:axPos val="b"/>
        <c:majorTickMark val="none"/>
        <c:tickLblPos val="nextTo"/>
        <c:crossAx val="71876608"/>
        <c:crosses val="autoZero"/>
        <c:auto val="1"/>
        <c:lblAlgn val="ctr"/>
        <c:lblOffset val="100"/>
      </c:catAx>
      <c:valAx>
        <c:axId val="718766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8666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'LOCAÇÃO DE MÃO-DE-OBRA'!$A$2</c:f>
              <c:strCache>
                <c:ptCount val="1"/>
                <c:pt idx="0">
                  <c:v>Locação de Mão-de-Obra</c:v>
                </c:pt>
              </c:strCache>
            </c:strRef>
          </c:cat>
          <c:val>
            <c:numRef>
              <c:f>'LOCAÇÃO DE MÃO-DE-OBRA'!$B$2</c:f>
              <c:numCache>
                <c:formatCode>_-* #,##0.00_-;\-* #,##0.00_-;_-* "-"??_-;_-@_-</c:formatCode>
                <c:ptCount val="1"/>
                <c:pt idx="0">
                  <c:v>52885.46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'LOCAÇÃO DE MÃO-DE-OBRA'!$A$2</c:f>
              <c:strCache>
                <c:ptCount val="1"/>
                <c:pt idx="0">
                  <c:v>Locação de Mão-de-Obra</c:v>
                </c:pt>
              </c:strCache>
            </c:strRef>
          </c:cat>
          <c:val>
            <c:numRef>
              <c:f>'LOCAÇÃO DE MÃO-DE-OBRA'!$C$2</c:f>
              <c:numCache>
                <c:formatCode>_-* #,##0.00_-;\-* #,##0.00_-;_-* "-"??_-;_-@_-</c:formatCode>
                <c:ptCount val="1"/>
                <c:pt idx="0">
                  <c:v>70709.88</c:v>
                </c:pt>
              </c:numCache>
            </c:numRef>
          </c:val>
        </c:ser>
        <c:axId val="71705728"/>
        <c:axId val="71707264"/>
      </c:barChart>
      <c:catAx>
        <c:axId val="71705728"/>
        <c:scaling>
          <c:orientation val="minMax"/>
        </c:scaling>
        <c:axPos val="b"/>
        <c:numFmt formatCode="General" sourceLinked="1"/>
        <c:majorTickMark val="none"/>
        <c:tickLblPos val="nextTo"/>
        <c:crossAx val="71707264"/>
        <c:crosses val="autoZero"/>
        <c:auto val="1"/>
        <c:lblAlgn val="ctr"/>
        <c:lblOffset val="100"/>
      </c:catAx>
      <c:valAx>
        <c:axId val="717072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705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SERVICO DE TELEFONIA MOVEL</c:v>
                </c:pt>
                <c:pt idx="1">
                  <c:v>SERVICO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5302.35</c:v>
                </c:pt>
                <c:pt idx="1">
                  <c:v>5653.6600000000044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SERVICO DE TELEFONIA MOVEL</c:v>
                </c:pt>
                <c:pt idx="1">
                  <c:v>SERVICO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5127.43</c:v>
                </c:pt>
                <c:pt idx="1">
                  <c:v>10942.220000000008</c:v>
                </c:pt>
              </c:numCache>
            </c:numRef>
          </c:val>
        </c:ser>
        <c:axId val="72274688"/>
        <c:axId val="72276224"/>
      </c:barChart>
      <c:catAx>
        <c:axId val="72274688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72276224"/>
        <c:crosses val="autoZero"/>
        <c:auto val="1"/>
        <c:lblAlgn val="ctr"/>
        <c:lblOffset val="100"/>
      </c:catAx>
      <c:valAx>
        <c:axId val="722762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22746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prstClr val="black"/>
          </a:solidFill>
        </a:ln>
      </c:spPr>
    </c:plotArea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</a:t>
            </a:r>
            <a:r>
              <a:rPr lang="en-US" baseline="0"/>
              <a:t> - 1º QUAD._2016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'2016'!$E$14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'2016'!$D$15:$D$24</c:f>
              <c:strCache>
                <c:ptCount val="10"/>
                <c:pt idx="0">
                  <c:v>ODEBRECHT ENGENHARIA E CONST. INTERNACIO</c:v>
                </c:pt>
                <c:pt idx="1">
                  <c:v>CONSTRUTORA OAS LTDA</c:v>
                </c:pt>
                <c:pt idx="2">
                  <c:v>ENGENHARIA DE MATERIAIS LTDA ENGEMAT</c:v>
                </c:pt>
                <c:pt idx="3">
                  <c:v>GM 5 INDUSTRIA E COMERCIO LTDA</c:v>
                </c:pt>
                <c:pt idx="4">
                  <c:v>S.V.C.-CONSTRUCOES LTDA</c:v>
                </c:pt>
                <c:pt idx="5">
                  <c:v>CONCREMAT ENGENHARIA E TECNOLOGIA S.A</c:v>
                </c:pt>
                <c:pt idx="6">
                  <c:v>LEF CONSTRUCOES LTDA</c:v>
                </c:pt>
                <c:pt idx="7">
                  <c:v>AC2 ENGENHARIA LTDA</c:v>
                </c:pt>
                <c:pt idx="8">
                  <c:v>ATP -ENGENHARIA LTDA</c:v>
                </c:pt>
                <c:pt idx="9">
                  <c:v>TELESIL ENGENHARIA E SERVICOS DO BRASIL</c:v>
                </c:pt>
              </c:strCache>
            </c:strRef>
          </c:cat>
          <c:val>
            <c:numRef>
              <c:f>'2016'!$E$15:$E$24</c:f>
              <c:numCache>
                <c:formatCode>_-* #,##0.00_-;\-* #,##0.00_-;_-* "-"??_-;_-@_-</c:formatCode>
                <c:ptCount val="10"/>
                <c:pt idx="0">
                  <c:v>42083430.140000001</c:v>
                </c:pt>
                <c:pt idx="1">
                  <c:v>8934507.929999996</c:v>
                </c:pt>
                <c:pt idx="2">
                  <c:v>3064346</c:v>
                </c:pt>
                <c:pt idx="3">
                  <c:v>2636170.2999999998</c:v>
                </c:pt>
                <c:pt idx="4">
                  <c:v>2397828.23</c:v>
                </c:pt>
                <c:pt idx="5">
                  <c:v>1583939.91</c:v>
                </c:pt>
                <c:pt idx="6">
                  <c:v>1390696.93</c:v>
                </c:pt>
                <c:pt idx="7">
                  <c:v>1347729.1700000004</c:v>
                </c:pt>
                <c:pt idx="8">
                  <c:v>1115884</c:v>
                </c:pt>
                <c:pt idx="9">
                  <c:v>595815.99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 sz="800"/>
          </a:pPr>
          <a:endParaRPr lang="pt-BR"/>
        </a:p>
      </c:txPr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solidFill>
        <a:schemeClr val="tx1"/>
      </a:solidFill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</a:t>
            </a:r>
            <a:r>
              <a:rPr lang="en-US" baseline="0"/>
              <a:t> - 1º QUAD._2017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'2017'!$D$14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'2017'!$C$15:$C$24</c:f>
              <c:strCache>
                <c:ptCount val="10"/>
                <c:pt idx="0">
                  <c:v>ODEBRECHT ENGENHARIA E CONST. INTERNACIO</c:v>
                </c:pt>
                <c:pt idx="1">
                  <c:v>CONCREMAT ENGENHARIA E TECNOLOGIA S.A</c:v>
                </c:pt>
                <c:pt idx="2">
                  <c:v>ENGENHARIA DE MATERIAIS LTDA ENGEMAT</c:v>
                </c:pt>
                <c:pt idx="3">
                  <c:v>S.V.C.-CONSTRUCOES LTDA</c:v>
                </c:pt>
                <c:pt idx="4">
                  <c:v>CONSTRUTORA OAS LTDA</c:v>
                </c:pt>
                <c:pt idx="5">
                  <c:v>HIDROCONSULT-CONSULT EST E PROJETOS S/A</c:v>
                </c:pt>
                <c:pt idx="6">
                  <c:v>AC2 ENGENHARIA LTDA</c:v>
                </c:pt>
                <c:pt idx="7">
                  <c:v>ENGECONSULT CONSULTORES TECNICOS LTDA</c:v>
                </c:pt>
                <c:pt idx="8">
                  <c:v>C.C.B.ENGENHARIA IND. E COMERCIO LTDA</c:v>
                </c:pt>
                <c:pt idx="9">
                  <c:v>BBLNE - LTDACO</c:v>
                </c:pt>
              </c:strCache>
            </c:strRef>
          </c:cat>
          <c:val>
            <c:numRef>
              <c:f>'2017'!$D$15:$D$24</c:f>
              <c:numCache>
                <c:formatCode>_-* #,##0.00_-;\-* #,##0.00_-;_-* "-"??_-;_-@_-</c:formatCode>
                <c:ptCount val="10"/>
                <c:pt idx="0">
                  <c:v>13828037.689999996</c:v>
                </c:pt>
                <c:pt idx="1">
                  <c:v>2035841.1</c:v>
                </c:pt>
                <c:pt idx="2">
                  <c:v>1731587.61</c:v>
                </c:pt>
                <c:pt idx="3">
                  <c:v>1192336.22</c:v>
                </c:pt>
                <c:pt idx="4">
                  <c:v>936793.51</c:v>
                </c:pt>
                <c:pt idx="5">
                  <c:v>682175.39</c:v>
                </c:pt>
                <c:pt idx="6">
                  <c:v>446670.04</c:v>
                </c:pt>
                <c:pt idx="7">
                  <c:v>408932.67</c:v>
                </c:pt>
                <c:pt idx="8">
                  <c:v>355308.14999999991</c:v>
                </c:pt>
                <c:pt idx="9">
                  <c:v>245215.79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 sz="800"/>
          </a:pPr>
          <a:endParaRPr lang="pt-BR"/>
        </a:p>
      </c:txPr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EXECUCAO_ORCAM_2015_2016!$B$2:$B$3</c:f>
              <c:numCache>
                <c:formatCode>#,##0.00</c:formatCode>
                <c:ptCount val="2"/>
                <c:pt idx="0">
                  <c:v>69248720.109999999</c:v>
                </c:pt>
                <c:pt idx="1">
                  <c:v>25675323.640000001</c:v>
                </c:pt>
              </c:numCache>
            </c:numRef>
          </c:val>
        </c:ser>
        <c:axId val="69120384"/>
        <c:axId val="69121920"/>
      </c:barChart>
      <c:catAx>
        <c:axId val="69120384"/>
        <c:scaling>
          <c:orientation val="minMax"/>
        </c:scaling>
        <c:axPos val="b"/>
        <c:majorTickMark val="none"/>
        <c:tickLblPos val="nextTo"/>
        <c:crossAx val="69121920"/>
        <c:crosses val="autoZero"/>
        <c:auto val="1"/>
        <c:lblAlgn val="ctr"/>
        <c:lblOffset val="100"/>
      </c:catAx>
      <c:valAx>
        <c:axId val="691219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91203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libri" pitchFamily="34" charset="0"/>
          <a:cs typeface="Calibri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661793378906196"/>
          <c:y val="2.3188243499684142E-2"/>
          <c:w val="0.83090457346986601"/>
          <c:h val="0.60234109967049676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13 SALARIO  (RGPS)</c:v>
                </c:pt>
                <c:pt idx="4">
                  <c:v>FERIAS - ABONO CONSTITUCIONAL</c:v>
                </c:pt>
                <c:pt idx="5">
                  <c:v>REMUN PARTICIP ORGAOS DELIBER.COLETIVA (RPPS)</c:v>
                </c:pt>
                <c:pt idx="6">
                  <c:v>GRATIFICAÇÃO POR EXERCICIOS DE FUNCOES</c:v>
                </c:pt>
              </c:strCache>
            </c:strRef>
          </c:cat>
          <c:val>
            <c:numRef>
              <c:f>'PESSOAL CIVIL'!$B$7:$B$13</c:f>
              <c:numCache>
                <c:formatCode>_-* #,##0.00_-;\-* #,##0.00_-;_-* "-"??_-;_-@_-</c:formatCode>
                <c:ptCount val="7"/>
                <c:pt idx="0">
                  <c:v>1373749.8900000001</c:v>
                </c:pt>
                <c:pt idx="1">
                  <c:v>108017.28</c:v>
                </c:pt>
                <c:pt idx="2">
                  <c:v>86317.88</c:v>
                </c:pt>
                <c:pt idx="3">
                  <c:v>1233.96</c:v>
                </c:pt>
                <c:pt idx="4">
                  <c:v>15117.47</c:v>
                </c:pt>
                <c:pt idx="5">
                  <c:v>28200.69</c:v>
                </c:pt>
                <c:pt idx="6">
                  <c:v>12720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13 SALARIO  (RGPS)</c:v>
                </c:pt>
                <c:pt idx="4">
                  <c:v>FERIAS - ABONO CONSTITUCIONAL</c:v>
                </c:pt>
                <c:pt idx="5">
                  <c:v>REMUN PARTICIP ORGAOS DELIBER.COLETIVA (RPPS)</c:v>
                </c:pt>
                <c:pt idx="6">
                  <c:v>GRATIFICAÇÃO POR EXERCICIOS DE FUNCOES</c:v>
                </c:pt>
              </c:strCache>
            </c:strRef>
          </c:cat>
          <c:val>
            <c:numRef>
              <c:f>'PESSOAL CIVIL'!$C$7:$C$13</c:f>
              <c:numCache>
                <c:formatCode>_-* #,##0.00_-;\-* #,##0.00_-;_-* "-"??_-;_-@_-</c:formatCode>
                <c:ptCount val="7"/>
                <c:pt idx="0">
                  <c:v>1486834.61</c:v>
                </c:pt>
                <c:pt idx="1">
                  <c:v>98339.53</c:v>
                </c:pt>
                <c:pt idx="2">
                  <c:v>86399.039999999994</c:v>
                </c:pt>
                <c:pt idx="3">
                  <c:v>132557.41999999998</c:v>
                </c:pt>
                <c:pt idx="4">
                  <c:v>22561.55</c:v>
                </c:pt>
                <c:pt idx="5">
                  <c:v>0</c:v>
                </c:pt>
                <c:pt idx="6">
                  <c:v>12720</c:v>
                </c:pt>
              </c:numCache>
            </c:numRef>
          </c:val>
        </c:ser>
        <c:axId val="70983680"/>
        <c:axId val="70985216"/>
      </c:barChart>
      <c:catAx>
        <c:axId val="70983680"/>
        <c:scaling>
          <c:orientation val="minMax"/>
        </c:scaling>
        <c:axPos val="b"/>
        <c:majorTickMark val="none"/>
        <c:tickLblPos val="nextTo"/>
        <c:crossAx val="70985216"/>
        <c:crosses val="autoZero"/>
        <c:auto val="1"/>
        <c:lblAlgn val="ctr"/>
        <c:lblOffset val="100"/>
      </c:catAx>
      <c:valAx>
        <c:axId val="709852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9836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9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27595</c:v>
                </c:pt>
                <c:pt idx="1">
                  <c:v>4130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56600</c:v>
                </c:pt>
                <c:pt idx="1">
                  <c:v>17820</c:v>
                </c:pt>
              </c:numCache>
            </c:numRef>
          </c:val>
        </c:ser>
        <c:axId val="71030272"/>
        <c:axId val="71031808"/>
      </c:barChart>
      <c:catAx>
        <c:axId val="71030272"/>
        <c:scaling>
          <c:orientation val="minMax"/>
        </c:scaling>
        <c:axPos val="b"/>
        <c:majorTickMark val="none"/>
        <c:tickLblPos val="nextTo"/>
        <c:crossAx val="71031808"/>
        <c:crosses val="autoZero"/>
        <c:auto val="1"/>
        <c:lblAlgn val="ctr"/>
        <c:lblOffset val="100"/>
      </c:catAx>
      <c:valAx>
        <c:axId val="710318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0302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661793378906199"/>
          <c:y val="2.3188243499684142E-2"/>
          <c:w val="0.83090457346986613"/>
          <c:h val="0.60234109967049698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13 SALARIO  (RGPS)</c:v>
                </c:pt>
                <c:pt idx="4">
                  <c:v>FERIAS - ABONO CONSTITUCIONAL</c:v>
                </c:pt>
                <c:pt idx="5">
                  <c:v>REMUN PARTICIP ORGAOS DELIBER.COLETIVA (RPPS)</c:v>
                </c:pt>
                <c:pt idx="6">
                  <c:v>GRATIFICAÇÃO POR EXERCICIOS DE FUNCOES</c:v>
                </c:pt>
              </c:strCache>
            </c:strRef>
          </c:cat>
          <c:val>
            <c:numRef>
              <c:f>'PESSOAL CIVIL'!$B$7:$B$13</c:f>
              <c:numCache>
                <c:formatCode>_-* #,##0.00_-;\-* #,##0.00_-;_-* "-"??_-;_-@_-</c:formatCode>
                <c:ptCount val="7"/>
                <c:pt idx="0">
                  <c:v>1373749.8900000001</c:v>
                </c:pt>
                <c:pt idx="1">
                  <c:v>108017.28</c:v>
                </c:pt>
                <c:pt idx="2">
                  <c:v>86317.88</c:v>
                </c:pt>
                <c:pt idx="3">
                  <c:v>1233.96</c:v>
                </c:pt>
                <c:pt idx="4">
                  <c:v>15117.47</c:v>
                </c:pt>
                <c:pt idx="5">
                  <c:v>28200.69</c:v>
                </c:pt>
                <c:pt idx="6">
                  <c:v>12720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13 SALARIO  (RGPS)</c:v>
                </c:pt>
                <c:pt idx="4">
                  <c:v>FERIAS - ABONO CONSTITUCIONAL</c:v>
                </c:pt>
                <c:pt idx="5">
                  <c:v>REMUN PARTICIP ORGAOS DELIBER.COLETIVA (RPPS)</c:v>
                </c:pt>
                <c:pt idx="6">
                  <c:v>GRATIFICAÇÃO POR EXERCICIOS DE FUNCOES</c:v>
                </c:pt>
              </c:strCache>
            </c:strRef>
          </c:cat>
          <c:val>
            <c:numRef>
              <c:f>'PESSOAL CIVIL'!$C$7:$C$13</c:f>
              <c:numCache>
                <c:formatCode>_-* #,##0.00_-;\-* #,##0.00_-;_-* "-"??_-;_-@_-</c:formatCode>
                <c:ptCount val="7"/>
                <c:pt idx="0">
                  <c:v>1486834.61</c:v>
                </c:pt>
                <c:pt idx="1">
                  <c:v>98339.53</c:v>
                </c:pt>
                <c:pt idx="2">
                  <c:v>86399.039999999994</c:v>
                </c:pt>
                <c:pt idx="3">
                  <c:v>132557.41999999998</c:v>
                </c:pt>
                <c:pt idx="4">
                  <c:v>22561.55</c:v>
                </c:pt>
                <c:pt idx="5">
                  <c:v>0</c:v>
                </c:pt>
                <c:pt idx="6">
                  <c:v>12720</c:v>
                </c:pt>
              </c:numCache>
            </c:numRef>
          </c:val>
        </c:ser>
        <c:axId val="71203072"/>
        <c:axId val="71208960"/>
      </c:barChart>
      <c:catAx>
        <c:axId val="71203072"/>
        <c:scaling>
          <c:orientation val="minMax"/>
        </c:scaling>
        <c:axPos val="b"/>
        <c:majorTickMark val="none"/>
        <c:tickLblPos val="nextTo"/>
        <c:crossAx val="71208960"/>
        <c:crosses val="autoZero"/>
        <c:auto val="1"/>
        <c:lblAlgn val="ctr"/>
        <c:lblOffset val="100"/>
      </c:catAx>
      <c:valAx>
        <c:axId val="712089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2030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9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27595</c:v>
                </c:pt>
                <c:pt idx="1">
                  <c:v>4130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56600</c:v>
                </c:pt>
                <c:pt idx="1">
                  <c:v>17820</c:v>
                </c:pt>
              </c:numCache>
            </c:numRef>
          </c:val>
        </c:ser>
        <c:axId val="71229440"/>
        <c:axId val="71230976"/>
      </c:barChart>
      <c:catAx>
        <c:axId val="71229440"/>
        <c:scaling>
          <c:orientation val="minMax"/>
        </c:scaling>
        <c:axPos val="b"/>
        <c:majorTickMark val="none"/>
        <c:tickLblPos val="nextTo"/>
        <c:crossAx val="71230976"/>
        <c:crosses val="autoZero"/>
        <c:auto val="1"/>
        <c:lblAlgn val="ctr"/>
        <c:lblOffset val="100"/>
      </c:catAx>
      <c:valAx>
        <c:axId val="712309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2294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5926340076051157"/>
          <c:y val="2.8227208593145512E-2"/>
          <c:w val="0.81773022431627262"/>
          <c:h val="0.72793894982780327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5564.6200000000044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30403.919999999976</c:v>
                </c:pt>
              </c:numCache>
            </c:numRef>
          </c:val>
        </c:ser>
        <c:axId val="71336704"/>
        <c:axId val="71338240"/>
      </c:barChart>
      <c:catAx>
        <c:axId val="71336704"/>
        <c:scaling>
          <c:orientation val="minMax"/>
        </c:scaling>
        <c:axPos val="b"/>
        <c:majorTickMark val="none"/>
        <c:tickLblPos val="nextTo"/>
        <c:crossAx val="71338240"/>
        <c:crosses val="autoZero"/>
        <c:auto val="1"/>
        <c:lblAlgn val="ctr"/>
        <c:lblOffset val="100"/>
      </c:catAx>
      <c:valAx>
        <c:axId val="71338240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3367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CONSUMO'!$A$2:$A$8</c:f>
              <c:strCache>
                <c:ptCount val="7"/>
                <c:pt idx="0">
                  <c:v>Material de Expediente</c:v>
                </c:pt>
                <c:pt idx="1">
                  <c:v>Material de Limpeza e Prod Higienização</c:v>
                </c:pt>
                <c:pt idx="2">
                  <c:v>Material Elétrico e Eletrônico</c:v>
                </c:pt>
                <c:pt idx="3">
                  <c:v>Genêro de Alimentação</c:v>
                </c:pt>
                <c:pt idx="4">
                  <c:v>Material de Processamento de Dados</c:v>
                </c:pt>
                <c:pt idx="5">
                  <c:v>Material de Consumo - Pagto Antecipado</c:v>
                </c:pt>
                <c:pt idx="6">
                  <c:v>Material de Copa e Cozinha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5264.6</c:v>
                </c:pt>
                <c:pt idx="1">
                  <c:v>1836.6</c:v>
                </c:pt>
                <c:pt idx="2">
                  <c:v>0</c:v>
                </c:pt>
                <c:pt idx="3">
                  <c:v>1884.56</c:v>
                </c:pt>
                <c:pt idx="4">
                  <c:v>599.70000000000005</c:v>
                </c:pt>
                <c:pt idx="5">
                  <c:v>100</c:v>
                </c:pt>
                <c:pt idx="6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Material de Expediente</c:v>
                </c:pt>
                <c:pt idx="1">
                  <c:v>Material de Limpeza e Prod Higienização</c:v>
                </c:pt>
                <c:pt idx="2">
                  <c:v>Material Elétrico e Eletrônico</c:v>
                </c:pt>
                <c:pt idx="3">
                  <c:v>Genêro de Alimentação</c:v>
                </c:pt>
                <c:pt idx="4">
                  <c:v>Material de Processamento de Dados</c:v>
                </c:pt>
                <c:pt idx="5">
                  <c:v>Material de Consumo - Pagto Antecipado</c:v>
                </c:pt>
                <c:pt idx="6">
                  <c:v>Material de Copa e Cozinha</c:v>
                </c:pt>
              </c:strCache>
            </c:strRef>
          </c:cat>
          <c:val>
            <c:numRef>
              <c:f>'MATERIAL DE CONSUMO'!$C$2:$C$8</c:f>
              <c:numCache>
                <c:formatCode>_-* #,##0.00_-;\-* #,##0.00_-;_-* "-"??_-;_-@_-</c:formatCode>
                <c:ptCount val="7"/>
                <c:pt idx="0">
                  <c:v>2000</c:v>
                </c:pt>
                <c:pt idx="1">
                  <c:v>192</c:v>
                </c:pt>
                <c:pt idx="2">
                  <c:v>2000</c:v>
                </c:pt>
                <c:pt idx="3">
                  <c:v>0</c:v>
                </c:pt>
                <c:pt idx="4">
                  <c:v>725.8</c:v>
                </c:pt>
                <c:pt idx="5">
                  <c:v>500</c:v>
                </c:pt>
                <c:pt idx="6">
                  <c:v>249.75</c:v>
                </c:pt>
              </c:numCache>
            </c:numRef>
          </c:val>
        </c:ser>
        <c:axId val="71250304"/>
        <c:axId val="71251840"/>
      </c:barChart>
      <c:catAx>
        <c:axId val="71250304"/>
        <c:scaling>
          <c:orientation val="minMax"/>
        </c:scaling>
        <c:axPos val="b"/>
        <c:majorTickMark val="none"/>
        <c:tickLblPos val="nextTo"/>
        <c:crossAx val="71251840"/>
        <c:crosses val="autoZero"/>
        <c:auto val="1"/>
        <c:lblAlgn val="ctr"/>
        <c:lblOffset val="100"/>
      </c:catAx>
      <c:valAx>
        <c:axId val="712518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12503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300" dirty="0"/>
              <a:t>Maiores Gastos com Serv. Prestados PJ no 1º Quadrimestre 2016 e 2017</a:t>
            </a:r>
          </a:p>
        </c:rich>
      </c:tx>
      <c:layout>
        <c:manualLayout>
          <c:xMode val="edge"/>
          <c:yMode val="edge"/>
          <c:x val="0.1388999640553194"/>
          <c:y val="1.1850138603084969E-3"/>
        </c:manualLayout>
      </c:layout>
    </c:title>
    <c:plotArea>
      <c:layout>
        <c:manualLayout>
          <c:layoutTarget val="inner"/>
          <c:xMode val="edge"/>
          <c:yMode val="edge"/>
          <c:x val="0.14688143771132392"/>
          <c:y val="6.5451948096120802E-2"/>
          <c:w val="0.82931979296980463"/>
          <c:h val="0.6502991445723721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SERVICOS DE ENERGIA ELETRICA</c:v>
                </c:pt>
                <c:pt idx="1">
                  <c:v>LOCACAO DE VEICULOS</c:v>
                </c:pt>
                <c:pt idx="2">
                  <c:v>EXPOSICOES, CONGRESSOS E CONFERENCIAS</c:v>
                </c:pt>
                <c:pt idx="3">
                  <c:v>SERVICOS DE PUBLICIDADE DE UTILIDADE PUBLICA</c:v>
                </c:pt>
                <c:pt idx="4">
                  <c:v>LOCACAO DE MAQUINAS E EQUIPAMENTOS</c:v>
                </c:pt>
                <c:pt idx="5">
                  <c:v>SERVICO DE TELEFONIA FIXA</c:v>
                </c:pt>
              </c:strCache>
            </c:strRef>
          </c:cat>
          <c:val>
            <c:numRef>
              <c:f>'SERV TERC - PJ'!$B$2:$B$7</c:f>
              <c:numCache>
                <c:formatCode>_-* #,##0.00_-;\-* #,##0.00_-;_-* "-"??_-;_-@_-</c:formatCode>
                <c:ptCount val="6"/>
                <c:pt idx="0">
                  <c:v>37350.639999999999</c:v>
                </c:pt>
                <c:pt idx="1">
                  <c:v>20220</c:v>
                </c:pt>
                <c:pt idx="2">
                  <c:v>3860</c:v>
                </c:pt>
                <c:pt idx="3">
                  <c:v>0</c:v>
                </c:pt>
                <c:pt idx="4">
                  <c:v>0</c:v>
                </c:pt>
                <c:pt idx="5">
                  <c:v>5653.6600000000044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SERVICOS DE ENERGIA ELETRICA</c:v>
                </c:pt>
                <c:pt idx="1">
                  <c:v>LOCACAO DE VEICULOS</c:v>
                </c:pt>
                <c:pt idx="2">
                  <c:v>EXPOSICOES, CONGRESSOS E CONFERENCIAS</c:v>
                </c:pt>
                <c:pt idx="3">
                  <c:v>SERVICOS DE PUBLICIDADE DE UTILIDADE PUBLICA</c:v>
                </c:pt>
                <c:pt idx="4">
                  <c:v>LOCACAO DE MAQUINAS E EQUIPAMENTOS</c:v>
                </c:pt>
                <c:pt idx="5">
                  <c:v>SERVICO DE TELEFONIA FIXA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91292.239999999991</c:v>
                </c:pt>
                <c:pt idx="1">
                  <c:v>79731.86</c:v>
                </c:pt>
                <c:pt idx="2">
                  <c:v>43210</c:v>
                </c:pt>
                <c:pt idx="3">
                  <c:v>32880.75</c:v>
                </c:pt>
                <c:pt idx="4">
                  <c:v>21078</c:v>
                </c:pt>
                <c:pt idx="5">
                  <c:v>10942.220000000008</c:v>
                </c:pt>
              </c:numCache>
            </c:numRef>
          </c:val>
        </c:ser>
        <c:axId val="71616000"/>
        <c:axId val="71614464"/>
      </c:barChart>
      <c:valAx>
        <c:axId val="716144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616000"/>
        <c:crosses val="autoZero"/>
        <c:crossBetween val="between"/>
      </c:valAx>
      <c:catAx>
        <c:axId val="71616000"/>
        <c:scaling>
          <c:orientation val="minMax"/>
        </c:scaling>
        <c:axPos val="b"/>
        <c:majorTickMark val="none"/>
        <c:tickLblPos val="nextTo"/>
        <c:crossAx val="716144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65127" y="916750"/>
            <a:ext cx="642942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</a:t>
            </a:r>
            <a:r>
              <a:rPr lang="pt-BR" sz="1400" b="1" dirty="0" smtClean="0">
                <a:solidFill>
                  <a:schemeClr val="bg1"/>
                </a:solidFill>
              </a:rPr>
              <a:t>CIVIL_FAVORECIDOS_1º QUAD._2017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36565" y="1273940"/>
          <a:ext cx="6286545" cy="7749834"/>
        </p:xfrm>
        <a:graphic>
          <a:graphicData uri="http://schemas.openxmlformats.org/drawingml/2006/table">
            <a:tbl>
              <a:tblPr/>
              <a:tblGrid>
                <a:gridCol w="3395352"/>
                <a:gridCol w="740804"/>
                <a:gridCol w="740804"/>
                <a:gridCol w="668781"/>
                <a:gridCol w="740804"/>
              </a:tblGrid>
              <a:tr h="214314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FAVORESCIDOS 1º QUADRIMESTRE 2017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latin typeface="Calibri"/>
                        </a:rPr>
                        <a:t>NOME FAVORECIDO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FEV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MAR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ABR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Total Geral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latin typeface="Calibri"/>
                        </a:rPr>
                        <a:t>EDUARDO JORGE REBELO PASSOS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3.840,00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1.720,00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980,00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6.540,00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latin typeface="Calibri"/>
                        </a:rPr>
                        <a:t>SILVIA VALERIA LIMA MED. VASCONCELOS GOD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3.400,00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2.690,00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360,00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6.450,00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latin typeface="Calibri"/>
                        </a:rPr>
                        <a:t>JOAO POSSIDONIO SANTOS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3.500,00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1.575,00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945,00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6.020,00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FERNANDO ANTONIO DANTAS DA SILVA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1.120,00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760,00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5.160,00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MOEBE DE VASCONCELOS SANTOS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3.640,00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920,00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4.560,00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VICTOR VIGOLVINO FIGUEIREDO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3.570,00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3.670,00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 APARECIDA DE O BERTO MACHADO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1.050,00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2.080,00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3.230,00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FRANCISCO ALZIR LIMA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2.215,00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875,00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3.090,00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JOSE MARIA BARRETO GALVAO FILHO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1.920,00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800,00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3.040,00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ALLAN FABIANO DA SILVA MACHADO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1.540,00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700,00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385,00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2.625,00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ANDREA PRISCILA MONTENEGRO FERREIRA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1.470,00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700,00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2.450,00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WEVANI DE SOUZA PAES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800,00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2.440,00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HUMBERTO CARVALHO JUNIOR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1.260,00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1.050,00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2.410,00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CAMILA DE VASCONCELOS GODOI PASOS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700,00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2.380,00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latin typeface="Calibri"/>
                        </a:rPr>
                        <a:t>ALEXANDRE BARROS DA SILVA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1.040,00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875,00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2.235,00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JAMERSON CAVALCANTE DE LIMA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1.370,00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1.690,00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JOAO CESAR MOREIRA DE CERQUEIRA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1.040,00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1.520,00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VANESSA MARTINS DA SILVA ROCHA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580,00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1.060,00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ERICK RODRIGO CORREIA ARAUJO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240,00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900,00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TEOGENES MOURA CAFE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875,00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875,00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MARTA LECIA DE SOUZA RIBEIRO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780,00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JADIR PROCOPIO CUNHA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520,00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240,00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760,00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EUGENIO BARBOSA DA COSTA GOMES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720,00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GERALDO FAUSTINO DDE BARROS LEAO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540,00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660,00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IVANILDO TEOTONIO DE OLIVEIRA NETO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630,00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PAULO WENDELL COSTA BARROS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150,00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630,00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CARLOS ROBERTO SANTOS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600,00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FABIO MACHADO MEDEIROS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600,00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EDUARDO SAMPIO TENORIO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455,00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595,00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KLEVERSON MANOEL SANTOS DE M. FONTES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420,00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560,00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CLAUDIONOR CORREIA MOTA FILHO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385,00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525,00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GISELE NASCIMENTO SILVA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315,00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525,00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JOSE CICERO ALVES DOS SANTOS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400,00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DAVID CHAGAS TEOD0ZIO CONSTANTE FERRAZ L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245,00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350,00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SERGIO DE OLIVEIRA REIS JUNIOR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315,00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350,00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ANA PAULA DA SILVA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NILSON FRANCISCO ANDRADE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RAFAEL CALHEIROS BRANDAO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280,00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OLGA MYLLENA DINIZ BOTELHO SANTANA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70,00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245,00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BENEDITO ROGERIO DE CARVALHO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30,00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90,00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240,00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FELIPE BRUNO FAUSTINO DE LIMA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210,00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CARLOS ESTEVES DE VASCONCELOS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latin typeface="Calibri"/>
                        </a:rPr>
                        <a:t>GERONIMO MANOEL GUIZELLINI DE ARAUJO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200,00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THEREZA DE LURDES VIEIRA SOUZA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175,00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CINTYA KALINE R CAVALCANTE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JOSE CICERO ALVES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150,00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AYSHA MARIE AVILA B.DE CASTRO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DEISE MARIA HOLANDA TENORIO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 TAIS DA SILVA MOREIRA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WANESKA KARINE FERREIRA TENORIO DE ALMEI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110,00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CIRLENE FERREIRA VILELA DAVID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latin typeface="Calibri"/>
                        </a:rPr>
                        <a:t>JACQUELINE FERRARI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105,00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LORENA COIMBRA CERQUEIRA TENORIO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 TEREZA DE ALBUQUERQUE MEDEIROS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MARIANA RENATA TENORIO PEIXOTO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MARISA TORRES PEREZ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40,00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LUIZ FILIPE ANDRADE DA SILVA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MARINA FERRO BARRETO TOLEDO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35,00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942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latin typeface="Calibri"/>
                        </a:rPr>
                        <a:t>Total Geral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    40.560,00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    25.595,00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    8.265,00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    74.420,00 </a:t>
                      </a:r>
                    </a:p>
                  </a:txBody>
                  <a:tcPr marL="3672" marR="3672" marT="3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75007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</a:t>
            </a:r>
            <a:r>
              <a:rPr lang="pt-BR" sz="1400" b="1" dirty="0">
                <a:solidFill>
                  <a:schemeClr val="bg1"/>
                </a:solidFill>
              </a:rPr>
              <a:t>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345378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5.564,62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30.403,92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446,38%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50879" y="2131196"/>
          <a:ext cx="6072230" cy="329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875007" y="550351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50879" y="5845972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9.685,46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5.667,55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-41,48%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850879" y="6560353"/>
          <a:ext cx="5972176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850880" y="1345378"/>
          <a:ext cx="5929353" cy="671266"/>
        </p:xfrm>
        <a:graphic>
          <a:graphicData uri="http://schemas.openxmlformats.org/drawingml/2006/table">
            <a:tbl>
              <a:tblPr/>
              <a:tblGrid>
                <a:gridCol w="3094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20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3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88.393,36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319.724,16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261,71%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08003" y="2059758"/>
          <a:ext cx="6215106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850879" y="586070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6203162"/>
          <a:ext cx="6000792" cy="649447"/>
        </p:xfrm>
        <a:graphic>
          <a:graphicData uri="http://schemas.openxmlformats.org/drawingml/2006/table">
            <a:tbl>
              <a:tblPr/>
              <a:tblGrid>
                <a:gridCol w="3305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8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20.220,00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79.731,86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294,32%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708003" y="6917542"/>
          <a:ext cx="6286544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850879" y="1416816"/>
          <a:ext cx="5922983" cy="649447"/>
        </p:xfrm>
        <a:graphic>
          <a:graphicData uri="http://schemas.openxmlformats.org/drawingml/2006/table">
            <a:tbl>
              <a:tblPr/>
              <a:tblGrid>
                <a:gridCol w="3262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0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9.122,66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9.301,45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1,96%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5600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4917278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52.885,46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70.709,88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33,70%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493689" y="2131197"/>
          <a:ext cx="6643734" cy="242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922317" y="5631658"/>
          <a:ext cx="607223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7886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131064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10.956,01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16.069,65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46,67%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850879" y="2131196"/>
          <a:ext cx="6143668" cy="214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22317" y="427433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OBRAS E INSTALAÇÕES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4631526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66.576.903,87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22.238.516,58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-66,60%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93756" y="5631658"/>
          <a:ext cx="5857915" cy="3571898"/>
        </p:xfrm>
        <a:graphic>
          <a:graphicData uri="http://schemas.openxmlformats.org/drawingml/2006/table">
            <a:tbl>
              <a:tblPr/>
              <a:tblGrid>
                <a:gridCol w="1985029"/>
                <a:gridCol w="1020276"/>
                <a:gridCol w="1780278"/>
                <a:gridCol w="1072332"/>
              </a:tblGrid>
              <a:tr h="4765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PRINCIPAIS GASTOS COM FORNECEDORES OBRAS E INSTALAÇÕES _2016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PRINCIPAIS GASTOS COM FORNECEDORES OBRAS E INSTALAÇÕES _2017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4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ODEBRECHT ENGENHARIA E CONST. INTERNACIO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42.083.430,14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ODEBRECHT ENGENHARIA E CONST. INTERNACIO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13.828.037,69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244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CONSTRUTORA OAS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8.934.507,93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CONSTRUTORA OAS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936.793,51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65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ENGENHARIA DE MATERIAIS LTDA ENGEMAT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3.064.346,00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ENGENHARIA DE MATERIAIS LTDA ENGEMAT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1.731.587,61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765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CONCREMAT ENGENHARIA E TECNOLOGIA S.A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1.583.939,91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CONCREMAT ENGENHARIA E TECNOLOGIA S.A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2.035.841,10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77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S.V.C.-CONSTRUCOES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2.397.828,23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 err="1">
                          <a:solidFill>
                            <a:srgbClr val="1F497D"/>
                          </a:solidFill>
                          <a:latin typeface="+mn-lt"/>
                        </a:rPr>
                        <a:t>S.V.C.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-CONSTRUCOES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1.192.336,22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4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GM 5 INDUSTRIA E COMERCIO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2.636.170,30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GM 5 INDUSTRIA E COMERCIO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244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AC2 ENGENHARIA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1.347.729,17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AC2 ENGENHARIA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446.670,04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244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LEF CONSTRUCOES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1.390.696,93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244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ATP -ENGENHARIA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1.115.884,00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ATP -ENGENHARIA LTDA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109.002,66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48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HIDROCONSULT-CONSULT EST E PROJETOS S/A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539.252,57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HIDROCONSULT-CONSULT EST E PROJETOS S/A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682.175,39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231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 smtClean="0">
                <a:solidFill>
                  <a:schemeClr val="bg1"/>
                </a:solidFill>
              </a:rPr>
              <a:t>OBRAS E INSTALAÇÕES – DETALHAMENTO GRÁFICO_ OS 10 MAIORES FORNECEDORES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136631" y="1273940"/>
          <a:ext cx="5419725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136631" y="5274468"/>
          <a:ext cx="5429288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36565" y="1345375"/>
          <a:ext cx="6500858" cy="7703216"/>
        </p:xfrm>
        <a:graphic>
          <a:graphicData uri="http://schemas.openxmlformats.org/drawingml/2006/table">
            <a:tbl>
              <a:tblPr/>
              <a:tblGrid>
                <a:gridCol w="2214578"/>
                <a:gridCol w="1053532"/>
                <a:gridCol w="2161178"/>
                <a:gridCol w="1071570"/>
              </a:tblGrid>
              <a:tr h="3019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19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ODEBRECHT ENGENHARIA E CONST. INTERNACIO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42.083.430,14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ODEBRECHT ENGENHARIA E CONST. INTERNACIO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13.828.037,69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CONSTRUTORA OAS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8.934.507,93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CONCREMAT ENGENHARIA E TECNOLOGIA S.A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2.035.841,10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ENGENHARIA DE MATERIAIS LTDA ENGEMAT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3.064.346,00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ENGENHARIA DE MATERIAIS LTDA ENGEMAT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1.731.587,61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GM 5 INDUSTRIA E COMERCIO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2.636.170,30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S.V.C.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-CONSTRUCOES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1.192.336,22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S.V.C.-CONSTRUCOES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2.397.828,23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CONSTRUTORA OAS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936.793,51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CONCREMAT ENGENHARIA E TECNOLOGIA S.A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1.583.939,91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HIDROCONSULT-CONSULT EST E PROJETOS S/A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682.175,39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LEF CONSTRUCOES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1.390.696,93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AC2 ENGENHARIA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446.670,04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AC2 ENGENHARIA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1.347.729,17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ENGECONSULT CONSULTORES TECNICOS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408.932,67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ATP -ENGENHARIA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1.115.884,00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C.C.B.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ENGENHARIA IND. E COMERCIO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355.308,15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TELESIL ENGENHARIA E SERVICOS DO BRASIL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595.815,99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BBLNE - LTDACO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245.215,79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HIDROCONSULT-CONSULT EST E PROJETOS S/A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539.252,57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 P CONSTRUCOES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117.355,42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C.C.B.ENGENHARIA IND. E COMERCIO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398.192,93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ATP -ENGENHARIA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109.002,66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CASAL - COMPANHIA DE SANEAMENTO DE ALAGO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305.887,30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91.292,24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CONY ENGENHARIA LTDA.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154.568,15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79.731,86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COHIDRO CONS EST PROJ SC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125.250,02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CONY ENGENHARIA LTDA.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63.896,32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ENCIBRA S A ESTUDOS E PROJETOS DE ENGENH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124.749,98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INTERSAN - PROJETOS E ENGENHARIA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60.501,75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BBLNE - LTDACO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86.839,75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SERVICOS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38.655,72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56.343,73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ALIANCA CONSTRUCOES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36.840,16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40.440,00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32.054,16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19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SERVICOS LTDA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31.516,02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H B GOMES PRODUCOES-ME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31.200,00 </a:t>
                      </a:r>
                    </a:p>
                  </a:txBody>
                  <a:tcPr marL="6860" marR="6860" marT="686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93755" y="2631262"/>
            <a:ext cx="56880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</a:t>
            </a:r>
            <a:r>
              <a:rPr lang="pt-BR" sz="1400" dirty="0" smtClean="0">
                <a:latin typeface="+mn-lt"/>
                <a:cs typeface="Arial" pitchFamily="34" charset="0"/>
              </a:rPr>
              <a:t>de </a:t>
            </a:r>
            <a:r>
              <a:rPr lang="pt-BR" sz="1400" dirty="0">
                <a:latin typeface="+mn-lt"/>
                <a:cs typeface="Arial" pitchFamily="34" charset="0"/>
              </a:rPr>
              <a:t>Estado </a:t>
            </a:r>
            <a:r>
              <a:rPr lang="pt-BR" sz="1400" dirty="0" smtClean="0">
                <a:latin typeface="+mn-lt"/>
                <a:cs typeface="Arial" pitchFamily="34" charset="0"/>
              </a:rPr>
              <a:t>da </a:t>
            </a:r>
            <a:r>
              <a:rPr lang="pt-BR" sz="1400" dirty="0" err="1" smtClean="0">
                <a:latin typeface="+mn-lt"/>
                <a:cs typeface="Arial" pitchFamily="34" charset="0"/>
              </a:rPr>
              <a:t>Infraestrutura</a:t>
            </a:r>
            <a:r>
              <a:rPr lang="pt-BR" sz="1400" dirty="0" smtClean="0">
                <a:latin typeface="+mn-lt"/>
                <a:cs typeface="Arial" pitchFamily="34" charset="0"/>
              </a:rPr>
              <a:t> </a:t>
            </a:r>
            <a:r>
              <a:rPr lang="pt-BR" sz="1400" dirty="0">
                <a:latin typeface="+mn-lt"/>
                <a:cs typeface="Arial" pitchFamily="34" charset="0"/>
              </a:rPr>
              <a:t>- </a:t>
            </a:r>
            <a:r>
              <a:rPr lang="pt-BR" sz="1400" dirty="0" smtClean="0">
                <a:latin typeface="+mn-lt"/>
                <a:cs typeface="Arial" pitchFamily="34" charset="0"/>
              </a:rPr>
              <a:t>SEINFRA,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 </a:t>
            </a:r>
            <a:r>
              <a:rPr lang="pt-BR" sz="1400" smtClean="0">
                <a:cs typeface="Arial" pitchFamily="34" charset="0"/>
              </a:rPr>
              <a:t>Salienta-se que </a:t>
            </a:r>
            <a:r>
              <a:rPr lang="pt-BR" sz="1400" smtClean="0">
                <a:cs typeface="Arial" pitchFamily="34" charset="0"/>
              </a:rPr>
              <a:t>para </a:t>
            </a:r>
            <a:r>
              <a:rPr lang="pt-BR" sz="1400" smtClean="0">
                <a:cs typeface="Arial" pitchFamily="34" charset="0"/>
              </a:rPr>
              <a:t>a Unidade Gestora do Fundo </a:t>
            </a:r>
            <a:r>
              <a:rPr lang="pt-BR" sz="1400" smtClean="0">
                <a:cs typeface="Arial" pitchFamily="34" charset="0"/>
              </a:rPr>
              <a:t>supracitados, não houve execução de despesas.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1"/>
            <a:ext cx="5708674" cy="192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b="1" dirty="0">
                <a:solidFill>
                  <a:srgbClr val="002060"/>
                </a:solidFill>
                <a:cs typeface="Calibri" pitchFamily="34" charset="0"/>
              </a:rPr>
              <a:t>Secretaria </a:t>
            </a:r>
            <a:r>
              <a:rPr lang="pt-BR" sz="2600" b="1" dirty="0" smtClean="0">
                <a:solidFill>
                  <a:srgbClr val="002060"/>
                </a:solidFill>
                <a:cs typeface="Calibri" pitchFamily="34" charset="0"/>
              </a:rPr>
              <a:t>de </a:t>
            </a:r>
            <a:r>
              <a:rPr lang="pt-BR" sz="2600" b="1" dirty="0">
                <a:solidFill>
                  <a:srgbClr val="002060"/>
                </a:solidFill>
                <a:cs typeface="Calibri" pitchFamily="34" charset="0"/>
              </a:rPr>
              <a:t>Estado </a:t>
            </a:r>
            <a:r>
              <a:rPr lang="pt-BR" sz="2600" b="1" dirty="0" smtClean="0">
                <a:solidFill>
                  <a:srgbClr val="002060"/>
                </a:solidFill>
                <a:cs typeface="Calibri" pitchFamily="34" charset="0"/>
              </a:rPr>
              <a:t>da </a:t>
            </a:r>
            <a:r>
              <a:rPr lang="pt-BR" sz="2600" b="1" dirty="0" err="1" smtClean="0">
                <a:solidFill>
                  <a:srgbClr val="002060"/>
                </a:solidFill>
                <a:cs typeface="Calibri" pitchFamily="34" charset="0"/>
              </a:rPr>
              <a:t>Infraestrutura</a:t>
            </a:r>
            <a:r>
              <a:rPr lang="pt-BR" sz="2600" b="1" dirty="0" smtClean="0">
                <a:solidFill>
                  <a:srgbClr val="002060"/>
                </a:solidFill>
                <a:cs typeface="Calibri" pitchFamily="34" charset="0"/>
              </a:rPr>
              <a:t> e Fundo Estadual de Habitação e Interesse Social </a:t>
            </a:r>
            <a:endParaRPr lang="pt-BR" sz="2600" b="1" dirty="0">
              <a:solidFill>
                <a:srgbClr val="002060"/>
              </a:solidFill>
              <a:cs typeface="Calibri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cs typeface="Calibri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cs typeface="Calibri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79573" y="4631526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3716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18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123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128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05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1235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Celetista prazo indeterminado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-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636565" y="1916882"/>
          <a:ext cx="600079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DotaçãoInicial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280.304.303,00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284.440.828,00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106.122.347,47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90.144.751,70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-105.167.943,20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-96.335.065,70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281.258.707,27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278.250.514,00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76.677.057,89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90.589.265,81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69.248.720,11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25.780.537,71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69.248.720,11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25.675.323,64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204.581.649,38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187.391.248,19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24,62%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9,23%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79441" y="5203030"/>
          <a:ext cx="5857916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93754" y="1559692"/>
          <a:ext cx="5643604" cy="6715170"/>
        </p:xfrm>
        <a:graphic>
          <a:graphicData uri="http://schemas.openxmlformats.org/drawingml/2006/table">
            <a:tbl>
              <a:tblPr/>
              <a:tblGrid>
                <a:gridCol w="3038864"/>
                <a:gridCol w="1302370"/>
                <a:gridCol w="1302370"/>
              </a:tblGrid>
              <a:tr h="2487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OBRAS E INSTALACOES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66.576.903,87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22.238.516,58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VENC.E VANTAGENS FIXAS - PESSOAL CIVIL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1.643.645,06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1.849.976,63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RESSARCIMENTO DE DESPESA PESSOAL REQUISITADO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712.265,31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176.801,71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88.393,36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319.724,16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LOCACAO DE MAO-DE-OBRA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52.885,46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70.709,88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DESPESAS DE EXERCICIOS ANTERIORES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46.624,73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DESPESA DE EXERCICIOS ANTERIORES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41.666,00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DIARIAS - PESSOAL CIVIL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31.725,00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74.420,00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OBRIGACOES PATRONAIS-OP. INTRA ORCAMENTARIA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26.495,30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24.288,42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MATERIAL DE CONSUMO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9.685,46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5.667,55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9.122,66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9.301,45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PASSAGENS E DESPESAS COM LOCOMOCAO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5.564,62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30.403,92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OBRIGACOES TRIBUTARIAS E CONTRIBUTIVAS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2.072,73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2.761,70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74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OBRIG.TRIBUT.E CONT.-OP. INTRA-ORCAMENTARIAS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1.670,55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8.374,28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AQUISICAO DE IMOVEIS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864.377,36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87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69.248.720,11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25.675.323,64</a:t>
                      </a:r>
                    </a:p>
                  </a:txBody>
                  <a:tcPr marL="5926" marR="5926" marT="592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1.643.645,06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1.849.976,63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12,55%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65193" y="2917012"/>
          <a:ext cx="5643601" cy="6357983"/>
        </p:xfrm>
        <a:graphic>
          <a:graphicData uri="http://schemas.openxmlformats.org/drawingml/2006/table">
            <a:tbl>
              <a:tblPr/>
              <a:tblGrid>
                <a:gridCol w="2720791"/>
                <a:gridCol w="1461405"/>
                <a:gridCol w="1461405"/>
              </a:tblGrid>
              <a:tr h="334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1.373.749,89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1.486.834,61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108.017,28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98.339,53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REMUN. PARTIC. DE ORGAO DE DELIBER. COLETIVA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86.317,88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86.399,04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1.233,96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132.557,42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15.117,47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22.561,55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28.200,69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GRATIFICAÇÃO POR EXERCICIOS DE FUNCOES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12.720,00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12.720,00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6.044,28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6.049,03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4.982,57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4.515,45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VENCIMENTOS E SALARIOS(RPPS)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5.585,44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6692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GRATIFICAÇÃO POR TEMPO DE SERVIÇO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1.675,60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463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1.643.645,06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1.849.976,63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31.725,00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74.420,00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134,58%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79441" y="1488254"/>
          <a:ext cx="621510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79441" y="5845972"/>
          <a:ext cx="621510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31.725,00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74.420,00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134,58%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779441" y="1488254"/>
          <a:ext cx="621510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79441" y="5845972"/>
          <a:ext cx="621510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65127" y="916750"/>
            <a:ext cx="642942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</a:t>
            </a:r>
            <a:r>
              <a:rPr lang="pt-BR" sz="1400" b="1" dirty="0" smtClean="0">
                <a:solidFill>
                  <a:schemeClr val="bg1"/>
                </a:solidFill>
              </a:rPr>
              <a:t>CIVIL_FAVORECIDOS_1º QUAD._2016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36564" y="1273940"/>
          <a:ext cx="6286545" cy="7286659"/>
        </p:xfrm>
        <a:graphic>
          <a:graphicData uri="http://schemas.openxmlformats.org/drawingml/2006/table">
            <a:tbl>
              <a:tblPr/>
              <a:tblGrid>
                <a:gridCol w="2782975"/>
                <a:gridCol w="757865"/>
                <a:gridCol w="795136"/>
                <a:gridCol w="795136"/>
                <a:gridCol w="1155433"/>
              </a:tblGrid>
              <a:tr h="26745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FAVORESCIDOS 1º QUADRIMESTRE 2016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7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NOME FAVORECIDO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latin typeface="Calibri"/>
                        </a:rPr>
                        <a:t> FEV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MAR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latin typeface="Calibri"/>
                        </a:rPr>
                        <a:t> ABR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latin typeface="Calibri"/>
                        </a:rPr>
                        <a:t> Total </a:t>
                      </a:r>
                      <a:r>
                        <a:rPr lang="pt-BR" sz="800" b="1" i="0" u="none" strike="noStrike" dirty="0" smtClean="0">
                          <a:latin typeface="Calibri"/>
                        </a:rPr>
                        <a:t>Geral </a:t>
                      </a:r>
                      <a:endParaRPr lang="pt-BR" sz="800" b="1" i="0" u="none" strike="noStrike" dirty="0">
                        <a:latin typeface="Calibri"/>
                      </a:endParaRP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EDUARDO JORGE REBELO PASSOS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2.760,00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1.720,00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4.880,00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JOAO POSSIDONIO SANTOS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2.065,00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1.575,00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490,00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4.130,00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MOEBE DE VASCONCELOS SANTOS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1.600,00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1.280,00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3.200,00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FERNANDO ANTONIO DANTAS DA SILVA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1.600,00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1.400,00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3.120,00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SHEILA LOBO BRAGA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1.280,00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640,00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2.240,00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 APARECIDA DE O BERTO MACHADO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1.520,00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1.620,00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HUMBERTO CARVALHO JUNIOR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620,00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630,00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1.250,00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WEVANI DE SOUZA PAES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600,00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1.200,00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SILVIA VALERIA LIMA MED. VASCONCELOS GOD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640,00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480,00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1.120,00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KLEVERSON MANOEL SANTOS DE M. FONTES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525,00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105,00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1.050,00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JAMERSON CAVALCANTE DE LIMA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240,00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980,00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EDUARDO SAMPIO TENORIO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385,00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210,00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70,00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665,00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FRANCISCO ALZIR LIMA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420,00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150,00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570,00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CARLOS AUGUSTO CALHEIROS MARTINS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480,00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560,00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ALEXANDRE BARROS DA SILVA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520,00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520,00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CARLOS ESTEVES DE VASCONCELOS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420,00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420,00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NILSON FRANCISCO ANDRADE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360,00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CLAUDIONOR CORREIA MOTA FILHO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175,00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35,00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350,00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GERALDO FAUSTINO DDE BARROS LEAO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240,00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JOSE CICERO ALVES DOS SANTOS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320,00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FELIPE BRUNO FAUSTINO DE LIMA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JOSE MARIA BARRETO GALVAO FILHO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200,00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280,00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VICTOR VIGOLVINO FIGUEIREDO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260,00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260,00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RAFAEL CALHEIROS BRANDAO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240,00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240,00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JOAO EVANGELISTA DE SOUZA NETO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210,00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210,00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FABIO MACHADO MEDEIROS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180,00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DAVID CHAGAS TEOD0ZIO CONSTANTE FERRAZ L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175,00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175,00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CARLOS ROBERTO SANTOS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160,00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BENEDITO ROGERIO DE CARVALHO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30,00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150,00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NOEME M   AMARAL FRANCO LIMA CASTELLO BR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140,00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latin typeface="Calibri"/>
                        </a:rPr>
                        <a:t>GERONIMO MANOEL GUIZELLINI DE ARAUJO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LUIZ CAVALCANTE PEIXOTO NETO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PAULO WENDELL COSTA BARROS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30,00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90,00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120,00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ANA PAULA DE SOUZA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105,00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105,00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SEBASTIAO GERALDO BEZERRA DE MELLO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   80,00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ANGELA PAIM DE SANTANA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JOAO CESAR MOREIRA DE CERQUEIRA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MARIANA RENATA TENORIO PEIXOTO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RIDINA RAMOS LEITE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   40,00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JACQUELINE FERRARI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35,00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                35,00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123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latin typeface="Calibri"/>
                        </a:rPr>
                        <a:t>OLGA MYLLENA DINIZ BOTELHO SANTANA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             35,00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latin typeface="Calibri"/>
                        </a:rPr>
                        <a:t>                             35,00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latin typeface="Calibri"/>
                        </a:rPr>
                        <a:t>Total </a:t>
                      </a:r>
                      <a:r>
                        <a:rPr lang="pt-BR" sz="800" b="1" i="0" u="none" strike="noStrike" dirty="0" smtClean="0">
                          <a:latin typeface="Calibri"/>
                        </a:rPr>
                        <a:t>Geral</a:t>
                      </a:r>
                      <a:endParaRPr lang="pt-BR" sz="800" b="1" i="0" u="none" strike="noStrike" dirty="0">
                        <a:latin typeface="Calibri"/>
                      </a:endParaRP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16.385,00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12.370,00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>
                          <a:latin typeface="Calibri"/>
                        </a:rPr>
                        <a:t>       2.970,00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latin typeface="Calibri"/>
                        </a:rPr>
                        <a:t>                   31.725,00 </a:t>
                      </a:r>
                    </a:p>
                  </a:txBody>
                  <a:tcPr marL="4521" marR="4521" marT="45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2234</Words>
  <Application>Microsoft Office PowerPoint</Application>
  <PresentationFormat>Personalizar</PresentationFormat>
  <Paragraphs>909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flavio.cavalcanti</cp:lastModifiedBy>
  <cp:revision>660</cp:revision>
  <dcterms:created xsi:type="dcterms:W3CDTF">2016-10-22T19:16:28Z</dcterms:created>
  <dcterms:modified xsi:type="dcterms:W3CDTF">2017-08-25T12:21:07Z</dcterms:modified>
</cp:coreProperties>
</file>