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8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charts/chart16.xml" ContentType="application/vnd.openxmlformats-officedocument.drawingml.char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309" r:id="rId3"/>
    <p:sldId id="286" r:id="rId4"/>
    <p:sldId id="303" r:id="rId5"/>
    <p:sldId id="314" r:id="rId6"/>
    <p:sldId id="293" r:id="rId7"/>
    <p:sldId id="325" r:id="rId8"/>
    <p:sldId id="290" r:id="rId9"/>
    <p:sldId id="326" r:id="rId10"/>
    <p:sldId id="295" r:id="rId11"/>
    <p:sldId id="296" r:id="rId12"/>
    <p:sldId id="302" r:id="rId13"/>
    <p:sldId id="318" r:id="rId14"/>
    <p:sldId id="319" r:id="rId15"/>
    <p:sldId id="320" r:id="rId16"/>
    <p:sldId id="321" r:id="rId17"/>
    <p:sldId id="331" r:id="rId18"/>
    <p:sldId id="322" r:id="rId19"/>
    <p:sldId id="323" r:id="rId20"/>
    <p:sldId id="332" r:id="rId21"/>
    <p:sldId id="333" r:id="rId22"/>
    <p:sldId id="334" r:id="rId23"/>
    <p:sldId id="335" r:id="rId24"/>
    <p:sldId id="336" r:id="rId25"/>
    <p:sldId id="324" r:id="rId26"/>
  </p:sldIdLst>
  <p:sldSz cx="7559675" cy="10691813"/>
  <p:notesSz cx="6669088" cy="9926638"/>
  <p:defaultTextStyle>
    <a:defPPr>
      <a:defRPr lang="pt-BR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906" y="3690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SEMARH_e_FUNDO_RH-01%20a%2004-17\RELATORIOS_SEMARH_FRH_FINAL\MONITORAMENTO_SEMARH_2015_2016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SEMARH_e_FUNDO_RH-01%20a%2004-17\RELATORIOS_SEMARH_FRH_FINAL\MONITORAMENTO_FUNDO_RH_2015_2016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SEMARH_e_FUNDO_RH-01%20a%2004-17\RELATORIOS_SEMARH_FRH_FINAL\MONITORAMENTO_FUNDO_RH_2015_2016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SEMARH_e_FUNDO_RH-01%20a%2004-17\RELATORIOS_SEMARH_FRH_FINAL\MONITORAMENTO_FUNDO_RH_2015_2016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SEMARH_e_FUNDO_RH-01%20a%2004-17\RELATORIOS_SEMARH_FRH_FINAL\MONITORAMENTO_FUNDO_RH_2015_2016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SEMARH_e_FUNDO_RH-01%20a%2004-17\RELATORIOS_SEMARH_FRH_FINAL\MONITORAMENTO_FUNDO_RH_2015_2016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SEMARH_e_FUNDO_RH-01%20a%2004-17\RELATORIOS_SEMARH_FRH_FINAL\MONITORAMENTO_FUNDO_RH_2015_2016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SEMARH_e_FUNDO_RH-01%20a%2004-17\RELATORIOS_SEMARH_FRH_FINAL\MONITORAMENTO_FUNDO_RH_2015_2016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SEMARH_e_FUNDO_RH-01%20a%2004-17\RELATORIOS_SEMARH_FRH_FINAL\MONITORAMENTO_FUNDO_RH_2015_2016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SEMARH_e_FUNDO_RH-01%20a%2004-17\RELATORIOS_SEMARH_FRH_FINAL\MONITORAMENTO_FUNDO_RH_2015_20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SEMARH_e_FUNDO_RH-01%20a%2004-17\RELATORIOS_SEMARH_FRH_FINAL\MONITORAMENTO_SEMARH_2015_2016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SEMARH_e_FUNDO_RH-01%20a%2004-17\RELATORIOS_SEMARH_FRH_FINAL\MONITORAMENTO_SEMARH_2015_2016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SEMARH_e_FUNDO_RH-01%20a%2004-17\RELATORIOS_SEMARH_FRH_FINAL\MONITORAMENTO_SEMARH_2015_2016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SEMARH_e_FUNDO_RH-01%20a%2004-17\RELATORIOS_SEMARH_FRH_FINAL\MONITORAMENTO_SEMARH_2015_2016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SEMARH_e_FUNDO_RH-01%20a%2004-17\RELATORIOS_SEMARH_FRH_FINAL\MONITORAMENTO_SEMARH_2015_2016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SEMARH_e_FUNDO_RH-01%20a%2004-17\RELATORIOS_SEMARH_FRH_FINAL\MONITORAMENTO_SEMARH_2015_2016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SEMARH_e_FUNDO_RH-01%20a%2004-17\RELATORIOS_SEMARH_FRH_FINAL\MONITORAMENTO_SEMARH_2015_2016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SEMARH_e_FUNDO_RH-01%20a%2004-17\RELATORIOS_SEMARH_FRH_FINAL\MONITORAMENTO_FUNDO_RH_2015_201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FUNCIONÁRIOS_SEMARH_2015_2016!$A$2</c:f>
              <c:strCache>
                <c:ptCount val="1"/>
                <c:pt idx="0">
                  <c:v>Estatutário</c:v>
                </c:pt>
              </c:strCache>
            </c:strRef>
          </c:tx>
          <c:cat>
            <c:strRef>
              <c:f>FUNCIONÁRIOS_SEMARH_2015_2016!$B$1:$C$1</c:f>
              <c:strCache>
                <c:ptCount val="2"/>
                <c:pt idx="0">
                  <c:v>2016, 1º Quadrimestre</c:v>
                </c:pt>
                <c:pt idx="1">
                  <c:v>2017, 1º Quadrimestre</c:v>
                </c:pt>
              </c:strCache>
            </c:strRef>
          </c:cat>
          <c:val>
            <c:numRef>
              <c:f>FUNCIONÁRIOS_SEMARH_2015_2016!$B$2:$C$2</c:f>
              <c:numCache>
                <c:formatCode>_-* #,##0_-;\-* #,##0_-;_-* "-"??_-;_-@_-</c:formatCode>
                <c:ptCount val="2"/>
                <c:pt idx="0">
                  <c:v>16</c:v>
                </c:pt>
                <c:pt idx="1">
                  <c:v>19</c:v>
                </c:pt>
              </c:numCache>
            </c:numRef>
          </c:val>
        </c:ser>
        <c:ser>
          <c:idx val="1"/>
          <c:order val="1"/>
          <c:tx>
            <c:strRef>
              <c:f>FUNCIONÁRIOS_SEMARH_2015_2016!$A$3</c:f>
              <c:strCache>
                <c:ptCount val="1"/>
                <c:pt idx="0">
                  <c:v>Cargo em Comissão</c:v>
                </c:pt>
              </c:strCache>
            </c:strRef>
          </c:tx>
          <c:cat>
            <c:strRef>
              <c:f>FUNCIONÁRIOS_SEMARH_2015_2016!$B$1:$C$1</c:f>
              <c:strCache>
                <c:ptCount val="2"/>
                <c:pt idx="0">
                  <c:v>2016, 1º Quadrimestre</c:v>
                </c:pt>
                <c:pt idx="1">
                  <c:v>2017, 1º Quadrimestre</c:v>
                </c:pt>
              </c:strCache>
            </c:strRef>
          </c:cat>
          <c:val>
            <c:numRef>
              <c:f>FUNCIONÁRIOS_SEMARH_2015_2016!$B$3:$C$3</c:f>
              <c:numCache>
                <c:formatCode>_-* #,##0_-;\-* #,##0_-;_-* "-"??_-;_-@_-</c:formatCode>
                <c:ptCount val="2"/>
                <c:pt idx="0">
                  <c:v>49</c:v>
                </c:pt>
                <c:pt idx="1">
                  <c:v>47</c:v>
                </c:pt>
              </c:numCache>
            </c:numRef>
          </c:val>
        </c:ser>
        <c:ser>
          <c:idx val="2"/>
          <c:order val="2"/>
          <c:tx>
            <c:strRef>
              <c:f>FUNCIONÁRIOS_SEMARH_2015_2016!$A$4</c:f>
              <c:strCache>
                <c:ptCount val="1"/>
                <c:pt idx="0">
                  <c:v>Cedido</c:v>
                </c:pt>
              </c:strCache>
            </c:strRef>
          </c:tx>
          <c:cat>
            <c:strRef>
              <c:f>FUNCIONÁRIOS_SEMARH_2015_2016!$B$1:$C$1</c:f>
              <c:strCache>
                <c:ptCount val="2"/>
                <c:pt idx="0">
                  <c:v>2016, 1º Quadrimestre</c:v>
                </c:pt>
                <c:pt idx="1">
                  <c:v>2017, 1º Quadrimestre</c:v>
                </c:pt>
              </c:strCache>
            </c:strRef>
          </c:cat>
          <c:val>
            <c:numRef>
              <c:f>FUNCIONÁRIOS_SEMARH_2015_2016!$B$4:$C$4</c:f>
              <c:numCache>
                <c:formatCode>_-* #,##0_-;\-* #,##0_-;_-* "-"??_-;_-@_-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axId val="47492096"/>
        <c:axId val="58311808"/>
      </c:barChart>
      <c:catAx>
        <c:axId val="47492096"/>
        <c:scaling>
          <c:orientation val="minMax"/>
        </c:scaling>
        <c:axPos val="b"/>
        <c:numFmt formatCode="General" sourceLinked="1"/>
        <c:majorTickMark val="none"/>
        <c:tickLblPos val="nextTo"/>
        <c:crossAx val="58311808"/>
        <c:crosses val="autoZero"/>
        <c:auto val="1"/>
        <c:lblAlgn val="ctr"/>
        <c:lblOffset val="100"/>
      </c:catAx>
      <c:valAx>
        <c:axId val="58311808"/>
        <c:scaling>
          <c:orientation val="minMax"/>
        </c:scaling>
        <c:axPos val="l"/>
        <c:majorGridlines/>
        <c:numFmt formatCode="_-* #,##0_-;\-* #,##0_-;_-* &quot;-&quot;??_-;_-@_-" sourceLinked="1"/>
        <c:majorTickMark val="none"/>
        <c:tickLblPos val="nextTo"/>
        <c:crossAx val="4749209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DIARIAS_DETALHAMENTO!$A$2:$A$4</c:f>
              <c:strCache>
                <c:ptCount val="3"/>
                <c:pt idx="0">
                  <c:v>Diárias Dentro do Estado</c:v>
                </c:pt>
                <c:pt idx="1">
                  <c:v>Diárias Fora do Estado</c:v>
                </c:pt>
                <c:pt idx="2">
                  <c:v>Diárias Pessoal Civil Por Indenização</c:v>
                </c:pt>
              </c:strCache>
            </c:strRef>
          </c:cat>
          <c:val>
            <c:numRef>
              <c:f>DIARIAS_DETALHAMENTO!$B$2:$B$4</c:f>
              <c:numCache>
                <c:formatCode>_-* #,##0.00_-;\-* #,##0.00_-;_-* "-"??_-;_-@_-</c:formatCode>
                <c:ptCount val="3"/>
                <c:pt idx="0">
                  <c:v>42459.5</c:v>
                </c:pt>
                <c:pt idx="1">
                  <c:v>8145.2</c:v>
                </c:pt>
                <c:pt idx="2">
                  <c:v>1735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DIARIAS_DETALHAMENTO!$A$2:$A$4</c:f>
              <c:strCache>
                <c:ptCount val="3"/>
                <c:pt idx="0">
                  <c:v>Diárias Dentro do Estado</c:v>
                </c:pt>
                <c:pt idx="1">
                  <c:v>Diárias Fora do Estado</c:v>
                </c:pt>
                <c:pt idx="2">
                  <c:v>Diárias Pessoal Civil Por Indenização</c:v>
                </c:pt>
              </c:strCache>
            </c:strRef>
          </c:cat>
          <c:val>
            <c:numRef>
              <c:f>DIARIAS_DETALHAMENTO!$C$2:$C$4</c:f>
              <c:numCache>
                <c:formatCode>_-* #,##0.00_-;\-* #,##0.00_-;_-* "-"??_-;_-@_-</c:formatCode>
                <c:ptCount val="3"/>
                <c:pt idx="0">
                  <c:v>13077.5</c:v>
                </c:pt>
                <c:pt idx="1">
                  <c:v>16960</c:v>
                </c:pt>
                <c:pt idx="2">
                  <c:v>1700</c:v>
                </c:pt>
              </c:numCache>
            </c:numRef>
          </c:val>
        </c:ser>
        <c:axId val="32306304"/>
        <c:axId val="32307840"/>
      </c:barChart>
      <c:catAx>
        <c:axId val="32306304"/>
        <c:scaling>
          <c:orientation val="minMax"/>
        </c:scaling>
        <c:axPos val="b"/>
        <c:majorTickMark val="none"/>
        <c:tickLblPos val="nextTo"/>
        <c:crossAx val="32307840"/>
        <c:crosses val="autoZero"/>
        <c:auto val="1"/>
        <c:lblAlgn val="ctr"/>
        <c:lblOffset val="100"/>
      </c:catAx>
      <c:valAx>
        <c:axId val="3230784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3230630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20269685039370078"/>
          <c:y val="0.21795166229221349"/>
          <c:w val="0.75285870516185471"/>
          <c:h val="0.42960629921259946"/>
        </c:manualLayout>
      </c:layout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PASSAGENS!$A$2:$A$3</c:f>
              <c:strCache>
                <c:ptCount val="2"/>
                <c:pt idx="0">
                  <c:v>J. B. S Viagens e Turismo Ltda. - ME</c:v>
                </c:pt>
                <c:pt idx="1">
                  <c:v>Propag Turismo Ltda. </c:v>
                </c:pt>
              </c:strCache>
            </c:strRef>
          </c:cat>
          <c:val>
            <c:numRef>
              <c:f>PASSAGENS!$B$2:$B$3</c:f>
              <c:numCache>
                <c:formatCode>0.00</c:formatCode>
                <c:ptCount val="2"/>
                <c:pt idx="0" formatCode="_-* #,##0.00_-;\-* #,##0.00_-;_-* &quot;-&quot;??_-;_-@_-">
                  <c:v>13943.240000000002</c:v>
                </c:pt>
                <c:pt idx="1">
                  <c:v>0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PASSAGENS!$A$2:$A$3</c:f>
              <c:strCache>
                <c:ptCount val="2"/>
                <c:pt idx="0">
                  <c:v>J. B. S Viagens e Turismo Ltda. - ME</c:v>
                </c:pt>
                <c:pt idx="1">
                  <c:v>Propag Turismo Ltda. </c:v>
                </c:pt>
              </c:strCache>
            </c:strRef>
          </c:cat>
          <c:val>
            <c:numRef>
              <c:f>PASSAGENS!$C$2:$C$3</c:f>
              <c:numCache>
                <c:formatCode>_-* #,##0.00_-;\-* #,##0.00_-;_-* "-"??_-;_-@_-</c:formatCode>
                <c:ptCount val="2"/>
                <c:pt idx="0" formatCode="0.00">
                  <c:v>0</c:v>
                </c:pt>
                <c:pt idx="1">
                  <c:v>11903.66</c:v>
                </c:pt>
              </c:numCache>
            </c:numRef>
          </c:val>
        </c:ser>
        <c:axId val="32396416"/>
        <c:axId val="32397952"/>
      </c:barChart>
      <c:catAx>
        <c:axId val="32396416"/>
        <c:scaling>
          <c:orientation val="minMax"/>
        </c:scaling>
        <c:axPos val="b"/>
        <c:majorTickMark val="none"/>
        <c:tickLblPos val="nextTo"/>
        <c:crossAx val="32397952"/>
        <c:crosses val="autoZero"/>
        <c:auto val="1"/>
        <c:lblAlgn val="ctr"/>
        <c:lblOffset val="100"/>
      </c:catAx>
      <c:valAx>
        <c:axId val="3239795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3239641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'MATERIAL DE CONSUMO'!$A$2:$A$8</c:f>
              <c:strCache>
                <c:ptCount val="7"/>
                <c:pt idx="0">
                  <c:v>MATERIAL HIDRAULICO</c:v>
                </c:pt>
                <c:pt idx="1">
                  <c:v>MATERIAL PARA MANUTENCAO DE BENS IMOVEIS</c:v>
                </c:pt>
                <c:pt idx="2">
                  <c:v>COMBUSTIVEIS E LUBRIFICANTES AUTOMOTIVOS</c:v>
                </c:pt>
                <c:pt idx="3">
                  <c:v>MATERIAL  DE EXPEDIENTE</c:v>
                </c:pt>
                <c:pt idx="4">
                  <c:v>MATERIAL DE SINALIZACAO VISUAL E OUTROS</c:v>
                </c:pt>
                <c:pt idx="5">
                  <c:v>MATERIAL ELETRICO E ELETRONICO</c:v>
                </c:pt>
                <c:pt idx="6">
                  <c:v>MATERIAL PARA MANUTENCAO DE VEICULOS</c:v>
                </c:pt>
              </c:strCache>
            </c:strRef>
          </c:cat>
          <c:val>
            <c:numRef>
              <c:f>'MATERIAL DE CONSUMO'!$B$2:$B$8</c:f>
              <c:numCache>
                <c:formatCode>#,##0.00</c:formatCode>
                <c:ptCount val="7"/>
                <c:pt idx="0">
                  <c:v>52420</c:v>
                </c:pt>
                <c:pt idx="1">
                  <c:v>7920</c:v>
                </c:pt>
                <c:pt idx="2" formatCode="0.00">
                  <c:v>0</c:v>
                </c:pt>
                <c:pt idx="3" formatCode="0.00">
                  <c:v>0</c:v>
                </c:pt>
                <c:pt idx="4" formatCode="0.00">
                  <c:v>0</c:v>
                </c:pt>
                <c:pt idx="5" formatCode="0.00">
                  <c:v>0</c:v>
                </c:pt>
                <c:pt idx="6" formatCode="0.00">
                  <c:v>0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'MATERIAL DE CONSUMO'!$A$2:$A$8</c:f>
              <c:strCache>
                <c:ptCount val="7"/>
                <c:pt idx="0">
                  <c:v>MATERIAL HIDRAULICO</c:v>
                </c:pt>
                <c:pt idx="1">
                  <c:v>MATERIAL PARA MANUTENCAO DE BENS IMOVEIS</c:v>
                </c:pt>
                <c:pt idx="2">
                  <c:v>COMBUSTIVEIS E LUBRIFICANTES AUTOMOTIVOS</c:v>
                </c:pt>
                <c:pt idx="3">
                  <c:v>MATERIAL  DE EXPEDIENTE</c:v>
                </c:pt>
                <c:pt idx="4">
                  <c:v>MATERIAL DE SINALIZACAO VISUAL E OUTROS</c:v>
                </c:pt>
                <c:pt idx="5">
                  <c:v>MATERIAL ELETRICO E ELETRONICO</c:v>
                </c:pt>
                <c:pt idx="6">
                  <c:v>MATERIAL PARA MANUTENCAO DE VEICULOS</c:v>
                </c:pt>
              </c:strCache>
            </c:strRef>
          </c:cat>
          <c:val>
            <c:numRef>
              <c:f>'MATERIAL DE CONSUMO'!$C$2:$C$8</c:f>
              <c:numCache>
                <c:formatCode>0.00</c:formatCode>
                <c:ptCount val="7"/>
                <c:pt idx="0">
                  <c:v>0</c:v>
                </c:pt>
                <c:pt idx="1">
                  <c:v>0</c:v>
                </c:pt>
                <c:pt idx="2" formatCode="_-* #,##0.00_-;\-* #,##0.00_-;_-* &quot;-&quot;??_-;_-@_-">
                  <c:v>952.9</c:v>
                </c:pt>
                <c:pt idx="3" formatCode="_-* #,##0.00_-;\-* #,##0.00_-;_-* &quot;-&quot;??_-;_-@_-">
                  <c:v>7899.3</c:v>
                </c:pt>
                <c:pt idx="4" formatCode="_-* #,##0.00_-;\-* #,##0.00_-;_-* &quot;-&quot;??_-;_-@_-">
                  <c:v>1400</c:v>
                </c:pt>
                <c:pt idx="5" formatCode="_-* #,##0.00_-;\-* #,##0.00_-;_-* &quot;-&quot;??_-;_-@_-">
                  <c:v>564.9</c:v>
                </c:pt>
                <c:pt idx="6" formatCode="_-* #,##0.00_-;\-* #,##0.00_-;_-* &quot;-&quot;??_-;_-@_-">
                  <c:v>3892.2</c:v>
                </c:pt>
              </c:numCache>
            </c:numRef>
          </c:val>
        </c:ser>
        <c:axId val="32523392"/>
        <c:axId val="32524928"/>
      </c:barChart>
      <c:catAx>
        <c:axId val="32523392"/>
        <c:scaling>
          <c:orientation val="minMax"/>
        </c:scaling>
        <c:axPos val="b"/>
        <c:majorTickMark val="none"/>
        <c:tickLblPos val="nextTo"/>
        <c:crossAx val="32524928"/>
        <c:crosses val="autoZero"/>
        <c:auto val="1"/>
        <c:lblAlgn val="ctr"/>
        <c:lblOffset val="100"/>
      </c:catAx>
      <c:valAx>
        <c:axId val="32524928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3252339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3891304645659119"/>
          <c:y val="3.5457010493365991E-2"/>
          <c:w val="0.84973951523505287"/>
          <c:h val="0.66647647561308976"/>
        </c:manualLayout>
      </c:layout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'SERV TERC - PJ'!$A$2:$A$7</c:f>
              <c:strCache>
                <c:ptCount val="6"/>
                <c:pt idx="0">
                  <c:v>SERVICOS TECNICOS PROFISSIONAIS</c:v>
                </c:pt>
                <c:pt idx="1">
                  <c:v>SERVICOS DE ENERGIA ELETRICA</c:v>
                </c:pt>
                <c:pt idx="2">
                  <c:v>VIGILANCIA OSTENSIVA/MONITORADA</c:v>
                </c:pt>
                <c:pt idx="3">
                  <c:v>LOCACAO DE VEICULOS</c:v>
                </c:pt>
                <c:pt idx="4">
                  <c:v>ASSINATURA DE PERIODICOS E ANUIDADES</c:v>
                </c:pt>
                <c:pt idx="5">
                  <c:v>LOCACAO DE MAQUINAS E EQUIPAMENTOS</c:v>
                </c:pt>
              </c:strCache>
            </c:strRef>
          </c:cat>
          <c:val>
            <c:numRef>
              <c:f>'SERV TERC - PJ'!$B$2:$B$7</c:f>
              <c:numCache>
                <c:formatCode>#,##0.00</c:formatCode>
                <c:ptCount val="6"/>
                <c:pt idx="0">
                  <c:v>108333.3</c:v>
                </c:pt>
                <c:pt idx="1">
                  <c:v>202594.53</c:v>
                </c:pt>
                <c:pt idx="2">
                  <c:v>185700</c:v>
                </c:pt>
                <c:pt idx="3">
                  <c:v>69120</c:v>
                </c:pt>
                <c:pt idx="4">
                  <c:v>107982.01</c:v>
                </c:pt>
                <c:pt idx="5">
                  <c:v>10230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'SERV TERC - PJ'!$A$2:$A$7</c:f>
              <c:strCache>
                <c:ptCount val="6"/>
                <c:pt idx="0">
                  <c:v>SERVICOS TECNICOS PROFISSIONAIS</c:v>
                </c:pt>
                <c:pt idx="1">
                  <c:v>SERVICOS DE ENERGIA ELETRICA</c:v>
                </c:pt>
                <c:pt idx="2">
                  <c:v>VIGILANCIA OSTENSIVA/MONITORADA</c:v>
                </c:pt>
                <c:pt idx="3">
                  <c:v>LOCACAO DE VEICULOS</c:v>
                </c:pt>
                <c:pt idx="4">
                  <c:v>ASSINATURA DE PERIODICOS E ANUIDADES</c:v>
                </c:pt>
                <c:pt idx="5">
                  <c:v>LOCACAO DE MAQUINAS E EQUIPAMENTOS</c:v>
                </c:pt>
              </c:strCache>
            </c:strRef>
          </c:cat>
          <c:val>
            <c:numRef>
              <c:f>'SERV TERC - PJ'!$C$2:$C$7</c:f>
              <c:numCache>
                <c:formatCode>#,##0.00</c:formatCode>
                <c:ptCount val="6"/>
                <c:pt idx="0">
                  <c:v>1525681.5</c:v>
                </c:pt>
                <c:pt idx="1">
                  <c:v>487296.06</c:v>
                </c:pt>
                <c:pt idx="2">
                  <c:v>128847.84</c:v>
                </c:pt>
                <c:pt idx="3">
                  <c:v>90864.26</c:v>
                </c:pt>
                <c:pt idx="4">
                  <c:v>35307.920000000006</c:v>
                </c:pt>
                <c:pt idx="5">
                  <c:v>10230</c:v>
                </c:pt>
              </c:numCache>
            </c:numRef>
          </c:val>
        </c:ser>
        <c:axId val="32787072"/>
        <c:axId val="32785536"/>
      </c:barChart>
      <c:valAx>
        <c:axId val="32785536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32787072"/>
        <c:crosses val="autoZero"/>
        <c:crossBetween val="between"/>
      </c:valAx>
      <c:catAx>
        <c:axId val="32787072"/>
        <c:scaling>
          <c:orientation val="minMax"/>
        </c:scaling>
        <c:axPos val="b"/>
        <c:majorTickMark val="none"/>
        <c:tickLblPos val="nextTo"/>
        <c:crossAx val="32785536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'SERV TER - PF'!$A$2</c:f>
              <c:strCache>
                <c:ptCount val="1"/>
                <c:pt idx="0">
                  <c:v>Diárias a colaboradores Eventuais no Pais</c:v>
                </c:pt>
              </c:strCache>
            </c:strRef>
          </c:cat>
          <c:val>
            <c:numRef>
              <c:f>'SERV TER - PF'!$B$2</c:f>
              <c:numCache>
                <c:formatCode>_-* #,##0.00_-;\-* #,##0.00_-;_-* "-"??_-;_-@_-</c:formatCode>
                <c:ptCount val="1"/>
                <c:pt idx="0">
                  <c:v>3507.9500000000003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'SERV TER - PF'!$A$2</c:f>
              <c:strCache>
                <c:ptCount val="1"/>
                <c:pt idx="0">
                  <c:v>Diárias a colaboradores Eventuais no Pais</c:v>
                </c:pt>
              </c:strCache>
            </c:strRef>
          </c:cat>
          <c:val>
            <c:numRef>
              <c:f>'SERV TER - PF'!$C$2</c:f>
              <c:numCache>
                <c:formatCode>0.00</c:formatCode>
                <c:ptCount val="1"/>
                <c:pt idx="0">
                  <c:v>0</c:v>
                </c:pt>
              </c:numCache>
            </c:numRef>
          </c:val>
        </c:ser>
        <c:axId val="32765056"/>
        <c:axId val="32766592"/>
      </c:barChart>
      <c:catAx>
        <c:axId val="32765056"/>
        <c:scaling>
          <c:orientation val="minMax"/>
        </c:scaling>
        <c:axPos val="b"/>
        <c:majorTickMark val="none"/>
        <c:tickLblPos val="nextTo"/>
        <c:crossAx val="32766592"/>
        <c:crosses val="autoZero"/>
        <c:auto val="1"/>
        <c:lblAlgn val="ctr"/>
        <c:lblOffset val="100"/>
      </c:catAx>
      <c:valAx>
        <c:axId val="3276659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3276505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TELEFONIA!$B$2:$B$3</c:f>
              <c:numCache>
                <c:formatCode>_-* #,##0.00_-;\-* #,##0.00_-;_-* "-"??_-;_-@_-</c:formatCode>
                <c:ptCount val="2"/>
                <c:pt idx="0">
                  <c:v>3999.57</c:v>
                </c:pt>
                <c:pt idx="1">
                  <c:v>4516.68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TELEFONIA!$C$2:$C$3</c:f>
              <c:numCache>
                <c:formatCode>_-* #,##0.00_-;\-* #,##0.00_-;_-* "-"??_-;_-@_-</c:formatCode>
                <c:ptCount val="2"/>
                <c:pt idx="0">
                  <c:v>4100.8900000000003</c:v>
                </c:pt>
                <c:pt idx="1">
                  <c:v>7112.6500000000005</c:v>
                </c:pt>
              </c:numCache>
            </c:numRef>
          </c:val>
        </c:ser>
        <c:axId val="33010816"/>
        <c:axId val="33012352"/>
      </c:barChart>
      <c:catAx>
        <c:axId val="33010816"/>
        <c:scaling>
          <c:orientation val="minMax"/>
        </c:scaling>
        <c:axPos val="b"/>
        <c:numFmt formatCode="General" sourceLinked="1"/>
        <c:majorTickMark val="none"/>
        <c:tickLblPos val="nextTo"/>
        <c:crossAx val="33012352"/>
        <c:crosses val="autoZero"/>
        <c:auto val="1"/>
        <c:lblAlgn val="ctr"/>
        <c:lblOffset val="100"/>
      </c:catAx>
      <c:valAx>
        <c:axId val="3301235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3301081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'LOCACAÇÃO VEÍCULOS'!$A$2:$A$4</c:f>
              <c:strCache>
                <c:ptCount val="3"/>
                <c:pt idx="0">
                  <c:v>Ok. Locadora de Veículos Ltda. - EPP</c:v>
                </c:pt>
                <c:pt idx="1">
                  <c:v>Amorim e Amorim Ltda.</c:v>
                </c:pt>
                <c:pt idx="2">
                  <c:v>Equilíbrio Serv. Ltda. - Rotacar</c:v>
                </c:pt>
              </c:strCache>
            </c:strRef>
          </c:cat>
          <c:val>
            <c:numRef>
              <c:f>'LOCACAÇÃO VEÍCULOS'!$B$2:$B$4</c:f>
              <c:numCache>
                <c:formatCode>_-* #,##0.00_-;\-* #,##0.00_-;_-* "-"??_-;_-@_-</c:formatCode>
                <c:ptCount val="3"/>
                <c:pt idx="0">
                  <c:v>40500</c:v>
                </c:pt>
                <c:pt idx="1">
                  <c:v>15720</c:v>
                </c:pt>
                <c:pt idx="2">
                  <c:v>12900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'LOCACAÇÃO VEÍCULOS'!$A$2:$A$4</c:f>
              <c:strCache>
                <c:ptCount val="3"/>
                <c:pt idx="0">
                  <c:v>Ok. Locadora de Veículos Ltda. - EPP</c:v>
                </c:pt>
                <c:pt idx="1">
                  <c:v>Amorim e Amorim Ltda.</c:v>
                </c:pt>
                <c:pt idx="2">
                  <c:v>Equilíbrio Serv. Ltda. - Rotacar</c:v>
                </c:pt>
              </c:strCache>
            </c:strRef>
          </c:cat>
          <c:val>
            <c:numRef>
              <c:f>'LOCACAÇÃO VEÍCULOS'!$C$2:$C$4</c:f>
              <c:numCache>
                <c:formatCode>_-* #,##0.00_-;\-* #,##0.00_-;_-* "-"??_-;_-@_-</c:formatCode>
                <c:ptCount val="3"/>
                <c:pt idx="0">
                  <c:v>53246.219999999994</c:v>
                </c:pt>
                <c:pt idx="1">
                  <c:v>20661.04</c:v>
                </c:pt>
                <c:pt idx="2">
                  <c:v>16957.22</c:v>
                </c:pt>
              </c:numCache>
            </c:numRef>
          </c:val>
        </c:ser>
        <c:axId val="33145984"/>
        <c:axId val="33147520"/>
      </c:barChart>
      <c:catAx>
        <c:axId val="33145984"/>
        <c:scaling>
          <c:orientation val="minMax"/>
        </c:scaling>
        <c:axPos val="b"/>
        <c:numFmt formatCode="General" sourceLinked="1"/>
        <c:majorTickMark val="none"/>
        <c:tickLblPos val="nextTo"/>
        <c:crossAx val="33147520"/>
        <c:crosses val="autoZero"/>
        <c:auto val="1"/>
        <c:lblAlgn val="ctr"/>
        <c:lblOffset val="100"/>
      </c:catAx>
      <c:valAx>
        <c:axId val="3314752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3314598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'OBRAS E INSTALAÇÕES'!$A$2:$A$3</c:f>
              <c:strCache>
                <c:ptCount val="1"/>
                <c:pt idx="0">
                  <c:v>TOTAL EXECUTADO </c:v>
                </c:pt>
              </c:strCache>
            </c:strRef>
          </c:cat>
          <c:val>
            <c:numRef>
              <c:f>'OBRAS E INSTALAÇÕES'!$B$2:$B$3</c:f>
              <c:numCache>
                <c:formatCode>General</c:formatCode>
                <c:ptCount val="2"/>
                <c:pt idx="0" formatCode="_-* #,##0.00_-;\-* #,##0.00_-;_-* &quot;-&quot;??_-;_-@_-">
                  <c:v>1385887.02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'OBRAS E INSTALAÇÕES'!$A$2:$A$3</c:f>
              <c:strCache>
                <c:ptCount val="1"/>
                <c:pt idx="0">
                  <c:v>TOTAL EXECUTADO </c:v>
                </c:pt>
              </c:strCache>
            </c:strRef>
          </c:cat>
          <c:val>
            <c:numRef>
              <c:f>'OBRAS E INSTALAÇÕES'!$C$2:$C$3</c:f>
              <c:numCache>
                <c:formatCode>General</c:formatCode>
                <c:ptCount val="2"/>
                <c:pt idx="0" formatCode="_-* #,##0.00_-;\-* #,##0.00_-;_-* &quot;-&quot;??_-;_-@_-">
                  <c:v>843424.43</c:v>
                </c:pt>
              </c:numCache>
            </c:numRef>
          </c:val>
        </c:ser>
        <c:axId val="33248384"/>
        <c:axId val="33249920"/>
      </c:barChart>
      <c:catAx>
        <c:axId val="33248384"/>
        <c:scaling>
          <c:orientation val="minMax"/>
        </c:scaling>
        <c:axPos val="b"/>
        <c:numFmt formatCode="General" sourceLinked="1"/>
        <c:tickLblPos val="nextTo"/>
        <c:crossAx val="33249920"/>
        <c:crosses val="autoZero"/>
        <c:auto val="1"/>
        <c:lblAlgn val="ctr"/>
        <c:lblOffset val="100"/>
      </c:catAx>
      <c:valAx>
        <c:axId val="33249920"/>
        <c:scaling>
          <c:orientation val="minMax"/>
        </c:scaling>
        <c:axPos val="l"/>
        <c:majorGridlines/>
        <c:numFmt formatCode="_-* #,##0.00_-;\-* #,##0.00_-;_-* &quot;-&quot;??_-;_-@_-" sourceLinked="1"/>
        <c:tickLblPos val="nextTo"/>
        <c:crossAx val="3324838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'INDENIZAÇÕES E RESTITUIC'!$A$2</c:f>
              <c:strCache>
                <c:ptCount val="1"/>
                <c:pt idx="0">
                  <c:v>TOTAL EXECUTADO</c:v>
                </c:pt>
              </c:strCache>
            </c:strRef>
          </c:cat>
          <c:val>
            <c:numRef>
              <c:f>'INDENIZAÇÕES E RESTITUIC'!$B$2</c:f>
              <c:numCache>
                <c:formatCode>0.00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'INDENIZAÇÕES E RESTITUIC'!$A$2</c:f>
              <c:strCache>
                <c:ptCount val="1"/>
                <c:pt idx="0">
                  <c:v>TOTAL EXECUTADO</c:v>
                </c:pt>
              </c:strCache>
            </c:strRef>
          </c:cat>
          <c:val>
            <c:numRef>
              <c:f>'INDENIZAÇÕES E RESTITUIC'!$C$2</c:f>
              <c:numCache>
                <c:formatCode>_-* #,##0.00_-;\-* #,##0.00_-;_-* "-"??_-;_-@_-</c:formatCode>
                <c:ptCount val="1"/>
                <c:pt idx="0">
                  <c:v>250646.62</c:v>
                </c:pt>
              </c:numCache>
            </c:numRef>
          </c:val>
        </c:ser>
        <c:axId val="33353728"/>
        <c:axId val="33355264"/>
      </c:barChart>
      <c:catAx>
        <c:axId val="33353728"/>
        <c:scaling>
          <c:orientation val="minMax"/>
        </c:scaling>
        <c:axPos val="b"/>
        <c:numFmt formatCode="General" sourceLinked="1"/>
        <c:majorTickMark val="none"/>
        <c:tickLblPos val="nextTo"/>
        <c:crossAx val="33355264"/>
        <c:crosses val="autoZero"/>
        <c:auto val="1"/>
        <c:lblAlgn val="ctr"/>
        <c:lblOffset val="100"/>
      </c:catAx>
      <c:valAx>
        <c:axId val="33355264"/>
        <c:scaling>
          <c:orientation val="minMax"/>
        </c:scaling>
        <c:axPos val="l"/>
        <c:majorGridlines/>
        <c:numFmt formatCode="0.00" sourceLinked="1"/>
        <c:majorTickMark val="none"/>
        <c:tickLblPos val="nextTo"/>
        <c:crossAx val="3335372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EXECUCAO_ORCAM_2014_2015_2016!$B$1</c:f>
              <c:strCache>
                <c:ptCount val="1"/>
                <c:pt idx="0">
                  <c:v>R$</c:v>
                </c:pt>
              </c:strCache>
            </c:strRef>
          </c:tx>
          <c:cat>
            <c:strRef>
              <c:f>EXECUCAO_ORCAM_2014_2015_2016!$A$2:$A$3</c:f>
              <c:strCache>
                <c:ptCount val="2"/>
                <c:pt idx="0">
                  <c:v>Executado 2016, 1º Quadrimestre</c:v>
                </c:pt>
                <c:pt idx="1">
                  <c:v>Executado 2017, 1º Quadrimestre</c:v>
                </c:pt>
              </c:strCache>
            </c:strRef>
          </c:cat>
          <c:val>
            <c:numRef>
              <c:f>EXECUCAO_ORCAM_2014_2015_2016!$B$2:$B$3</c:f>
              <c:numCache>
                <c:formatCode>_-* #,##0.00_-;\-* #,##0.00_-;_-* "-"??_-;_-@_-</c:formatCode>
                <c:ptCount val="2"/>
                <c:pt idx="0">
                  <c:v>925482.21</c:v>
                </c:pt>
                <c:pt idx="1">
                  <c:v>1077572.49</c:v>
                </c:pt>
              </c:numCache>
            </c:numRef>
          </c:val>
        </c:ser>
        <c:axId val="58751616"/>
        <c:axId val="58769792"/>
      </c:barChart>
      <c:catAx>
        <c:axId val="58751616"/>
        <c:scaling>
          <c:orientation val="minMax"/>
        </c:scaling>
        <c:axPos val="b"/>
        <c:majorTickMark val="none"/>
        <c:tickLblPos val="nextTo"/>
        <c:crossAx val="58769792"/>
        <c:crosses val="autoZero"/>
        <c:auto val="1"/>
        <c:lblAlgn val="ctr"/>
        <c:lblOffset val="100"/>
      </c:catAx>
      <c:valAx>
        <c:axId val="5876979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5875161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'PESSOAL CIVIL'!$A$12:$A$19</c:f>
              <c:strCache>
                <c:ptCount val="8"/>
                <c:pt idx="0">
                  <c:v>GRATIF.P/EXERCICIO DE CARGO EM COMISSAO(RGPS)</c:v>
                </c:pt>
                <c:pt idx="1">
                  <c:v>SUBSIDIOS (RPPS)</c:v>
                </c:pt>
                <c:pt idx="2">
                  <c:v>GRATIF.P/EXERCICIO DE CARGO EM COMISSAO(RPPS)</c:v>
                </c:pt>
                <c:pt idx="3">
                  <c:v>GRATIFICACAO POR EXERCICIO DE FUNCOES  (RGPS)</c:v>
                </c:pt>
                <c:pt idx="4">
                  <c:v>FERIAS - ABONO CONSTITUCIONAL  (RPPS)</c:v>
                </c:pt>
                <c:pt idx="5">
                  <c:v>COMPLEMENTACAO SALARIAL- PESSOAL CIVIL (RPPS)</c:v>
                </c:pt>
                <c:pt idx="6">
                  <c:v>FERIAS - ABONO CONSTITUCIONAL  (RGPS)</c:v>
                </c:pt>
                <c:pt idx="7">
                  <c:v>ABONO DE PERMANENCIA (RPPS)</c:v>
                </c:pt>
              </c:strCache>
            </c:strRef>
          </c:cat>
          <c:val>
            <c:numRef>
              <c:f>'PESSOAL CIVIL'!$B$12:$B$19</c:f>
              <c:numCache>
                <c:formatCode>#,##0.00</c:formatCode>
                <c:ptCount val="8"/>
                <c:pt idx="0">
                  <c:v>524190.2900000001</c:v>
                </c:pt>
                <c:pt idx="1">
                  <c:v>179174.41</c:v>
                </c:pt>
                <c:pt idx="2">
                  <c:v>46719.89</c:v>
                </c:pt>
                <c:pt idx="3">
                  <c:v>15000</c:v>
                </c:pt>
                <c:pt idx="4">
                  <c:v>9852.8599999999933</c:v>
                </c:pt>
                <c:pt idx="5">
                  <c:v>4118.3600000000024</c:v>
                </c:pt>
                <c:pt idx="6">
                  <c:v>2631.86</c:v>
                </c:pt>
                <c:pt idx="7">
                  <c:v>2479.61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'PESSOAL CIVIL'!$A$12:$A$19</c:f>
              <c:strCache>
                <c:ptCount val="8"/>
                <c:pt idx="0">
                  <c:v>GRATIF.P/EXERCICIO DE CARGO EM COMISSAO(RGPS)</c:v>
                </c:pt>
                <c:pt idx="1">
                  <c:v>SUBSIDIOS (RPPS)</c:v>
                </c:pt>
                <c:pt idx="2">
                  <c:v>GRATIF.P/EXERCICIO DE CARGO EM COMISSAO(RPPS)</c:v>
                </c:pt>
                <c:pt idx="3">
                  <c:v>GRATIFICACAO POR EXERCICIO DE FUNCOES  (RGPS)</c:v>
                </c:pt>
                <c:pt idx="4">
                  <c:v>FERIAS - ABONO CONSTITUCIONAL  (RPPS)</c:v>
                </c:pt>
                <c:pt idx="5">
                  <c:v>COMPLEMENTACAO SALARIAL- PESSOAL CIVIL (RPPS)</c:v>
                </c:pt>
                <c:pt idx="6">
                  <c:v>FERIAS - ABONO CONSTITUCIONAL  (RGPS)</c:v>
                </c:pt>
                <c:pt idx="7">
                  <c:v>ABONO DE PERMANENCIA (RPPS)</c:v>
                </c:pt>
              </c:strCache>
            </c:strRef>
          </c:cat>
          <c:val>
            <c:numRef>
              <c:f>'PESSOAL CIVIL'!$C$12:$C$19</c:f>
              <c:numCache>
                <c:formatCode>#,##0.00</c:formatCode>
                <c:ptCount val="8"/>
                <c:pt idx="0">
                  <c:v>514249.17</c:v>
                </c:pt>
                <c:pt idx="1">
                  <c:v>168064.23</c:v>
                </c:pt>
                <c:pt idx="2">
                  <c:v>48167.11</c:v>
                </c:pt>
                <c:pt idx="3">
                  <c:v>16800</c:v>
                </c:pt>
                <c:pt idx="4">
                  <c:v>4096.04</c:v>
                </c:pt>
                <c:pt idx="5">
                  <c:v>4346.3600000000024</c:v>
                </c:pt>
                <c:pt idx="6">
                  <c:v>4584.7700000000013</c:v>
                </c:pt>
                <c:pt idx="7" formatCode="0.00">
                  <c:v>755.35999999999979</c:v>
                </c:pt>
              </c:numCache>
            </c:numRef>
          </c:val>
        </c:ser>
        <c:axId val="59136256"/>
        <c:axId val="59142144"/>
      </c:barChart>
      <c:catAx>
        <c:axId val="59136256"/>
        <c:scaling>
          <c:orientation val="minMax"/>
        </c:scaling>
        <c:axPos val="b"/>
        <c:numFmt formatCode="General" sourceLinked="1"/>
        <c:majorTickMark val="none"/>
        <c:tickLblPos val="nextTo"/>
        <c:crossAx val="59142144"/>
        <c:crosses val="autoZero"/>
        <c:auto val="1"/>
        <c:lblAlgn val="ctr"/>
        <c:lblOffset val="100"/>
      </c:catAx>
      <c:valAx>
        <c:axId val="5914214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5913625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DIARIAS_DETALHAMENTO!$B$2:$B$3</c:f>
              <c:numCache>
                <c:formatCode>_-* #,##0.00_-;\-* #,##0.00_-;_-* "-"??_-;_-@_-</c:formatCode>
                <c:ptCount val="2"/>
                <c:pt idx="0">
                  <c:v>3070</c:v>
                </c:pt>
                <c:pt idx="1">
                  <c:v>5510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DIARIAS_DETALHAMENTO!$C$2:$C$3</c:f>
              <c:numCache>
                <c:formatCode>_-* #,##0.00_-;\-* #,##0.00_-;_-* "-"??_-;_-@_-</c:formatCode>
                <c:ptCount val="2"/>
                <c:pt idx="0">
                  <c:v>9285</c:v>
                </c:pt>
                <c:pt idx="1">
                  <c:v>875</c:v>
                </c:pt>
              </c:numCache>
            </c:numRef>
          </c:val>
        </c:ser>
        <c:axId val="59508992"/>
        <c:axId val="59527168"/>
      </c:barChart>
      <c:catAx>
        <c:axId val="59508992"/>
        <c:scaling>
          <c:orientation val="minMax"/>
        </c:scaling>
        <c:axPos val="b"/>
        <c:majorTickMark val="none"/>
        <c:tickLblPos val="nextTo"/>
        <c:crossAx val="59527168"/>
        <c:crosses val="autoZero"/>
        <c:auto val="1"/>
        <c:lblAlgn val="ctr"/>
        <c:lblOffset val="100"/>
      </c:catAx>
      <c:valAx>
        <c:axId val="5952716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5950899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PASSAGENS!$A$2:$A$3</c:f>
              <c:strCache>
                <c:ptCount val="2"/>
                <c:pt idx="0">
                  <c:v>Propag Turismo</c:v>
                </c:pt>
                <c:pt idx="1">
                  <c:v>JBS Viagens e Turismo Ltda</c:v>
                </c:pt>
              </c:strCache>
            </c:strRef>
          </c:cat>
          <c:val>
            <c:numRef>
              <c:f>PASSAGENS!$B$2:$B$3</c:f>
              <c:numCache>
                <c:formatCode>_-* #,##0.00_-;\-* #,##0.00_-;_-* "-"??_-;_-@_-</c:formatCode>
                <c:ptCount val="2"/>
                <c:pt idx="0" formatCode="0.00">
                  <c:v>0</c:v>
                </c:pt>
                <c:pt idx="1">
                  <c:v>4233.34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PASSAGENS!$A$2:$A$3</c:f>
              <c:strCache>
                <c:ptCount val="2"/>
                <c:pt idx="0">
                  <c:v>Propag Turismo</c:v>
                </c:pt>
                <c:pt idx="1">
                  <c:v>JBS Viagens e Turismo Ltda</c:v>
                </c:pt>
              </c:strCache>
            </c:strRef>
          </c:cat>
          <c:val>
            <c:numRef>
              <c:f>PASSAGENS!$C$2:$C$3</c:f>
              <c:numCache>
                <c:formatCode>0.00</c:formatCode>
                <c:ptCount val="2"/>
                <c:pt idx="0" formatCode="#,##0.00">
                  <c:v>1456.77</c:v>
                </c:pt>
                <c:pt idx="1">
                  <c:v>0</c:v>
                </c:pt>
              </c:numCache>
            </c:numRef>
          </c:val>
        </c:ser>
        <c:axId val="33541504"/>
        <c:axId val="37276288"/>
      </c:barChart>
      <c:catAx>
        <c:axId val="33541504"/>
        <c:scaling>
          <c:orientation val="minMax"/>
        </c:scaling>
        <c:axPos val="b"/>
        <c:majorTickMark val="none"/>
        <c:tickLblPos val="nextTo"/>
        <c:crossAx val="37276288"/>
        <c:crosses val="autoZero"/>
        <c:auto val="1"/>
        <c:lblAlgn val="ctr"/>
        <c:lblOffset val="100"/>
      </c:catAx>
      <c:valAx>
        <c:axId val="37276288"/>
        <c:scaling>
          <c:orientation val="minMax"/>
        </c:scaling>
        <c:axPos val="l"/>
        <c:majorGridlines/>
        <c:numFmt formatCode="0.00" sourceLinked="1"/>
        <c:majorTickMark val="none"/>
        <c:tickLblPos val="nextTo"/>
        <c:crossAx val="3354150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bar"/>
        <c:grouping val="clustered"/>
        <c:ser>
          <c:idx val="1"/>
          <c:order val="0"/>
          <c:tx>
            <c:v>2016</c:v>
          </c:tx>
          <c:cat>
            <c:strRef>
              <c:f>'MATERIAL DE CONSUMO'!$A$2</c:f>
              <c:strCache>
                <c:ptCount val="1"/>
                <c:pt idx="0">
                  <c:v>MATERIAL DE SINALIZACAO VISUAL E OUTROS</c:v>
                </c:pt>
              </c:strCache>
            </c:strRef>
          </c:cat>
          <c:val>
            <c:numRef>
              <c:f>'MATERIAL DE CONSUMO'!$B$2</c:f>
              <c:numCache>
                <c:formatCode>0.00</c:formatCode>
                <c:ptCount val="1"/>
                <c:pt idx="0">
                  <c:v>0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'MATERIAL DE CONSUMO'!$A$2</c:f>
              <c:strCache>
                <c:ptCount val="1"/>
                <c:pt idx="0">
                  <c:v>MATERIAL DE SINALIZACAO VISUAL E OUTROS</c:v>
                </c:pt>
              </c:strCache>
            </c:strRef>
          </c:cat>
          <c:val>
            <c:numRef>
              <c:f>'MATERIAL DE CONSUMO'!$C$2</c:f>
              <c:numCache>
                <c:formatCode>#,##0.00</c:formatCode>
                <c:ptCount val="1"/>
                <c:pt idx="0">
                  <c:v>1950</c:v>
                </c:pt>
              </c:numCache>
            </c:numRef>
          </c:val>
        </c:ser>
        <c:axId val="61024512"/>
        <c:axId val="61026304"/>
      </c:barChart>
      <c:catAx>
        <c:axId val="61024512"/>
        <c:scaling>
          <c:orientation val="minMax"/>
        </c:scaling>
        <c:axPos val="l"/>
        <c:majorTickMark val="none"/>
        <c:tickLblPos val="nextTo"/>
        <c:crossAx val="61026304"/>
        <c:crosses val="autoZero"/>
        <c:auto val="1"/>
        <c:lblAlgn val="ctr"/>
        <c:lblOffset val="100"/>
      </c:catAx>
      <c:valAx>
        <c:axId val="61026304"/>
        <c:scaling>
          <c:orientation val="minMax"/>
        </c:scaling>
        <c:axPos val="b"/>
        <c:majorGridlines/>
        <c:numFmt formatCode="0.00" sourceLinked="1"/>
        <c:majorTickMark val="none"/>
        <c:tickLblPos val="nextTo"/>
        <c:crossAx val="6102451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'SERV TERC - PJ'!$A$2:$A$11</c:f>
              <c:strCache>
                <c:ptCount val="10"/>
                <c:pt idx="0">
                  <c:v>ABEMA- ASSOC. BRASIL. ENTIDADES MEIO AMB</c:v>
                </c:pt>
                <c:pt idx="1">
                  <c:v>EMPRESA B  CORREIOS E TELEGRAFOS</c:v>
                </c:pt>
                <c:pt idx="2">
                  <c:v>INST DE POS-GRADUACAO LTDA-IPOG</c:v>
                </c:pt>
                <c:pt idx="3">
                  <c:v>BRAZLINK COMERCIO E SERVICOS LTDA</c:v>
                </c:pt>
                <c:pt idx="4">
                  <c:v>FENASEG-FED.NAC.DAS EMP.DE SEG.PRIV.E CA</c:v>
                </c:pt>
                <c:pt idx="5">
                  <c:v>DEPARTAMENTO ESTADUAL DE TRANSITO DE ALA</c:v>
                </c:pt>
                <c:pt idx="6">
                  <c:v>SERVICOS GRAFICOS</c:v>
                </c:pt>
                <c:pt idx="7">
                  <c:v>MANUTENCAO E CONSERVACAO DE BENS IMOVEIS</c:v>
                </c:pt>
                <c:pt idx="8">
                  <c:v>FESTIVIDADES E HOMENAGENS</c:v>
                </c:pt>
                <c:pt idx="9">
                  <c:v>ASSINATURA DE PERIODICOS E ANUIDADES</c:v>
                </c:pt>
              </c:strCache>
            </c:strRef>
          </c:cat>
          <c:val>
            <c:numRef>
              <c:f>'SERV TERC - PJ'!$B$2:$B$11</c:f>
              <c:numCache>
                <c:formatCode>#,##0.00</c:formatCode>
                <c:ptCount val="10"/>
                <c:pt idx="0">
                  <c:v>5633</c:v>
                </c:pt>
                <c:pt idx="1">
                  <c:v>4731.6000000000004</c:v>
                </c:pt>
                <c:pt idx="2">
                  <c:v>1940.24</c:v>
                </c:pt>
                <c:pt idx="3" formatCode="_-* #,##0.00_-;\-* #,##0.00_-;_-* &quot;-&quot;??_-;_-@_-">
                  <c:v>570</c:v>
                </c:pt>
                <c:pt idx="4" formatCode="General">
                  <c:v>430.4199999999999</c:v>
                </c:pt>
                <c:pt idx="5" formatCode="General">
                  <c:v>361.78</c:v>
                </c:pt>
                <c:pt idx="6" formatCode="0.00">
                  <c:v>0</c:v>
                </c:pt>
                <c:pt idx="7" formatCode="0.00">
                  <c:v>0</c:v>
                </c:pt>
                <c:pt idx="8" formatCode="0.00">
                  <c:v>0</c:v>
                </c:pt>
                <c:pt idx="9" formatCode="0.00">
                  <c:v>0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'SERV TERC - PJ'!$A$2:$A$11</c:f>
              <c:strCache>
                <c:ptCount val="10"/>
                <c:pt idx="0">
                  <c:v>ABEMA- ASSOC. BRASIL. ENTIDADES MEIO AMB</c:v>
                </c:pt>
                <c:pt idx="1">
                  <c:v>EMPRESA B  CORREIOS E TELEGRAFOS</c:v>
                </c:pt>
                <c:pt idx="2">
                  <c:v>INST DE POS-GRADUACAO LTDA-IPOG</c:v>
                </c:pt>
                <c:pt idx="3">
                  <c:v>BRAZLINK COMERCIO E SERVICOS LTDA</c:v>
                </c:pt>
                <c:pt idx="4">
                  <c:v>FENASEG-FED.NAC.DAS EMP.DE SEG.PRIV.E CA</c:v>
                </c:pt>
                <c:pt idx="5">
                  <c:v>DEPARTAMENTO ESTADUAL DE TRANSITO DE ALA</c:v>
                </c:pt>
                <c:pt idx="6">
                  <c:v>SERVICOS GRAFICOS</c:v>
                </c:pt>
                <c:pt idx="7">
                  <c:v>MANUTENCAO E CONSERVACAO DE BENS IMOVEIS</c:v>
                </c:pt>
                <c:pt idx="8">
                  <c:v>FESTIVIDADES E HOMENAGENS</c:v>
                </c:pt>
                <c:pt idx="9">
                  <c:v>ASSINATURA DE PERIODICOS E ANUIDADES</c:v>
                </c:pt>
              </c:strCache>
            </c:strRef>
          </c:cat>
          <c:val>
            <c:numRef>
              <c:f>'SERV TERC - PJ'!$C$2:$C$11</c:f>
              <c:numCache>
                <c:formatCode>0.00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 formatCode="#,##0.00">
                  <c:v>7752</c:v>
                </c:pt>
                <c:pt idx="7" formatCode="#,##0.00">
                  <c:v>7680</c:v>
                </c:pt>
                <c:pt idx="8" formatCode="#,##0.00">
                  <c:v>7125</c:v>
                </c:pt>
                <c:pt idx="9" formatCode="#,##0.00">
                  <c:v>6196.03</c:v>
                </c:pt>
              </c:numCache>
            </c:numRef>
          </c:val>
        </c:ser>
        <c:axId val="59379712"/>
        <c:axId val="61139200"/>
      </c:barChart>
      <c:valAx>
        <c:axId val="6113920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59379712"/>
        <c:crosses val="autoZero"/>
        <c:crossBetween val="between"/>
      </c:valAx>
      <c:catAx>
        <c:axId val="59379712"/>
        <c:scaling>
          <c:orientation val="minMax"/>
        </c:scaling>
        <c:axPos val="b"/>
        <c:majorTickMark val="none"/>
        <c:tickLblPos val="nextTo"/>
        <c:crossAx val="61139200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'SERV TER - PF'!$A$2:$A$3</c:f>
              <c:strCache>
                <c:ptCount val="2"/>
                <c:pt idx="0">
                  <c:v>Estagiários</c:v>
                </c:pt>
                <c:pt idx="1">
                  <c:v>Vale Transporte pago diretamente a PF</c:v>
                </c:pt>
              </c:strCache>
            </c:strRef>
          </c:cat>
          <c:val>
            <c:numRef>
              <c:f>'SERV TER - PF'!$B$2:$B$3</c:f>
              <c:numCache>
                <c:formatCode>_-* #,##0.00_-;\-* #,##0.00_-;_-* "-"??_-;_-@_-</c:formatCode>
                <c:ptCount val="2"/>
                <c:pt idx="0">
                  <c:v>36758.080000000002</c:v>
                </c:pt>
                <c:pt idx="1">
                  <c:v>2849.8500000000008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'SERV TER - PF'!$A$2:$A$3</c:f>
              <c:strCache>
                <c:ptCount val="2"/>
                <c:pt idx="0">
                  <c:v>Estagiários</c:v>
                </c:pt>
                <c:pt idx="1">
                  <c:v>Vale Transporte pago diretamente a PF</c:v>
                </c:pt>
              </c:strCache>
            </c:strRef>
          </c:cat>
          <c:val>
            <c:numRef>
              <c:f>'SERV TER - PF'!$C$2:$C$3</c:f>
              <c:numCache>
                <c:formatCode>_-* #,##0.00_-;\-* #,##0.00_-;_-* "-"??_-;_-@_-</c:formatCode>
                <c:ptCount val="2"/>
                <c:pt idx="0">
                  <c:v>76162.439999999988</c:v>
                </c:pt>
                <c:pt idx="1">
                  <c:v>5472.1500000000015</c:v>
                </c:pt>
              </c:numCache>
            </c:numRef>
          </c:val>
        </c:ser>
        <c:axId val="61257984"/>
        <c:axId val="61267968"/>
      </c:barChart>
      <c:catAx>
        <c:axId val="61257984"/>
        <c:scaling>
          <c:orientation val="minMax"/>
        </c:scaling>
        <c:axPos val="b"/>
        <c:majorTickMark val="none"/>
        <c:tickLblPos val="nextTo"/>
        <c:crossAx val="61267968"/>
        <c:crosses val="autoZero"/>
        <c:auto val="1"/>
        <c:lblAlgn val="ctr"/>
        <c:lblOffset val="100"/>
      </c:catAx>
      <c:valAx>
        <c:axId val="6126796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125798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EXECUCAO_ORCAM_2016_2017!$B$10</c:f>
              <c:strCache>
                <c:ptCount val="1"/>
                <c:pt idx="0">
                  <c:v>R$</c:v>
                </c:pt>
              </c:strCache>
            </c:strRef>
          </c:tx>
          <c:cat>
            <c:strRef>
              <c:f>EXECUCAO_ORCAM_2016_2017!$A$11:$A$12</c:f>
              <c:strCache>
                <c:ptCount val="2"/>
                <c:pt idx="0">
                  <c:v>Executado 2016, 1º Quadrimestre</c:v>
                </c:pt>
                <c:pt idx="1">
                  <c:v>Executado 2017, 1º Quarimestre</c:v>
                </c:pt>
              </c:strCache>
            </c:strRef>
          </c:cat>
          <c:val>
            <c:numRef>
              <c:f>EXECUCAO_ORCAM_2016_2017!$B$11:$B$12</c:f>
              <c:numCache>
                <c:formatCode>_-* #,##0.00_-;\-* #,##0.00_-;_-* "-"??_-;_-@_-</c:formatCode>
                <c:ptCount val="2"/>
                <c:pt idx="0">
                  <c:v>3705044.68</c:v>
                </c:pt>
                <c:pt idx="1">
                  <c:v>17281623.84</c:v>
                </c:pt>
              </c:numCache>
            </c:numRef>
          </c:val>
        </c:ser>
        <c:axId val="61158912"/>
        <c:axId val="61160448"/>
      </c:barChart>
      <c:catAx>
        <c:axId val="61158912"/>
        <c:scaling>
          <c:orientation val="minMax"/>
        </c:scaling>
        <c:axPos val="b"/>
        <c:majorTickMark val="none"/>
        <c:tickLblPos val="nextTo"/>
        <c:crossAx val="61160448"/>
        <c:crosses val="autoZero"/>
        <c:auto val="1"/>
        <c:lblAlgn val="ctr"/>
        <c:lblOffset val="100"/>
      </c:catAx>
      <c:valAx>
        <c:axId val="6116044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115891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4538"/>
            <a:ext cx="26336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1043533" y="2658223"/>
            <a:ext cx="56886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b="1" dirty="0">
                <a:latin typeface="Calibri" pitchFamily="34" charset="0"/>
                <a:cs typeface="Calibri" pitchFamily="34" charset="0"/>
              </a:rPr>
              <a:t>APRESENTAÇÃO</a:t>
            </a:r>
          </a:p>
          <a:p>
            <a:pPr algn="just"/>
            <a:endParaRPr lang="pt-BR" sz="11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pt-BR" sz="1100" dirty="0">
                <a:latin typeface="Calibri" pitchFamily="34" charset="0"/>
                <a:cs typeface="Calibri" pitchFamily="34" charset="0"/>
              </a:rPr>
              <a:t>Os dados a seguir contemplam uma visão geral das despesas da Secretaria de Estado </a:t>
            </a:r>
            <a:r>
              <a:rPr lang="pt-BR" sz="1100" dirty="0" smtClean="0">
                <a:latin typeface="Calibri" pitchFamily="34" charset="0"/>
                <a:cs typeface="Calibri" pitchFamily="34" charset="0"/>
              </a:rPr>
              <a:t>do Meio Ambiente e dos Recursos Hídricos  – SEMARH e Fundo de Recursos Hídricos - FRH, </a:t>
            </a:r>
            <a:r>
              <a:rPr lang="pt-BR" sz="1100" dirty="0">
                <a:latin typeface="Calibri" pitchFamily="34" charset="0"/>
                <a:cs typeface="Calibri" pitchFamily="34" charset="0"/>
              </a:rPr>
              <a:t>nos Exercícios de  </a:t>
            </a:r>
            <a:r>
              <a:rPr lang="pt-BR" sz="1100" dirty="0" smtClean="0">
                <a:latin typeface="Calibri" pitchFamily="34" charset="0"/>
                <a:cs typeface="Calibri" pitchFamily="34" charset="0"/>
              </a:rPr>
              <a:t>2016 </a:t>
            </a:r>
            <a:r>
              <a:rPr lang="pt-BR" sz="1100" dirty="0">
                <a:latin typeface="Calibri" pitchFamily="34" charset="0"/>
                <a:cs typeface="Calibri" pitchFamily="34" charset="0"/>
              </a:rPr>
              <a:t>e </a:t>
            </a:r>
            <a:r>
              <a:rPr lang="pt-BR" sz="1100" dirty="0" smtClean="0">
                <a:latin typeface="Calibri" pitchFamily="34" charset="0"/>
                <a:cs typeface="Calibri" pitchFamily="34" charset="0"/>
              </a:rPr>
              <a:t>2017, 1º Quadrimestre, </a:t>
            </a:r>
            <a:r>
              <a:rPr lang="pt-BR" sz="1100" dirty="0">
                <a:latin typeface="Calibri" pitchFamily="34" charset="0"/>
                <a:cs typeface="Calibri" pitchFamily="34" charset="0"/>
              </a:rPr>
              <a:t>realizada através do Sistema Integrado de Administração Financeira – SIAFEM, Portal da Transparência Graciliano Ramos, Extrator/SIFAL,  Portal do Servidor – SEPLAG, Planilha de Monitoramento da Transparência, Banco de Dados da Junta Comercial, E-SIC Alagoas, Diário Oficial do Estado de Alagoas, entre outros.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115541" y="4409802"/>
            <a:ext cx="561719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QUADRO DE FUNCIONÁRIOS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09109" y="737394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403573" y="916750"/>
            <a:ext cx="5112568" cy="1832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Secretaria de Estado </a:t>
            </a:r>
            <a:r>
              <a:rPr lang="pt-BR" sz="24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do Meio Ambiente e dos Recursos Hídricos e Fundo de Recursos Hídricos</a:t>
            </a:r>
            <a:endParaRPr lang="pt-BR" sz="2400" b="1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pt-BR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Exercícios </a:t>
            </a:r>
            <a:r>
              <a:rPr lang="pt-BR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2016 </a:t>
            </a:r>
            <a:r>
              <a:rPr lang="pt-BR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e </a:t>
            </a:r>
            <a:r>
              <a:rPr lang="pt-BR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2017, 1º Quadrimestre</a:t>
            </a:r>
            <a:endParaRPr lang="pt-BR" b="1" dirty="0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636697" y="4917278"/>
          <a:ext cx="4733148" cy="1289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16"/>
                <a:gridCol w="1577716"/>
                <a:gridCol w="1577716"/>
              </a:tblGrid>
              <a:tr h="25786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SITUAÇÃO</a:t>
                      </a:r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2016,</a:t>
                      </a:r>
                      <a:r>
                        <a:rPr lang="pt-BR" sz="1100" b="1" i="0" u="none" strike="noStrike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 1º Quadrimestre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2017,</a:t>
                      </a:r>
                      <a:r>
                        <a:rPr lang="pt-BR" sz="1100" b="1" i="0" u="none" strike="noStrike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 1º Quadrimestre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/>
                </a:tc>
              </a:tr>
              <a:tr h="25786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Estatutário</a:t>
                      </a:r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16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19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</a:tr>
              <a:tr h="25786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Cargo em Comissão</a:t>
                      </a:r>
                      <a:r>
                        <a:rPr lang="pt-BR" sz="1100" b="0" i="0" u="none" strike="noStrike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100" b="1" i="0" u="none" strike="noStrike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49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47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</a:tr>
              <a:tr h="25786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Cedido</a:t>
                      </a:r>
                      <a:r>
                        <a:rPr lang="pt-BR" sz="1100" b="0" i="0" u="none" strike="noStrike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100" b="1" i="0" u="none" strike="noStrike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0" marR="0" marT="0" marB="0"/>
                </a:tc>
              </a:tr>
              <a:tr h="25786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Total</a:t>
                      </a:r>
                      <a:r>
                        <a:rPr lang="pt-BR" sz="1100" b="0" i="0" u="none" strike="noStrike" dirty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66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67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408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136630" y="1488255"/>
          <a:ext cx="5500726" cy="1097280"/>
        </p:xfrm>
        <a:graphic>
          <a:graphicData uri="http://schemas.openxmlformats.org/drawingml/2006/table">
            <a:tbl>
              <a:tblPr/>
              <a:tblGrid>
                <a:gridCol w="2919277"/>
                <a:gridCol w="1498930"/>
                <a:gridCol w="1082519"/>
              </a:tblGrid>
              <a:tr h="154782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Itens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R$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Variação %</a:t>
                      </a:r>
                      <a:endParaRPr lang="pt-BR" sz="110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09564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Quadrimestre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13.727,04</a:t>
                      </a:r>
                      <a:endParaRPr lang="pt-BR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464347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Quadrimestre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39.132,35</a:t>
                      </a:r>
                    </a:p>
                    <a:p>
                      <a:pPr algn="r" rtl="0" fontAlgn="t"/>
                      <a:endParaRPr lang="pt-BR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100" b="0" i="0" u="none" strike="noStrike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185,07</a:t>
                      </a:r>
                    </a:p>
                    <a:p>
                      <a:pPr algn="ctr" rtl="0" fontAlgn="t"/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850879" y="98818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SERVIÇOS DE TERCEIROS – PESSOA JURÍDICA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50879" y="2917014"/>
            <a:ext cx="5976664" cy="3973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DESPESAS COM SERVIÇOS DE TERCEIROS PESSOA JURÍDICA </a:t>
            </a:r>
          </a:p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EM 2016 E 2017, 1º QUADRIMESTRE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0" name="Gráfico 9"/>
          <p:cNvGraphicFramePr/>
          <p:nvPr/>
        </p:nvGraphicFramePr>
        <p:xfrm>
          <a:off x="769937" y="3631394"/>
          <a:ext cx="6224610" cy="3429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14106425"/>
              </p:ext>
            </p:extLst>
          </p:nvPr>
        </p:nvGraphicFramePr>
        <p:xfrm>
          <a:off x="1115541" y="1673498"/>
          <a:ext cx="5328592" cy="950659"/>
        </p:xfrm>
        <a:graphic>
          <a:graphicData uri="http://schemas.openxmlformats.org/drawingml/2006/table">
            <a:tbl>
              <a:tblPr/>
              <a:tblGrid>
                <a:gridCol w="2827924"/>
                <a:gridCol w="1452024"/>
                <a:gridCol w="1048644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Itens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R$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Variação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%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Quadrimestre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39.607,93</a:t>
                      </a:r>
                      <a:endParaRPr lang="pt-BR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Quadrimestre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81.634,59</a:t>
                      </a:r>
                      <a:endParaRPr lang="pt-BR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95,47</a:t>
                      </a:r>
                      <a:endParaRPr lang="pt-BR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898662" y="118717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SERVIÇOS DE TERCEIROS – PESSOA FÍSICA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22317" y="2774138"/>
            <a:ext cx="5976664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MAIORES DESPESAS COM SERVIÇOS DE TERCEIROS – PESSOA FÍSICA EM 2016 E 2017, 1º QUADRIMESTRE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Gráfico 7"/>
          <p:cNvGraphicFramePr/>
          <p:nvPr/>
        </p:nvGraphicFramePr>
        <p:xfrm>
          <a:off x="850879" y="3455194"/>
          <a:ext cx="6072230" cy="378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83493" y="1457474"/>
            <a:ext cx="633670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PRINCIPAIS FORNECEDORES EM 2016  E 2017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779441" y="2274072"/>
          <a:ext cx="6215106" cy="6480348"/>
        </p:xfrm>
        <a:graphic>
          <a:graphicData uri="http://schemas.openxmlformats.org/drawingml/2006/table">
            <a:tbl>
              <a:tblPr/>
              <a:tblGrid>
                <a:gridCol w="2418256"/>
                <a:gridCol w="689297"/>
                <a:gridCol w="2537637"/>
                <a:gridCol w="569916"/>
              </a:tblGrid>
              <a:tr h="18632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PRINCIPAIS FORNECEDORES DE 2016, 1º QUADRIMESTRE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PRINCIPAIS FORNECEDORES DE 2017, 1º QUADRIMESTRE</a:t>
                      </a:r>
                    </a:p>
                  </a:txBody>
                  <a:tcPr marL="6385" marR="6385" marT="638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86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FORNECEDORES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(R$)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FORNECEDORES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(R$)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632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W E ADMINISTRADORA DE SERVICOS LTDA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 30.801,03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W E ADMINISTRADORA DE SERVICOS LTDA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31.670,29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951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ABEMA- ASSOC. BRASIL. ENTIDADES MEIO AMB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5.633,00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APLEM ADMINISTRACAO E REPRESENTACOES LTD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9.032,00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632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EMPRESA B  CORREIOS E TELEGRAFOS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4.731,60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MARIA IRENE LEONCIO DA SILVA  ME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7.752,00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951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J B S VIAGENS E TURISMO LTDA  ME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4.233,34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DANIELLY AGUIAR DE LIMA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7.680,00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632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ANDREIA VASCONCELOS PEREIRA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3.386,74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SAID E TENORIO LTDA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7.125,00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8632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JEFFERSON GUIMARAES PEIXOTO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3.232,18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ABEMA- ASSOC. BRASIL. ENTIDADES MEIO AMB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6.196,03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632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IZABELLY KAROLINE ROMAO SANTOS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2.825,85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ANDREIA VASCONCELOS PEREIRA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4.021,20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8632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KARLLYSSON YURY MATOS DE OLIVEIRA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2.825,85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ARTHUR CORREIA DOS SANTOS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4.021,20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632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MAGDALLY COSTA SANTOS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2.825,85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CAROLINA ARAUJO SARMENTO DE AZEVEDO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4.021,20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8632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PAULO GUSTAVO FERNANDES DA ROCHA LEAO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2.825,85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DEBORA RODRIGUES ROSSET ROCHA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4.021,20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632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SHEYLA SILVA PAIXAO DOS SANTOS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2.825,85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DOUGLAS CASTRO SIMOES LESSA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4.021,20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8632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TASSIO LEITE SOARES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2.825,85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ELOANNE NAYARA DE MELO LOCARIO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4.021,20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632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LAURA INGRID PIMENTEL MARCOLINO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2.728,78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ISABELA VASCO TEIXEIRA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4.021,20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8632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IVANIA DORNELES DOS SANTOS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2.605,95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IVANIA DORNELES DOS SANTOS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4.021,20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632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EVELYNNE LETICIA DOS S.FARIAS C.DE BARRO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1.945,85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IZABELLY KAROLINE ROMAO SANTOS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4.021,20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951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INST DE POS-GRADUACAO LTDA-IPOG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1.940,24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MARIA VITORIA OLIVEIRA MAURICIO LIRA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4.021,20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632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DEBORA RODRIGUES ROSSET ROCHA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1.566,48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NIEDJA FALCAO MEIRA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4.021,20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951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VIVELAINE FEREIRA DOS SANTOS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1.437,33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NIVEA MARIA DUARTEN DA SILVA SANTOS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4.021,20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632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MATEUS GONZALES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1.400,00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OSCAR KADIQUE E LIMA MARQUES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4.021,20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95193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MYCHELLE MARIE SALEME DE MORAES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   1.400,00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TASSIO LEITE SOARES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   4.021,20 </a:t>
                      </a:r>
                    </a:p>
                  </a:txBody>
                  <a:tcPr marL="6385" marR="6385" marT="638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1065193" y="1916882"/>
            <a:ext cx="56886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b="1" dirty="0">
                <a:latin typeface="Calibri" pitchFamily="34" charset="0"/>
                <a:cs typeface="Calibri" pitchFamily="34" charset="0"/>
              </a:rPr>
              <a:t>APRESENTAÇÃO</a:t>
            </a:r>
          </a:p>
          <a:p>
            <a:pPr algn="just"/>
            <a:endParaRPr lang="pt-BR" sz="11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pt-BR" sz="1100" dirty="0">
                <a:latin typeface="Calibri" pitchFamily="34" charset="0"/>
                <a:cs typeface="Calibri" pitchFamily="34" charset="0"/>
              </a:rPr>
              <a:t>Os dados a seguir contemplam uma visão geral das despesas </a:t>
            </a:r>
            <a:r>
              <a:rPr lang="pt-BR" sz="1100" dirty="0" smtClean="0">
                <a:latin typeface="Calibri" pitchFamily="34" charset="0"/>
                <a:cs typeface="Calibri" pitchFamily="34" charset="0"/>
              </a:rPr>
              <a:t>do Fundo de Recursos Hídricos –  FRH </a:t>
            </a:r>
            <a:r>
              <a:rPr lang="pt-BR" sz="1100" dirty="0">
                <a:latin typeface="Calibri" pitchFamily="34" charset="0"/>
                <a:cs typeface="Calibri" pitchFamily="34" charset="0"/>
              </a:rPr>
              <a:t>nos Exercícios de </a:t>
            </a:r>
            <a:r>
              <a:rPr lang="pt-BR" sz="1100" dirty="0" smtClean="0">
                <a:latin typeface="Calibri" pitchFamily="34" charset="0"/>
                <a:cs typeface="Calibri" pitchFamily="34" charset="0"/>
              </a:rPr>
              <a:t>2016 </a:t>
            </a:r>
            <a:r>
              <a:rPr lang="pt-BR" sz="1100" dirty="0">
                <a:latin typeface="Calibri" pitchFamily="34" charset="0"/>
                <a:cs typeface="Calibri" pitchFamily="34" charset="0"/>
              </a:rPr>
              <a:t>e </a:t>
            </a:r>
            <a:r>
              <a:rPr lang="pt-BR" sz="1100" dirty="0" smtClean="0">
                <a:latin typeface="Calibri" pitchFamily="34" charset="0"/>
                <a:cs typeface="Calibri" pitchFamily="34" charset="0"/>
              </a:rPr>
              <a:t>2017, 1º Quadrimestre, </a:t>
            </a:r>
            <a:r>
              <a:rPr lang="pt-BR" sz="1100" dirty="0">
                <a:latin typeface="Calibri" pitchFamily="34" charset="0"/>
                <a:cs typeface="Calibri" pitchFamily="34" charset="0"/>
              </a:rPr>
              <a:t>realizada através do Sistema Integrado de Administração Financeira – SIAFEM, Portal da Transparência Graciliano Ramos, Extrator/SIFAL,  Portal do Servidor – SEPLAG, Planilha de Monitoramento da Transparência, Banco de Dados da Junta Comercial, E-SIC Alagoas, Diário Oficial do Estado de Alagoas, entre outros.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09109" y="737394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331565" y="916750"/>
            <a:ext cx="5091478" cy="10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Calibri" pitchFamily="34" charset="0"/>
                <a:cs typeface="Calibri" pitchFamily="34" charset="0"/>
              </a:rPr>
              <a:t>Fundo de Recursos Hídricos </a:t>
            </a:r>
          </a:p>
          <a:p>
            <a:pPr algn="ctr"/>
            <a:r>
              <a:rPr lang="pt-BR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Exercícios 2016 </a:t>
            </a:r>
            <a:r>
              <a:rPr lang="pt-BR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e </a:t>
            </a:r>
            <a:r>
              <a:rPr lang="pt-BR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2017, 1º Quadrimestre</a:t>
            </a:r>
            <a:endParaRPr lang="pt-BR" b="1" dirty="0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971525" y="354570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EXECUÇÃO ORÇAMENTÁRIA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76450140"/>
              </p:ext>
            </p:extLst>
          </p:nvPr>
        </p:nvGraphicFramePr>
        <p:xfrm>
          <a:off x="1185839" y="4117210"/>
          <a:ext cx="5094327" cy="2074956"/>
        </p:xfrm>
        <a:graphic>
          <a:graphicData uri="http://schemas.openxmlformats.org/drawingml/2006/table">
            <a:tbl>
              <a:tblPr/>
              <a:tblGrid>
                <a:gridCol w="1809185"/>
                <a:gridCol w="1586234"/>
                <a:gridCol w="1698908"/>
              </a:tblGrid>
              <a:tr h="189149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ITENS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2016, 1º </a:t>
                      </a:r>
                      <a:r>
                        <a:rPr lang="en-US" sz="1100" b="1" dirty="0" err="1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Quadrimestre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(R$)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  <a:tabLst>
                          <a:tab pos="1350010" algn="l"/>
                        </a:tabLs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2017,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1º </a:t>
                      </a:r>
                      <a:r>
                        <a:rPr lang="en-US" sz="1100" b="1" baseline="0" dirty="0" err="1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Quadrimestre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(R$)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189149">
                <a:tc>
                  <a:txBody>
                    <a:bodyPr/>
                    <a:lstStyle/>
                    <a:p>
                      <a:pPr marL="169545" marR="1695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Dotação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Inicial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/>
                        </a:rPr>
                        <a:t>36.156.000,00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/>
                        </a:rPr>
                        <a:t>64.998.000,00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89149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Suplementação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/>
                        </a:rPr>
                        <a:t>20.348.577,62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/>
                        </a:rPr>
                        <a:t>54.431.283,68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89149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Reduções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/>
                        </a:rPr>
                        <a:t>-26.348.577,62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/>
                        </a:rPr>
                        <a:t>-52.755.229,17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96616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Atualizado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/>
                        </a:rPr>
                        <a:t>36.156.000,00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/>
                        </a:rPr>
                        <a:t>66.674.054,51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96616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Empenhado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/>
                        </a:rPr>
                        <a:t>6.476.758,28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/>
                        </a:rPr>
                        <a:t>20.053.337,44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96616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Liquidado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/>
                        </a:rPr>
                        <a:t>3.705.044,68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/>
                        </a:rPr>
                        <a:t>17.281.623,84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96616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Pago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/>
                        </a:rPr>
                        <a:t>3.705.044,68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/>
                        </a:rPr>
                        <a:t>17.225.757,02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96616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Disponível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a Emp.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/>
                        </a:rPr>
                        <a:t>29.679.241,72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/>
                        </a:rPr>
                        <a:t>46.620.717,07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89149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Execução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(%)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/>
                        </a:rPr>
                        <a:t>10,25%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/>
                        </a:rPr>
                        <a:t>25,92%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922317" y="6346038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</a:rPr>
              <a:t>2016 </a:t>
            </a:r>
            <a:r>
              <a:rPr lang="pt-BR" sz="1400" b="1" dirty="0">
                <a:solidFill>
                  <a:schemeClr val="bg1"/>
                </a:solidFill>
              </a:rPr>
              <a:t>X </a:t>
            </a:r>
            <a:r>
              <a:rPr lang="pt-BR" sz="1400" b="1" dirty="0" smtClean="0">
                <a:solidFill>
                  <a:schemeClr val="bg1"/>
                </a:solidFill>
              </a:rPr>
              <a:t>2017 </a:t>
            </a:r>
            <a:r>
              <a:rPr lang="pt-BR" sz="1400" b="1" dirty="0">
                <a:solidFill>
                  <a:schemeClr val="bg1"/>
                </a:solidFill>
              </a:rPr>
              <a:t>– REPRESENTAÇÃO GRÁFICA</a:t>
            </a:r>
          </a:p>
        </p:txBody>
      </p:sp>
      <p:graphicFrame>
        <p:nvGraphicFramePr>
          <p:cNvPr id="13" name="Gráfico 12"/>
          <p:cNvGraphicFramePr/>
          <p:nvPr/>
        </p:nvGraphicFramePr>
        <p:xfrm>
          <a:off x="1208069" y="6774666"/>
          <a:ext cx="5162552" cy="250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8408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65193" y="988188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EXECUÇÃO ORÇAMENTÁRIA – DETALHAMENTO DAS DESPESAS </a:t>
            </a:r>
            <a:r>
              <a:rPr lang="pt-BR" sz="1400" b="1" dirty="0" smtClean="0">
                <a:solidFill>
                  <a:schemeClr val="bg1"/>
                </a:solidFill>
              </a:rPr>
              <a:t>PAGAS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065192" y="1916882"/>
          <a:ext cx="5643603" cy="2744947"/>
        </p:xfrm>
        <a:graphic>
          <a:graphicData uri="http://schemas.openxmlformats.org/drawingml/2006/table">
            <a:tbl>
              <a:tblPr/>
              <a:tblGrid>
                <a:gridCol w="3071835"/>
                <a:gridCol w="1357322"/>
                <a:gridCol w="1214446"/>
              </a:tblGrid>
              <a:tr h="464129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Descrição da Natureza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12016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2016, 1º Quadrimestre (R$)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95564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2017, 1º </a:t>
                      </a:r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Quadrimestre 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(R$)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16451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146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DESPESAS DE EXERCICIOS ANTERIORES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76.631,48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59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DIARIAS - PESSOAL CIVIL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52.339,70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31.737,50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8459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EQUIPAMENTOS E MATERIAL PERMANENTE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7.900,00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26.655,50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59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INDENIZACOES E RESTITUICOES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250.646,62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8459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MATERIAL DE CONSUMO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60.340,00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14.709,30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59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MATERIAL, BEM OU SERVICO P/ DISTRIB GRATUITA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5.657,40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11.790,00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8459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OBRAS E INSTALACOES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1.385.887,02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843.424,43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59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OBRIGACOES TRIBUTARIAS E CONTRIBUTIVAS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20.400,39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24.817,98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8459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OUTROS SERVICOS DE TERCEIROS-PESSOA FÍSDICA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3.507,95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0,00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7E8"/>
                    </a:solidFill>
                  </a:tcPr>
                </a:tc>
              </a:tr>
              <a:tr h="18459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OUTROS SERVICOS DE TERCEIROS-PESSOA JURIDICA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738.120,84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2.315.078,78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59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PASSAGENS E DESPESAS COM LOCOMOCAO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13.943,24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11.903,66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84597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SERVICOS DE CONSULTORIA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101.946,15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97.649,43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919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41378655"/>
              </p:ext>
            </p:extLst>
          </p:nvPr>
        </p:nvGraphicFramePr>
        <p:xfrm>
          <a:off x="1328715" y="1812954"/>
          <a:ext cx="5112568" cy="1014599"/>
        </p:xfrm>
        <a:graphic>
          <a:graphicData uri="http://schemas.openxmlformats.org/drawingml/2006/table">
            <a:tbl>
              <a:tblPr/>
              <a:tblGrid>
                <a:gridCol w="2713279"/>
                <a:gridCol w="1393158"/>
                <a:gridCol w="1006131"/>
              </a:tblGrid>
              <a:tr h="26402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ITENS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R$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VARIAÇÃO %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Quadrimestre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52.459,50</a:t>
                      </a:r>
                      <a:endParaRPr lang="pt-BR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Quadrimestre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31.737,50</a:t>
                      </a:r>
                      <a:endParaRPr lang="pt-BR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-39,50</a:t>
                      </a:r>
                      <a:endParaRPr lang="pt-BR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5" name="Retângulo 14"/>
          <p:cNvSpPr/>
          <p:nvPr/>
        </p:nvSpPr>
        <p:spPr>
          <a:xfrm>
            <a:off x="971525" y="124145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DIÁRIAS – PESSOAL CIVIL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00087" y="338459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DIÁRIAS – PESSOAL CIVIL (DETALHAMENTO)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Gráfico 6"/>
          <p:cNvGraphicFramePr/>
          <p:nvPr/>
        </p:nvGraphicFramePr>
        <p:xfrm>
          <a:off x="922317" y="3988584"/>
          <a:ext cx="5953126" cy="315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05597627"/>
              </p:ext>
            </p:extLst>
          </p:nvPr>
        </p:nvGraphicFramePr>
        <p:xfrm>
          <a:off x="1331565" y="1817514"/>
          <a:ext cx="5112568" cy="950659"/>
        </p:xfrm>
        <a:graphic>
          <a:graphicData uri="http://schemas.openxmlformats.org/drawingml/2006/table">
            <a:tbl>
              <a:tblPr/>
              <a:tblGrid>
                <a:gridCol w="2713279"/>
                <a:gridCol w="1393158"/>
                <a:gridCol w="1006131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Itens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R$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Variação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%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Quadrimestre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13.943,24</a:t>
                      </a:r>
                      <a:endParaRPr lang="pt-BR" sz="1200" b="1" i="0" u="none" strike="noStrike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200" b="1" i="0" u="none" strike="noStrike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Quadrimestre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11.903,66</a:t>
                      </a:r>
                      <a:endParaRPr lang="pt-BR" sz="1200" b="1" i="0" u="none" strike="noStrike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-14,63</a:t>
                      </a:r>
                      <a:endParaRPr lang="pt-BR" sz="1200" b="1" i="0" u="none" strike="noStrike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827509" y="131345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PASSAGENS E DESPESAS COM LOCOMOÇÃO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Gráfico 5"/>
          <p:cNvGraphicFramePr/>
          <p:nvPr/>
        </p:nvGraphicFramePr>
        <p:xfrm>
          <a:off x="708003" y="3774270"/>
          <a:ext cx="6143668" cy="2786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tângulo 6"/>
          <p:cNvSpPr/>
          <p:nvPr/>
        </p:nvSpPr>
        <p:spPr>
          <a:xfrm>
            <a:off x="922317" y="3131328"/>
            <a:ext cx="5976664" cy="428628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 smtClean="0">
                <a:solidFill>
                  <a:sysClr val="window" lastClr="FFFFFF"/>
                </a:solidFill>
                <a:latin typeface="Calibri" pitchFamily="34" charset="0"/>
                <a:cs typeface="Calibri" pitchFamily="34" charset="0"/>
              </a:rPr>
              <a:t>DESPESAS COM PASSAGENS E DESPESAS COM LOCOMOÇÃO EM 2016 E 2017, 1º QUADRIMESTRE</a:t>
            </a:r>
            <a:endParaRPr lang="pt-BR" sz="1400" b="1" dirty="0">
              <a:solidFill>
                <a:sysClr val="window" lastClr="FFFFFF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1188893" y="1586638"/>
          <a:ext cx="5112568" cy="950659"/>
        </p:xfrm>
        <a:graphic>
          <a:graphicData uri="http://schemas.openxmlformats.org/drawingml/2006/table">
            <a:tbl>
              <a:tblPr/>
              <a:tblGrid>
                <a:gridCol w="2713279"/>
                <a:gridCol w="1393158"/>
                <a:gridCol w="1006131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Itens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R$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Variação %</a:t>
                      </a:r>
                      <a:endParaRPr lang="pt-BR" sz="110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Quadrimestre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/>
                      </a:endParaRPr>
                    </a:p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/>
                        </a:rPr>
                        <a:t>60.340,00</a:t>
                      </a:r>
                      <a:endParaRPr lang="pt-BR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Quadrimestre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/>
                      </a:endParaRPr>
                    </a:p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/>
                        </a:rPr>
                        <a:t>14.709,30</a:t>
                      </a:r>
                      <a:endParaRPr lang="pt-BR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/>
                      </a:endParaRPr>
                    </a:p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ndara"/>
                        </a:rPr>
                        <a:t>-75,62</a:t>
                      </a:r>
                      <a:endParaRPr lang="pt-BR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20" name="Retângulo 19"/>
          <p:cNvSpPr/>
          <p:nvPr/>
        </p:nvSpPr>
        <p:spPr>
          <a:xfrm>
            <a:off x="683493" y="116944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MATERIAL DE CONSUMO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" name="Gráfico 5"/>
          <p:cNvGraphicFramePr/>
          <p:nvPr/>
        </p:nvGraphicFramePr>
        <p:xfrm>
          <a:off x="850879" y="3631394"/>
          <a:ext cx="5929354" cy="3705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tângulo 6"/>
          <p:cNvSpPr/>
          <p:nvPr/>
        </p:nvSpPr>
        <p:spPr>
          <a:xfrm>
            <a:off x="922317" y="2774138"/>
            <a:ext cx="5976664" cy="3973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MAIORES DESPESAS COM MATERIAL DE CONSUMO </a:t>
            </a:r>
          </a:p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EM  2016 E 2017, 1º QUADRIMESTRE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187549" y="1745506"/>
          <a:ext cx="5256584" cy="950659"/>
        </p:xfrm>
        <a:graphic>
          <a:graphicData uri="http://schemas.openxmlformats.org/drawingml/2006/table">
            <a:tbl>
              <a:tblPr/>
              <a:tblGrid>
                <a:gridCol w="2789709"/>
                <a:gridCol w="1432402"/>
                <a:gridCol w="1034473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Itens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R$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Variação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%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Quadrimestre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738.120,84</a:t>
                      </a:r>
                      <a:endParaRPr lang="pt-BR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Quadrimestre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2.315.078,78</a:t>
                      </a:r>
                      <a:endParaRPr lang="pt-BR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213,64</a:t>
                      </a:r>
                      <a:endParaRPr lang="pt-BR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841937" y="131345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SERVIÇOS DE TERCEIROS – PESSOA JURÍDICA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50879" y="2988452"/>
            <a:ext cx="5976664" cy="3973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MAIORES DESPESAS COM SERVIÇOS DE TERCEIROS - PESSOA JURÍDICA </a:t>
            </a:r>
          </a:p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EM  2016 E 2017, 1º QUADRIMESTRE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" name="Gráfico 8"/>
          <p:cNvGraphicFramePr/>
          <p:nvPr/>
        </p:nvGraphicFramePr>
        <p:xfrm>
          <a:off x="422251" y="3655219"/>
          <a:ext cx="6786610" cy="3976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14106425"/>
              </p:ext>
            </p:extLst>
          </p:nvPr>
        </p:nvGraphicFramePr>
        <p:xfrm>
          <a:off x="1065193" y="1488254"/>
          <a:ext cx="5572163" cy="950659"/>
        </p:xfrm>
        <a:graphic>
          <a:graphicData uri="http://schemas.openxmlformats.org/drawingml/2006/table">
            <a:tbl>
              <a:tblPr/>
              <a:tblGrid>
                <a:gridCol w="2957189"/>
                <a:gridCol w="1518396"/>
                <a:gridCol w="1096578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Itens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R$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Variação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%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Quadrimestre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3.507,95</a:t>
                      </a:r>
                      <a:endParaRPr lang="pt-BR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Quadrimestre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0,00</a:t>
                      </a:r>
                      <a:endParaRPr lang="pt-BR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-100,00</a:t>
                      </a:r>
                      <a:endParaRPr lang="pt-BR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850879" y="98818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SERVIÇOS DE TERCEIROS – PESSOA FÍSICA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22317" y="2631262"/>
            <a:ext cx="5976664" cy="5000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MAIORES DESPESAS COM SERVIÇOS DE TERCEIROS – PESSOA FÍSICA </a:t>
            </a:r>
          </a:p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EM 2016 E 2017, 1º QUADRIMESTRE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Gráfico 7"/>
          <p:cNvGraphicFramePr/>
          <p:nvPr/>
        </p:nvGraphicFramePr>
        <p:xfrm>
          <a:off x="1136631" y="3845708"/>
          <a:ext cx="5619751" cy="2886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835622" y="1601491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Aft>
                <a:spcPts val="1000"/>
              </a:spcAft>
            </a:pPr>
            <a:r>
              <a:rPr lang="pt-BR" sz="25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Relatório de Monitoramento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9517" y="2590134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QUADRO DE FUNCIONÁRIOS – REPRESENTAÇÃO GRÁFICA</a:t>
            </a:r>
          </a:p>
        </p:txBody>
      </p:sp>
      <p:graphicFrame>
        <p:nvGraphicFramePr>
          <p:cNvPr id="5" name="Gráfico 4"/>
          <p:cNvGraphicFramePr/>
          <p:nvPr/>
        </p:nvGraphicFramePr>
        <p:xfrm>
          <a:off x="1508125" y="3974306"/>
          <a:ext cx="45434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8408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1259557" y="2105546"/>
          <a:ext cx="5449237" cy="889699"/>
        </p:xfrm>
        <a:graphic>
          <a:graphicData uri="http://schemas.openxmlformats.org/drawingml/2006/table">
            <a:tbl>
              <a:tblPr/>
              <a:tblGrid>
                <a:gridCol w="2891951"/>
                <a:gridCol w="1484899"/>
                <a:gridCol w="1072387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Itens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R$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Variação %</a:t>
                      </a:r>
                      <a:endParaRPr lang="pt-BR" sz="110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Total </a:t>
                      </a:r>
                      <a:r>
                        <a:rPr lang="en-US" sz="1100" b="1" dirty="0" err="1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Executado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em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2016,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1º </a:t>
                      </a:r>
                      <a:r>
                        <a:rPr lang="en-US" sz="1100" b="1" baseline="0" dirty="0" err="1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Quadrimestre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8.516,25</a:t>
                      </a:r>
                      <a:endParaRPr lang="pt-BR" sz="11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65577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Total </a:t>
                      </a: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Executado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em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2017,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1º </a:t>
                      </a:r>
                      <a:r>
                        <a:rPr lang="en-US" sz="1100" b="1" baseline="0" dirty="0" err="1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Quadrimestre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11.213,54</a:t>
                      </a:r>
                      <a:endParaRPr lang="pt-BR" sz="11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31,67</a:t>
                      </a:r>
                      <a:endParaRPr lang="pt-BR" sz="11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6" name="Retângulo 15"/>
          <p:cNvSpPr/>
          <p:nvPr/>
        </p:nvSpPr>
        <p:spPr>
          <a:xfrm>
            <a:off x="899517" y="152948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SERVIÇOS DE TELEFONIA FIXA E MÓVEL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22317" y="3202766"/>
            <a:ext cx="5976664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DESPESAS COM SERVIÇOS DE TELEFONIA FIXA E MÓVEL EM 2016 E 2017, 1º QUADRIMESTRE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Gráfico 7"/>
          <p:cNvGraphicFramePr/>
          <p:nvPr/>
        </p:nvGraphicFramePr>
        <p:xfrm>
          <a:off x="1279507" y="3845708"/>
          <a:ext cx="5153025" cy="3562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50879" y="845312"/>
            <a:ext cx="5976664" cy="3423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LOCAÇÃO DE VEÍCULOS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1279507" y="1416816"/>
          <a:ext cx="5256584" cy="950659"/>
        </p:xfrm>
        <a:graphic>
          <a:graphicData uri="http://schemas.openxmlformats.org/drawingml/2006/table">
            <a:tbl>
              <a:tblPr/>
              <a:tblGrid>
                <a:gridCol w="2789709"/>
                <a:gridCol w="1432402"/>
                <a:gridCol w="1034473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Variação %</a:t>
                      </a:r>
                      <a:endParaRPr lang="pt-BR" sz="110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69.120,00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90.864,26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31,46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922317" y="2702700"/>
            <a:ext cx="5976664" cy="3423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DESPESAS  COM LOCAÇÃO DE VEÍCULOS EM 2016 E 2017, 1º QUADRIMESTRE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5" name="Gráfico 4"/>
          <p:cNvGraphicFramePr/>
          <p:nvPr/>
        </p:nvGraphicFramePr>
        <p:xfrm>
          <a:off x="1308099" y="3350418"/>
          <a:ext cx="5257820" cy="3990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41937" y="1187172"/>
            <a:ext cx="5976664" cy="3423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OBRAS E ISTALAÇÕES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1259557" y="1673498"/>
          <a:ext cx="5256584" cy="950659"/>
        </p:xfrm>
        <a:graphic>
          <a:graphicData uri="http://schemas.openxmlformats.org/drawingml/2006/table">
            <a:tbl>
              <a:tblPr/>
              <a:tblGrid>
                <a:gridCol w="2789709"/>
                <a:gridCol w="1432402"/>
                <a:gridCol w="1034473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Variação %</a:t>
                      </a:r>
                      <a:endParaRPr lang="pt-BR" sz="110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1.385.887,02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843.424,43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-39,14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922317" y="2845576"/>
            <a:ext cx="5976664" cy="3423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DESPESAS COM OBRAS E ISTALAÇÕES EM 2016 E 2017, 1º QUADRIMESTRE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5" name="Gráfico 4"/>
          <p:cNvGraphicFramePr/>
          <p:nvPr/>
        </p:nvGraphicFramePr>
        <p:xfrm>
          <a:off x="1493837" y="39743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41937" y="1187172"/>
            <a:ext cx="5976664" cy="3423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INDENIZAÇÕES E RESTITUIÇÕES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50879" y="2917014"/>
            <a:ext cx="5976664" cy="5000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DESPESAS COM INDENIZAÇÕES E RESTITUIÇÕES EM 2016 E 2017, 1º QUADRIMESTRE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259557" y="1673498"/>
          <a:ext cx="5256584" cy="950659"/>
        </p:xfrm>
        <a:graphic>
          <a:graphicData uri="http://schemas.openxmlformats.org/drawingml/2006/table">
            <a:tbl>
              <a:tblPr/>
              <a:tblGrid>
                <a:gridCol w="2789709"/>
                <a:gridCol w="1432402"/>
                <a:gridCol w="1034473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Variação %</a:t>
                      </a:r>
                      <a:endParaRPr lang="pt-BR" sz="110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0,00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250.646,62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100,00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1422383" y="3812380"/>
          <a:ext cx="4857784" cy="3390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36565" y="1131064"/>
            <a:ext cx="6429420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INDENIZAÇÕES E RESTITUIÇÕES – O MAIOR FAVORECIDO/ANO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708003" y="1988320"/>
          <a:ext cx="6357982" cy="916625"/>
        </p:xfrm>
        <a:graphic>
          <a:graphicData uri="http://schemas.openxmlformats.org/drawingml/2006/table">
            <a:tbl>
              <a:tblPr/>
              <a:tblGrid>
                <a:gridCol w="2857520"/>
                <a:gridCol w="714380"/>
                <a:gridCol w="1624859"/>
                <a:gridCol w="1161223"/>
              </a:tblGrid>
              <a:tr h="24606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PRINCIPAL FAVORECIDO DE 2016, 1º QUADRIMESTRE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pt-BR" sz="1100" b="1" i="0" u="none" strike="noStrike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 rtl="0" fontAlgn="ctr"/>
                      <a:r>
                        <a:rPr lang="pt-BR" sz="11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PRINCIPAL </a:t>
                      </a:r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FAVORECIDO DE 2017, 1º QUADRIMESTRE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503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FORNECEDORES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(R$)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FORNECEDOR</a:t>
                      </a:r>
                      <a:endParaRPr lang="pt-BR" sz="11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(R$)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4606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r>
                        <a:rPr lang="pt-BR" sz="1100" b="1" i="0" u="none" strike="noStrike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0,00</a:t>
                      </a:r>
                      <a:endParaRPr lang="pt-BR" sz="11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ACQUA POCOS LTDA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250.646,62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41937" y="145747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PRINCIPAIS FORNECESORES EM 2016  E 2017, 1º QUADRIMESTRE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65259" y="2345510"/>
          <a:ext cx="4643470" cy="3848064"/>
        </p:xfrm>
        <a:graphic>
          <a:graphicData uri="http://schemas.openxmlformats.org/drawingml/2006/table">
            <a:tbl>
              <a:tblPr/>
              <a:tblGrid>
                <a:gridCol w="3635925"/>
                <a:gridCol w="1007545"/>
              </a:tblGrid>
              <a:tr h="152721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PRINCIPAIS FORNECEDORES DE 2017, 1º QUADRIMESTRE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52721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FORNECEDORES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(R$)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5272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AGROMAQUINAS EMPREENDIMENTOS AGRICOLAS L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2.369.105,93 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5272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487.296,06 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5272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ACQUA POCOS LTDA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250.646,62 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5272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SCOLTT SEGURANCA DE VALORES LTDA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204.478,60 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5272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OK LOCADORA DE VEICULOS LTDA - EPP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   53.246,22 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5272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AGENCIA NACIONAL DE AGUAS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   35.307,92 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5272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WILTON JOSE SILVA DA ROCHA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   25.925,00 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5272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AMORIM E AMORIM LTDA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   20.661,04 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5272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MAURICIO JOSE PEDROSA MALTA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   20.037,00 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5272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INSS - INSTITUTO NACIONAL DO SEGURO SOCI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   19.529,88 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5272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DAVYD HENRIQUE DE FARIA VIDAL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   19.337,00 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5272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VINICIUS NUNES PINHO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   19.002,00 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5272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EQUILIBRIO SERVICOS LTDA - ROTACAR LOCAD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   16.957,00 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5272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A.B.AUTO PECAS LTDA-MEP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   15.970,50 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5272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APLEM ADMINISTRACAO E REPRESENTACOES LTD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   15.657,00 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5272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BRUNNO PIRES DE AZEVEDO CASTRO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   14.303,43 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5272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PROPAG TURISMO LTDA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   11.903,66 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5272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BRAZLINK COMERCIO E SERVICOS LTDA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   10.230,00 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5272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LUIZ CAVALCANTE LINS NETO INFINITY SERVI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     7.980,00 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52721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MIXPEL DISTRIBUIDORA LTDA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</a:rPr>
                        <a:t>           7.899,30 </a:t>
                      </a:r>
                    </a:p>
                  </a:txBody>
                  <a:tcPr marL="7272" marR="7272" marT="727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76450140"/>
              </p:ext>
            </p:extLst>
          </p:nvPr>
        </p:nvGraphicFramePr>
        <p:xfrm>
          <a:off x="1208069" y="2702700"/>
          <a:ext cx="5085420" cy="1928825"/>
        </p:xfrm>
        <a:graphic>
          <a:graphicData uri="http://schemas.openxmlformats.org/drawingml/2006/table">
            <a:tbl>
              <a:tblPr/>
              <a:tblGrid>
                <a:gridCol w="1806023"/>
                <a:gridCol w="1583460"/>
                <a:gridCol w="1695937"/>
              </a:tblGrid>
              <a:tr h="189149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ITENS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2016,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1º </a:t>
                      </a:r>
                      <a:r>
                        <a:rPr lang="en-US" sz="1100" b="1" baseline="0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Quadrimestre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(R$)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5"/>
                        </a:spcBef>
                        <a:spcAft>
                          <a:spcPts val="0"/>
                        </a:spcAft>
                        <a:tabLst>
                          <a:tab pos="1350010" algn="l"/>
                        </a:tabLs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2017,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1º </a:t>
                      </a:r>
                      <a:r>
                        <a:rPr lang="en-US" sz="1100" b="1" baseline="0" dirty="0" err="1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Quadrimestre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(R$)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189149">
                <a:tc>
                  <a:txBody>
                    <a:bodyPr/>
                    <a:lstStyle/>
                    <a:p>
                      <a:pPr marL="169545" marR="1695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Dotação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Inicial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 dirty="0" smtClean="0">
                          <a:solidFill>
                            <a:schemeClr val="tx2"/>
                          </a:solidFill>
                          <a:latin typeface="Candara"/>
                        </a:rPr>
                        <a:t>7.704.143,00</a:t>
                      </a:r>
                      <a:endParaRPr lang="pt-BR" sz="1000" b="0" i="0" u="none" strike="noStrike" dirty="0">
                        <a:solidFill>
                          <a:schemeClr val="tx2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 dirty="0" smtClean="0">
                          <a:solidFill>
                            <a:schemeClr val="tx2"/>
                          </a:solidFill>
                          <a:latin typeface="Candara"/>
                        </a:rPr>
                        <a:t>6.995.208,00</a:t>
                      </a:r>
                      <a:endParaRPr lang="pt-BR" sz="1000" b="0" i="0" u="none" strike="noStrike" dirty="0">
                        <a:solidFill>
                          <a:schemeClr val="tx2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89149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Suplementação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 dirty="0" smtClean="0">
                          <a:solidFill>
                            <a:schemeClr val="tx2"/>
                          </a:solidFill>
                          <a:latin typeface="Candara"/>
                        </a:rPr>
                        <a:t>2.913.869,02</a:t>
                      </a:r>
                      <a:endParaRPr lang="pt-BR" sz="1000" b="0" i="0" u="none" strike="noStrike" dirty="0">
                        <a:solidFill>
                          <a:schemeClr val="tx2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 dirty="0" smtClean="0">
                          <a:solidFill>
                            <a:schemeClr val="tx2"/>
                          </a:solidFill>
                          <a:latin typeface="Candara"/>
                        </a:rPr>
                        <a:t>29.558,39</a:t>
                      </a:r>
                      <a:endParaRPr lang="pt-BR" sz="1000" b="0" i="0" u="none" strike="noStrike" dirty="0">
                        <a:solidFill>
                          <a:schemeClr val="tx2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89149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Reduções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 dirty="0" smtClean="0">
                          <a:solidFill>
                            <a:schemeClr val="tx2"/>
                          </a:solidFill>
                          <a:latin typeface="Candara"/>
                        </a:rPr>
                        <a:t>2.413.086,00</a:t>
                      </a:r>
                      <a:endParaRPr lang="pt-BR" sz="1000" b="0" i="0" u="none" strike="noStrike" dirty="0">
                        <a:solidFill>
                          <a:schemeClr val="tx2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 dirty="0" smtClean="0">
                          <a:solidFill>
                            <a:schemeClr val="tx2"/>
                          </a:solidFill>
                          <a:latin typeface="Candara"/>
                        </a:rPr>
                        <a:t>-29.558,39</a:t>
                      </a:r>
                      <a:endParaRPr lang="pt-BR" sz="1000" b="0" i="0" u="none" strike="noStrike" dirty="0">
                        <a:solidFill>
                          <a:schemeClr val="tx2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96616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Atualizado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 dirty="0" smtClean="0">
                          <a:solidFill>
                            <a:schemeClr val="tx2"/>
                          </a:solidFill>
                          <a:latin typeface="Candara"/>
                        </a:rPr>
                        <a:t>8.204.926,02</a:t>
                      </a:r>
                      <a:endParaRPr lang="pt-BR" sz="1000" b="0" i="0" u="none" strike="noStrike" dirty="0">
                        <a:solidFill>
                          <a:schemeClr val="tx2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 dirty="0" smtClean="0">
                          <a:solidFill>
                            <a:schemeClr val="tx2"/>
                          </a:solidFill>
                          <a:latin typeface="Candara"/>
                        </a:rPr>
                        <a:t>6.995.208,00</a:t>
                      </a:r>
                      <a:endParaRPr lang="pt-BR" sz="1000" b="0" i="0" u="none" strike="noStrike" dirty="0">
                        <a:solidFill>
                          <a:schemeClr val="tx2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96616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Empenhado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1" i="0" u="none" strike="noStrike" dirty="0" smtClean="0">
                          <a:solidFill>
                            <a:schemeClr val="tx2"/>
                          </a:solidFill>
                          <a:latin typeface="Candara"/>
                        </a:rPr>
                        <a:t>2.794.180,33</a:t>
                      </a:r>
                      <a:endParaRPr lang="pt-BR" sz="1000" b="1" i="0" u="none" strike="noStrike" dirty="0">
                        <a:solidFill>
                          <a:schemeClr val="tx2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1" i="0" u="none" strike="noStrike" dirty="0" smtClean="0">
                          <a:solidFill>
                            <a:schemeClr val="tx2"/>
                          </a:solidFill>
                          <a:latin typeface="Candara"/>
                        </a:rPr>
                        <a:t>1.082.461,70</a:t>
                      </a:r>
                      <a:endParaRPr lang="pt-BR" sz="1000" b="1" i="0" u="none" strike="noStrike" dirty="0">
                        <a:solidFill>
                          <a:schemeClr val="tx2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96616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Liquidado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 dirty="0" smtClean="0">
                          <a:solidFill>
                            <a:schemeClr val="tx2"/>
                          </a:solidFill>
                          <a:latin typeface="Candara"/>
                        </a:rPr>
                        <a:t>925.482,21</a:t>
                      </a:r>
                      <a:endParaRPr lang="pt-BR" sz="1000" b="0" i="0" u="none" strike="noStrike" dirty="0">
                        <a:solidFill>
                          <a:schemeClr val="tx2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 dirty="0" smtClean="0">
                          <a:solidFill>
                            <a:schemeClr val="tx2"/>
                          </a:solidFill>
                          <a:latin typeface="Candara"/>
                        </a:rPr>
                        <a:t>1.077.160,70</a:t>
                      </a:r>
                      <a:endParaRPr lang="pt-BR" sz="1000" b="0" i="0" u="none" strike="noStrike" dirty="0">
                        <a:solidFill>
                          <a:schemeClr val="tx2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96616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Pago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1" i="0" u="none" strike="noStrike" dirty="0" smtClean="0">
                          <a:solidFill>
                            <a:schemeClr val="tx2"/>
                          </a:solidFill>
                          <a:latin typeface="Candara"/>
                        </a:rPr>
                        <a:t>924.602,21</a:t>
                      </a:r>
                      <a:endParaRPr lang="pt-BR" sz="1000" b="1" i="0" u="none" strike="noStrike" dirty="0">
                        <a:solidFill>
                          <a:schemeClr val="tx2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1" i="0" u="none" strike="noStrike" dirty="0" smtClean="0">
                          <a:solidFill>
                            <a:schemeClr val="tx2"/>
                          </a:solidFill>
                          <a:latin typeface="Candara"/>
                        </a:rPr>
                        <a:t>1.055.572,49</a:t>
                      </a:r>
                      <a:endParaRPr lang="pt-BR" sz="1000" b="1" i="0" u="none" strike="noStrike" dirty="0">
                        <a:solidFill>
                          <a:schemeClr val="tx2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96616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Disponível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a Emp.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 dirty="0" smtClean="0">
                          <a:solidFill>
                            <a:schemeClr val="tx2"/>
                          </a:solidFill>
                          <a:latin typeface="Candara"/>
                        </a:rPr>
                        <a:t>5.410.745,69</a:t>
                      </a:r>
                      <a:endParaRPr lang="pt-BR" sz="1000" b="0" i="0" u="none" strike="noStrike" dirty="0">
                        <a:solidFill>
                          <a:schemeClr val="tx2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0" i="0" u="none" strike="noStrike" dirty="0" smtClean="0">
                          <a:solidFill>
                            <a:schemeClr val="tx2"/>
                          </a:solidFill>
                          <a:latin typeface="Candara"/>
                        </a:rPr>
                        <a:t>5.912.746,30</a:t>
                      </a:r>
                      <a:endParaRPr lang="pt-BR" sz="1000" b="0" i="0" u="none" strike="noStrike" dirty="0">
                        <a:solidFill>
                          <a:schemeClr val="tx2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89149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Execução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Candara"/>
                          <a:ea typeface="Candara"/>
                          <a:cs typeface="Candara"/>
                        </a:rPr>
                        <a:t> (%)</a:t>
                      </a:r>
                      <a:endParaRPr lang="pt-BR" sz="1100" dirty="0">
                        <a:latin typeface="Candara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1" i="0" u="none" strike="noStrike" dirty="0" smtClean="0">
                          <a:solidFill>
                            <a:schemeClr val="tx2"/>
                          </a:solidFill>
                          <a:latin typeface="Candara"/>
                        </a:rPr>
                        <a:t>11,28</a:t>
                      </a:r>
                      <a:endParaRPr lang="pt-BR" sz="1000" b="1" i="0" u="none" strike="noStrike" dirty="0">
                        <a:solidFill>
                          <a:schemeClr val="tx2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000" b="1" i="0" u="none" strike="noStrike" dirty="0" smtClean="0">
                          <a:solidFill>
                            <a:schemeClr val="tx2"/>
                          </a:solidFill>
                          <a:latin typeface="Candara"/>
                        </a:rPr>
                        <a:t>15,40</a:t>
                      </a:r>
                      <a:endParaRPr lang="pt-BR" sz="1000" b="1" i="0" u="none" strike="noStrike" dirty="0">
                        <a:solidFill>
                          <a:schemeClr val="tx2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850761" y="213898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EXECUÇÃO ORÇAMENTÁRIA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922317" y="498871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2016 X 2017 </a:t>
            </a:r>
            <a:r>
              <a:rPr lang="pt-B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REPRESENTAÇÃO GRÁFICA</a:t>
            </a:r>
          </a:p>
        </p:txBody>
      </p:sp>
      <p:graphicFrame>
        <p:nvGraphicFramePr>
          <p:cNvPr id="7" name="Gráfico 6"/>
          <p:cNvGraphicFramePr/>
          <p:nvPr/>
        </p:nvGraphicFramePr>
        <p:xfrm>
          <a:off x="1350945" y="5917410"/>
          <a:ext cx="4876800" cy="287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9919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65193" y="988188"/>
            <a:ext cx="5688632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EXECUÇÃO ORÇAMENTÁRIA – DETALHAMENTO DAS DESPESAS </a:t>
            </a:r>
            <a:r>
              <a:rPr lang="pt-BR" sz="1400" b="1" dirty="0" smtClean="0">
                <a:solidFill>
                  <a:schemeClr val="bg1"/>
                </a:solidFill>
              </a:rPr>
              <a:t>PAGAS EM 2016 E 2017, 1º QUADRIMESTRE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065193" y="1916882"/>
          <a:ext cx="5643602" cy="4861560"/>
        </p:xfrm>
        <a:graphic>
          <a:graphicData uri="http://schemas.openxmlformats.org/drawingml/2006/table">
            <a:tbl>
              <a:tblPr/>
              <a:tblGrid>
                <a:gridCol w="2578849"/>
                <a:gridCol w="1557264"/>
                <a:gridCol w="1507489"/>
              </a:tblGrid>
              <a:tr h="133406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Descrição da Natureza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514566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2016, 1º Quadrimestre(R$)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28587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libri" pitchFamily="34" charset="0"/>
                          <a:cs typeface="Calibri" pitchFamily="34" charset="0"/>
                        </a:rPr>
                        <a:t>2017, 1º Quadrimestre (R$)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228696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2361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DIARIAS - PESSOAL CIVIL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                  8.580,00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              10.160,00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3340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LOCACAO DE MAO-DE-OBRA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                30.801,03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              31.670,29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3340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OBRIGACOES PATRONAIS-OP. INTRA ORCAMENTARIA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               40.543,04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              39.728,78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22361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OBRIGACOES TRIBUTARIAS E CONTRIBUTIVAS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                         79,78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                 1.834,72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61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OUTROS SERVICOS DE TERCEIROS - PESSOA FISICA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                39.607,93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              81.634,59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3340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OUTROS SERVICOS DE TERCEIROS-PESSOA JURIDICA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                 13.727,04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               39.132,35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61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PASSAGENS E DESPESAS COM LOCOMOCAO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                   4.233,34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                 1.456,77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3340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VENC.E VANTAGENS FIXAS - PESSOAL CIVIL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             787.030,05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           836.681,24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3340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MATERIAL DE CONSUMO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                1.950,00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3340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MATERIAL , BEM OU SERVIÇO P/DISTYRIB GRATUITA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                9.032,00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61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OBRIG. TRIBUT. E CONTR.-OP.INFRA-ORÇAMENTÁRIA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                     749,21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3340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OBRIGACOES TRIBUTARIAS E CONTRIBUTIVAS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                       24,15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361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OUTROS BENEFÍCIOS ASSISTENCIAIS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                                                   1.518,39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33406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1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TOTAL</a:t>
                      </a:r>
                      <a:r>
                        <a:rPr lang="pt-BR" sz="1100" b="0" i="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pt-BR" sz="1100" b="1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924.602,21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1" i="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1.055.572,49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919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69037153"/>
              </p:ext>
            </p:extLst>
          </p:nvPr>
        </p:nvGraphicFramePr>
        <p:xfrm>
          <a:off x="1279507" y="1631130"/>
          <a:ext cx="5143536" cy="889699"/>
        </p:xfrm>
        <a:graphic>
          <a:graphicData uri="http://schemas.openxmlformats.org/drawingml/2006/table">
            <a:tbl>
              <a:tblPr/>
              <a:tblGrid>
                <a:gridCol w="2786082"/>
                <a:gridCol w="1345229"/>
                <a:gridCol w="1012225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Itens</a:t>
                      </a:r>
                      <a:endParaRPr lang="pt-BR" sz="1100" dirty="0"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R$</a:t>
                      </a:r>
                      <a:endParaRPr lang="pt-BR" sz="1100" dirty="0"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Variação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 %</a:t>
                      </a:r>
                      <a:endParaRPr lang="pt-BR" sz="1100" dirty="0"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2016,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 1º </a:t>
                      </a:r>
                      <a:r>
                        <a:rPr lang="en-US" sz="1100" b="1" baseline="0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Quadrimestre</a:t>
                      </a:r>
                      <a:endParaRPr lang="pt-BR" sz="1100" dirty="0"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100" b="0" i="0" u="none" strike="noStrike" dirty="0" smtClean="0">
                        <a:solidFill>
                          <a:schemeClr val="tx2"/>
                        </a:solidFill>
                        <a:latin typeface="+mn-lt"/>
                      </a:endParaRPr>
                    </a:p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+mn-lt"/>
                        </a:rPr>
                        <a:t>787.030,05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em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2017,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 1º </a:t>
                      </a:r>
                      <a:r>
                        <a:rPr lang="en-US" sz="1100" b="1" baseline="0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Quadrimestre</a:t>
                      </a:r>
                      <a:endParaRPr lang="pt-BR" sz="1100" dirty="0"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+mn-lt"/>
                        </a:rPr>
                        <a:t>836.681,24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+mn-lt"/>
                        </a:rPr>
                        <a:t>6,31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899517" y="1187172"/>
            <a:ext cx="583264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PESSOAL CIVIL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50879" y="2845576"/>
            <a:ext cx="5857916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PESSOAL CIVIL – DETALHAMENTO DAS VERBAS PAGAS  EM 2016 E 2017, 1º QUADRIMESTRE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065193" y="3417080"/>
          <a:ext cx="5500726" cy="2346960"/>
        </p:xfrm>
        <a:graphic>
          <a:graphicData uri="http://schemas.openxmlformats.org/drawingml/2006/table">
            <a:tbl>
              <a:tblPr/>
              <a:tblGrid>
                <a:gridCol w="3229389"/>
                <a:gridCol w="1128329"/>
                <a:gridCol w="1143008"/>
              </a:tblGrid>
              <a:tr h="26629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ITENS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2016, 1º Quadrimestre(R$)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2017, 1º Quadrimestre (R$)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5533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GRATIF.P/EXERCICIO DE CARGO EM COMISSAO(RGPS)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524.190,29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514.249,17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5533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SUBSIDIOS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179.174,41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168.064,23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5533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GRATIF.P/EXERCICIO DE CARGO EM COMISSAO(RPPS)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46.719,89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48.167,11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15533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GRATIFICACAO POR EXERCICIO DE FUNCOES  (RGPS)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15.000,00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16.800,00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5533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FERIAS - ABONO CONSTITUCIONAL 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9.852,86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4.096,04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5533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COMPLEMENTACAO SALARIAL- PESSOAL CIVIL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4.118,36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4.346,36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5533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FERIAS - ABONO CONSTITUCIONAL  (RGPS)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2.631,86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4.584,77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5533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ABONO DE PERMANENCIA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2.479,61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755,36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5533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13 SALARIO  (RGPS)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1.869,38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62.943,73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5533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13 SALARIO 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993,39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5533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REMUN PARTICIP ORGAOS DELIBER.COLETIVA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10.776,49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15533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REMUN. PARTIC. DE ORGAO DE DELIBER. COLETIVA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1.897,98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41937" y="105166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PESSOAL CIVIL – REPRESENTAÇÃO GRÁFICA DAS MAIORES VERBAS PAGAS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Gráfico 4"/>
          <p:cNvGraphicFramePr/>
          <p:nvPr/>
        </p:nvGraphicFramePr>
        <p:xfrm>
          <a:off x="779441" y="1988320"/>
          <a:ext cx="6072230" cy="3543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41378655"/>
              </p:ext>
            </p:extLst>
          </p:nvPr>
        </p:nvGraphicFramePr>
        <p:xfrm>
          <a:off x="1166198" y="1824506"/>
          <a:ext cx="5112568" cy="1014599"/>
        </p:xfrm>
        <a:graphic>
          <a:graphicData uri="http://schemas.openxmlformats.org/drawingml/2006/table">
            <a:tbl>
              <a:tblPr/>
              <a:tblGrid>
                <a:gridCol w="2713279"/>
                <a:gridCol w="1393158"/>
                <a:gridCol w="1006131"/>
              </a:tblGrid>
              <a:tr h="26402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ITENS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R$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VARIAÇÃO %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Quadrimestre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8.580,00</a:t>
                      </a:r>
                      <a:endParaRPr lang="pt-BR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Quasdrimestre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10.160,00</a:t>
                      </a:r>
                      <a:endParaRPr lang="pt-BR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18,41</a:t>
                      </a:r>
                      <a:endParaRPr lang="pt-BR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5" name="Retângulo 14"/>
          <p:cNvSpPr/>
          <p:nvPr/>
        </p:nvSpPr>
        <p:spPr>
          <a:xfrm>
            <a:off x="755501" y="138546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DIÁRIAS – PESSOAL CIVIL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79441" y="3329682"/>
            <a:ext cx="595272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DIÁRIAS – PESSOAL CIVIL (DETALHAMENTO)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Gráfico 8"/>
          <p:cNvGraphicFramePr/>
          <p:nvPr/>
        </p:nvGraphicFramePr>
        <p:xfrm>
          <a:off x="893762" y="3974306"/>
          <a:ext cx="5772151" cy="322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05597627"/>
              </p:ext>
            </p:extLst>
          </p:nvPr>
        </p:nvGraphicFramePr>
        <p:xfrm>
          <a:off x="1331565" y="1745506"/>
          <a:ext cx="5112568" cy="950659"/>
        </p:xfrm>
        <a:graphic>
          <a:graphicData uri="http://schemas.openxmlformats.org/drawingml/2006/table">
            <a:tbl>
              <a:tblPr/>
              <a:tblGrid>
                <a:gridCol w="2713279"/>
                <a:gridCol w="1393158"/>
                <a:gridCol w="1006131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Itens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R$</a:t>
                      </a:r>
                      <a:endParaRPr lang="pt-BR" sz="110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Variação %</a:t>
                      </a:r>
                      <a:endParaRPr lang="pt-BR" sz="110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Quadrimestre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 smtClean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4.233,34</a:t>
                      </a:r>
                      <a:endParaRPr lang="pt-BR" sz="1200" b="0" i="0" u="none" strike="noStrike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2017, 1º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Quadrimestre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 smtClean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1.456,77</a:t>
                      </a:r>
                      <a:endParaRPr lang="pt-BR" sz="1200" b="0" i="0" u="none" strike="noStrike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 smtClean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tx2"/>
                          </a:solidFill>
                          <a:latin typeface="Calibri" pitchFamily="34" charset="0"/>
                          <a:cs typeface="Calibri" pitchFamily="34" charset="0"/>
                        </a:rPr>
                        <a:t>-65,59</a:t>
                      </a:r>
                      <a:endParaRPr lang="pt-BR" sz="1200" b="0" i="0" u="none" strike="noStrike" dirty="0">
                        <a:solidFill>
                          <a:schemeClr val="tx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841937" y="118645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PASSAGENS E DESPESAS COM LOCOMOÇÃO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50879" y="2917014"/>
            <a:ext cx="5976664" cy="5000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DESPESAS COM PASSAGENS E COM LOCOMOÇÃO EM 2016 E 2017, 1º QUADRIMESTRE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" name="Gráfico 8"/>
          <p:cNvGraphicFramePr/>
          <p:nvPr/>
        </p:nvGraphicFramePr>
        <p:xfrm>
          <a:off x="850880" y="3836193"/>
          <a:ext cx="6072230" cy="3019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1187549" y="1961530"/>
          <a:ext cx="5112568" cy="950659"/>
        </p:xfrm>
        <a:graphic>
          <a:graphicData uri="http://schemas.openxmlformats.org/drawingml/2006/table">
            <a:tbl>
              <a:tblPr/>
              <a:tblGrid>
                <a:gridCol w="2713279"/>
                <a:gridCol w="1393158"/>
                <a:gridCol w="1006131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Itens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R$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Variação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%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Quadrimestre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0,00</a:t>
                      </a:r>
                      <a:endParaRPr lang="pt-BR" sz="11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1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Calibri" pitchFamily="34" charset="0"/>
                          <a:ea typeface="Candara"/>
                          <a:cs typeface="Calibri" pitchFamily="34" charset="0"/>
                        </a:rPr>
                        <a:t>Quadrimestre</a:t>
                      </a:r>
                      <a:endParaRPr lang="pt-BR" sz="1100" dirty="0">
                        <a:latin typeface="Calibri" pitchFamily="34" charset="0"/>
                        <a:ea typeface="Candara"/>
                        <a:cs typeface="Calibri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1.950,00</a:t>
                      </a:r>
                      <a:endParaRPr lang="pt-BR" sz="11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100,00</a:t>
                      </a:r>
                      <a:endParaRPr lang="pt-BR" sz="11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20" name="Retângulo 19"/>
          <p:cNvSpPr/>
          <p:nvPr/>
        </p:nvSpPr>
        <p:spPr>
          <a:xfrm>
            <a:off x="683493" y="145747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MATERIAL DE CONSUMO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79441" y="3131328"/>
            <a:ext cx="5976664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MAIORES DESPESAS COM MATERIAL DE CONSUMO EM 2016 E 2017, 1º QUADRIMESTRE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Gráfico 7"/>
          <p:cNvGraphicFramePr/>
          <p:nvPr/>
        </p:nvGraphicFramePr>
        <p:xfrm>
          <a:off x="993755" y="3917146"/>
          <a:ext cx="5500726" cy="3433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9494</TotalTime>
  <Words>1821</Words>
  <Application>Microsoft Office PowerPoint</Application>
  <PresentationFormat>Personalizar</PresentationFormat>
  <Paragraphs>543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hertz.rodrigues</cp:lastModifiedBy>
  <cp:revision>638</cp:revision>
  <dcterms:created xsi:type="dcterms:W3CDTF">2016-10-22T19:16:28Z</dcterms:created>
  <dcterms:modified xsi:type="dcterms:W3CDTF">2017-08-24T11:35:25Z</dcterms:modified>
</cp:coreProperties>
</file>