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320" r:id="rId3"/>
    <p:sldId id="286" r:id="rId4"/>
    <p:sldId id="303" r:id="rId5"/>
    <p:sldId id="314" r:id="rId6"/>
    <p:sldId id="319" r:id="rId7"/>
    <p:sldId id="293" r:id="rId8"/>
    <p:sldId id="324" r:id="rId9"/>
    <p:sldId id="323" r:id="rId10"/>
    <p:sldId id="295" r:id="rId11"/>
  </p:sldIdLst>
  <p:sldSz cx="7559675" cy="10691813"/>
  <p:notesSz cx="6669088" cy="9926638"/>
  <p:defaultTextStyle>
    <a:defPPr>
      <a:defRPr lang="pt-BR"/>
    </a:defPPr>
    <a:lvl1pPr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520700" indent="-635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041400" indent="-1270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563688" indent="-1920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084388" indent="-2555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>
        <p:scale>
          <a:sx n="80" d="100"/>
          <a:sy n="80" d="100"/>
        </p:scale>
        <p:origin x="-1266" y="66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1&#186;%20QUADRIMESTRE\MONITORAMENTO%20SERVEAL\MONITORAMENTO_SERVEAL_1&#186;%20Quadrimestre%202016%20e%202017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1&#186;%20QUADRIMESTRE\MONITORAMENTO%20SERVEAL\MONITORAMENTO_SERVEAL_1&#186;%20Quadrimestre%202016%20e%202017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1&#186;%20QUADRIMESTRE\MONITORAMENTO%20SERVEAL\MONITORAMENTO_SERVEAL_1&#186;%20Quadrimestre%202016%20e%202017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1&#186;%20QUADRIMESTRE\MONITORAMENTO%20SERVEAL\MONITORAMENTO_SERVEAL_1&#186;%20Quadrimestre%202016%20e%202017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1&#186;%20QUADRIMESTRE\MONITORAMENTO%20SERVEAL\MONITORAMENTO_SERVEAL_1&#186;%20Quadrimestre%202016%20e%202017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1&#186;%20QUADRIMESTRE\MONITORAMENTO%20SERVEAL\MONITORAMENTO_SERVEAL_1&#186;%20Quadrimestre%202016%20e%202017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1&#186;%20QUADRIMESTRE\MONITORAMENTO%20SERVEAL\MONITORAMENTO_SERVEAL_1&#186;%20Quadrimestre%202016%20e%202017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1&#186;%20QUADRIMESTRE\MONITORAMENTO%20SERVEAL\MONITORAMENTO_SERVEAL_1&#186;%20Quadrimestre%202016%20e%202017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1&#186;%20QUADRIMESTRE\MONITORAMENTO%20SERVEAL\MONITORAMENTO_SERVEAL_1&#186;%20Quadrimestre%202016%20e%202017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0.10671256454388992"/>
          <c:y val="4.8780487804878092E-2"/>
          <c:w val="0.86574870912220314"/>
          <c:h val="0.65156794425087128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FUNCIONÁRIOS_SERVEAL_2016_2017!$A$2:$A$6</c:f>
              <c:strCache>
                <c:ptCount val="5"/>
                <c:pt idx="0">
                  <c:v>Celetista </c:v>
                </c:pt>
                <c:pt idx="1">
                  <c:v>Cargo em Comissão</c:v>
                </c:pt>
                <c:pt idx="2">
                  <c:v>Cedido</c:v>
                </c:pt>
                <c:pt idx="3">
                  <c:v>Órgão Colegiado</c:v>
                </c:pt>
                <c:pt idx="4">
                  <c:v>Estagiários</c:v>
                </c:pt>
              </c:strCache>
            </c:strRef>
          </c:cat>
          <c:val>
            <c:numRef>
              <c:f>FUNCIONÁRIOS_SERVEAL_2016_2017!$B$2:$B$6</c:f>
              <c:numCache>
                <c:formatCode>_-* #,##0_-;\-* #,##0_-;_-* "-"??_-;_-@_-</c:formatCode>
                <c:ptCount val="5"/>
                <c:pt idx="0">
                  <c:v>87</c:v>
                </c:pt>
                <c:pt idx="1">
                  <c:v>15</c:v>
                </c:pt>
                <c:pt idx="2">
                  <c:v>0</c:v>
                </c:pt>
                <c:pt idx="3">
                  <c:v>0</c:v>
                </c:pt>
                <c:pt idx="4">
                  <c:v>21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FUNCIONÁRIOS_SERVEAL_2016_2017!$A$2:$A$6</c:f>
              <c:strCache>
                <c:ptCount val="5"/>
                <c:pt idx="0">
                  <c:v>Celetista </c:v>
                </c:pt>
                <c:pt idx="1">
                  <c:v>Cargo em Comissão</c:v>
                </c:pt>
                <c:pt idx="2">
                  <c:v>Cedido</c:v>
                </c:pt>
                <c:pt idx="3">
                  <c:v>Órgão Colegiado</c:v>
                </c:pt>
                <c:pt idx="4">
                  <c:v>Estagiários</c:v>
                </c:pt>
              </c:strCache>
            </c:strRef>
          </c:cat>
          <c:val>
            <c:numRef>
              <c:f>FUNCIONÁRIOS_SERVEAL_2016_2017!$C$2:$C$6</c:f>
              <c:numCache>
                <c:formatCode>_-* #,##0_-;\-* #,##0_-;_-* "-"??_-;_-@_-</c:formatCode>
                <c:ptCount val="5"/>
                <c:pt idx="0">
                  <c:v>66</c:v>
                </c:pt>
                <c:pt idx="1">
                  <c:v>16</c:v>
                </c:pt>
                <c:pt idx="2">
                  <c:v>1</c:v>
                </c:pt>
                <c:pt idx="3">
                  <c:v>2</c:v>
                </c:pt>
                <c:pt idx="4">
                  <c:v>7</c:v>
                </c:pt>
              </c:numCache>
            </c:numRef>
          </c:val>
        </c:ser>
        <c:axId val="38447744"/>
        <c:axId val="39654528"/>
      </c:barChart>
      <c:catAx>
        <c:axId val="38447744"/>
        <c:scaling>
          <c:orientation val="minMax"/>
        </c:scaling>
        <c:axPos val="b"/>
        <c:numFmt formatCode="General" sourceLinked="1"/>
        <c:majorTickMark val="none"/>
        <c:tickLblPos val="nextTo"/>
        <c:crossAx val="39654528"/>
        <c:crosses val="autoZero"/>
        <c:auto val="1"/>
        <c:lblAlgn val="ctr"/>
        <c:lblOffset val="100"/>
      </c:catAx>
      <c:valAx>
        <c:axId val="39654528"/>
        <c:scaling>
          <c:orientation val="minMax"/>
        </c:scaling>
        <c:axPos val="l"/>
        <c:majorGridlines/>
        <c:numFmt formatCode="_-* #,##0_-;\-* #,##0_-;_-* &quot;-&quot;??_-;_-@_-" sourceLinked="1"/>
        <c:majorTickMark val="none"/>
        <c:tickLblPos val="nextTo"/>
        <c:crossAx val="3844774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>
          <a:latin typeface="Candara" pitchFamily="34" charset="0"/>
        </a:defRPr>
      </a:pPr>
      <a:endParaRPr lang="pt-B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22129436325678498"/>
          <c:y val="4.501607717041807E-2"/>
          <c:w val="0.74739039665970852"/>
          <c:h val="0.79742765273311944"/>
        </c:manualLayout>
      </c:layout>
      <c:barChart>
        <c:barDir val="col"/>
        <c:grouping val="clustered"/>
        <c:ser>
          <c:idx val="0"/>
          <c:order val="0"/>
          <c:tx>
            <c:strRef>
              <c:f>EXECUCAO_ORCAM_2016_2017!$B$1</c:f>
              <c:strCache>
                <c:ptCount val="1"/>
                <c:pt idx="0">
                  <c:v>R$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spPr>
              <a:solidFill>
                <a:srgbClr val="0070C0"/>
              </a:solidFill>
            </c:spPr>
          </c:dPt>
          <c:cat>
            <c:strRef>
              <c:f>EXECUCAO_ORCAM_2016_2017!$A$2:$A$3</c:f>
              <c:strCache>
                <c:ptCount val="2"/>
                <c:pt idx="0">
                  <c:v>Executado  2016</c:v>
                </c:pt>
                <c:pt idx="1">
                  <c:v>Executado  2017</c:v>
                </c:pt>
              </c:strCache>
            </c:strRef>
          </c:cat>
          <c:val>
            <c:numRef>
              <c:f>EXECUCAO_ORCAM_2016_2017!$B$2:$B$3</c:f>
              <c:numCache>
                <c:formatCode>_-* #,##0.00_-;\-* #,##0.00_-;_-* "-"??_-;_-@_-</c:formatCode>
                <c:ptCount val="2"/>
                <c:pt idx="0">
                  <c:v>3456654.57</c:v>
                </c:pt>
                <c:pt idx="1">
                  <c:v>3475303.2</c:v>
                </c:pt>
              </c:numCache>
            </c:numRef>
          </c:val>
        </c:ser>
        <c:axId val="67601920"/>
        <c:axId val="67608960"/>
      </c:barChart>
      <c:catAx>
        <c:axId val="67601920"/>
        <c:scaling>
          <c:orientation val="minMax"/>
        </c:scaling>
        <c:axPos val="b"/>
        <c:numFmt formatCode="General" sourceLinked="1"/>
        <c:majorTickMark val="none"/>
        <c:tickLblPos val="nextTo"/>
        <c:crossAx val="67608960"/>
        <c:crosses val="autoZero"/>
        <c:auto val="1"/>
        <c:lblAlgn val="ctr"/>
        <c:lblOffset val="100"/>
      </c:catAx>
      <c:valAx>
        <c:axId val="6760896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760192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spPr>
    <a:ln>
      <a:noFill/>
    </a:ln>
  </c:spPr>
  <c:txPr>
    <a:bodyPr/>
    <a:lstStyle/>
    <a:p>
      <a:pPr>
        <a:defRPr>
          <a:latin typeface="Candara" pitchFamily="34" charset="0"/>
        </a:defRPr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0.15903614457831336"/>
          <c:y val="5.737704918032787E-2"/>
          <c:w val="0.8096385542168677"/>
          <c:h val="0.57377049180327888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'PESSOAL CIVIL'!$A$7:$A$10</c:f>
              <c:strCache>
                <c:ptCount val="4"/>
                <c:pt idx="0">
                  <c:v>Gratificação por tempo de serviço</c:v>
                </c:pt>
                <c:pt idx="1">
                  <c:v>13º Salário (RGPS)</c:v>
                </c:pt>
                <c:pt idx="2">
                  <c:v>Férias - Abono Constitucional (RPPS)</c:v>
                </c:pt>
                <c:pt idx="3">
                  <c:v>Gratif.P/Exercicio De Cargo (Rgps)</c:v>
                </c:pt>
              </c:strCache>
            </c:strRef>
          </c:cat>
          <c:val>
            <c:numRef>
              <c:f>'PESSOAL CIVIL'!$B$7:$B$10</c:f>
              <c:numCache>
                <c:formatCode>#,##0.00</c:formatCode>
                <c:ptCount val="4"/>
                <c:pt idx="0">
                  <c:v>2752756.03</c:v>
                </c:pt>
                <c:pt idx="1">
                  <c:v>256300.19</c:v>
                </c:pt>
                <c:pt idx="2">
                  <c:v>126724.57</c:v>
                </c:pt>
                <c:pt idx="3">
                  <c:v>22270.240000000002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'PESSOAL CIVIL'!$A$7:$A$10</c:f>
              <c:strCache>
                <c:ptCount val="4"/>
                <c:pt idx="0">
                  <c:v>Gratificação por tempo de serviço</c:v>
                </c:pt>
                <c:pt idx="1">
                  <c:v>13º Salário (RGPS)</c:v>
                </c:pt>
                <c:pt idx="2">
                  <c:v>Férias - Abono Constitucional (RPPS)</c:v>
                </c:pt>
                <c:pt idx="3">
                  <c:v>Gratif.P/Exercicio De Cargo (Rgps)</c:v>
                </c:pt>
              </c:strCache>
            </c:strRef>
          </c:cat>
          <c:val>
            <c:numRef>
              <c:f>'PESSOAL CIVIL'!$C$7:$C$10</c:f>
              <c:numCache>
                <c:formatCode>#,##0.00</c:formatCode>
                <c:ptCount val="4"/>
                <c:pt idx="0">
                  <c:v>2430882.7200000002</c:v>
                </c:pt>
                <c:pt idx="1">
                  <c:v>255211.31</c:v>
                </c:pt>
                <c:pt idx="2">
                  <c:v>120449.85</c:v>
                </c:pt>
                <c:pt idx="3">
                  <c:v>21447.78</c:v>
                </c:pt>
              </c:numCache>
            </c:numRef>
          </c:val>
        </c:ser>
        <c:axId val="65392640"/>
        <c:axId val="65394560"/>
      </c:barChart>
      <c:catAx>
        <c:axId val="65392640"/>
        <c:scaling>
          <c:orientation val="minMax"/>
        </c:scaling>
        <c:axPos val="b"/>
        <c:numFmt formatCode="General" sourceLinked="1"/>
        <c:majorTickMark val="none"/>
        <c:tickLblPos val="nextTo"/>
        <c:crossAx val="65394560"/>
        <c:crosses val="autoZero"/>
        <c:auto val="1"/>
        <c:lblAlgn val="ctr"/>
        <c:lblOffset val="100"/>
      </c:catAx>
      <c:valAx>
        <c:axId val="6539456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6539264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800"/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0.18315789473684216"/>
          <c:y val="5.0909090909090911E-2"/>
          <c:w val="0.78315789473684183"/>
          <c:h val="0.57454545454545491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DIÁRIAS!$A$2</c:f>
              <c:strCache>
                <c:ptCount val="1"/>
                <c:pt idx="0">
                  <c:v>Diárias Dentro do Estado</c:v>
                </c:pt>
              </c:strCache>
            </c:strRef>
          </c:cat>
          <c:val>
            <c:numRef>
              <c:f>DIÁRIAS!$B$2</c:f>
              <c:numCache>
                <c:formatCode>_-* #,##0.00_-;\-* #,##0.00_-;_-* "-"??_-;_-@_-</c:formatCode>
                <c:ptCount val="1"/>
                <c:pt idx="0">
                  <c:v>1060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DIÁRIAS!$A$2</c:f>
              <c:strCache>
                <c:ptCount val="1"/>
                <c:pt idx="0">
                  <c:v>Diárias Dentro do Estado</c:v>
                </c:pt>
              </c:strCache>
            </c:strRef>
          </c:cat>
          <c:val>
            <c:numRef>
              <c:f>DIÁRIAS!$C$2</c:f>
              <c:numCache>
                <c:formatCode>_-* #,##0.00_-;\-* #,##0.00_-;_-* "-"??_-;_-@_-</c:formatCode>
                <c:ptCount val="1"/>
                <c:pt idx="0">
                  <c:v>2315</c:v>
                </c:pt>
              </c:numCache>
            </c:numRef>
          </c:val>
        </c:ser>
        <c:axId val="64651264"/>
        <c:axId val="65555840"/>
      </c:barChart>
      <c:catAx>
        <c:axId val="64651264"/>
        <c:scaling>
          <c:orientation val="minMax"/>
        </c:scaling>
        <c:axPos val="b"/>
        <c:numFmt formatCode="General" sourceLinked="1"/>
        <c:majorTickMark val="none"/>
        <c:tickLblPos val="nextTo"/>
        <c:crossAx val="65555840"/>
        <c:crosses val="autoZero"/>
        <c:auto val="1"/>
        <c:lblAlgn val="ctr"/>
        <c:lblOffset val="100"/>
      </c:catAx>
      <c:valAx>
        <c:axId val="6555584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>
                <a:latin typeface="Candara" pitchFamily="34" charset="0"/>
              </a:defRPr>
            </a:pPr>
            <a:endParaRPr lang="pt-BR"/>
          </a:p>
        </c:txPr>
        <c:crossAx val="64651264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>
                <a:latin typeface="Candara" pitchFamily="34" charset="0"/>
              </a:defRPr>
            </a:pPr>
            <a:endParaRPr lang="pt-BR"/>
          </a:p>
        </c:txPr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0.12094486477706351"/>
          <c:y val="2.0495448144548678E-2"/>
          <c:w val="0.86288263077266758"/>
          <c:h val="0.60628043660789366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'MATERIAL DE CONSUMO'!$A$2:$A$3</c:f>
              <c:strCache>
                <c:ptCount val="2"/>
                <c:pt idx="0">
                  <c:v>Material  de expediente</c:v>
                </c:pt>
                <c:pt idx="1">
                  <c:v>Material de Consumo - Pagam. Antecipado</c:v>
                </c:pt>
              </c:strCache>
            </c:strRef>
          </c:cat>
          <c:val>
            <c:numRef>
              <c:f>'MATERIAL DE CONSUMO'!$B$2:$B$3</c:f>
              <c:numCache>
                <c:formatCode>_-* #,##0.00_-;\-* #,##0.00_-;_-* "-"??_-;_-@_-</c:formatCode>
                <c:ptCount val="2"/>
                <c:pt idx="0">
                  <c:v>0</c:v>
                </c:pt>
                <c:pt idx="1">
                  <c:v>7489.35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'MATERIAL DE CONSUMO'!$A$2:$A$3</c:f>
              <c:strCache>
                <c:ptCount val="2"/>
                <c:pt idx="0">
                  <c:v>Material  de expediente</c:v>
                </c:pt>
                <c:pt idx="1">
                  <c:v>Material de Consumo - Pagam. Antecipado</c:v>
                </c:pt>
              </c:strCache>
            </c:strRef>
          </c:cat>
          <c:val>
            <c:numRef>
              <c:f>'MATERIAL DE CONSUMO'!$C$2:$C$3</c:f>
              <c:numCache>
                <c:formatCode>_-* #,##0.00_-;\-* #,##0.00_-;_-* "-"??_-;_-@_-</c:formatCode>
                <c:ptCount val="2"/>
                <c:pt idx="0">
                  <c:v>5488.4</c:v>
                </c:pt>
                <c:pt idx="1">
                  <c:v>2357.06</c:v>
                </c:pt>
              </c:numCache>
            </c:numRef>
          </c:val>
        </c:ser>
        <c:axId val="82609664"/>
        <c:axId val="82617088"/>
      </c:barChart>
      <c:catAx>
        <c:axId val="82609664"/>
        <c:scaling>
          <c:orientation val="minMax"/>
        </c:scaling>
        <c:axPos val="b"/>
        <c:numFmt formatCode="General" sourceLinked="1"/>
        <c:majorTickMark val="none"/>
        <c:tickLblPos val="nextTo"/>
        <c:crossAx val="82617088"/>
        <c:crosses val="autoZero"/>
        <c:auto val="1"/>
        <c:lblAlgn val="ctr"/>
        <c:lblOffset val="100"/>
      </c:catAx>
      <c:valAx>
        <c:axId val="8261708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000">
                <a:latin typeface="Candara" pitchFamily="34" charset="0"/>
              </a:defRPr>
            </a:pPr>
            <a:endParaRPr lang="pt-BR"/>
          </a:p>
        </c:txPr>
        <c:crossAx val="82609664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0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800"/>
      </a:pPr>
      <a:endParaRPr lang="pt-B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0.17708333333333343"/>
          <c:y val="5.9574468085106393E-2"/>
          <c:w val="0.7895833333333333"/>
          <c:h val="0.52340425531914891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'SERV TER - PF'!$A$2</c:f>
              <c:strCache>
                <c:ptCount val="1"/>
                <c:pt idx="0">
                  <c:v>Estagiários</c:v>
                </c:pt>
              </c:strCache>
            </c:strRef>
          </c:cat>
          <c:val>
            <c:numRef>
              <c:f>'SERV TER - PF'!$B$2</c:f>
              <c:numCache>
                <c:formatCode>_-* #,##0.00_-;\-* #,##0.00_-;_-* "-"??_-;_-@_-</c:formatCode>
                <c:ptCount val="1"/>
                <c:pt idx="0">
                  <c:v>74672.03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'SERV TER - PF'!$A$2</c:f>
              <c:strCache>
                <c:ptCount val="1"/>
                <c:pt idx="0">
                  <c:v>Estagiários</c:v>
                </c:pt>
              </c:strCache>
            </c:strRef>
          </c:cat>
          <c:val>
            <c:numRef>
              <c:f>'SERV TER - PF'!$C$2</c:f>
              <c:numCache>
                <c:formatCode>_-* #,##0.00_-;\-* #,##0.00_-;_-* "-"??_-;_-@_-</c:formatCode>
                <c:ptCount val="1"/>
                <c:pt idx="0">
                  <c:v>63309.94</c:v>
                </c:pt>
              </c:numCache>
            </c:numRef>
          </c:val>
        </c:ser>
        <c:axId val="83814656"/>
        <c:axId val="83962880"/>
      </c:barChart>
      <c:catAx>
        <c:axId val="83814656"/>
        <c:scaling>
          <c:orientation val="minMax"/>
        </c:scaling>
        <c:axPos val="b"/>
        <c:numFmt formatCode="General" sourceLinked="1"/>
        <c:majorTickMark val="none"/>
        <c:tickLblPos val="nextTo"/>
        <c:crossAx val="83962880"/>
        <c:crosses val="autoZero"/>
        <c:auto val="1"/>
        <c:lblAlgn val="ctr"/>
        <c:lblOffset val="100"/>
      </c:catAx>
      <c:valAx>
        <c:axId val="8396288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8381465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spPr>
    <a:ln>
      <a:noFill/>
    </a:ln>
  </c:spPr>
  <c:txPr>
    <a:bodyPr/>
    <a:lstStyle/>
    <a:p>
      <a:pPr>
        <a:defRPr sz="800"/>
      </a:pPr>
      <a:endParaRPr lang="pt-B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0.18494623655913994"/>
          <c:y val="5.2434456928838989E-2"/>
          <c:w val="0.78064516129032269"/>
          <c:h val="0.43445692883895143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'SERV TERC - PJ'!$A$2:$A$8</c:f>
              <c:strCache>
                <c:ptCount val="7"/>
                <c:pt idx="0">
                  <c:v>Locacao de maquinas e equipamentos</c:v>
                </c:pt>
                <c:pt idx="1">
                  <c:v>Servicos de energia eletrica</c:v>
                </c:pt>
                <c:pt idx="2">
                  <c:v>Servicos de Telecomunicacoes</c:v>
                </c:pt>
                <c:pt idx="3">
                  <c:v>Servicos Tecnicos Profissionais</c:v>
                </c:pt>
                <c:pt idx="4">
                  <c:v>Outros serv de terceiros PJ- pagto antecipado</c:v>
                </c:pt>
                <c:pt idx="5">
                  <c:v>Locacao de veiculos</c:v>
                </c:pt>
                <c:pt idx="6">
                  <c:v>Manutencao de software</c:v>
                </c:pt>
              </c:strCache>
            </c:strRef>
          </c:cat>
          <c:val>
            <c:numRef>
              <c:f>'SERV TERC - PJ'!$B$2:$B$8</c:f>
              <c:numCache>
                <c:formatCode>_-* #,##0.00_-;\-* #,##0.00_-;_-* "-"??_-;_-@_-</c:formatCode>
                <c:ptCount val="7"/>
                <c:pt idx="0">
                  <c:v>1616.08</c:v>
                </c:pt>
                <c:pt idx="1">
                  <c:v>9144.44</c:v>
                </c:pt>
                <c:pt idx="2" formatCode="#,##0.00">
                  <c:v>6760.99</c:v>
                </c:pt>
                <c:pt idx="3">
                  <c:v>17850</c:v>
                </c:pt>
                <c:pt idx="4">
                  <c:v>2371.58</c:v>
                </c:pt>
                <c:pt idx="5" formatCode="#,##0.00">
                  <c:v>18390</c:v>
                </c:pt>
                <c:pt idx="6">
                  <c:v>6809.43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'SERV TERC - PJ'!$A$2:$A$8</c:f>
              <c:strCache>
                <c:ptCount val="7"/>
                <c:pt idx="0">
                  <c:v>Locacao de maquinas e equipamentos</c:v>
                </c:pt>
                <c:pt idx="1">
                  <c:v>Servicos de energia eletrica</c:v>
                </c:pt>
                <c:pt idx="2">
                  <c:v>Servicos de Telecomunicacoes</c:v>
                </c:pt>
                <c:pt idx="3">
                  <c:v>Servicos Tecnicos Profissionais</c:v>
                </c:pt>
                <c:pt idx="4">
                  <c:v>Outros serv de terceiros PJ- pagto antecipado</c:v>
                </c:pt>
                <c:pt idx="5">
                  <c:v>Locacao de veiculos</c:v>
                </c:pt>
                <c:pt idx="6">
                  <c:v>Manutencao de software</c:v>
                </c:pt>
              </c:strCache>
            </c:strRef>
          </c:cat>
          <c:val>
            <c:numRef>
              <c:f>'SERV TERC - PJ'!$C$2:$C$8</c:f>
              <c:numCache>
                <c:formatCode>_-* #,##0.00_-;\-* #,##0.00_-;_-* "-"??_-;_-@_-</c:formatCode>
                <c:ptCount val="7"/>
                <c:pt idx="0" formatCode="#,##0.00">
                  <c:v>1798.2</c:v>
                </c:pt>
                <c:pt idx="1">
                  <c:v>7982</c:v>
                </c:pt>
                <c:pt idx="2">
                  <c:v>6872.3</c:v>
                </c:pt>
                <c:pt idx="3">
                  <c:v>12655.34</c:v>
                </c:pt>
                <c:pt idx="4">
                  <c:v>3500</c:v>
                </c:pt>
                <c:pt idx="5">
                  <c:v>22138.74</c:v>
                </c:pt>
                <c:pt idx="6">
                  <c:v>3244.81</c:v>
                </c:pt>
              </c:numCache>
            </c:numRef>
          </c:val>
        </c:ser>
        <c:axId val="38742272"/>
        <c:axId val="39700352"/>
      </c:barChart>
      <c:catAx>
        <c:axId val="38742272"/>
        <c:scaling>
          <c:orientation val="minMax"/>
        </c:scaling>
        <c:axPos val="b"/>
        <c:numFmt formatCode="General" sourceLinked="1"/>
        <c:majorTickMark val="none"/>
        <c:tickLblPos val="nextTo"/>
        <c:crossAx val="39700352"/>
        <c:crosses val="autoZero"/>
        <c:auto val="1"/>
        <c:lblAlgn val="ctr"/>
        <c:lblOffset val="100"/>
      </c:catAx>
      <c:valAx>
        <c:axId val="3970035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000"/>
            </a:pPr>
            <a:endParaRPr lang="pt-BR"/>
          </a:p>
        </c:txPr>
        <c:crossAx val="38742272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0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spPr>
    <a:ln>
      <a:noFill/>
    </a:ln>
  </c:spPr>
  <c:txPr>
    <a:bodyPr/>
    <a:lstStyle/>
    <a:p>
      <a:pPr>
        <a:defRPr sz="800">
          <a:latin typeface="Candara" pitchFamily="34" charset="0"/>
        </a:defRPr>
      </a:pPr>
      <a:endParaRPr lang="pt-B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0.31113765951669836"/>
          <c:y val="3.2942076572412257E-2"/>
          <c:w val="0.72968197879858698"/>
          <c:h val="0.73162939297124618"/>
        </c:manualLayout>
      </c:layout>
      <c:barChart>
        <c:barDir val="col"/>
        <c:grouping val="clustered"/>
        <c:ser>
          <c:idx val="0"/>
          <c:order val="0"/>
          <c:tx>
            <c:v>1º Quadrim. 2016</c:v>
          </c:tx>
          <c:cat>
            <c:strRef>
              <c:f>'LOCAÇÃO DE MÃO DE OBRA'!$A$2</c:f>
              <c:strCache>
                <c:ptCount val="1"/>
                <c:pt idx="0">
                  <c:v>Limpeza e Conservação</c:v>
                </c:pt>
              </c:strCache>
            </c:strRef>
          </c:cat>
          <c:val>
            <c:numRef>
              <c:f>'LOCAÇÃO DE MÃO DE OBRA'!$B$2</c:f>
              <c:numCache>
                <c:formatCode>_-* #,##0.00_-;\-* #,##0.00_-;_-* "-"??_-;_-@_-</c:formatCode>
                <c:ptCount val="1"/>
                <c:pt idx="0">
                  <c:v>39886.5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cat>
            <c:strRef>
              <c:f>'LOCAÇÃO DE MÃO DE OBRA'!$A$2</c:f>
              <c:strCache>
                <c:ptCount val="1"/>
                <c:pt idx="0">
                  <c:v>Limpeza e Conservação</c:v>
                </c:pt>
              </c:strCache>
            </c:strRef>
          </c:cat>
          <c:val>
            <c:numRef>
              <c:f>'LOCAÇÃO DE MÃO DE OBRA'!$C$2</c:f>
              <c:numCache>
                <c:formatCode>_-* #,##0.00_-;\-* #,##0.00_-;_-* "-"??_-;_-@_-</c:formatCode>
                <c:ptCount val="1"/>
                <c:pt idx="0">
                  <c:v>47224.92</c:v>
                </c:pt>
              </c:numCache>
            </c:numRef>
          </c:val>
        </c:ser>
        <c:axId val="101766656"/>
        <c:axId val="101768576"/>
      </c:barChart>
      <c:catAx>
        <c:axId val="101766656"/>
        <c:scaling>
          <c:orientation val="minMax"/>
        </c:scaling>
        <c:axPos val="b"/>
        <c:numFmt formatCode="General" sourceLinked="1"/>
        <c:majorTickMark val="none"/>
        <c:tickLblPos val="nextTo"/>
        <c:crossAx val="101768576"/>
        <c:crosses val="autoZero"/>
        <c:auto val="1"/>
        <c:lblAlgn val="ctr"/>
        <c:lblOffset val="100"/>
      </c:catAx>
      <c:valAx>
        <c:axId val="10176857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10176665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0.18494623655914008"/>
          <c:y val="5.2434456928839017E-2"/>
          <c:w val="0.78064516129032269"/>
          <c:h val="0.43445692883895165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'DESPESAS DE EXERCÍCIOS ANTERIOR'!$A$2:$A$4</c:f>
              <c:strCache>
                <c:ptCount val="3"/>
                <c:pt idx="0">
                  <c:v>Multas e juros não reconhecidas</c:v>
                </c:pt>
                <c:pt idx="1">
                  <c:v>Out. Ser. Terceiros -PJ não reconhecidas</c:v>
                </c:pt>
                <c:pt idx="2">
                  <c:v>Obrig. c/INSS já reconhecidas no Patrimônio</c:v>
                </c:pt>
              </c:strCache>
            </c:strRef>
          </c:cat>
          <c:val>
            <c:numRef>
              <c:f>'DESPESAS DE EXERCÍCIOS ANTERIOR'!$B$2:$B$4</c:f>
              <c:numCache>
                <c:formatCode>#,##0.00</c:formatCode>
                <c:ptCount val="3"/>
                <c:pt idx="0" formatCode="General">
                  <c:v>0</c:v>
                </c:pt>
                <c:pt idx="1">
                  <c:v>51885.3</c:v>
                </c:pt>
                <c:pt idx="2" formatCode="_-* #,##0.00_-;\-* #,##0.00_-;_-* &quot;-&quot;??_-;_-@_-">
                  <c:v>1242.6500000000001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'DESPESAS DE EXERCÍCIOS ANTERIOR'!$A$2:$A$4</c:f>
              <c:strCache>
                <c:ptCount val="3"/>
                <c:pt idx="0">
                  <c:v>Multas e juros não reconhecidas</c:v>
                </c:pt>
                <c:pt idx="1">
                  <c:v>Out. Ser. Terceiros -PJ não reconhecidas</c:v>
                </c:pt>
                <c:pt idx="2">
                  <c:v>Obrig. c/INSS já reconhecidas no Patrimônio</c:v>
                </c:pt>
              </c:strCache>
            </c:strRef>
          </c:cat>
          <c:val>
            <c:numRef>
              <c:f>'DESPESAS DE EXERCÍCIOS ANTERIOR'!$C$2:$C$4</c:f>
              <c:numCache>
                <c:formatCode>General</c:formatCode>
                <c:ptCount val="3"/>
                <c:pt idx="1">
                  <c:v>156.28</c:v>
                </c:pt>
                <c:pt idx="2" formatCode="_-* #,##0.00_-;\-* #,##0.00_-;_-* &quot;-&quot;??_-;_-@_-">
                  <c:v>71375.55</c:v>
                </c:pt>
              </c:numCache>
            </c:numRef>
          </c:val>
        </c:ser>
        <c:axId val="65650688"/>
        <c:axId val="65652608"/>
      </c:barChart>
      <c:catAx>
        <c:axId val="65650688"/>
        <c:scaling>
          <c:orientation val="minMax"/>
        </c:scaling>
        <c:axPos val="b"/>
        <c:numFmt formatCode="General" sourceLinked="1"/>
        <c:majorTickMark val="none"/>
        <c:tickLblPos val="nextTo"/>
        <c:crossAx val="65652608"/>
        <c:crosses val="autoZero"/>
        <c:auto val="1"/>
        <c:lblAlgn val="ctr"/>
        <c:lblOffset val="100"/>
      </c:catAx>
      <c:valAx>
        <c:axId val="6565260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1000"/>
            </a:pPr>
            <a:endParaRPr lang="pt-BR"/>
          </a:p>
        </c:txPr>
        <c:crossAx val="6565068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0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spPr>
    <a:ln>
      <a:noFill/>
    </a:ln>
  </c:spPr>
  <c:txPr>
    <a:bodyPr/>
    <a:lstStyle/>
    <a:p>
      <a:pPr>
        <a:defRPr sz="800">
          <a:latin typeface="Candara" pitchFamily="34" charset="0"/>
        </a:defRPr>
      </a:pPr>
      <a:endParaRPr lang="pt-B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324A4A-27F4-496B-B4A2-00DD1B97B02E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4538"/>
            <a:ext cx="26336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3A998E-1E9E-489D-BC92-6AB1934258AA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414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636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843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67788647-96AF-4B50-A0A3-CEB71F71C3A5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2196F8D-116D-4FA1-AF90-4268946A25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153B4CAD-8F47-4D37-9121-B5EEAA0EE539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F647119-862D-4077-9B98-BDE96FC264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14275E-6AE0-4C43-8E18-6A0D3B1A24B5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5DD949C-5745-4D2B-9FFD-C6342CF706A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25F139-F074-4B59-B73A-340AE1863F29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A064580-B413-4340-9009-0610DEAEFD5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8274C3AE-847F-47FB-AEC1-46C60B24B344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EF4837B-E139-42D7-A61A-78DB12D129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F9DC76CE-2E71-4B2F-953E-AFC7B20BB8CC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BABE516-D046-4792-90F1-A73869202C1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BB9EDCD-80D6-41B0-BCAC-DB75C34CCE39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409F872-9572-429B-AF2A-64FA28BF038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11A012E-2C10-4E7B-9105-706D21023BA7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4CA7D6C-940D-469F-86D2-23EDD484707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473B75BE-072C-43D3-8284-A48C82DAA4F1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19EC986-EDFE-4041-B8FA-63BEA254E54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9C012553-A916-4A08-B24A-49A8201F2107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78ABE8-22F2-4E5C-B41A-99B38F296FD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C6B08059-3B02-4E13-8C76-BA359F57F3F4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65AC96-38C1-4E64-AA52-BFAF9F81A66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11"/>
          <p:cNvSpPr txBox="1">
            <a:spLocks noChangeArrowheads="1"/>
          </p:cNvSpPr>
          <p:nvPr/>
        </p:nvSpPr>
        <p:spPr bwMode="auto">
          <a:xfrm>
            <a:off x="971525" y="2465586"/>
            <a:ext cx="568801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pt-BR" altLang="pt-BR" sz="1400" b="1" dirty="0">
                <a:latin typeface="+mn-lt"/>
                <a:cs typeface="Arial" pitchFamily="34" charset="0"/>
              </a:rPr>
              <a:t>APRESENTAÇÃO</a:t>
            </a:r>
          </a:p>
          <a:p>
            <a:pPr algn="just" eaLnBrk="1" hangingPunct="1"/>
            <a:endParaRPr lang="pt-BR" altLang="pt-BR" sz="1400" dirty="0">
              <a:latin typeface="+mn-lt"/>
              <a:cs typeface="Arial" pitchFamily="34" charset="0"/>
            </a:endParaRPr>
          </a:p>
          <a:p>
            <a:pPr algn="just"/>
            <a:r>
              <a:rPr lang="pt-BR" sz="1400" dirty="0">
                <a:latin typeface="+mn-lt"/>
                <a:cs typeface="Arial" pitchFamily="34" charset="0"/>
              </a:rPr>
              <a:t>Os dados a seguir contemplam uma visão geral das despesas da </a:t>
            </a:r>
            <a:r>
              <a:rPr lang="pt-BR" sz="1400" dirty="0" smtClean="0">
                <a:latin typeface="+mn-lt"/>
                <a:cs typeface="Arial" pitchFamily="34" charset="0"/>
              </a:rPr>
              <a:t>Serviço de Engenharia de Alagoas S.A – SERVEAL, </a:t>
            </a:r>
            <a:r>
              <a:rPr lang="pt-BR" sz="1400" dirty="0" smtClean="0">
                <a:latin typeface="+mn-lt"/>
                <a:cs typeface="Arial" pitchFamily="34" charset="0"/>
              </a:rPr>
              <a:t>no 1º Quadrimestre de 2016 e 2017, </a:t>
            </a:r>
            <a:r>
              <a:rPr lang="pt-BR" sz="1400" dirty="0">
                <a:latin typeface="+mn-lt"/>
                <a:cs typeface="Arial" pitchFamily="34" charset="0"/>
              </a:rPr>
              <a:t>realizada através do Sistema Integrado de Administração Financeira – SIAFEM, Portal da Transparência Graciliano Ramos, Extrator/SIFAL,  Portal do Servidor – SEPLAG, Planilha de Monitoramento da Transparência, Banco de Dados da Junta </a:t>
            </a:r>
            <a:r>
              <a:rPr lang="pt-BR" sz="1400" dirty="0" smtClean="0">
                <a:latin typeface="+mn-lt"/>
                <a:cs typeface="Arial" pitchFamily="34" charset="0"/>
              </a:rPr>
              <a:t>Comercial.</a:t>
            </a:r>
            <a:endParaRPr lang="pt-BR" sz="1400" dirty="0">
              <a:latin typeface="+mn-lt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048648" y="548878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79476" y="1016000"/>
            <a:ext cx="5708674" cy="109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002060"/>
                </a:solidFill>
                <a:latin typeface="Candara" pitchFamily="34" charset="0"/>
              </a:rPr>
              <a:t>Serviços </a:t>
            </a:r>
            <a:r>
              <a:rPr lang="pt-BR" sz="2400" b="1" dirty="0" smtClean="0">
                <a:solidFill>
                  <a:srgbClr val="002060"/>
                </a:solidFill>
                <a:latin typeface="Candara" pitchFamily="34" charset="0"/>
              </a:rPr>
              <a:t>d</a:t>
            </a:r>
            <a:r>
              <a:rPr lang="pt-BR" sz="2400" b="1" dirty="0" smtClean="0">
                <a:solidFill>
                  <a:srgbClr val="002060"/>
                </a:solidFill>
                <a:latin typeface="Candara" pitchFamily="34" charset="0"/>
              </a:rPr>
              <a:t>e Engenharia de Alagoas S.A.</a:t>
            </a: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53" b="1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1º </a:t>
            </a:r>
            <a:r>
              <a:rPr lang="pt-BR" sz="2053" b="1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Quadrimestre de 2016 e 2017</a:t>
            </a:r>
            <a:endParaRPr lang="pt-BR" sz="2053" b="1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053" dirty="0">
              <a:latin typeface="+mn-lt"/>
            </a:endParaRPr>
          </a:p>
        </p:txBody>
      </p:sp>
      <p:sp>
        <p:nvSpPr>
          <p:cNvPr id="13323" name="Text Box 3"/>
          <p:cNvSpPr txBox="1">
            <a:spLocks noChangeArrowheads="1"/>
          </p:cNvSpPr>
          <p:nvPr/>
        </p:nvSpPr>
        <p:spPr bwMode="auto">
          <a:xfrm>
            <a:off x="1691605" y="4560088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000"/>
              </a:spcAft>
            </a:pPr>
            <a:r>
              <a:rPr lang="pt-BR" altLang="pt-BR" sz="2400" b="1" dirty="0">
                <a:solidFill>
                  <a:srgbClr val="002060"/>
                </a:solidFill>
                <a:latin typeface="+mn-lt"/>
                <a:cs typeface="Arial" pitchFamily="34" charset="0"/>
              </a:rPr>
              <a:t>Relatório de Monitoramento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259557" y="6065986"/>
          <a:ext cx="5328592" cy="1343025"/>
        </p:xfrm>
        <a:graphic>
          <a:graphicData uri="http://schemas.openxmlformats.org/drawingml/2006/table">
            <a:tbl>
              <a:tblPr/>
              <a:tblGrid>
                <a:gridCol w="2745932"/>
                <a:gridCol w="1291330"/>
                <a:gridCol w="1291330"/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SITUAÇÃO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Celetista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87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66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Cargo em Comissão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15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16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Cedido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 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Órgão Colegiado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 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Estagiários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21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 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123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92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27509" y="412177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DESPESAS DE EXERCÍCIOS ANTERIORES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83493" y="95341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LOCAÇÃO DE </a:t>
            </a:r>
            <a:r>
              <a:rPr lang="pt-BR" sz="1400" b="1" dirty="0" smtClean="0">
                <a:solidFill>
                  <a:schemeClr val="bg1"/>
                </a:solidFill>
              </a:rPr>
              <a:t>MÃO DE OBRA – REPRESENTAÇÃO GRÁFICA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Gráfico 14"/>
          <p:cNvGraphicFramePr>
            <a:graphicFrameLocks/>
          </p:cNvGraphicFramePr>
          <p:nvPr/>
        </p:nvGraphicFramePr>
        <p:xfrm>
          <a:off x="1547589" y="1529482"/>
          <a:ext cx="4143375" cy="2352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899517" y="4553818"/>
          <a:ext cx="5832648" cy="573558"/>
        </p:xfrm>
        <a:graphic>
          <a:graphicData uri="http://schemas.openxmlformats.org/drawingml/2006/table">
            <a:tbl>
              <a:tblPr/>
              <a:tblGrid>
                <a:gridCol w="3508278"/>
                <a:gridCol w="1162185"/>
                <a:gridCol w="1162185"/>
              </a:tblGrid>
              <a:tr h="19745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VARIAÇÃO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805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53.166,53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805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71.531,83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34,54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sp>
        <p:nvSpPr>
          <p:cNvPr id="18" name="Retângulo 17"/>
          <p:cNvSpPr/>
          <p:nvPr/>
        </p:nvSpPr>
        <p:spPr>
          <a:xfrm>
            <a:off x="755501" y="534590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DESPESAS DE EXERCÍCIOS ANTERIORES – DESPESAS PAGAS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/>
        </p:nvGraphicFramePr>
        <p:xfrm>
          <a:off x="827509" y="5777954"/>
          <a:ext cx="5904656" cy="949662"/>
        </p:xfrm>
        <a:graphic>
          <a:graphicData uri="http://schemas.openxmlformats.org/drawingml/2006/table">
            <a:tbl>
              <a:tblPr/>
              <a:tblGrid>
                <a:gridCol w="3594902"/>
                <a:gridCol w="1190881"/>
                <a:gridCol w="1118873"/>
              </a:tblGrid>
              <a:tr h="19745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805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Multas e juros não reconhecidas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1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38.58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1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</a:tr>
              <a:tr h="18805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Out. Ser. Terceiros -PJ não reconhecidas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1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51.885,30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1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156,28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18805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Obrig. c/INSS já reconhecidas no Patrimônio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1.242,65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71.375,55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80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53.166,53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                  71.531,83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sp>
        <p:nvSpPr>
          <p:cNvPr id="20" name="Retângulo 19"/>
          <p:cNvSpPr/>
          <p:nvPr/>
        </p:nvSpPr>
        <p:spPr>
          <a:xfrm>
            <a:off x="755501" y="693008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DESPESAS DE EXERCÍCIOS ANTERIORES – REPRESENTAÇÃO GRÁFICA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Gráfico 20"/>
          <p:cNvGraphicFramePr>
            <a:graphicFrameLocks/>
          </p:cNvGraphicFramePr>
          <p:nvPr/>
        </p:nvGraphicFramePr>
        <p:xfrm>
          <a:off x="1259557" y="7362130"/>
          <a:ext cx="5112568" cy="2466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8" name="Retângulo 7"/>
          <p:cNvSpPr/>
          <p:nvPr/>
        </p:nvSpPr>
        <p:spPr>
          <a:xfrm>
            <a:off x="899517" y="152948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 – REPRESENTAÇÃO GRÁFICA</a:t>
            </a:r>
          </a:p>
        </p:txBody>
      </p:sp>
      <p:graphicFrame>
        <p:nvGraphicFramePr>
          <p:cNvPr id="5" name="Gráfico 4"/>
          <p:cNvGraphicFramePr>
            <a:graphicFrameLocks/>
          </p:cNvGraphicFramePr>
          <p:nvPr/>
        </p:nvGraphicFramePr>
        <p:xfrm>
          <a:off x="1012825" y="2105547"/>
          <a:ext cx="5534025" cy="4607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50879" y="1416816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187549" y="1961530"/>
          <a:ext cx="5039783" cy="2664295"/>
        </p:xfrm>
        <a:graphic>
          <a:graphicData uri="http://schemas.openxmlformats.org/drawingml/2006/table">
            <a:tbl>
              <a:tblPr/>
              <a:tblGrid>
                <a:gridCol w="2672427"/>
                <a:gridCol w="1183678"/>
                <a:gridCol w="1183678"/>
              </a:tblGrid>
              <a:tr h="27835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6510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Dotação Inicial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15.056.092,00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14.563.741,00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6510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Suplementação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4.920.237,00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54.800,98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6510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Reduções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-2.529.000,00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-54.800,98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6510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Atualizado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17.447.329,00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14.563.741,00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6510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Empenhado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3.462.747,51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3.541.983,71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6510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Liquidado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3.457.492,61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3.482.467,63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6510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Pago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3.456.654,57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3.475.303,29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6510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Disponível a Emp.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13.984.581,00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11.021.757,29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6510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Execução (%)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19,8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24,3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sp>
        <p:nvSpPr>
          <p:cNvPr id="12" name="Retângulo 11"/>
          <p:cNvSpPr/>
          <p:nvPr/>
        </p:nvSpPr>
        <p:spPr>
          <a:xfrm>
            <a:off x="1043533" y="4841850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 – DETALHAMENTO DAS DESPESAS PAGAS</a:t>
            </a: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1259557" y="5345906"/>
          <a:ext cx="5039783" cy="2736304"/>
        </p:xfrm>
        <a:graphic>
          <a:graphicData uri="http://schemas.openxmlformats.org/drawingml/2006/table">
            <a:tbl>
              <a:tblPr/>
              <a:tblGrid>
                <a:gridCol w="2672427"/>
                <a:gridCol w="1183678"/>
                <a:gridCol w="1183678"/>
              </a:tblGrid>
              <a:tr h="1440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1º Quadrim.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1º Quadrim.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24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376091"/>
                          </a:solidFill>
                          <a:latin typeface="Candara"/>
                        </a:rPr>
                        <a:t>Vencimentos e </a:t>
                      </a:r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Vantagens Fixas - Pessoal Civil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3.204.161,06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3.073.756,10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Outros Serviços de Terceiros - Pessoa Jurídica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65.210,35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58.733,61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Obrigações Patronais-Op. Intra Orçamentária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129.489,96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Outros Serviços de Terceiros - Pessoa Física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74.672,03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63.309,94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Diárias - Pessoal Civil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1.060,00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2.315,00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Material de Consumo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7.489,35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7.845,46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Indenizações e Restituições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60,00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810,00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Despesas de Exercícios Anteriores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53.583,88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71.531,83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4659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Obrigações Tributarias e Contributivas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10.531,38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8.856,60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4659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Locação de Mão de Obra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39.886,50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47.227,92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709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3.456.654,55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3.463.876,42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23453" y="809402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71525" y="881410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2016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X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2017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</a:t>
            </a:r>
          </a:p>
        </p:txBody>
      </p:sp>
      <p:graphicFrame>
        <p:nvGraphicFramePr>
          <p:cNvPr id="9" name="Gráfico 8"/>
          <p:cNvGraphicFramePr>
            <a:graphicFrameLocks/>
          </p:cNvGraphicFramePr>
          <p:nvPr/>
        </p:nvGraphicFramePr>
        <p:xfrm>
          <a:off x="1547589" y="4625826"/>
          <a:ext cx="4562475" cy="4258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43533" y="881410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CIVIL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043533" y="2559824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PESSOAL CIVIL – DETALHAMENTO DAS VERBAS PAGAS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115541" y="1385466"/>
          <a:ext cx="5616623" cy="843871"/>
        </p:xfrm>
        <a:graphic>
          <a:graphicData uri="http://schemas.openxmlformats.org/drawingml/2006/table">
            <a:tbl>
              <a:tblPr/>
              <a:tblGrid>
                <a:gridCol w="2969181"/>
                <a:gridCol w="1323721"/>
                <a:gridCol w="1323721"/>
              </a:tblGrid>
              <a:tr h="17331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Total Executado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3.204.161,06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3.073.756,10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-                                    4,07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043532" y="3210431"/>
          <a:ext cx="5688632" cy="2495515"/>
        </p:xfrm>
        <a:graphic>
          <a:graphicData uri="http://schemas.openxmlformats.org/drawingml/2006/table">
            <a:tbl>
              <a:tblPr/>
              <a:tblGrid>
                <a:gridCol w="3007248"/>
                <a:gridCol w="1340692"/>
                <a:gridCol w="1340692"/>
              </a:tblGrid>
              <a:tr h="38368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 2016 (R$)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2017 (R$)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9237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Gratificação por tempo de serviço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8.310,36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13º Salário (RGPS)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16.094,11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219.944,60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Férias - Abono Constitucional (RPPS)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126.724,57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120.449,85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Gratif.P/Exercicio De Cargo (Rgps)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256.300,19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255.211,31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Vencimentos e Salários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2.752.756,03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2.430.882,72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Remun Particip Orgaos Deliber.Coletiva (Rpps)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11.688,32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15.929,00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Gratificação </a:t>
                      </a:r>
                      <a:r>
                        <a:rPr lang="pt-BR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Por </a:t>
                      </a:r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Exercício </a:t>
                      </a:r>
                      <a:r>
                        <a:rPr lang="pt-BR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De </a:t>
                      </a:r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Funções </a:t>
                      </a:r>
                      <a:r>
                        <a:rPr lang="pt-BR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(</a:t>
                      </a:r>
                      <a:r>
                        <a:rPr lang="pt-BR" sz="1100" b="0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Rpps</a:t>
                      </a:r>
                      <a:r>
                        <a:rPr lang="pt-BR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22.270,24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21.447,78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Incorporações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10.017,24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9.890,84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                        3.204.161,06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/>
                        </a:rPr>
                        <a:t>                        3.073.756,10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áfico 13"/>
          <p:cNvGraphicFramePr>
            <a:graphicFrameLocks/>
          </p:cNvGraphicFramePr>
          <p:nvPr/>
        </p:nvGraphicFramePr>
        <p:xfrm>
          <a:off x="1115541" y="6426026"/>
          <a:ext cx="5544616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etângulo 14"/>
          <p:cNvSpPr/>
          <p:nvPr/>
        </p:nvSpPr>
        <p:spPr>
          <a:xfrm>
            <a:off x="899517" y="592197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CIVIL – REPRESENTAÇÃO GRÁFICA DAS MAIORES VERBAS PAGAS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971525" y="88141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DIÁRIAS </a:t>
            </a:r>
            <a:r>
              <a:rPr lang="pt-BR" sz="1400" b="1" dirty="0">
                <a:solidFill>
                  <a:schemeClr val="bg1"/>
                </a:solidFill>
              </a:rPr>
              <a:t>– PESSOAL CIVIL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835621" y="1457474"/>
          <a:ext cx="4318000" cy="581025"/>
        </p:xfrm>
        <a:graphic>
          <a:graphicData uri="http://schemas.openxmlformats.org/drawingml/2006/table">
            <a:tbl>
              <a:tblPr/>
              <a:tblGrid>
                <a:gridCol w="2159000"/>
                <a:gridCol w="1079500"/>
                <a:gridCol w="1079500"/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1º Quadrim.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Diárias Dentro do Estado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1.060,00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2.315,00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1.060,00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2.315,00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835621" y="2465586"/>
          <a:ext cx="4318000" cy="581025"/>
        </p:xfrm>
        <a:graphic>
          <a:graphicData uri="http://schemas.openxmlformats.org/drawingml/2006/table">
            <a:tbl>
              <a:tblPr/>
              <a:tblGrid>
                <a:gridCol w="2159000"/>
                <a:gridCol w="1079500"/>
                <a:gridCol w="1079500"/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1º quadrim.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1.060,00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1º Quadrim.2017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2.315,00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118,40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áfico 11"/>
          <p:cNvGraphicFramePr>
            <a:graphicFrameLocks/>
          </p:cNvGraphicFramePr>
          <p:nvPr/>
        </p:nvGraphicFramePr>
        <p:xfrm>
          <a:off x="1115542" y="4098130"/>
          <a:ext cx="5832648" cy="4272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tângulo 12"/>
          <p:cNvSpPr/>
          <p:nvPr/>
        </p:nvSpPr>
        <p:spPr>
          <a:xfrm>
            <a:off x="1115541" y="347369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DIÁRIAS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 DAS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VERBAS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PAGAS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79441" y="113106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MATERIAL </a:t>
            </a:r>
            <a:r>
              <a:rPr lang="pt-BR" sz="1400" b="1" dirty="0" smtClean="0">
                <a:solidFill>
                  <a:schemeClr val="bg1"/>
                </a:solidFill>
              </a:rPr>
              <a:t>DE CONSUMO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27509" y="527389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TERCEIROS – PESSOA </a:t>
            </a:r>
            <a:r>
              <a:rPr lang="pt-BR" sz="1400" b="1" dirty="0" smtClean="0">
                <a:solidFill>
                  <a:schemeClr val="bg1"/>
                </a:solidFill>
              </a:rPr>
              <a:t> </a:t>
            </a:r>
            <a:r>
              <a:rPr lang="pt-BR" sz="1400" b="1" dirty="0" smtClean="0">
                <a:solidFill>
                  <a:schemeClr val="bg1"/>
                </a:solidFill>
              </a:rPr>
              <a:t>FÍSICA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827509" y="1529482"/>
          <a:ext cx="5904656" cy="771525"/>
        </p:xfrm>
        <a:graphic>
          <a:graphicData uri="http://schemas.openxmlformats.org/drawingml/2006/table">
            <a:tbl>
              <a:tblPr/>
              <a:tblGrid>
                <a:gridCol w="3215406"/>
                <a:gridCol w="1344625"/>
                <a:gridCol w="1344625"/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 smtClean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smtClean="0">
                          <a:solidFill>
                            <a:srgbClr val="1F497D"/>
                          </a:solidFill>
                          <a:latin typeface="Candara"/>
                        </a:rPr>
                        <a:t>Material  de expediente</a:t>
                      </a:r>
                      <a:endParaRPr lang="pt-BR" sz="1000" b="0" i="0" u="none" strike="noStrike">
                        <a:solidFill>
                          <a:srgbClr val="1F497D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5.488,40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smtClean="0">
                          <a:solidFill>
                            <a:srgbClr val="1F497D"/>
                          </a:solidFill>
                          <a:latin typeface="Candara"/>
                        </a:rPr>
                        <a:t>Material de Consumo - Pagam. Antecipado</a:t>
                      </a:r>
                      <a:endParaRPr lang="pt-BR" sz="1000" b="0" i="0" u="none" strike="noStrike">
                        <a:solidFill>
                          <a:srgbClr val="1F497D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7.489,35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2.357,06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 smtClean="0">
                          <a:solidFill>
                            <a:srgbClr val="1F497D"/>
                          </a:solidFill>
                          <a:latin typeface="Candara"/>
                        </a:rPr>
                        <a:t>TOTAL</a:t>
                      </a:r>
                      <a:endParaRPr lang="pt-BR" sz="1000" b="1" i="0" u="none" strike="noStrike" dirty="0">
                        <a:solidFill>
                          <a:srgbClr val="1F497D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7.489,35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7.845,46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827509" y="253759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MATERIAL DE CONSUMO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 DAS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VERBAS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PAGAS</a:t>
            </a:r>
          </a:p>
        </p:txBody>
      </p:sp>
      <p:graphicFrame>
        <p:nvGraphicFramePr>
          <p:cNvPr id="14" name="Gráfico 13"/>
          <p:cNvGraphicFramePr>
            <a:graphicFrameLocks/>
          </p:cNvGraphicFramePr>
          <p:nvPr/>
        </p:nvGraphicFramePr>
        <p:xfrm>
          <a:off x="1259557" y="2969642"/>
          <a:ext cx="4968552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Retângulo 16"/>
          <p:cNvSpPr/>
          <p:nvPr/>
        </p:nvSpPr>
        <p:spPr>
          <a:xfrm>
            <a:off x="755501" y="6714058"/>
            <a:ext cx="604867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SERVIÇOS DE TERCEIROS PESSOA FÍSICA DESPESAS PAGAS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/>
        </p:nvGraphicFramePr>
        <p:xfrm>
          <a:off x="1259557" y="7434138"/>
          <a:ext cx="5016500" cy="581025"/>
        </p:xfrm>
        <a:graphic>
          <a:graphicData uri="http://schemas.openxmlformats.org/drawingml/2006/table">
            <a:tbl>
              <a:tblPr/>
              <a:tblGrid>
                <a:gridCol w="3136900"/>
                <a:gridCol w="977900"/>
                <a:gridCol w="901700"/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Estagiários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74.672,03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63.309,94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74.672,03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63.309,94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>
            <a:graphicFrameLocks noGrp="1"/>
          </p:cNvGraphicFramePr>
          <p:nvPr/>
        </p:nvGraphicFramePr>
        <p:xfrm>
          <a:off x="1331565" y="5777954"/>
          <a:ext cx="5016500" cy="581025"/>
        </p:xfrm>
        <a:graphic>
          <a:graphicData uri="http://schemas.openxmlformats.org/drawingml/2006/table">
            <a:tbl>
              <a:tblPr/>
              <a:tblGrid>
                <a:gridCol w="3136900"/>
                <a:gridCol w="977900"/>
                <a:gridCol w="901700"/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74.672,03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63.309,94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-                   15,22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09" y="440980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TERCEIROS – PESSOA JURÍDICA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115541" y="4985866"/>
          <a:ext cx="5039782" cy="648072"/>
        </p:xfrm>
        <a:graphic>
          <a:graphicData uri="http://schemas.openxmlformats.org/drawingml/2006/table">
            <a:tbl>
              <a:tblPr/>
              <a:tblGrid>
                <a:gridCol w="3031378"/>
                <a:gridCol w="1004202"/>
                <a:gridCol w="1004202"/>
              </a:tblGrid>
              <a:tr h="22310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1248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65.210,35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1248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58.733,61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-                        9,93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683493" y="5921970"/>
            <a:ext cx="604867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SERVIÇOS DE TERCEIROS PESSOA JURÍDICA DESPESAS PAGAS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259557" y="6714058"/>
          <a:ext cx="5039782" cy="2454078"/>
        </p:xfrm>
        <a:graphic>
          <a:graphicData uri="http://schemas.openxmlformats.org/drawingml/2006/table">
            <a:tbl>
              <a:tblPr/>
              <a:tblGrid>
                <a:gridCol w="3031378"/>
                <a:gridCol w="1004202"/>
                <a:gridCol w="1004202"/>
              </a:tblGrid>
              <a:tr h="19745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805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Locacao de maquinas e equipamentos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 1.616,08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1.798,20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805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Servicos de energia eletrica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9.144,44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                 7.982,00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805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Servicos de Telecomunicacoes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6.760,99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 6.872,30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805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Servicos Tecnicos Profissionais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17.850,00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12.655,34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805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Outros serv de terceiros PJ- pagto antecipado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  2.371,58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3.500,00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805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Locacao de veiculos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18.390,00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22.138,74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805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Manutencao de software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6.809,43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 3.244,81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805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Servicos Bancarios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48,00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805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Servicos de comunicacao em geral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688,50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    287,40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805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Servicos de Selecao e Treinamento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   800,00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805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Servicos Judiciarios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731,33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254,82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80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                 65.210,35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                 58.733,61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/>
        </p:nvGraphicFramePr>
        <p:xfrm>
          <a:off x="971525" y="1385466"/>
          <a:ext cx="5544616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tângulo 8"/>
          <p:cNvSpPr/>
          <p:nvPr/>
        </p:nvSpPr>
        <p:spPr>
          <a:xfrm>
            <a:off x="755501" y="95341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PESSOA  FÍSICA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 DAS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VERBAS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PAGAS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55501" y="95341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PESSOA JURIDICA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 DAS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VERBAS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PAGAS</a:t>
            </a:r>
          </a:p>
        </p:txBody>
      </p:sp>
      <p:graphicFrame>
        <p:nvGraphicFramePr>
          <p:cNvPr id="5" name="Gráfico 4"/>
          <p:cNvGraphicFramePr>
            <a:graphicFrameLocks/>
          </p:cNvGraphicFramePr>
          <p:nvPr/>
        </p:nvGraphicFramePr>
        <p:xfrm>
          <a:off x="1043533" y="1601490"/>
          <a:ext cx="5328592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403573" y="5849962"/>
          <a:ext cx="5039783" cy="570719"/>
        </p:xfrm>
        <a:graphic>
          <a:graphicData uri="http://schemas.openxmlformats.org/drawingml/2006/table">
            <a:tbl>
              <a:tblPr/>
              <a:tblGrid>
                <a:gridCol w="2720921"/>
                <a:gridCol w="1159431"/>
                <a:gridCol w="1159431"/>
              </a:tblGrid>
              <a:tr h="19647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712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39.886,50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712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Total Executado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47.224,92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18,40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827509" y="534590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LOCAÇÃO DE MÃO DE OBRA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99517" y="678606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LOCAÇÃO DE MÃO DE OBRA  - DESPESAS PAGAS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403573" y="7506146"/>
          <a:ext cx="5039783" cy="570719"/>
        </p:xfrm>
        <a:graphic>
          <a:graphicData uri="http://schemas.openxmlformats.org/drawingml/2006/table">
            <a:tbl>
              <a:tblPr/>
              <a:tblGrid>
                <a:gridCol w="2720921"/>
                <a:gridCol w="1159431"/>
                <a:gridCol w="1159431"/>
              </a:tblGrid>
              <a:tr h="19647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1ª Quadrim.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7121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Limpeza e Conservação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39.886,50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47.224,92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71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39.886,50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47.224,92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9909</TotalTime>
  <Words>764</Words>
  <Application>Microsoft Office PowerPoint</Application>
  <PresentationFormat>Personalizar</PresentationFormat>
  <Paragraphs>296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cleonice.ferreira</cp:lastModifiedBy>
  <cp:revision>666</cp:revision>
  <dcterms:created xsi:type="dcterms:W3CDTF">2016-10-22T19:16:28Z</dcterms:created>
  <dcterms:modified xsi:type="dcterms:W3CDTF">2017-08-29T14:48:11Z</dcterms:modified>
</cp:coreProperties>
</file>