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4" r:id="rId2"/>
  </p:sldMasterIdLst>
  <p:notesMasterIdLst>
    <p:notesMasterId r:id="rId20"/>
  </p:notesMasterIdLst>
  <p:sldIdLst>
    <p:sldId id="325" r:id="rId3"/>
    <p:sldId id="257" r:id="rId4"/>
    <p:sldId id="320" r:id="rId5"/>
    <p:sldId id="286" r:id="rId6"/>
    <p:sldId id="303" r:id="rId7"/>
    <p:sldId id="314" r:id="rId8"/>
    <p:sldId id="319" r:id="rId9"/>
    <p:sldId id="323" r:id="rId10"/>
    <p:sldId id="326" r:id="rId11"/>
    <p:sldId id="295" r:id="rId12"/>
    <p:sldId id="321" r:id="rId13"/>
    <p:sldId id="322" r:id="rId14"/>
    <p:sldId id="327" r:id="rId15"/>
    <p:sldId id="328" r:id="rId16"/>
    <p:sldId id="329" r:id="rId17"/>
    <p:sldId id="302" r:id="rId18"/>
    <p:sldId id="331" r:id="rId19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>
        <p:scale>
          <a:sx n="91" d="100"/>
          <a:sy n="91" d="100"/>
        </p:scale>
        <p:origin x="-1242" y="2040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SETRAND%202016%202017\MONITORAMENTO_1&#186;%20QUADRIMESTRE_SEPREV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SETRAND%202016%202017\MONITORAMENTO_1&#186;%20QUADRIMESTRE_SEPREV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SETRAND%202016%202017\MONITORAMENTO_1&#186;%20QUADRIMESTRE_SEPREV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SETRAND%202016%202017\MONITORAMENTO_1&#186;%20QUADRIMESTRE_SEPREV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SETRAND%202016%202017\MONITORAMENTO_1&#186;%20QUADRIMESTRE_SEPREV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SETRAND%202016%202017\MONITORAMENTO_1&#186;%20QUADRIMESTRE_SEPREV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SETRAND%202016%202017\MONITORAMENTO_1&#186;%20QUADRIMESTRE_SEPREV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SETRAND%202016%202017\MONITORAMENTO_1&#186;%20QUADRIMESTRE_SEPREV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SETRAND%202016%202017\MONITORAMENTO_1&#186;%20QUADRIMESTRE_SEPREV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SETRAND%202016%202017\MONITORAMENTO_1&#186;%20QUADRIMESTRE_SEPREV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SETRAND%202016%202017\MONITORAMENTO_1&#186;%20QUADRIMESTRE_SEPREV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SETRAND%202016%202017\MONITORAMENTO_1&#186;%20QUADRIMESTRE_SEPREV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SETRAND%202016%202017\MONITORAMENTO_1&#186;%20QUADRIMESTRE_SEPREV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ta.soriano.CGE\Desktop\SETRAND%202016%202017\MONITORAMENTO_1&#186;%20QUADRIMESTRE_SEPREV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FUNCIONÁRIOS!$A$2:$A$3</c:f>
              <c:strCache>
                <c:ptCount val="2"/>
                <c:pt idx="0">
                  <c:v>Cargo em Comissão</c:v>
                </c:pt>
                <c:pt idx="1">
                  <c:v>Cedido</c:v>
                </c:pt>
              </c:strCache>
            </c:strRef>
          </c:cat>
          <c:val>
            <c:numRef>
              <c:f>FUNCIONÁRIOS!$B$2:$B$3</c:f>
              <c:numCache>
                <c:formatCode>_-* #,##0_-;\-* #,##0_-;_-* "-"??_-;_-@_-</c:formatCode>
                <c:ptCount val="2"/>
                <c:pt idx="0">
                  <c:v>46</c:v>
                </c:pt>
                <c:pt idx="1">
                  <c:v>3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FUNCIONÁRIOS!$A$2:$A$3</c:f>
              <c:strCache>
                <c:ptCount val="2"/>
                <c:pt idx="0">
                  <c:v>Cargo em Comissão</c:v>
                </c:pt>
                <c:pt idx="1">
                  <c:v>Cedido</c:v>
                </c:pt>
              </c:strCache>
            </c:strRef>
          </c:cat>
          <c:val>
            <c:numRef>
              <c:f>FUNCIONÁRIOS!$C$2:$C$3</c:f>
              <c:numCache>
                <c:formatCode>_-* #,##0_-;\-* #,##0_-;_-* "-"??_-;_-@_-</c:formatCode>
                <c:ptCount val="2"/>
                <c:pt idx="0">
                  <c:v>44</c:v>
                </c:pt>
                <c:pt idx="1">
                  <c:v>3</c:v>
                </c:pt>
              </c:numCache>
            </c:numRef>
          </c:val>
        </c:ser>
        <c:axId val="38393728"/>
        <c:axId val="38395264"/>
      </c:barChart>
      <c:catAx>
        <c:axId val="38393728"/>
        <c:scaling>
          <c:orientation val="minMax"/>
        </c:scaling>
        <c:axPos val="b"/>
        <c:majorTickMark val="none"/>
        <c:tickLblPos val="nextTo"/>
        <c:crossAx val="38395264"/>
        <c:crosses val="autoZero"/>
        <c:auto val="1"/>
        <c:lblAlgn val="ctr"/>
        <c:lblOffset val="100"/>
      </c:catAx>
      <c:valAx>
        <c:axId val="38395264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3839372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pt-BR" sz="1600" b="1" i="0" baseline="0" dirty="0">
                <a:solidFill>
                  <a:schemeClr val="tx2"/>
                </a:solidFill>
              </a:rPr>
              <a:t>Fornecedores Pagos com Obras e </a:t>
            </a:r>
            <a:r>
              <a:rPr lang="pt-BR" sz="1600" b="1" i="0" baseline="0" dirty="0" smtClean="0">
                <a:solidFill>
                  <a:schemeClr val="tx2"/>
                </a:solidFill>
              </a:rPr>
              <a:t>Instalações </a:t>
            </a:r>
            <a:r>
              <a:rPr lang="pt-BR" sz="1600" b="1" i="0" baseline="0" dirty="0">
                <a:solidFill>
                  <a:schemeClr val="tx2"/>
                </a:solidFill>
              </a:rPr>
              <a:t>no 1º Quadrimestre 2017</a:t>
            </a:r>
            <a:endParaRPr lang="pt-BR" sz="1600" dirty="0">
              <a:solidFill>
                <a:schemeClr val="tx2"/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 sz="1600" dirty="0"/>
          </a:p>
        </c:rich>
      </c:tx>
      <c:layout/>
    </c:title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1.6404854551250985E-3"/>
                  <c:y val="1.6681926387108604E-3"/>
                </c:manualLayout>
              </c:layout>
              <c:dLblPos val="bestFit"/>
              <c:showVal val="1"/>
            </c:dLbl>
            <c:dLbl>
              <c:idx val="1"/>
              <c:layout>
                <c:manualLayout>
                  <c:x val="-2.5301400552884299E-2"/>
                  <c:y val="6.4918818287248992E-2"/>
                </c:manualLayout>
              </c:layout>
              <c:dLblPos val="bestFit"/>
              <c:showVal val="1"/>
            </c:dLbl>
            <c:dLbl>
              <c:idx val="2"/>
              <c:layout>
                <c:manualLayout>
                  <c:x val="-9.4808739589747667E-3"/>
                  <c:y val="2.0273454190319232E-2"/>
                </c:manualLayout>
              </c:layout>
              <c:dLblPos val="bestFit"/>
              <c:showVal val="1"/>
            </c:dLbl>
            <c:dLbl>
              <c:idx val="3"/>
              <c:layout>
                <c:manualLayout>
                  <c:x val="6.2668955066140888E-4"/>
                  <c:y val="1.3655008240249046E-2"/>
                </c:manualLayout>
              </c:layout>
              <c:dLblPos val="bestFit"/>
              <c:showVal val="1"/>
            </c:dLbl>
            <c:dLbl>
              <c:idx val="4"/>
              <c:layout>
                <c:manualLayout>
                  <c:x val="1.7360392346963296E-3"/>
                  <c:y val="-1.0021668803027529E-2"/>
                </c:manualLayout>
              </c:layout>
              <c:dLblPos val="bestFit"/>
              <c:showVal val="1"/>
            </c:dLbl>
            <c:txPr>
              <a:bodyPr/>
              <a:lstStyle/>
              <a:p>
                <a:pPr>
                  <a:defRPr sz="900"/>
                </a:pPr>
                <a:endParaRPr lang="pt-BR"/>
              </a:p>
            </c:txPr>
            <c:dLblPos val="bestFit"/>
            <c:showVal val="1"/>
            <c:showLeaderLines val="1"/>
          </c:dLbls>
          <c:cat>
            <c:strRef>
              <c:f>'OBRAS E INSTALAÇÕES'!$A$29:$A$38</c:f>
              <c:strCache>
                <c:ptCount val="10"/>
                <c:pt idx="0">
                  <c:v>L.PEREIRA E CIA LTDA</c:v>
                </c:pt>
                <c:pt idx="1">
                  <c:v>AMORIM BARRETO  ENGENHARIA LTDA</c:v>
                </c:pt>
                <c:pt idx="2">
                  <c:v>S.V.C.-CONSTRUCOES LTDA</c:v>
                </c:pt>
                <c:pt idx="3">
                  <c:v>BRANDAO DE ALMEIDA ENGENHARIA LTDA</c:v>
                </c:pt>
                <c:pt idx="4">
                  <c:v>F P CONSTRUCOES LTDA</c:v>
                </c:pt>
                <c:pt idx="5">
                  <c:v>AC2 ENGENHARIA LTDA</c:v>
                </c:pt>
                <c:pt idx="6">
                  <c:v>ENGENHARIA DE MATERIAIS LTDA ENGEMAT</c:v>
                </c:pt>
                <c:pt idx="7">
                  <c:v>ONIX CONSTRUCOES S.A</c:v>
                </c:pt>
                <c:pt idx="8">
                  <c:v>CONSTRUTORA MOGNO LTDA</c:v>
                </c:pt>
                <c:pt idx="9">
                  <c:v>TELESIL ENGENHARIA E SERVICOS DO BRASIL</c:v>
                </c:pt>
              </c:strCache>
            </c:strRef>
          </c:cat>
          <c:val>
            <c:numRef>
              <c:f>'OBRAS E INSTALAÇÕES'!$B$29:$B$38</c:f>
              <c:numCache>
                <c:formatCode>_-* #,##0.00_-;\-* #,##0.00_-;_-* "-"??_-;_-@_-</c:formatCode>
                <c:ptCount val="10"/>
                <c:pt idx="0">
                  <c:v>6711295.7700000005</c:v>
                </c:pt>
                <c:pt idx="1">
                  <c:v>5161611.3900000006</c:v>
                </c:pt>
                <c:pt idx="2">
                  <c:v>3795963.73</c:v>
                </c:pt>
                <c:pt idx="3">
                  <c:v>3156195.86</c:v>
                </c:pt>
                <c:pt idx="4">
                  <c:v>3055689.27</c:v>
                </c:pt>
                <c:pt idx="5">
                  <c:v>1779248.42</c:v>
                </c:pt>
                <c:pt idx="6">
                  <c:v>592833.18999999971</c:v>
                </c:pt>
                <c:pt idx="7">
                  <c:v>572237.61</c:v>
                </c:pt>
                <c:pt idx="8">
                  <c:v>545455.80000000005</c:v>
                </c:pt>
                <c:pt idx="9">
                  <c:v>497816.48000000004</c:v>
                </c:pt>
              </c:numCache>
            </c:numRef>
          </c:val>
        </c:ser>
        <c:dLbls>
          <c:showVal val="1"/>
        </c:dLbls>
        <c:firstSliceAng val="0"/>
      </c:pieChart>
    </c:plotArea>
    <c:legend>
      <c:legendPos val="r"/>
      <c:layout/>
      <c:txPr>
        <a:bodyPr/>
        <a:lstStyle/>
        <a:p>
          <a:pPr>
            <a:defRPr sz="900"/>
          </a:pPr>
          <a:endParaRPr lang="pt-BR"/>
        </a:p>
      </c:txPr>
    </c:legend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2017</c:v>
          </c:tx>
          <c:cat>
            <c:strRef>
              <c:f>'INDENIZAÇÕESE RESTITUIÇÕES'!$A$2</c:f>
              <c:strCache>
                <c:ptCount val="1"/>
                <c:pt idx="0">
                  <c:v>Rest. de Recursos de Convênio</c:v>
                </c:pt>
              </c:strCache>
            </c:strRef>
          </c:cat>
          <c:val>
            <c:numRef>
              <c:f>'INDENIZAÇÕESE RESTITUIÇÕES'!$B$2</c:f>
              <c:numCache>
                <c:formatCode>_-* #,##0.00_-;\-* #,##0.00_-;_-* "-"??_-;_-@_-</c:formatCode>
                <c:ptCount val="1"/>
                <c:pt idx="0">
                  <c:v>309591.32</c:v>
                </c:pt>
              </c:numCache>
            </c:numRef>
          </c:val>
        </c:ser>
        <c:axId val="63447424"/>
        <c:axId val="63448960"/>
      </c:barChart>
      <c:catAx>
        <c:axId val="63447424"/>
        <c:scaling>
          <c:orientation val="minMax"/>
        </c:scaling>
        <c:axPos val="b"/>
        <c:numFmt formatCode="General" sourceLinked="1"/>
        <c:majorTickMark val="none"/>
        <c:tickLblPos val="nextTo"/>
        <c:crossAx val="63448960"/>
        <c:crosses val="autoZero"/>
        <c:auto val="1"/>
        <c:lblAlgn val="ctr"/>
        <c:lblOffset val="100"/>
      </c:catAx>
      <c:valAx>
        <c:axId val="6344896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344742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pt-BR" sz="1400" b="1" i="0" baseline="0" dirty="0">
                <a:solidFill>
                  <a:schemeClr val="tx2"/>
                </a:solidFill>
              </a:rPr>
              <a:t>Favorecido Pago </a:t>
            </a:r>
            <a:r>
              <a:rPr lang="pt-BR" sz="1400" b="1" i="0" baseline="0" dirty="0" smtClean="0">
                <a:solidFill>
                  <a:schemeClr val="tx2"/>
                </a:solidFill>
              </a:rPr>
              <a:t>na Aquisições de Imóveis </a:t>
            </a:r>
            <a:r>
              <a:rPr lang="pt-BR" sz="1400" b="1" i="0" baseline="0" dirty="0">
                <a:solidFill>
                  <a:schemeClr val="tx2"/>
                </a:solidFill>
              </a:rPr>
              <a:t>no 1º Quadrimestre 2017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 sz="1600" dirty="0"/>
          </a:p>
        </c:rich>
      </c:tx>
      <c:layout>
        <c:manualLayout>
          <c:xMode val="edge"/>
          <c:yMode val="edge"/>
          <c:x val="0.19812247941166503"/>
          <c:y val="2.777777777777779E-2"/>
        </c:manualLayout>
      </c:layout>
    </c:title>
    <c:plotArea>
      <c:layout>
        <c:manualLayout>
          <c:layoutTarget val="inner"/>
          <c:xMode val="edge"/>
          <c:yMode val="edge"/>
          <c:x val="0.16783895052168904"/>
          <c:y val="0.28513888888888894"/>
          <c:w val="0.80643023541945091"/>
          <c:h val="0.54091426071741022"/>
        </c:manualLayout>
      </c:layout>
      <c:barChart>
        <c:barDir val="col"/>
        <c:grouping val="clustered"/>
        <c:ser>
          <c:idx val="0"/>
          <c:order val="0"/>
          <c:tx>
            <c:v>2017</c:v>
          </c:tx>
          <c:cat>
            <c:strRef>
              <c:f>'AQUISIÇÕES DE IMOVEIS'!$A$19</c:f>
              <c:strCache>
                <c:ptCount val="1"/>
                <c:pt idx="0">
                  <c:v>Trib de  Justiça do Esatdo de Alagoas</c:v>
                </c:pt>
              </c:strCache>
            </c:strRef>
          </c:cat>
          <c:val>
            <c:numRef>
              <c:f>'AQUISIÇÕES DE IMOVEIS'!$B$19</c:f>
              <c:numCache>
                <c:formatCode>_-* #,##0.00_-;\-* #,##0.00_-;_-* "-"??_-;_-@_-</c:formatCode>
                <c:ptCount val="1"/>
                <c:pt idx="0">
                  <c:v>1814539.2</c:v>
                </c:pt>
              </c:numCache>
            </c:numRef>
          </c:val>
        </c:ser>
        <c:axId val="63549824"/>
        <c:axId val="63551360"/>
      </c:barChart>
      <c:catAx>
        <c:axId val="63549824"/>
        <c:scaling>
          <c:orientation val="minMax"/>
        </c:scaling>
        <c:axPos val="b"/>
        <c:numFmt formatCode="General" sourceLinked="1"/>
        <c:majorTickMark val="none"/>
        <c:tickLblPos val="nextTo"/>
        <c:crossAx val="63551360"/>
        <c:crosses val="autoZero"/>
        <c:auto val="1"/>
        <c:lblAlgn val="ctr"/>
        <c:lblOffset val="100"/>
      </c:catAx>
      <c:valAx>
        <c:axId val="6355136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000"/>
            </a:pPr>
            <a:endParaRPr lang="pt-BR"/>
          </a:p>
        </c:txPr>
        <c:crossAx val="6354982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0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pt-BR" sz="1400" b="1" i="0" u="none" strike="noStrike" baseline="0">
                <a:solidFill>
                  <a:schemeClr val="tx2"/>
                </a:solidFill>
              </a:rPr>
              <a:t>Despesa Paga na Aquisições de Imóveis </a:t>
            </a:r>
            <a:r>
              <a:rPr lang="pt-BR" sz="1400" b="1" i="0" baseline="0">
                <a:solidFill>
                  <a:schemeClr val="tx2"/>
                </a:solidFill>
              </a:rPr>
              <a:t> no 1º Quadrimestre 2017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layout>
        <c:manualLayout>
          <c:xMode val="edge"/>
          <c:yMode val="edge"/>
          <c:x val="0.19177313362145523"/>
          <c:y val="2.3148148148148147E-2"/>
        </c:manualLayout>
      </c:layout>
    </c:title>
    <c:plotArea>
      <c:layout>
        <c:manualLayout>
          <c:layoutTarget val="inner"/>
          <c:xMode val="edge"/>
          <c:yMode val="edge"/>
          <c:x val="0.17982870562232356"/>
          <c:y val="0.20264520537834463"/>
          <c:w val="0.79260237207191209"/>
          <c:h val="0.64554769679493229"/>
        </c:manualLayout>
      </c:layout>
      <c:barChart>
        <c:barDir val="col"/>
        <c:grouping val="clustered"/>
        <c:ser>
          <c:idx val="0"/>
          <c:order val="0"/>
          <c:tx>
            <c:v>2017</c:v>
          </c:tx>
          <c:cat>
            <c:strRef>
              <c:f>'AQUISIÇÕES DE IMOVEIS'!$A$2</c:f>
              <c:strCache>
                <c:ptCount val="1"/>
                <c:pt idx="0">
                  <c:v>Terrenos</c:v>
                </c:pt>
              </c:strCache>
            </c:strRef>
          </c:cat>
          <c:val>
            <c:numRef>
              <c:f>'AQUISIÇÕES DE IMOVEIS'!$B$2</c:f>
              <c:numCache>
                <c:formatCode>_-* #,##0.00_-;\-* #,##0.00_-;_-* "-"??_-;_-@_-</c:formatCode>
                <c:ptCount val="1"/>
                <c:pt idx="0">
                  <c:v>1814539.2</c:v>
                </c:pt>
              </c:numCache>
            </c:numRef>
          </c:val>
        </c:ser>
        <c:axId val="63564416"/>
        <c:axId val="61415808"/>
      </c:barChart>
      <c:catAx>
        <c:axId val="63564416"/>
        <c:scaling>
          <c:orientation val="minMax"/>
        </c:scaling>
        <c:axPos val="b"/>
        <c:numFmt formatCode="General" sourceLinked="1"/>
        <c:majorTickMark val="none"/>
        <c:tickLblPos val="nextTo"/>
        <c:crossAx val="61415808"/>
        <c:crosses val="autoZero"/>
        <c:auto val="1"/>
        <c:lblAlgn val="ctr"/>
        <c:lblOffset val="100"/>
      </c:catAx>
      <c:valAx>
        <c:axId val="6141580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900"/>
            </a:pPr>
            <a:endParaRPr lang="pt-BR"/>
          </a:p>
        </c:txPr>
        <c:crossAx val="6356441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pt-BR"/>
          </a:p>
        </c:txPr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2879.09</c:v>
                </c:pt>
                <c:pt idx="1">
                  <c:v>2280.9499999999998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2503.64</c:v>
                </c:pt>
                <c:pt idx="1">
                  <c:v>1021.73</c:v>
                </c:pt>
              </c:numCache>
            </c:numRef>
          </c:val>
        </c:ser>
        <c:axId val="63677952"/>
        <c:axId val="63679488"/>
      </c:barChart>
      <c:catAx>
        <c:axId val="63677952"/>
        <c:scaling>
          <c:orientation val="minMax"/>
        </c:scaling>
        <c:axPos val="b"/>
        <c:numFmt formatCode="_-* #,##0.00_-;\-* #,##0.00_-;_-* &quot;-&quot;??_-;_-@_-" sourceLinked="1"/>
        <c:majorTickMark val="none"/>
        <c:tickLblPos val="nextTo"/>
        <c:crossAx val="63679488"/>
        <c:crosses val="autoZero"/>
        <c:auto val="1"/>
        <c:lblAlgn val="ctr"/>
        <c:lblOffset val="100"/>
      </c:catAx>
      <c:valAx>
        <c:axId val="6367948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367795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R$</c:v>
          </c:tx>
          <c:cat>
            <c:strRef>
              <c:f>EXECUCAO_ORCAM_2016_2017!$A$2:$A$3</c:f>
              <c:strCache>
                <c:ptCount val="2"/>
                <c:pt idx="0">
                  <c:v>Executado_1º Q_2016</c:v>
                </c:pt>
                <c:pt idx="1">
                  <c:v>Executado_1º Q_2017</c:v>
                </c:pt>
              </c:strCache>
            </c:strRef>
          </c:cat>
          <c:val>
            <c:numRef>
              <c:f>EXECUCAO_ORCAM_2016_2017!$B$2:$B$3</c:f>
              <c:numCache>
                <c:formatCode>#,##0.00</c:formatCode>
                <c:ptCount val="2"/>
                <c:pt idx="0">
                  <c:v>754334.58</c:v>
                </c:pt>
                <c:pt idx="1">
                  <c:v>28884026.52</c:v>
                </c:pt>
              </c:numCache>
            </c:numRef>
          </c:val>
        </c:ser>
        <c:axId val="59556224"/>
        <c:axId val="59557760"/>
      </c:barChart>
      <c:catAx>
        <c:axId val="59556224"/>
        <c:scaling>
          <c:orientation val="minMax"/>
        </c:scaling>
        <c:axPos val="b"/>
        <c:majorTickMark val="none"/>
        <c:tickLblPos val="nextTo"/>
        <c:crossAx val="59557760"/>
        <c:crosses val="autoZero"/>
        <c:auto val="1"/>
        <c:lblAlgn val="ctr"/>
        <c:lblOffset val="100"/>
      </c:catAx>
      <c:valAx>
        <c:axId val="5955776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955622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'PESSOAL CIVIL'!$A$7:$A$11</c:f>
              <c:strCache>
                <c:ptCount val="5"/>
                <c:pt idx="0">
                  <c:v>GRATIF.P/EXERCICIO DE CARGO EM COMISSAO(RGPS)</c:v>
                </c:pt>
                <c:pt idx="1">
                  <c:v>REMUN. PARTIC. DE ORGAO DE DELIBER. COLETIVA</c:v>
                </c:pt>
                <c:pt idx="2">
                  <c:v>13 SALARIO  (RGPS)</c:v>
                </c:pt>
                <c:pt idx="3">
                  <c:v>FERIAS - ABONO CONSTITUCIONAL  (RGPS)</c:v>
                </c:pt>
                <c:pt idx="4">
                  <c:v>VENCIMENTOS E SALARIOS(RPPS)</c:v>
                </c:pt>
              </c:strCache>
            </c:strRef>
          </c:cat>
          <c:val>
            <c:numRef>
              <c:f>'PESSOAL CIVIL'!$B$7:$B$11</c:f>
              <c:numCache>
                <c:formatCode>_-* #,##0.00_-;\-* #,##0.00_-;_-* "-"??_-;_-@_-</c:formatCode>
                <c:ptCount val="5"/>
                <c:pt idx="0">
                  <c:v>620449.96000000008</c:v>
                </c:pt>
                <c:pt idx="1">
                  <c:v>63809.64</c:v>
                </c:pt>
                <c:pt idx="2">
                  <c:v>1054.42</c:v>
                </c:pt>
                <c:pt idx="3">
                  <c:v>699.93</c:v>
                </c:pt>
                <c:pt idx="4">
                  <c:v>14761.52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'PESSOAL CIVIL'!$A$7:$A$11</c:f>
              <c:strCache>
                <c:ptCount val="5"/>
                <c:pt idx="0">
                  <c:v>GRATIF.P/EXERCICIO DE CARGO EM COMISSAO(RGPS)</c:v>
                </c:pt>
                <c:pt idx="1">
                  <c:v>REMUN. PARTIC. DE ORGAO DE DELIBER. COLETIVA</c:v>
                </c:pt>
                <c:pt idx="2">
                  <c:v>13 SALARIO  (RGPS)</c:v>
                </c:pt>
                <c:pt idx="3">
                  <c:v>FERIAS - ABONO CONSTITUCIONAL  (RGPS)</c:v>
                </c:pt>
                <c:pt idx="4">
                  <c:v>VENCIMENTOS E SALARIOS(RPPS)</c:v>
                </c:pt>
              </c:strCache>
            </c:strRef>
          </c:cat>
          <c:val>
            <c:numRef>
              <c:f>'PESSOAL CIVIL'!$C$7:$C$11</c:f>
              <c:numCache>
                <c:formatCode>_-* #,##0.00_-;\-* #,##0.00_-;_-* "-"??_-;_-@_-</c:formatCode>
                <c:ptCount val="5"/>
                <c:pt idx="0">
                  <c:v>617182.88</c:v>
                </c:pt>
                <c:pt idx="1">
                  <c:v>63809.64</c:v>
                </c:pt>
                <c:pt idx="2">
                  <c:v>56998.11</c:v>
                </c:pt>
                <c:pt idx="3">
                  <c:v>2914.01</c:v>
                </c:pt>
                <c:pt idx="4">
                  <c:v>13763.44</c:v>
                </c:pt>
              </c:numCache>
            </c:numRef>
          </c:val>
        </c:ser>
        <c:axId val="60177792"/>
        <c:axId val="60183680"/>
      </c:barChart>
      <c:catAx>
        <c:axId val="60177792"/>
        <c:scaling>
          <c:orientation val="minMax"/>
        </c:scaling>
        <c:axPos val="b"/>
        <c:majorTickMark val="none"/>
        <c:tickLblPos val="nextTo"/>
        <c:crossAx val="60183680"/>
        <c:crosses val="autoZero"/>
        <c:auto val="1"/>
        <c:lblAlgn val="ctr"/>
        <c:lblOffset val="100"/>
      </c:catAx>
      <c:valAx>
        <c:axId val="6018368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>
                <a:latin typeface="+mn-lt"/>
              </a:defRPr>
            </a:pPr>
            <a:endParaRPr lang="pt-BR"/>
          </a:p>
        </c:txPr>
        <c:crossAx val="6017779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>
                <a:latin typeface="+mn-lt"/>
              </a:defRPr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800"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DIARIAS_DETALHAMENTO!$B$2:$B$3</c:f>
              <c:numCache>
                <c:formatCode>_-* #,##0.00_-;\-* #,##0.00_-;_-* "-"??_-;_-@_-</c:formatCode>
                <c:ptCount val="2"/>
                <c:pt idx="0">
                  <c:v>275</c:v>
                </c:pt>
                <c:pt idx="1">
                  <c:v>1540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DIARIAS_DETALHAMENTO!$C$2:$C$3</c:f>
              <c:numCache>
                <c:formatCode>_-* #,##0.00_-;\-* #,##0.00_-;_-* "-"??_-;_-@_-</c:formatCode>
                <c:ptCount val="2"/>
                <c:pt idx="0">
                  <c:v>935</c:v>
                </c:pt>
                <c:pt idx="1">
                  <c:v>3370</c:v>
                </c:pt>
              </c:numCache>
            </c:numRef>
          </c:val>
        </c:ser>
        <c:axId val="60864000"/>
        <c:axId val="60865536"/>
      </c:barChart>
      <c:catAx>
        <c:axId val="60864000"/>
        <c:scaling>
          <c:orientation val="minMax"/>
        </c:scaling>
        <c:axPos val="b"/>
        <c:majorTickMark val="none"/>
        <c:tickLblPos val="nextTo"/>
        <c:crossAx val="60865536"/>
        <c:crosses val="autoZero"/>
        <c:auto val="1"/>
        <c:lblAlgn val="ctr"/>
        <c:lblOffset val="100"/>
      </c:catAx>
      <c:valAx>
        <c:axId val="6086553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086400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accent1"/>
          </a:solidFill>
        </a:ln>
      </c:spPr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PASSAGENS!$A$2:$A$3</c:f>
              <c:strCache>
                <c:ptCount val="2"/>
                <c:pt idx="0">
                  <c:v>J B S Viagens e Turismo Ltda - ME</c:v>
                </c:pt>
                <c:pt idx="1">
                  <c:v>Propag Turismo Ltda</c:v>
                </c:pt>
              </c:strCache>
            </c:strRef>
          </c:cat>
          <c:val>
            <c:numRef>
              <c:f>PASSAGENS!$B$2:$B$3</c:f>
              <c:numCache>
                <c:formatCode>General</c:formatCode>
                <c:ptCount val="2"/>
                <c:pt idx="0" formatCode="_-* #,##0.00_-;\-* #,##0.00_-;_-* &quot;-&quot;??_-;_-@_-">
                  <c:v>4551.3500000000004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PASSAGENS!$A$2:$A$3</c:f>
              <c:strCache>
                <c:ptCount val="2"/>
                <c:pt idx="0">
                  <c:v>J B S Viagens e Turismo Ltda - ME</c:v>
                </c:pt>
                <c:pt idx="1">
                  <c:v>Propag Turismo Ltda</c:v>
                </c:pt>
              </c:strCache>
            </c:strRef>
          </c:cat>
          <c:val>
            <c:numRef>
              <c:f>PASSAGENS!$C$2:$C$3</c:f>
              <c:numCache>
                <c:formatCode>_-* #,##0.00_-;\-* #,##0.00_-;_-* "-"??_-;_-@_-</c:formatCode>
                <c:ptCount val="2"/>
                <c:pt idx="1">
                  <c:v>11979.91</c:v>
                </c:pt>
              </c:numCache>
            </c:numRef>
          </c:val>
        </c:ser>
        <c:axId val="60974592"/>
        <c:axId val="60976128"/>
      </c:barChart>
      <c:catAx>
        <c:axId val="60974592"/>
        <c:scaling>
          <c:orientation val="minMax"/>
        </c:scaling>
        <c:axPos val="b"/>
        <c:majorTickMark val="none"/>
        <c:tickLblPos val="nextTo"/>
        <c:crossAx val="60976128"/>
        <c:crosses val="autoZero"/>
        <c:auto val="1"/>
        <c:lblAlgn val="ctr"/>
        <c:lblOffset val="100"/>
      </c:catAx>
      <c:valAx>
        <c:axId val="60976128"/>
        <c:scaling>
          <c:orientation val="minMax"/>
          <c:max val="30000"/>
          <c:min val="1000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097459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accent1"/>
          </a:solidFill>
        </a:ln>
      </c:spPr>
    </c:plotArea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>
                <a:solidFill>
                  <a:schemeClr val="tx2"/>
                </a:solidFill>
              </a:defRPr>
            </a:pPr>
            <a:r>
              <a:rPr lang="pt-BR" sz="1400" dirty="0">
                <a:solidFill>
                  <a:schemeClr val="tx2"/>
                </a:solidFill>
              </a:rPr>
              <a:t>Maiores Gastos com Serv. Prestados PJ no 1º Quadrimestre 2016 e 2017</a:t>
            </a:r>
          </a:p>
        </c:rich>
      </c:tx>
      <c:layout>
        <c:manualLayout>
          <c:xMode val="edge"/>
          <c:yMode val="edge"/>
          <c:x val="0.1736379613356766"/>
          <c:y val="6.9444444444444579E-3"/>
        </c:manualLayout>
      </c:layout>
    </c:title>
    <c:plotArea>
      <c:layout>
        <c:manualLayout>
          <c:layoutTarget val="inner"/>
          <c:xMode val="edge"/>
          <c:yMode val="edge"/>
          <c:x val="0.1468814377113237"/>
          <c:y val="0.16336422790901137"/>
          <c:w val="0.82931979296980463"/>
          <c:h val="0.55238700931614249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TERC - PJ'!$A$2:$A$4</c:f>
              <c:strCache>
                <c:ptCount val="3"/>
                <c:pt idx="0">
                  <c:v>Locação de Veículos</c:v>
                </c:pt>
                <c:pt idx="1">
                  <c:v>Serviço de Energia Elétrica</c:v>
                </c:pt>
                <c:pt idx="2">
                  <c:v>Vigilância Ostensiva/Monitorada</c:v>
                </c:pt>
              </c:strCache>
            </c:strRef>
          </c:cat>
          <c:val>
            <c:numRef>
              <c:f>'SERV TERC - PJ'!$B$2:$B$4</c:f>
              <c:numCache>
                <c:formatCode>#,##0.00</c:formatCode>
                <c:ptCount val="3"/>
                <c:pt idx="0">
                  <c:v>9740</c:v>
                </c:pt>
                <c:pt idx="1">
                  <c:v>9673.6400000000012</c:v>
                </c:pt>
                <c:pt idx="2">
                  <c:v>6574.58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TERC - PJ'!$A$2:$A$4</c:f>
              <c:strCache>
                <c:ptCount val="3"/>
                <c:pt idx="0">
                  <c:v>Locação de Veículos</c:v>
                </c:pt>
                <c:pt idx="1">
                  <c:v>Serviço de Energia Elétrica</c:v>
                </c:pt>
                <c:pt idx="2">
                  <c:v>Vigilância Ostensiva/Monitorada</c:v>
                </c:pt>
              </c:strCache>
            </c:strRef>
          </c:cat>
          <c:val>
            <c:numRef>
              <c:f>'SERV TERC - PJ'!$C$2:$C$4</c:f>
              <c:numCache>
                <c:formatCode>#,##0.00</c:formatCode>
                <c:ptCount val="3"/>
                <c:pt idx="0">
                  <c:v>35555.24</c:v>
                </c:pt>
                <c:pt idx="1">
                  <c:v>10151.290000000003</c:v>
                </c:pt>
              </c:numCache>
            </c:numRef>
          </c:val>
        </c:ser>
        <c:axId val="61075456"/>
        <c:axId val="61073664"/>
      </c:barChart>
      <c:valAx>
        <c:axId val="6107366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1075456"/>
        <c:crosses val="autoZero"/>
        <c:crossBetween val="between"/>
      </c:valAx>
      <c:catAx>
        <c:axId val="61075456"/>
        <c:scaling>
          <c:orientation val="minMax"/>
        </c:scaling>
        <c:axPos val="b"/>
        <c:majorTickMark val="none"/>
        <c:tickLblPos val="nextTo"/>
        <c:crossAx val="61073664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900">
          <a:latin typeface="+mn-lt"/>
        </a:defRPr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'LOCACAÇÃO VEÍCULOS'!$A$2</c:f>
              <c:strCache>
                <c:ptCount val="1"/>
                <c:pt idx="0">
                  <c:v>Equilíbrio Serv. Ltda. - Rotacar</c:v>
                </c:pt>
              </c:strCache>
            </c:strRef>
          </c:cat>
          <c:val>
            <c:numRef>
              <c:f>'LOCACAÇÃO VEÍCULOS'!$B$2</c:f>
              <c:numCache>
                <c:formatCode>_-* #,##0.00_-;\-* #,##0.00_-;_-* "-"??_-;_-@_-</c:formatCode>
                <c:ptCount val="1"/>
                <c:pt idx="0">
                  <c:v>9740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'LOCACAÇÃO VEÍCULOS'!$A$2</c:f>
              <c:strCache>
                <c:ptCount val="1"/>
                <c:pt idx="0">
                  <c:v>Equilíbrio Serv. Ltda. - Rotacar</c:v>
                </c:pt>
              </c:strCache>
            </c:strRef>
          </c:cat>
          <c:val>
            <c:numRef>
              <c:f>'LOCACAÇÃO VEÍCULOS'!$C$2</c:f>
              <c:numCache>
                <c:formatCode>_-* #,##0.00_-;\-* #,##0.00_-;_-* "-"??_-;_-@_-</c:formatCode>
                <c:ptCount val="1"/>
                <c:pt idx="0">
                  <c:v>35555.24</c:v>
                </c:pt>
              </c:numCache>
            </c:numRef>
          </c:val>
        </c:ser>
        <c:axId val="61511936"/>
        <c:axId val="61521920"/>
      </c:barChart>
      <c:catAx>
        <c:axId val="61511936"/>
        <c:scaling>
          <c:orientation val="minMax"/>
        </c:scaling>
        <c:axPos val="b"/>
        <c:majorTickMark val="none"/>
        <c:tickLblPos val="nextTo"/>
        <c:crossAx val="61521920"/>
        <c:crosses val="autoZero"/>
        <c:auto val="1"/>
        <c:lblAlgn val="ctr"/>
        <c:lblOffset val="100"/>
      </c:catAx>
      <c:valAx>
        <c:axId val="6152192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151193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900"/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>
                <a:solidFill>
                  <a:schemeClr val="tx2"/>
                </a:solidFill>
              </a:defRPr>
            </a:pPr>
            <a:r>
              <a:rPr lang="pt-BR" sz="1400" dirty="0">
                <a:solidFill>
                  <a:schemeClr val="tx2"/>
                </a:solidFill>
              </a:rPr>
              <a:t>Maiores Gastos com Serv. Prestados PF no 1º Quadrimestre 2017</a:t>
            </a:r>
          </a:p>
        </c:rich>
      </c:tx>
      <c:layout>
        <c:manualLayout>
          <c:xMode val="edge"/>
          <c:yMode val="edge"/>
          <c:x val="0.1736379613356766"/>
          <c:y val="6.9444444444444623E-3"/>
        </c:manualLayout>
      </c:layout>
    </c:title>
    <c:plotArea>
      <c:layout>
        <c:manualLayout>
          <c:layoutTarget val="inner"/>
          <c:xMode val="edge"/>
          <c:yMode val="edge"/>
          <c:x val="0.14688143771132392"/>
          <c:y val="0.26410407159588273"/>
          <c:w val="0.82931979296980463"/>
          <c:h val="0.45164711591403267"/>
        </c:manualLayout>
      </c:layout>
      <c:barChart>
        <c:barDir val="col"/>
        <c:grouping val="clustered"/>
        <c:ser>
          <c:idx val="0"/>
          <c:order val="0"/>
          <c:tx>
            <c:v>2017</c:v>
          </c:tx>
          <c:spPr>
            <a:solidFill>
              <a:schemeClr val="accent1"/>
            </a:solidFill>
          </c:spPr>
          <c:cat>
            <c:strRef>
              <c:f>'SERV TER - PF'!$A$2:$A$4</c:f>
              <c:strCache>
                <c:ptCount val="3"/>
                <c:pt idx="0">
                  <c:v>Estagiários</c:v>
                </c:pt>
                <c:pt idx="1">
                  <c:v>Serv de Internos em Penitenciárias</c:v>
                </c:pt>
                <c:pt idx="2">
                  <c:v>Vale - Transporte Pago Diretamente a PF</c:v>
                </c:pt>
              </c:strCache>
            </c:strRef>
          </c:cat>
          <c:val>
            <c:numRef>
              <c:f>'SERV TER - PF'!$B$2:$B$4</c:f>
              <c:numCache>
                <c:formatCode>#,##0.00</c:formatCode>
                <c:ptCount val="3"/>
                <c:pt idx="0">
                  <c:v>36543</c:v>
                </c:pt>
                <c:pt idx="1">
                  <c:v>21457.29</c:v>
                </c:pt>
                <c:pt idx="2" formatCode="_-* #,##0.00_-;\-* #,##0.00_-;_-* &quot;-&quot;??_-;_-@_-">
                  <c:v>8765.4</c:v>
                </c:pt>
              </c:numCache>
            </c:numRef>
          </c:val>
        </c:ser>
        <c:axId val="61692928"/>
        <c:axId val="61691392"/>
      </c:barChart>
      <c:valAx>
        <c:axId val="6169139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1692928"/>
        <c:crosses val="autoZero"/>
        <c:crossBetween val="between"/>
      </c:valAx>
      <c:catAx>
        <c:axId val="61692928"/>
        <c:scaling>
          <c:orientation val="minMax"/>
        </c:scaling>
        <c:axPos val="b"/>
        <c:majorTickMark val="none"/>
        <c:tickLblPos val="nextTo"/>
        <c:crossAx val="61691392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900">
          <a:latin typeface="+mn-lt"/>
        </a:defRPr>
      </a:pPr>
      <a:endParaRPr lang="pt-B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2017</c:v>
          </c:tx>
          <c:spPr>
            <a:solidFill>
              <a:srgbClr val="4F81BD"/>
            </a:solidFill>
          </c:spPr>
          <c:cat>
            <c:strRef>
              <c:f>'OBRAS E INSTALAÇÕES'!$A$2</c:f>
              <c:strCache>
                <c:ptCount val="1"/>
                <c:pt idx="0">
                  <c:v>Obras Públicas de Uso Comum do Povo</c:v>
                </c:pt>
              </c:strCache>
            </c:strRef>
          </c:cat>
          <c:val>
            <c:numRef>
              <c:f>'OBRAS E INSTALAÇÕES'!$B$2</c:f>
              <c:numCache>
                <c:formatCode>_-* #,##0.00_-;\-* #,##0.00_-;_-* "-"??_-;_-@_-</c:formatCode>
                <c:ptCount val="1"/>
                <c:pt idx="0">
                  <c:v>25868347.52</c:v>
                </c:pt>
              </c:numCache>
            </c:numRef>
          </c:val>
        </c:ser>
        <c:axId val="61710336"/>
        <c:axId val="61711872"/>
      </c:barChart>
      <c:catAx>
        <c:axId val="61710336"/>
        <c:scaling>
          <c:orientation val="minMax"/>
        </c:scaling>
        <c:axPos val="b"/>
        <c:numFmt formatCode="General" sourceLinked="1"/>
        <c:majorTickMark val="none"/>
        <c:tickLblPos val="nextTo"/>
        <c:crossAx val="61711872"/>
        <c:crosses val="autoZero"/>
        <c:auto val="1"/>
        <c:lblAlgn val="ctr"/>
        <c:lblOffset val="100"/>
      </c:catAx>
      <c:valAx>
        <c:axId val="6171187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171033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pt-BR"/>
          </a:p>
        </c:txPr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900"/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A998E-1E9E-489D-BC92-6AB1934258AA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01/09/2017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093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0879" y="84531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922317" y="1345378"/>
          <a:ext cx="5851545" cy="648811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9.740,00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35.555,24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265,04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1279507" y="2202634"/>
          <a:ext cx="5143536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FÍSICA</a:t>
            </a: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922317" y="1416816"/>
          <a:ext cx="5851545" cy="649447"/>
        </p:xfrm>
        <a:graphic>
          <a:graphicData uri="http://schemas.openxmlformats.org/drawingml/2006/table">
            <a:tbl>
              <a:tblPr/>
              <a:tblGrid>
                <a:gridCol w="3222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56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28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72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4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304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66.765,69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4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922317" y="47029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OBRAS E INSTALAÇÕES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493821" y="5149888"/>
          <a:ext cx="4786347" cy="696084"/>
        </p:xfrm>
        <a:graphic>
          <a:graphicData uri="http://schemas.openxmlformats.org/drawingml/2006/table">
            <a:tbl>
              <a:tblPr/>
              <a:tblGrid>
                <a:gridCol w="28976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5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26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95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25.868.347,52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Gráfico 16"/>
          <p:cNvGraphicFramePr/>
          <p:nvPr/>
        </p:nvGraphicFramePr>
        <p:xfrm>
          <a:off x="1208069" y="2202634"/>
          <a:ext cx="5334003" cy="2428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Gráfico 17"/>
          <p:cNvGraphicFramePr/>
          <p:nvPr/>
        </p:nvGraphicFramePr>
        <p:xfrm>
          <a:off x="1493821" y="6060286"/>
          <a:ext cx="4786314" cy="252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Gráfico 10"/>
          <p:cNvGraphicFramePr/>
          <p:nvPr/>
        </p:nvGraphicFramePr>
        <p:xfrm>
          <a:off x="917575" y="916750"/>
          <a:ext cx="5724525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14400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 smtClean="0">
              <a:solidFill>
                <a:schemeClr val="bg1"/>
              </a:solidFill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INDENIZAÇÕES E RESTITUIÇÕES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350946" y="1555467"/>
          <a:ext cx="5143535" cy="932919"/>
        </p:xfrm>
        <a:graphic>
          <a:graphicData uri="http://schemas.openxmlformats.org/drawingml/2006/table">
            <a:tbl>
              <a:tblPr/>
              <a:tblGrid>
                <a:gridCol w="27890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05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40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78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309.591,32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350945" y="2702700"/>
          <a:ext cx="5067300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14400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 smtClean="0">
              <a:solidFill>
                <a:schemeClr val="bg1"/>
              </a:solidFill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AQUISIÇÕES DE IMÓVEIS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1555467"/>
          <a:ext cx="5937271" cy="932919"/>
        </p:xfrm>
        <a:graphic>
          <a:graphicData uri="http://schemas.openxmlformats.org/drawingml/2006/table">
            <a:tbl>
              <a:tblPr/>
              <a:tblGrid>
                <a:gridCol w="32194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65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1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78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1.814.539,20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1350945" y="6274600"/>
          <a:ext cx="542928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1350945" y="2845576"/>
          <a:ext cx="5067300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14400" y="9167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 smtClean="0">
              <a:solidFill>
                <a:schemeClr val="bg1"/>
              </a:solidFill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 DE TELEFONIA FIXA E MÓVEL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1416816"/>
          <a:ext cx="5937271" cy="932919"/>
        </p:xfrm>
        <a:graphic>
          <a:graphicData uri="http://schemas.openxmlformats.org/drawingml/2006/table">
            <a:tbl>
              <a:tblPr/>
              <a:tblGrid>
                <a:gridCol w="32194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65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13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78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5.160,04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567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3.525,37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-                           31,68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1350945" y="2631262"/>
          <a:ext cx="5067300" cy="342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95341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FORNECESORES EM </a:t>
            </a:r>
            <a:r>
              <a:rPr lang="pt-BR" sz="1400" b="1" dirty="0" smtClean="0">
                <a:solidFill>
                  <a:schemeClr val="bg1"/>
                </a:solidFill>
              </a:rPr>
              <a:t>2016 </a:t>
            </a:r>
            <a:r>
              <a:rPr lang="pt-BR" sz="1400" b="1" dirty="0">
                <a:solidFill>
                  <a:schemeClr val="bg1"/>
                </a:solidFill>
              </a:rPr>
              <a:t>E </a:t>
            </a:r>
            <a:r>
              <a:rPr lang="pt-BR" sz="1400" b="1" dirty="0" smtClean="0">
                <a:solidFill>
                  <a:schemeClr val="bg1"/>
                </a:solidFill>
              </a:rPr>
              <a:t>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065193" y="1559692"/>
          <a:ext cx="5786479" cy="5641396"/>
        </p:xfrm>
        <a:graphic>
          <a:graphicData uri="http://schemas.openxmlformats.org/drawingml/2006/table">
            <a:tbl>
              <a:tblPr/>
              <a:tblGrid>
                <a:gridCol w="2286016"/>
                <a:gridCol w="881424"/>
                <a:gridCol w="1690344"/>
                <a:gridCol w="928695"/>
              </a:tblGrid>
              <a:tr h="14382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PRINCIPAIS FAVORECIDOS DE 2016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PRINCIPAIS FAVORECIDOS DE 2017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</a:tr>
              <a:tr h="14382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FAVORECIDOS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FAVORECIDOS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179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EQUILIBRIO SERVICOS LTDA - ROTACAR LOCAD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10.808,10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L.</a:t>
                      </a: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PEREIRA E CIA LTDA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6.711.295,77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</a:tr>
              <a:tr h="179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9.673,64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AMORIM BARRETO  ENGENHARIA LTDA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5.161.611,39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179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ATIVA SYTEEM BRASIL SERV MONITORAMENTO L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6.574,58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S.V.C.-CONSTRUCOES LTDA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3.795.963,73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</a:tr>
              <a:tr h="32540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 B S VIAGENS E TURISMO LTDA  ME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4.551,35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BRANDAO DE ALMEIDA ENGENHARIA LTDA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3.156.195,86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17978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TELEMAR NORTE LESTE S/A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3.886,76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 P CONSTRUCOES LTDA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3.055.689,27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</a:tr>
              <a:tr h="32540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OI MOVEL S.A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2.879,09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TRIBUNAL DE JUSTICA DO ESTADO DE ALAGOAS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1.814.539,20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17978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AC2 ENGENHARIA LTDA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1.779.248,42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</a:tr>
              <a:tr h="32540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ENGENHARIA DE MATERIAIS LTDA ENGEMAT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592.833,19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17978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ONIX CONSTRUCOES S.A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572.237,61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</a:tr>
              <a:tr h="17978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CONSTRUTORA MOGNO LTDA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545.455,80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32540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TELESIL ENGENHARIA E SERVICOS DO BRASIL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497.816,48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</a:tr>
              <a:tr h="17978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MINISTERIO DA INTEGRACAO NACIONAL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309.591,32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32540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EQUILIBRIO SERVICOS LTDA - ROTACAR LOCAD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35.555,24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</a:tr>
              <a:tr h="32540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PROPAG TURISMO LTDA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11.979,91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32540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6428" marR="6428" marT="64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10.151,29 </a:t>
                      </a:r>
                    </a:p>
                  </a:txBody>
                  <a:tcPr marL="6428" marR="6428" marT="64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6D0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9081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1065193" y="3274204"/>
            <a:ext cx="568801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pt-BR" altLang="pt-BR" sz="1400" b="1" dirty="0">
                <a:latin typeface="+mn-lt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+mn-lt"/>
              <a:cs typeface="Arial" pitchFamily="34" charset="0"/>
            </a:endParaRPr>
          </a:p>
          <a:p>
            <a:pPr algn="just"/>
            <a:r>
              <a:rPr lang="pt-BR" sz="1400" dirty="0">
                <a:latin typeface="+mn-lt"/>
                <a:cs typeface="Arial" pitchFamily="34" charset="0"/>
              </a:rPr>
              <a:t>Os dados a seguir contemplam uma visão geral das despesas da Secretaria de Estado de </a:t>
            </a:r>
            <a:r>
              <a:rPr lang="pt-BR" sz="1400" dirty="0" smtClean="0">
                <a:latin typeface="+mn-lt"/>
                <a:cs typeface="Arial" pitchFamily="34" charset="0"/>
              </a:rPr>
              <a:t>Transporte e Desenvolvimento Urbano - </a:t>
            </a:r>
            <a:r>
              <a:rPr lang="pt-BR" sz="14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SETRAND</a:t>
            </a:r>
            <a:r>
              <a:rPr lang="pt-BR" sz="1400" dirty="0" smtClean="0">
                <a:latin typeface="+mn-lt"/>
                <a:cs typeface="Arial" pitchFamily="34" charset="0"/>
              </a:rPr>
              <a:t>, no 1º Quadrimestre de 2016 e 2017, </a:t>
            </a:r>
            <a:r>
              <a:rPr lang="pt-BR" sz="14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+mn-lt"/>
                <a:cs typeface="Arial" pitchFamily="34" charset="0"/>
              </a:rPr>
              <a:t>Comercial. Salienta-se que para as Unidades Gestoras dos Fundos supracitados, não houve execução de despesas.</a:t>
            </a:r>
            <a:endParaRPr lang="pt-BR" sz="14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48648" y="648663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146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Secretaria de Estado de </a:t>
            </a:r>
            <a:r>
              <a:rPr lang="pt-BR" sz="24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Transporte e Desenvolvimento Urbano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779573" y="5560220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43533" y="7074712"/>
          <a:ext cx="5665262" cy="914400"/>
        </p:xfrm>
        <a:graphic>
          <a:graphicData uri="http://schemas.openxmlformats.org/drawingml/2006/table">
            <a:tbl>
              <a:tblPr/>
              <a:tblGrid>
                <a:gridCol w="3080730">
                  <a:extLst>
                    <a:ext uri="{9D8B030D-6E8A-4147-A177-3AD203B41FA5}">
                      <a16:colId xmlns="" xmlns:a16="http://schemas.microsoft.com/office/drawing/2014/main" val="3485170674"/>
                    </a:ext>
                  </a:extLst>
                </a:gridCol>
                <a:gridCol w="1334267">
                  <a:extLst>
                    <a:ext uri="{9D8B030D-6E8A-4147-A177-3AD203B41FA5}">
                      <a16:colId xmlns="" xmlns:a16="http://schemas.microsoft.com/office/drawing/2014/main" val="3169878740"/>
                    </a:ext>
                  </a:extLst>
                </a:gridCol>
                <a:gridCol w="1250265">
                  <a:extLst>
                    <a:ext uri="{9D8B030D-6E8A-4147-A177-3AD203B41FA5}">
                      <a16:colId xmlns="" xmlns:a16="http://schemas.microsoft.com/office/drawing/2014/main" val="244445080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Situação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571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571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 marL="319088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190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2017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8322606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Cargo </a:t>
                      </a:r>
                      <a:r>
                        <a:rPr kumimoji="0" lang="en-US" altLang="pt-B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em</a:t>
                      </a:r>
                      <a:r>
                        <a:rPr kumimoji="0" lang="en-US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altLang="pt-B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Comissão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46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44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8532500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Cedido</a:t>
                      </a: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3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3</a:t>
                      </a:r>
                      <a:endParaRPr kumimoji="0" lang="pt-BR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7123508"/>
                  </a:ext>
                </a:extLst>
              </a:tr>
              <a:tr h="228600">
                <a:tc>
                  <a:txBody>
                    <a:bodyPr/>
                    <a:lstStyle>
                      <a:lvl1pPr marL="187325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8732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Total</a:t>
                      </a: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49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ndara" panose="020E0502030303020204" pitchFamily="34" charset="0"/>
                          <a:cs typeface="Arial" pitchFamily="34" charset="0"/>
                        </a:rPr>
                        <a:t>47</a:t>
                      </a:r>
                      <a:endParaRPr kumimoji="0" lang="pt-BR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Candara" panose="020E0502030303020204" pitchFamily="34" charset="0"/>
                        <a:cs typeface="Arial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54469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899517" y="15294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1493821" y="1988320"/>
          <a:ext cx="4572000" cy="400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50879" y="141681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0879" y="484584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45166" y="1916878"/>
          <a:ext cx="4470401" cy="2500320"/>
        </p:xfrm>
        <a:graphic>
          <a:graphicData uri="http://schemas.openxmlformats.org/drawingml/2006/table">
            <a:tbl>
              <a:tblPr/>
              <a:tblGrid>
                <a:gridCol w="2008349"/>
                <a:gridCol w="1231026"/>
                <a:gridCol w="1231026"/>
              </a:tblGrid>
              <a:tr h="25003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2016 (R$)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2017 (R$)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5003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DotaçãoInicial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29.577.437,00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113.085.174,00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5003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Suplementação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434.181,71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60.437.793,00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03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Reduções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-430.181,71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-4.834.793,09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5003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Atualizado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29.581.437,00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168.688.174,00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03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Empenhado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755.685,58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58.640.216,47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5003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Liquidado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754.334,58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38.298.760,62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03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Pago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754.334,58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28.884.026,52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5003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Disponível a Emp.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24.575.751,42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110.047.957,53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03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Execução (%)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2,55%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26,50%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1350945" y="5274468"/>
          <a:ext cx="4876800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1525" y="116944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350945" y="1774006"/>
          <a:ext cx="4929221" cy="4714908"/>
        </p:xfrm>
        <a:graphic>
          <a:graphicData uri="http://schemas.openxmlformats.org/drawingml/2006/table">
            <a:tbl>
              <a:tblPr/>
              <a:tblGrid>
                <a:gridCol w="2268314"/>
                <a:gridCol w="1337724"/>
                <a:gridCol w="1323183"/>
              </a:tblGrid>
              <a:tr h="25294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Descrição da Natureza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247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AQUISIÇÃO DE IMÓVEIS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 smtClean="0">
                          <a:solidFill>
                            <a:schemeClr val="tx2"/>
                          </a:solidFill>
                          <a:latin typeface="Calibri"/>
                        </a:rPr>
                        <a:t>-</a:t>
                      </a:r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1.814.539,20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24949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SERVICOS DE TERCEIROS-PESSOA JURIDICA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31.977,81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51.558,06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1247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OBRAS E INSTALAÇÕSE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 smtClean="0">
                          <a:solidFill>
                            <a:schemeClr val="tx2"/>
                          </a:solidFill>
                          <a:latin typeface="Calibri"/>
                        </a:rPr>
                        <a:t>-</a:t>
                      </a:r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25.868.347,52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24949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VENC.E VANTAGENS FIXAS - PESSOAL CIVIL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700.775,47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754.668,08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24949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OBRIGACOES TRIBUTARIAS E CONTRIBUTIVAS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3.770,91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2.271,74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24949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INDENIZAÇÕES E RESTITUIÇÕES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1.068,10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309.591,32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24949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OUTROS SERV TERC.- PJ OP  INTRA ORCAMENTARIA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8.506,37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 smtClean="0">
                          <a:solidFill>
                            <a:schemeClr val="tx2"/>
                          </a:solidFill>
                          <a:latin typeface="Calibri"/>
                        </a:rPr>
                        <a:t>-</a:t>
                      </a:r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24949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OUTROS SERVICOS DE TERCEIROS-PESSOA FÍSICA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 smtClean="0">
                          <a:solidFill>
                            <a:schemeClr val="tx2"/>
                          </a:solidFill>
                          <a:latin typeface="Calibri"/>
                        </a:rPr>
                        <a:t>-</a:t>
                      </a:r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66.765,69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1247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MATERIAL DE CONSUMO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263,76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1247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DIARIAS - PESSOAL CIVIL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1.815,00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4.305,00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24949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PASSAGENS E DESPESAS COM LOCOMOCAO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4.551,35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 smtClean="0">
                          <a:solidFill>
                            <a:srgbClr val="1F497D"/>
                          </a:solidFill>
                          <a:latin typeface="Calibri"/>
                        </a:rPr>
                        <a:t> N11.979,91</a:t>
                      </a:r>
                      <a:endParaRPr lang="pt-BR" sz="1100" b="1" i="0" u="none" strike="noStrike" dirty="0">
                        <a:solidFill>
                          <a:srgbClr val="1F497D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24949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DESPESAS DE EXERCICIOS ANTERIORES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1.605,81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 smtClean="0">
                          <a:solidFill>
                            <a:schemeClr val="tx2"/>
                          </a:solidFill>
                          <a:latin typeface="Calibri"/>
                        </a:rPr>
                        <a:t>-</a:t>
                      </a:r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124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  <a:r>
                        <a:rPr lang="pt-BR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754.334,58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28.884.026,52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43533" y="118717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43533" y="255982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– DETALHAMENTO DAS VERBAS PAGAS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350945" y="1707335"/>
          <a:ext cx="5000659" cy="638175"/>
        </p:xfrm>
        <a:graphic>
          <a:graphicData uri="http://schemas.openxmlformats.org/drawingml/2006/table">
            <a:tbl>
              <a:tblPr/>
              <a:tblGrid>
                <a:gridCol w="2410827"/>
                <a:gridCol w="1294916"/>
                <a:gridCol w="1294916"/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R$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Variação %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2016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700.775,47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>
                          <a:solidFill>
                            <a:srgbClr val="37609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 Executado em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754.668,08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Calibri"/>
                        </a:rPr>
                        <a:t>7,69%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136632" y="3131328"/>
          <a:ext cx="5429288" cy="4000527"/>
        </p:xfrm>
        <a:graphic>
          <a:graphicData uri="http://schemas.openxmlformats.org/drawingml/2006/table">
            <a:tbl>
              <a:tblPr/>
              <a:tblGrid>
                <a:gridCol w="2617470"/>
                <a:gridCol w="1405909"/>
                <a:gridCol w="1405909"/>
              </a:tblGrid>
              <a:tr h="58401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2016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2017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4972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GRATIF.P/EXERCICIO DE CARGO EM COMISSAO(RGPS)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620.449,96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617.182,88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059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REMUN. PARTIC. DE ORGAO DE DELIBER. COLETIVA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63.809,64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63.809,64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840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13 SALARIO 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1.054,42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56.998,11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1831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FERIAS - ABONO CONSTITUCIONAL 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   699,93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   2.914,01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7451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VENCIMENTOS E SALARIOS(RPPS)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14.761,52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  13.763,44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58401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libri"/>
                        </a:rPr>
                        <a:t>              700.775,47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libri"/>
                        </a:rPr>
                        <a:t>              754.668,08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 – REPRESENTAÇÃO GRÁFICA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VERBAS PAGAS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483492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  <p:graphicFrame>
        <p:nvGraphicFramePr>
          <p:cNvPr id="9" name="Gráfico 8"/>
          <p:cNvGraphicFramePr/>
          <p:nvPr/>
        </p:nvGraphicFramePr>
        <p:xfrm>
          <a:off x="1350945" y="1559692"/>
          <a:ext cx="5214974" cy="307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208070" y="5279235"/>
          <a:ext cx="5357850" cy="638175"/>
        </p:xfrm>
        <a:graphic>
          <a:graphicData uri="http://schemas.openxmlformats.org/drawingml/2006/table">
            <a:tbl>
              <a:tblPr/>
              <a:tblGrid>
                <a:gridCol w="2445070"/>
                <a:gridCol w="1537429"/>
                <a:gridCol w="1375351"/>
              </a:tblGrid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Executadoem 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1.815,00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1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Executadoem 2017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4.305,00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137,19%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Gráfico 12"/>
          <p:cNvGraphicFramePr/>
          <p:nvPr/>
        </p:nvGraphicFramePr>
        <p:xfrm>
          <a:off x="1350945" y="6488914"/>
          <a:ext cx="5357850" cy="264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tângulo 14"/>
          <p:cNvSpPr/>
          <p:nvPr/>
        </p:nvSpPr>
        <p:spPr>
          <a:xfrm>
            <a:off x="922317" y="6131724"/>
            <a:ext cx="592935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DIÁRIAS -</a:t>
            </a:r>
            <a:r>
              <a:rPr lang="pt-BR" sz="1400" b="1" dirty="0" smtClean="0">
                <a:solidFill>
                  <a:schemeClr val="bg1"/>
                </a:solidFill>
              </a:rPr>
              <a:t> PESSOAL CIVIL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  – REPRESENTAÇÃO GRÁFICA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875007" y="84531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PASSAGENS E DESPESAS COM LOCOMOÇÃO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850879" y="1345378"/>
          <a:ext cx="5905499" cy="718182"/>
        </p:xfrm>
        <a:graphic>
          <a:graphicData uri="http://schemas.openxmlformats.org/drawingml/2006/table">
            <a:tbl>
              <a:tblPr/>
              <a:tblGrid>
                <a:gridCol w="3157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93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81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83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4.551,35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81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11.979,91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163,22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922317" y="2274072"/>
            <a:ext cx="592935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PASSAGENS E DESPESAS COM LOCOMOÇÃO – REPRESENTAÇÃO GRÁFICA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1208069" y="2774138"/>
          <a:ext cx="5357850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41937" y="78860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JURÍDICA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22317" y="1273940"/>
          <a:ext cx="5857916" cy="671266"/>
        </p:xfrm>
        <a:graphic>
          <a:graphicData uri="http://schemas.openxmlformats.org/drawingml/2006/table">
            <a:tbl>
              <a:tblPr/>
              <a:tblGrid>
                <a:gridCol w="30568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6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49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43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31.977,81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rgbClr val="3760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04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Executado em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51.558,06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Calibri" pitchFamily="34" charset="0"/>
                          <a:cs typeface="Calibri" pitchFamily="34" charset="0"/>
                        </a:rPr>
                        <a:t>61,23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1208069" y="2202634"/>
          <a:ext cx="5419725" cy="428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10138</TotalTime>
  <Words>810</Words>
  <Application>Microsoft Office PowerPoint</Application>
  <PresentationFormat>Personalizar</PresentationFormat>
  <Paragraphs>299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Tema do Office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rita.soriano</cp:lastModifiedBy>
  <cp:revision>676</cp:revision>
  <dcterms:created xsi:type="dcterms:W3CDTF">2016-10-22T19:16:28Z</dcterms:created>
  <dcterms:modified xsi:type="dcterms:W3CDTF">2017-09-01T16:53:41Z</dcterms:modified>
</cp:coreProperties>
</file>