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3" r:id="rId3"/>
  </p:sldIdLst>
  <p:sldSz cx="6858000" cy="9144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8387" autoAdjust="0"/>
  </p:normalViewPr>
  <p:slideViewPr>
    <p:cSldViewPr>
      <p:cViewPr>
        <p:scale>
          <a:sx n="60" d="100"/>
          <a:sy n="60" d="100"/>
        </p:scale>
        <p:origin x="-2598" y="2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olina.viana\Documents\Tabula&#231;&#227;o%20de%20Dados%20-%20Capacita&#231;&#227;o%20Ouvidoria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olina.viana\Desktop\Tabula&#231;&#227;o%20de%20Dad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olina.viana\Desktop\Tabula&#231;&#227;o%20de%20D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stacked"/>
        <c:ser>
          <c:idx val="5"/>
          <c:order val="5"/>
          <c:tx>
            <c:strRef>
              <c:f>Resultado!$D$11</c:f>
            </c:strRef>
          </c:tx>
          <c:spPr>
            <a:solidFill>
              <a:schemeClr val="accent3"/>
            </a:solidFill>
          </c:spPr>
          <c:dLbls>
            <c:showVal val="1"/>
          </c:dLbls>
          <c:cat>
            <c:multiLvlStrRef>
              <c:f>Resultado!$A$12:$B$19</c:f>
            </c:multiLvlStrRef>
          </c:cat>
          <c:val>
            <c:numRef>
              <c:f>Resultado!$D$12:$D$19</c:f>
            </c:numRef>
          </c:val>
        </c:ser>
        <c:ser>
          <c:idx val="6"/>
          <c:order val="6"/>
          <c:tx>
            <c:strRef>
              <c:f>Resultado!$F$11</c:f>
            </c:strRef>
          </c:tx>
          <c:spPr>
            <a:solidFill>
              <a:schemeClr val="accent5"/>
            </a:solidFill>
          </c:spPr>
          <c:dLbls>
            <c:showVal val="1"/>
          </c:dLbls>
          <c:cat>
            <c:multiLvlStrRef>
              <c:f>Resultado!$A$12:$B$19</c:f>
            </c:multiLvlStrRef>
          </c:cat>
          <c:val>
            <c:numRef>
              <c:f>Resultado!$F$12:$F$19</c:f>
            </c:numRef>
          </c:val>
        </c:ser>
        <c:ser>
          <c:idx val="7"/>
          <c:order val="7"/>
          <c:tx>
            <c:strRef>
              <c:f>Resultado!$J$11</c:f>
            </c:strRef>
          </c:tx>
          <c:spPr>
            <a:solidFill>
              <a:schemeClr val="accent2"/>
            </a:solidFill>
          </c:spPr>
          <c:dLbls>
            <c:showVal val="1"/>
          </c:dLbls>
          <c:cat>
            <c:multiLvlStrRef>
              <c:f>Resultado!$A$12:$B$19</c:f>
            </c:multiLvlStrRef>
          </c:cat>
          <c:val>
            <c:numRef>
              <c:f>Resultado!$J$12:$J$19</c:f>
            </c:numRef>
          </c:val>
        </c:ser>
        <c:ser>
          <c:idx val="8"/>
          <c:order val="8"/>
          <c:tx>
            <c:strRef>
              <c:f>Resultado!$L$11</c:f>
            </c:strRef>
          </c:tx>
          <c:spPr>
            <a:solidFill>
              <a:schemeClr val="accent6"/>
            </a:solidFill>
          </c:spPr>
          <c:dLbls>
            <c:showVal val="1"/>
          </c:dLbls>
          <c:cat>
            <c:multiLvlStrRef>
              <c:f>Resultado!$A$12:$B$19</c:f>
            </c:multiLvlStrRef>
          </c:cat>
          <c:val>
            <c:numRef>
              <c:f>Resultado!$L$12:$L$19</c:f>
            </c:numRef>
          </c:val>
        </c:ser>
        <c:ser>
          <c:idx val="0"/>
          <c:order val="0"/>
          <c:tx>
            <c:strRef>
              <c:f>'[Tabulação de Dados - Capacitação Ouvidorias.xlsx]Resultado'!$D$11</c:f>
              <c:strCache>
                <c:ptCount val="1"/>
                <c:pt idx="0">
                  <c:v>% MUITO BOM</c:v>
                </c:pt>
              </c:strCache>
            </c:strRef>
          </c:tx>
          <c:spPr>
            <a:solidFill>
              <a:schemeClr val="accent3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'[Tabulação de Dados - Capacitação Ouvidorias.xlsx]Resultado'!$A$12:$B$19</c:f>
              <c:multiLvlStrCache>
                <c:ptCount val="8"/>
                <c:lvl>
                  <c:pt idx="0">
                    <c:v>1. Domínio do assunto abordado </c:v>
                  </c:pt>
                  <c:pt idx="1">
                    <c:v>2.Condução e didática adotada</c:v>
                  </c:pt>
                  <c:pt idx="2">
                    <c:v>3. Comunicação do evento</c:v>
                  </c:pt>
                  <c:pt idx="3">
                    <c:v>4. Organização do ambiente</c:v>
                  </c:pt>
                  <c:pt idx="4">
                    <c:v>5. Instalações físicas</c:v>
                  </c:pt>
                  <c:pt idx="5">
                    <c:v>6. Qualidade dos recursos (som, imagem, apostilas, etc.)</c:v>
                  </c:pt>
                  <c:pt idx="6">
                    <c:v>7. Acesso ao local do evento </c:v>
                  </c:pt>
                  <c:pt idx="7">
                    <c:v>8. No geral, você diria que o treinamento foi</c:v>
                  </c:pt>
                </c:lvl>
                <c:lvl>
                  <c:pt idx="0">
                    <c:v>A. Instrutor</c:v>
                  </c:pt>
                  <c:pt idx="2">
                    <c:v>b. Organização</c:v>
                  </c:pt>
                  <c:pt idx="4">
                    <c:v>C. Ambiente</c:v>
                  </c:pt>
                  <c:pt idx="7">
                    <c:v>D. Geral</c:v>
                  </c:pt>
                </c:lvl>
              </c:multiLvlStrCache>
            </c:multiLvlStrRef>
          </c:cat>
          <c:val>
            <c:numRef>
              <c:f>'[Tabulação de Dados - Capacitação Ouvidorias.xlsx]Resultado'!$D$12:$D$19</c:f>
              <c:numCache>
                <c:formatCode>0%</c:formatCode>
                <c:ptCount val="8"/>
                <c:pt idx="0">
                  <c:v>0.60000000000000009</c:v>
                </c:pt>
                <c:pt idx="1">
                  <c:v>0.60000000000000009</c:v>
                </c:pt>
                <c:pt idx="2">
                  <c:v>0.60000000000000009</c:v>
                </c:pt>
                <c:pt idx="3">
                  <c:v>0.8</c:v>
                </c:pt>
                <c:pt idx="4">
                  <c:v>0.8</c:v>
                </c:pt>
                <c:pt idx="5">
                  <c:v>0.60000000000000009</c:v>
                </c:pt>
                <c:pt idx="6">
                  <c:v>0.8</c:v>
                </c:pt>
                <c:pt idx="7">
                  <c:v>0.60000000000000009</c:v>
                </c:pt>
              </c:numCache>
            </c:numRef>
          </c:val>
        </c:ser>
        <c:ser>
          <c:idx val="1"/>
          <c:order val="1"/>
          <c:tx>
            <c:strRef>
              <c:f>'[Tabulação de Dados - Capacitação Ouvidorias.xlsx]Resultado'!$F$11</c:f>
              <c:strCache>
                <c:ptCount val="1"/>
                <c:pt idx="0">
                  <c:v>% BOM</c:v>
                </c:pt>
              </c:strCache>
            </c:strRef>
          </c:tx>
          <c:spPr>
            <a:solidFill>
              <a:schemeClr val="accent5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'[Tabulação de Dados - Capacitação Ouvidorias.xlsx]Resultado'!$A$12:$B$19</c:f>
              <c:multiLvlStrCache>
                <c:ptCount val="8"/>
                <c:lvl>
                  <c:pt idx="0">
                    <c:v>1. Domínio do assunto abordado </c:v>
                  </c:pt>
                  <c:pt idx="1">
                    <c:v>2.Condução e didática adotada</c:v>
                  </c:pt>
                  <c:pt idx="2">
                    <c:v>3. Comunicação do evento</c:v>
                  </c:pt>
                  <c:pt idx="3">
                    <c:v>4. Organização do ambiente</c:v>
                  </c:pt>
                  <c:pt idx="4">
                    <c:v>5. Instalações físicas</c:v>
                  </c:pt>
                  <c:pt idx="5">
                    <c:v>6. Qualidade dos recursos (som, imagem, apostilas, etc.)</c:v>
                  </c:pt>
                  <c:pt idx="6">
                    <c:v>7. Acesso ao local do evento </c:v>
                  </c:pt>
                  <c:pt idx="7">
                    <c:v>8. No geral, você diria que o treinamento foi</c:v>
                  </c:pt>
                </c:lvl>
                <c:lvl>
                  <c:pt idx="0">
                    <c:v>A. Instrutor</c:v>
                  </c:pt>
                  <c:pt idx="2">
                    <c:v>b. Organização</c:v>
                  </c:pt>
                  <c:pt idx="4">
                    <c:v>C. Ambiente</c:v>
                  </c:pt>
                  <c:pt idx="7">
                    <c:v>D. Geral</c:v>
                  </c:pt>
                </c:lvl>
              </c:multiLvlStrCache>
            </c:multiLvlStrRef>
          </c:cat>
          <c:val>
            <c:numRef>
              <c:f>'[Tabulação de Dados - Capacitação Ouvidorias.xlsx]Resultado'!$F$12:$F$19</c:f>
              <c:numCache>
                <c:formatCode>0%</c:formatCode>
                <c:ptCount val="8"/>
                <c:pt idx="0">
                  <c:v>0.4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0.4</c:v>
                </c:pt>
              </c:numCache>
            </c:numRef>
          </c:val>
        </c:ser>
        <c:ser>
          <c:idx val="4"/>
          <c:order val="2"/>
          <c:tx>
            <c:strRef>
              <c:f>'[Tabulação de Dados - Capacitação Ouvidorias.xlsx]Resultado'!$H$11</c:f>
              <c:strCache>
                <c:ptCount val="1"/>
                <c:pt idx="0">
                  <c:v>%REGULAR</c:v>
                </c:pt>
              </c:strCache>
            </c:strRef>
          </c:tx>
          <c:spPr>
            <a:solidFill>
              <a:srgbClr val="FFFF00"/>
            </a:solidFill>
          </c:spPr>
          <c:dLbls>
            <c:showVal val="1"/>
          </c:dLbls>
          <c:val>
            <c:numRef>
              <c:f>'[Tabulação de Dados - Capacitação Ouvidorias.xlsx]Resultado'!$H$12:$H$19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0.2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2"/>
          <c:order val="3"/>
          <c:tx>
            <c:strRef>
              <c:f>'[Tabulação de Dados - Capacitação Ouvidorias.xlsx]Resultado'!$J$11</c:f>
              <c:strCache>
                <c:ptCount val="1"/>
                <c:pt idx="0">
                  <c:v>% RUIM</c:v>
                </c:pt>
              </c:strCache>
            </c:strRef>
          </c:tx>
          <c:spPr>
            <a:solidFill>
              <a:schemeClr val="accent2"/>
            </a:solidFill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'[Tabulação de Dados - Capacitação Ouvidorias.xlsx]Resultado'!$A$12:$B$19</c:f>
              <c:multiLvlStrCache>
                <c:ptCount val="8"/>
                <c:lvl>
                  <c:pt idx="0">
                    <c:v>1. Domínio do assunto abordado </c:v>
                  </c:pt>
                  <c:pt idx="1">
                    <c:v>2.Condução e didática adotada</c:v>
                  </c:pt>
                  <c:pt idx="2">
                    <c:v>3. Comunicação do evento</c:v>
                  </c:pt>
                  <c:pt idx="3">
                    <c:v>4. Organização do ambiente</c:v>
                  </c:pt>
                  <c:pt idx="4">
                    <c:v>5. Instalações físicas</c:v>
                  </c:pt>
                  <c:pt idx="5">
                    <c:v>6. Qualidade dos recursos (som, imagem, apostilas, etc.)</c:v>
                  </c:pt>
                  <c:pt idx="6">
                    <c:v>7. Acesso ao local do evento </c:v>
                  </c:pt>
                  <c:pt idx="7">
                    <c:v>8. No geral, você diria que o treinamento foi</c:v>
                  </c:pt>
                </c:lvl>
                <c:lvl>
                  <c:pt idx="0">
                    <c:v>A. Instrutor</c:v>
                  </c:pt>
                  <c:pt idx="2">
                    <c:v>b. Organização</c:v>
                  </c:pt>
                  <c:pt idx="4">
                    <c:v>C. Ambiente</c:v>
                  </c:pt>
                  <c:pt idx="7">
                    <c:v>D. Geral</c:v>
                  </c:pt>
                </c:lvl>
              </c:multiLvlStrCache>
            </c:multiLvlStrRef>
          </c:cat>
          <c:val>
            <c:numRef>
              <c:f>'[Tabulação de Dados - Capacitação Ouvidorias.xlsx]Resultado'!$J$12:$J$19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3"/>
          <c:order val="4"/>
          <c:tx>
            <c:strRef>
              <c:f>'[Tabulação de Dados - Capacitação Ouvidorias.xlsx]Resultado'!$L$11</c:f>
              <c:strCache>
                <c:ptCount val="1"/>
                <c:pt idx="0">
                  <c:v>% NA/ NR</c:v>
                </c:pt>
              </c:strCache>
            </c:strRef>
          </c:tx>
          <c:spPr>
            <a:solidFill>
              <a:schemeClr val="accent6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'[Tabulação de Dados - Capacitação Ouvidorias.xlsx]Resultado'!$A$12:$B$19</c:f>
              <c:multiLvlStrCache>
                <c:ptCount val="8"/>
                <c:lvl>
                  <c:pt idx="0">
                    <c:v>1. Domínio do assunto abordado </c:v>
                  </c:pt>
                  <c:pt idx="1">
                    <c:v>2.Condução e didática adotada</c:v>
                  </c:pt>
                  <c:pt idx="2">
                    <c:v>3. Comunicação do evento</c:v>
                  </c:pt>
                  <c:pt idx="3">
                    <c:v>4. Organização do ambiente</c:v>
                  </c:pt>
                  <c:pt idx="4">
                    <c:v>5. Instalações físicas</c:v>
                  </c:pt>
                  <c:pt idx="5">
                    <c:v>6. Qualidade dos recursos (som, imagem, apostilas, etc.)</c:v>
                  </c:pt>
                  <c:pt idx="6">
                    <c:v>7. Acesso ao local do evento </c:v>
                  </c:pt>
                  <c:pt idx="7">
                    <c:v>8. No geral, você diria que o treinamento foi</c:v>
                  </c:pt>
                </c:lvl>
                <c:lvl>
                  <c:pt idx="0">
                    <c:v>A. Instrutor</c:v>
                  </c:pt>
                  <c:pt idx="2">
                    <c:v>b. Organização</c:v>
                  </c:pt>
                  <c:pt idx="4">
                    <c:v>C. Ambiente</c:v>
                  </c:pt>
                  <c:pt idx="7">
                    <c:v>D. Geral</c:v>
                  </c:pt>
                </c:lvl>
              </c:multiLvlStrCache>
            </c:multiLvlStrRef>
          </c:cat>
          <c:val>
            <c:numRef>
              <c:f>'[Tabulação de Dados - Capacitação Ouvidorias.xlsx]Resultado'!$L$12:$L$19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Val val="1"/>
        </c:dLbls>
        <c:overlap val="100"/>
        <c:axId val="35955840"/>
        <c:axId val="35964032"/>
      </c:barChart>
      <c:catAx>
        <c:axId val="3595584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35964032"/>
        <c:crosses val="autoZero"/>
        <c:auto val="1"/>
        <c:lblAlgn val="ctr"/>
        <c:lblOffset val="100"/>
      </c:catAx>
      <c:valAx>
        <c:axId val="35964032"/>
        <c:scaling>
          <c:orientation val="minMax"/>
        </c:scaling>
        <c:delete val="1"/>
        <c:axPos val="l"/>
        <c:numFmt formatCode="0%" sourceLinked="1"/>
        <c:tickLblPos val="none"/>
        <c:crossAx val="359558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33681098655343711"/>
          <c:y val="0.10025157132880452"/>
          <c:w val="0.343309130964423"/>
          <c:h val="0.68121534611559054"/>
        </c:manualLayout>
      </c:layout>
      <c:doughnutChart>
        <c:varyColors val="1"/>
        <c:ser>
          <c:idx val="0"/>
          <c:order val="0"/>
          <c:spPr>
            <a:solidFill>
              <a:schemeClr val="accent3"/>
            </a:solidFill>
          </c:spPr>
          <c:explosion val="29"/>
          <c:dPt>
            <c:idx val="1"/>
            <c:spPr>
              <a:solidFill>
                <a:schemeClr val="accent2"/>
              </a:solidFill>
            </c:spPr>
          </c:dPt>
          <c:dPt>
            <c:idx val="2"/>
            <c:spPr>
              <a:solidFill>
                <a:schemeClr val="accent6"/>
              </a:solidFill>
            </c:spPr>
          </c:dPt>
          <c:dLbls>
            <c:dLbl>
              <c:idx val="0"/>
              <c:layout>
                <c:manualLayout>
                  <c:x val="0"/>
                  <c:y val="-0.39814814814814831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Resultado!$E$23:$E$25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NR</c:v>
                </c:pt>
              </c:strCache>
            </c:strRef>
          </c:cat>
          <c:val>
            <c:numRef>
              <c:f>Resultado!$F$23:$F$25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Val val="1"/>
        </c:dLbls>
        <c:firstSliceAng val="0"/>
        <c:holeSize val="50"/>
      </c:doughnutChart>
    </c:plotArea>
    <c:legend>
      <c:legendPos val="b"/>
      <c:layout/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36259319093737763"/>
          <c:y val="4.9757432018973487E-2"/>
          <c:w val="0.32495573531422817"/>
          <c:h val="0.60348900611785916"/>
        </c:manualLayout>
      </c:layout>
      <c:doughnutChart>
        <c:varyColors val="1"/>
        <c:ser>
          <c:idx val="0"/>
          <c:order val="0"/>
          <c:explosion val="30"/>
          <c:dPt>
            <c:idx val="0"/>
            <c:spPr>
              <a:solidFill>
                <a:schemeClr val="accent3"/>
              </a:solidFill>
            </c:spPr>
          </c:dPt>
          <c:dPt>
            <c:idx val="2"/>
            <c:spPr>
              <a:solidFill>
                <a:schemeClr val="accent6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Resultado!$E$28:$E$30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NR</c:v>
                </c:pt>
              </c:strCache>
            </c:strRef>
          </c:cat>
          <c:val>
            <c:numRef>
              <c:f>Resultado!$F$28:$F$30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Val val="1"/>
        </c:dLbls>
        <c:firstSliceAng val="0"/>
        <c:holeSize val="50"/>
      </c:doughnutChart>
    </c:plotArea>
    <c:legend>
      <c:legendPos val="b"/>
      <c:layout/>
      <c:txPr>
        <a:bodyPr/>
        <a:lstStyle/>
        <a:p>
          <a:pPr rtl="0">
            <a:defRPr/>
          </a:pPr>
          <a:endParaRPr lang="pt-BR"/>
        </a:p>
      </c:txPr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6E56-E879-4CC0-84F8-04F9FFD156CF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F967-FBA6-43C3-8DEA-C2DDA05B7A8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3952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4145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6085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0876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9191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2790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3035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7607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5846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472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197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182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56ECD-B224-4C2B-BFDF-A2C32235F1D0}" type="datetimeFigureOut">
              <a:rPr lang="pt-BR" smtClean="0"/>
              <a:pPr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19B6-F74A-4382-9510-EFBBFD6C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721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4290" y="1500166"/>
            <a:ext cx="63912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pt-BR" altLang="pt-BR" sz="3000" b="1" dirty="0" smtClean="0">
                <a:solidFill>
                  <a:srgbClr val="003366"/>
                </a:solidFill>
              </a:rPr>
              <a:t>Avaliação da Capacitação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b="1" dirty="0" smtClean="0">
                <a:solidFill>
                  <a:srgbClr val="003366"/>
                </a:solidFill>
              </a:rPr>
              <a:t>Curso: </a:t>
            </a:r>
            <a:r>
              <a:rPr lang="pt-BR" altLang="pt-BR" sz="1600" b="1" dirty="0" smtClean="0">
                <a:solidFill>
                  <a:srgbClr val="003366"/>
                </a:solidFill>
              </a:rPr>
              <a:t>Capacitação sobre Ouvidorias</a:t>
            </a:r>
            <a:r>
              <a:rPr lang="pt-BR" altLang="pt-BR" sz="1600" b="1" dirty="0" smtClean="0">
                <a:solidFill>
                  <a:srgbClr val="003366"/>
                </a:solidFill>
              </a:rPr>
              <a:t> </a:t>
            </a:r>
            <a:endParaRPr lang="pt-BR" altLang="pt-BR" sz="1600" b="1" dirty="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solidFill>
                  <a:srgbClr val="4394A8"/>
                </a:solidFill>
              </a:rPr>
              <a:t>Data: </a:t>
            </a:r>
            <a:r>
              <a:rPr lang="pt-BR" altLang="pt-BR" sz="1600" dirty="0" smtClean="0">
                <a:solidFill>
                  <a:srgbClr val="4394A8"/>
                </a:solidFill>
              </a:rPr>
              <a:t>13.10.2016</a:t>
            </a:r>
            <a:endParaRPr lang="pt-BR" altLang="pt-BR" sz="1800" dirty="0"/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0" y="114300"/>
            <a:ext cx="6858000" cy="677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8868" y="142844"/>
            <a:ext cx="2140054" cy="1226964"/>
          </a:xfrm>
          <a:prstGeom prst="rect">
            <a:avLst/>
          </a:prstGeom>
        </p:spPr>
      </p:pic>
      <p:pic>
        <p:nvPicPr>
          <p:cNvPr id="1026" name="Picture 2" descr="http://www.agenciaalagoas.al.gov.br/component/joomgallery/image?view=image&amp;format=raw&amp;type=img&amp;id=92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42" y="4143372"/>
            <a:ext cx="5850465" cy="3290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58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55638" y="133350"/>
            <a:ext cx="6035675" cy="3317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cap="small" dirty="0" smtClean="0">
                <a:solidFill>
                  <a:schemeClr val="bg1"/>
                </a:solidFill>
                <a:latin typeface="+mj-lt"/>
              </a:rPr>
              <a:t>Dê SUA OPINIÃO SOBRE:</a:t>
            </a:r>
            <a:endParaRPr lang="pt-BR" sz="1300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7638" y="133350"/>
            <a:ext cx="482600" cy="331788"/>
          </a:xfrm>
          <a:prstGeom prst="rect">
            <a:avLst/>
          </a:prstGeom>
          <a:solidFill>
            <a:srgbClr val="319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bg1"/>
                </a:solidFill>
                <a:latin typeface="+mj-lt"/>
              </a:rPr>
              <a:t>1.</a:t>
            </a:r>
            <a:endParaRPr lang="pt-B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30239" y="4139952"/>
            <a:ext cx="2582737" cy="43204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300" b="1" cap="small" dirty="0">
                <a:solidFill>
                  <a:schemeClr val="bg1"/>
                </a:solidFill>
                <a:latin typeface="+mj-lt"/>
              </a:rPr>
              <a:t>O Treinamento contribuiu para o seu desenvolvimento profissional?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22238" y="4139952"/>
            <a:ext cx="482600" cy="432048"/>
          </a:xfrm>
          <a:prstGeom prst="rect">
            <a:avLst/>
          </a:prstGeom>
          <a:solidFill>
            <a:srgbClr val="319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pt-BR" sz="2000" b="1" dirty="0" smtClean="0">
                <a:solidFill>
                  <a:schemeClr val="bg1"/>
                </a:solidFill>
                <a:latin typeface="+mj-lt"/>
              </a:rPr>
              <a:t>.</a:t>
            </a:r>
            <a:endParaRPr lang="pt-B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88980" y="4139952"/>
            <a:ext cx="2802333" cy="43204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300" b="1" cap="small" dirty="0">
                <a:solidFill>
                  <a:schemeClr val="bg1"/>
                </a:solidFill>
                <a:latin typeface="+mj-lt"/>
              </a:rPr>
              <a:t>Você poderá aplicar o conteúdo do treinamento no seu posto de trabalho?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366815" y="4139952"/>
            <a:ext cx="482600" cy="432048"/>
          </a:xfrm>
          <a:prstGeom prst="rect">
            <a:avLst/>
          </a:prstGeom>
          <a:solidFill>
            <a:srgbClr val="319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pt-BR" sz="2000" b="1" dirty="0" smtClean="0">
                <a:solidFill>
                  <a:schemeClr val="bg1"/>
                </a:solidFill>
                <a:latin typeface="+mj-lt"/>
              </a:rPr>
              <a:t>.</a:t>
            </a:r>
            <a:endParaRPr lang="pt-B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3685" y="6084168"/>
            <a:ext cx="6035675" cy="3317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cap="small" dirty="0" smtClean="0">
                <a:solidFill>
                  <a:schemeClr val="bg1"/>
                </a:solidFill>
                <a:latin typeface="+mj-lt"/>
              </a:rPr>
              <a:t>SUGESTÕES DE MELHORIA/ COMENTARIOS DIVERSOS:</a:t>
            </a:r>
            <a:endParaRPr lang="pt-BR" sz="1300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5685" y="6084168"/>
            <a:ext cx="482600" cy="331788"/>
          </a:xfrm>
          <a:prstGeom prst="rect">
            <a:avLst/>
          </a:prstGeom>
          <a:solidFill>
            <a:srgbClr val="319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pt-BR" sz="2000" b="1" dirty="0" smtClean="0">
                <a:solidFill>
                  <a:schemeClr val="bg1"/>
                </a:solidFill>
                <a:latin typeface="+mj-lt"/>
              </a:rPr>
              <a:t>.</a:t>
            </a:r>
            <a:endParaRPr lang="pt-BR" sz="20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42852" y="6429386"/>
          <a:ext cx="6572298" cy="1390989"/>
        </p:xfrm>
        <a:graphic>
          <a:graphicData uri="http://schemas.openxmlformats.org/drawingml/2006/table">
            <a:tbl>
              <a:tblPr/>
              <a:tblGrid>
                <a:gridCol w="41894"/>
                <a:gridCol w="6530404"/>
              </a:tblGrid>
              <a:tr h="489245">
                <a:tc>
                  <a:txBody>
                    <a:bodyPr/>
                    <a:lstStyle/>
                    <a:p>
                      <a:pPr algn="ctr" fontAlgn="ctr">
                        <a:buFont typeface="Arial" pitchFamily="34" charset="0"/>
                        <a:buNone/>
                      </a:pP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52" marR="5452" marT="54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Esses treinamentos com poucos órgãos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são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positivos pela abrangência das discussões e dúvidas.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872">
                <a:tc>
                  <a:txBody>
                    <a:bodyPr/>
                    <a:lstStyle/>
                    <a:p>
                      <a:pPr algn="l" fontAlgn="ctr">
                        <a:buFont typeface="Arial" pitchFamily="34" charset="0"/>
                        <a:buChar char="•"/>
                      </a:pP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52" marR="5452" marT="5452" marB="0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Muito elucidativas, material de fácil entendimento.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872">
                <a:tc>
                  <a:txBody>
                    <a:bodyPr/>
                    <a:lstStyle/>
                    <a:p>
                      <a:pPr algn="l" fontAlgn="ctr">
                        <a:buFont typeface="Arial" pitchFamily="34" charset="0"/>
                        <a:buChar char="•"/>
                      </a:pP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52" marR="5452" marT="5452" marB="0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Char char="•"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Comunicar com antecedência.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0" y="500034"/>
          <a:ext cx="6858000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Gráfico 17"/>
          <p:cNvGraphicFramePr/>
          <p:nvPr/>
        </p:nvGraphicFramePr>
        <p:xfrm>
          <a:off x="214290" y="4572000"/>
          <a:ext cx="3000395" cy="1512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áfico 18"/>
          <p:cNvGraphicFramePr/>
          <p:nvPr/>
        </p:nvGraphicFramePr>
        <p:xfrm>
          <a:off x="3786191" y="4572000"/>
          <a:ext cx="2786081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tângulo 22"/>
          <p:cNvSpPr/>
          <p:nvPr/>
        </p:nvSpPr>
        <p:spPr>
          <a:xfrm>
            <a:off x="171473" y="8143900"/>
            <a:ext cx="6543675" cy="1440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cap="small" dirty="0" smtClean="0">
                <a:solidFill>
                  <a:schemeClr val="bg1"/>
                </a:solidFill>
                <a:latin typeface="+mj-lt"/>
              </a:rPr>
              <a:t>Foram respondidos </a:t>
            </a:r>
            <a:r>
              <a:rPr lang="pt-BR" sz="1300" b="1" cap="small" dirty="0" smtClean="0">
                <a:solidFill>
                  <a:schemeClr val="bg1"/>
                </a:solidFill>
                <a:latin typeface="+mj-lt"/>
              </a:rPr>
              <a:t>5 </a:t>
            </a:r>
            <a:r>
              <a:rPr lang="pt-BR" sz="1300" b="1" cap="small" dirty="0" smtClean="0">
                <a:solidFill>
                  <a:schemeClr val="bg1"/>
                </a:solidFill>
                <a:latin typeface="+mj-lt"/>
              </a:rPr>
              <a:t>questionários</a:t>
            </a:r>
            <a:endParaRPr lang="pt-BR" sz="1300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42852" y="8286776"/>
            <a:ext cx="6518274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00" dirty="0" smtClean="0"/>
              <a:t>Obs.: NA </a:t>
            </a:r>
            <a:r>
              <a:rPr lang="pt-BR" sz="900" dirty="0"/>
              <a:t>=</a:t>
            </a:r>
            <a:r>
              <a:rPr lang="pt-BR" sz="900" dirty="0" smtClean="0"/>
              <a:t> Não se Aplica/ NR </a:t>
            </a:r>
            <a:r>
              <a:rPr lang="pt-BR" sz="900" dirty="0"/>
              <a:t>=</a:t>
            </a:r>
            <a:r>
              <a:rPr lang="pt-BR" sz="900" dirty="0" smtClean="0"/>
              <a:t> Não Respondeu</a:t>
            </a:r>
            <a:endParaRPr lang="pt-BR" sz="900" dirty="0"/>
          </a:p>
        </p:txBody>
      </p:sp>
    </p:spTree>
    <p:extLst>
      <p:ext uri="{BB962C8B-B14F-4D97-AF65-F5344CB8AC3E}">
        <p14:creationId xmlns="" xmlns:p14="http://schemas.microsoft.com/office/powerpoint/2010/main" val="12283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96</Words>
  <Application>Microsoft Office PowerPoint</Application>
  <PresentationFormat>Apresentação na tela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Fernandes M. de Oliveira</dc:creator>
  <cp:lastModifiedBy>carolina.viana</cp:lastModifiedBy>
  <cp:revision>53</cp:revision>
  <cp:lastPrinted>2015-07-22T19:15:24Z</cp:lastPrinted>
  <dcterms:created xsi:type="dcterms:W3CDTF">2015-05-28T18:54:57Z</dcterms:created>
  <dcterms:modified xsi:type="dcterms:W3CDTF">2016-10-14T13:31:14Z</dcterms:modified>
</cp:coreProperties>
</file>