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charts/chart13.xml" ContentType="application/vnd.openxmlformats-officedocument.drawingml.char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290" r:id="rId4"/>
    <p:sldId id="279" r:id="rId5"/>
    <p:sldId id="291" r:id="rId6"/>
    <p:sldId id="256" r:id="rId7"/>
    <p:sldId id="280" r:id="rId8"/>
    <p:sldId id="261" r:id="rId9"/>
    <p:sldId id="281" r:id="rId10"/>
    <p:sldId id="264" r:id="rId11"/>
    <p:sldId id="289" r:id="rId12"/>
    <p:sldId id="292" r:id="rId13"/>
  </p:sldIdLst>
  <p:sldSz cx="6858000" cy="9144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24" d="100"/>
          <a:sy n="124" d="100"/>
        </p:scale>
        <p:origin x="-636" y="209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runa.barbosa\Documents\AVALIACAO%20GRAFICOS%20OUTUBRO%202016%20EQUIPE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UCOR\RELAT&#211;RIO%20DA%20SUCOR_2016\Gr&#225;ficos%20Relat&#243;rio%20SUCOR%20julho%20a%20novembro-2016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UCOR\RELAT&#211;RIO%20DA%20SUCOR_2016\Gr&#225;ficos%20Relat&#243;rio%20SUCOR%20julho%20a%20novembro-2016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UCOR\RELAT&#211;RIO%20DA%20SUCOR_2016\Gr&#225;ficos%20Relat&#243;rio%20SUCOR%20julho%20a%20novembro-2016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UCOR\RELAT&#211;RIO%20DA%20SUCOR_2016\Gr&#225;ficos%20Relat&#243;rio%20SUCOR%20julho%20a%20novembro-2016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runa.barbosa\Documents\AVALIACAO%20GRAFICOS%20OUTUBRO%202016%20EQUIP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H:\PONTOS%202016%2010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runa.barbosa\Documents\AVALIACAO%20GRAFICOS%20OUTUBRO%202016%20EQUIPE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UCOR\RELAT&#211;RIO%20DA%20SUCOR_2016\Gr&#225;ficos%20Relat&#243;rio%20SUCOR%20julho%20a%20novembro-2016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UCOR\RELAT&#211;RIO%20DA%20SUCOR_2016\Gr&#225;ficos%20Relat&#243;rio%20SUCOR%20julho%20a%20novembro-2016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UCOR\RELAT&#211;RIO%20DA%20SUCOR_2016\Gr&#225;ficos%20Relat&#243;rio%20SUCOR%20julho%20a%20novembro-2016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UCOR\RELAT&#211;RIO%20DA%20SUCOR_2016\Gr&#225;ficos%20Relat&#243;rio%20SUCOR%20julho%20a%20novembro-2016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UCOR\RELAT&#211;RIO%20DA%20SUCOR_2016\Gr&#225;ficos%20Relat&#243;rio%20SUCOR%20julho%20a%20novembro-2016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tx>
            <c:v>Documentos criados</c:v>
          </c:tx>
          <c:cat>
            <c:strRef>
              <c:f>Plan1!$H$5:$H$10</c:f>
              <c:strCache>
                <c:ptCount val="6"/>
                <c:pt idx="0">
                  <c:v>JOSE ANILTON</c:v>
                </c:pt>
                <c:pt idx="1">
                  <c:v>LIANA</c:v>
                </c:pt>
                <c:pt idx="2">
                  <c:v>LUCY</c:v>
                </c:pt>
                <c:pt idx="3">
                  <c:v>FABRICIA</c:v>
                </c:pt>
                <c:pt idx="4">
                  <c:v>CAROL</c:v>
                </c:pt>
                <c:pt idx="5">
                  <c:v>VANESSA</c:v>
                </c:pt>
              </c:strCache>
            </c:strRef>
          </c:cat>
          <c:val>
            <c:numRef>
              <c:f>Plan1!$I$5:$I$10</c:f>
              <c:numCache>
                <c:formatCode>General</c:formatCode>
                <c:ptCount val="6"/>
                <c:pt idx="0" formatCode="0">
                  <c:v>4</c:v>
                </c:pt>
                <c:pt idx="1">
                  <c:v>1</c:v>
                </c:pt>
                <c:pt idx="2">
                  <c:v>13</c:v>
                </c:pt>
                <c:pt idx="3">
                  <c:v>7</c:v>
                </c:pt>
                <c:pt idx="4">
                  <c:v>9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v>Processos analisados</c:v>
          </c:tx>
          <c:cat>
            <c:strRef>
              <c:f>Plan1!$H$5:$H$10</c:f>
              <c:strCache>
                <c:ptCount val="6"/>
                <c:pt idx="0">
                  <c:v>JOSE ANILTON</c:v>
                </c:pt>
                <c:pt idx="1">
                  <c:v>LIANA</c:v>
                </c:pt>
                <c:pt idx="2">
                  <c:v>LUCY</c:v>
                </c:pt>
                <c:pt idx="3">
                  <c:v>FABRICIA</c:v>
                </c:pt>
                <c:pt idx="4">
                  <c:v>CAROL</c:v>
                </c:pt>
                <c:pt idx="5">
                  <c:v>VANESSA</c:v>
                </c:pt>
              </c:strCache>
            </c:strRef>
          </c:cat>
          <c:val>
            <c:numRef>
              <c:f>Plan1!$J$5:$J$10</c:f>
              <c:numCache>
                <c:formatCode>General</c:formatCode>
                <c:ptCount val="6"/>
                <c:pt idx="0">
                  <c:v>7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  <c:pt idx="4">
                  <c:v>29</c:v>
                </c:pt>
                <c:pt idx="5">
                  <c:v>15</c:v>
                </c:pt>
              </c:numCache>
            </c:numRef>
          </c:val>
        </c:ser>
        <c:axId val="58843520"/>
        <c:axId val="58845056"/>
      </c:barChart>
      <c:catAx>
        <c:axId val="58843520"/>
        <c:scaling>
          <c:orientation val="minMax"/>
        </c:scaling>
        <c:axPos val="b"/>
        <c:numFmt formatCode="General" sourceLinked="0"/>
        <c:tickLblPos val="nextTo"/>
        <c:crossAx val="58845056"/>
        <c:crosses val="autoZero"/>
        <c:auto val="1"/>
        <c:lblAlgn val="ctr"/>
        <c:lblOffset val="100"/>
      </c:catAx>
      <c:valAx>
        <c:axId val="58845056"/>
        <c:scaling>
          <c:orientation val="minMax"/>
        </c:scaling>
        <c:axPos val="l"/>
        <c:majorGridlines/>
        <c:numFmt formatCode="0" sourceLinked="1"/>
        <c:tickLblPos val="nextTo"/>
        <c:crossAx val="58843520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 sz="1600"/>
            </a:pPr>
            <a:r>
              <a:rPr lang="pt-BR" sz="1600" b="1" i="0" u="none" strike="noStrike" baseline="0" dirty="0" smtClean="0"/>
              <a:t>Processos Administrativos Disciplinares - Penalidades Aplicadas </a:t>
            </a:r>
            <a:endParaRPr lang="pt-BR" sz="1600" dirty="0"/>
          </a:p>
        </c:rich>
      </c:tx>
      <c:layout/>
    </c:title>
    <c:plotArea>
      <c:layout>
        <c:manualLayout>
          <c:layoutTarget val="inner"/>
          <c:xMode val="edge"/>
          <c:yMode val="edge"/>
          <c:x val="2.3504273504273504E-2"/>
          <c:y val="0.2361111111111111"/>
          <c:w val="0.66064203513022413"/>
          <c:h val="0.61351450860309131"/>
        </c:manualLayout>
      </c:layout>
      <c:barChart>
        <c:barDir val="col"/>
        <c:grouping val="clustered"/>
        <c:ser>
          <c:idx val="0"/>
          <c:order val="0"/>
          <c:tx>
            <c:strRef>
              <c:f>'Ano 2016'!$B$87</c:f>
              <c:strCache>
                <c:ptCount val="1"/>
                <c:pt idx="0">
                  <c:v>Cassação de Aposentadoria</c:v>
                </c:pt>
              </c:strCache>
            </c:strRef>
          </c:tx>
          <c:dLbls>
            <c:txPr>
              <a:bodyPr/>
              <a:lstStyle/>
              <a:p>
                <a:pPr>
                  <a:defRPr b="1"/>
                </a:pPr>
                <a:endParaRPr lang="pt-BR"/>
              </a:p>
            </c:txPr>
            <c:showVal val="1"/>
          </c:dLbls>
          <c:cat>
            <c:strRef>
              <c:f>'Ano 2016'!$A$88:$A$94</c:f>
              <c:strCache>
                <c:ptCount val="7"/>
                <c:pt idx="0">
                  <c:v>1º Semestre</c:v>
                </c:pt>
                <c:pt idx="1">
                  <c:v>Julho</c:v>
                </c:pt>
                <c:pt idx="2">
                  <c:v>Agosto</c:v>
                </c:pt>
                <c:pt idx="3">
                  <c:v>Setembro</c:v>
                </c:pt>
                <c:pt idx="4">
                  <c:v>Outubro</c:v>
                </c:pt>
                <c:pt idx="5">
                  <c:v>Novembro</c:v>
                </c:pt>
                <c:pt idx="6">
                  <c:v>Dezembro</c:v>
                </c:pt>
              </c:strCache>
            </c:strRef>
          </c:cat>
          <c:val>
            <c:numRef>
              <c:f>'Ano 2016'!$B$88:$B$94</c:f>
              <c:numCache>
                <c:formatCode>General</c:formatCode>
                <c:ptCount val="7"/>
                <c:pt idx="0">
                  <c:v>29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'Ano 2016'!$C$87</c:f>
              <c:strCache>
                <c:ptCount val="1"/>
                <c:pt idx="0">
                  <c:v>Demissão</c:v>
                </c:pt>
              </c:strCache>
            </c:strRef>
          </c:tx>
          <c:dLbls>
            <c:dLbl>
              <c:idx val="0"/>
              <c:layout>
                <c:manualLayout>
                  <c:x val="1.282051282051282E-2"/>
                  <c:y val="0"/>
                </c:manualLayout>
              </c:layout>
              <c:spPr/>
              <c:txPr>
                <a:bodyPr/>
                <a:lstStyle/>
                <a:p>
                  <a:pPr>
                    <a:defRPr b="1"/>
                  </a:pPr>
                  <a:endParaRPr lang="pt-BR"/>
                </a:p>
              </c:txPr>
              <c:showVal val="1"/>
            </c:dLbl>
            <c:dLbl>
              <c:idx val="1"/>
              <c:spPr/>
              <c:txPr>
                <a:bodyPr/>
                <a:lstStyle/>
                <a:p>
                  <a:pPr>
                    <a:defRPr b="1"/>
                  </a:pPr>
                  <a:endParaRPr lang="pt-BR"/>
                </a:p>
              </c:txPr>
            </c:dLbl>
            <c:dLbl>
              <c:idx val="2"/>
              <c:spPr/>
              <c:txPr>
                <a:bodyPr/>
                <a:lstStyle/>
                <a:p>
                  <a:pPr>
                    <a:defRPr b="1"/>
                  </a:pPr>
                  <a:endParaRPr lang="pt-BR"/>
                </a:p>
              </c:txPr>
            </c:dLbl>
            <c:dLbl>
              <c:idx val="3"/>
              <c:spPr/>
              <c:txPr>
                <a:bodyPr/>
                <a:lstStyle/>
                <a:p>
                  <a:pPr>
                    <a:defRPr b="1"/>
                  </a:pPr>
                  <a:endParaRPr lang="pt-BR"/>
                </a:p>
              </c:txPr>
            </c:dLbl>
            <c:dLbl>
              <c:idx val="4"/>
              <c:spPr/>
              <c:txPr>
                <a:bodyPr/>
                <a:lstStyle/>
                <a:p>
                  <a:pPr>
                    <a:defRPr b="1"/>
                  </a:pPr>
                  <a:endParaRPr lang="pt-BR"/>
                </a:p>
              </c:txPr>
            </c:dLbl>
            <c:dLbl>
              <c:idx val="5"/>
              <c:spPr/>
              <c:txPr>
                <a:bodyPr/>
                <a:lstStyle/>
                <a:p>
                  <a:pPr>
                    <a:defRPr b="1"/>
                  </a:pPr>
                  <a:endParaRPr lang="pt-BR"/>
                </a:p>
              </c:txPr>
            </c:dLbl>
            <c:dLbl>
              <c:idx val="6"/>
              <c:spPr/>
              <c:txPr>
                <a:bodyPr/>
                <a:lstStyle/>
                <a:p>
                  <a:pPr>
                    <a:defRPr b="1"/>
                  </a:pPr>
                  <a:endParaRPr lang="pt-BR"/>
                </a:p>
              </c:txPr>
            </c:dLbl>
            <c:showVal val="1"/>
          </c:dLbls>
          <c:cat>
            <c:strRef>
              <c:f>'Ano 2016'!$A$88:$A$94</c:f>
              <c:strCache>
                <c:ptCount val="7"/>
                <c:pt idx="0">
                  <c:v>1º Semestre</c:v>
                </c:pt>
                <c:pt idx="1">
                  <c:v>Julho</c:v>
                </c:pt>
                <c:pt idx="2">
                  <c:v>Agosto</c:v>
                </c:pt>
                <c:pt idx="3">
                  <c:v>Setembro</c:v>
                </c:pt>
                <c:pt idx="4">
                  <c:v>Outubro</c:v>
                </c:pt>
                <c:pt idx="5">
                  <c:v>Novembro</c:v>
                </c:pt>
                <c:pt idx="6">
                  <c:v>Dezembro</c:v>
                </c:pt>
              </c:strCache>
            </c:strRef>
          </c:cat>
          <c:val>
            <c:numRef>
              <c:f>'Ano 2016'!$C$88:$C$94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4</c:v>
                </c:pt>
                <c:pt idx="3">
                  <c:v>8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</c:numCache>
            </c:numRef>
          </c:val>
        </c:ser>
        <c:axId val="81755136"/>
        <c:axId val="88642304"/>
      </c:barChart>
      <c:catAx>
        <c:axId val="81755136"/>
        <c:scaling>
          <c:orientation val="minMax"/>
        </c:scaling>
        <c:axPos val="b"/>
        <c:tickLblPos val="nextTo"/>
        <c:txPr>
          <a:bodyPr/>
          <a:lstStyle/>
          <a:p>
            <a:pPr>
              <a:defRPr b="1"/>
            </a:pPr>
            <a:endParaRPr lang="pt-BR"/>
          </a:p>
        </c:txPr>
        <c:crossAx val="88642304"/>
        <c:crosses val="autoZero"/>
        <c:auto val="1"/>
        <c:lblAlgn val="ctr"/>
        <c:lblOffset val="100"/>
      </c:catAx>
      <c:valAx>
        <c:axId val="88642304"/>
        <c:scaling>
          <c:orientation val="minMax"/>
        </c:scaling>
        <c:delete val="1"/>
        <c:axPos val="l"/>
        <c:numFmt formatCode="General" sourceLinked="1"/>
        <c:tickLblPos val="nextTo"/>
        <c:crossAx val="81755136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b="1"/>
          </a:pPr>
          <a:endParaRPr lang="pt-BR"/>
        </a:p>
      </c:txPr>
    </c:legend>
    <c:plotVisOnly val="1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layout/>
      <c:txPr>
        <a:bodyPr/>
        <a:lstStyle/>
        <a:p>
          <a:pPr>
            <a:defRPr sz="1600"/>
          </a:pPr>
          <a:endParaRPr lang="pt-BR"/>
        </a:p>
      </c:txPr>
    </c:title>
    <c:plotArea>
      <c:layout/>
      <c:barChart>
        <c:barDir val="col"/>
        <c:grouping val="stacked"/>
        <c:ser>
          <c:idx val="0"/>
          <c:order val="0"/>
          <c:tx>
            <c:strRef>
              <c:f>'Ano 2016'!$B$129</c:f>
              <c:strCache>
                <c:ptCount val="1"/>
                <c:pt idx="0">
                  <c:v>Penalidades de Demissão Aplicadas por Órgão</c:v>
                </c:pt>
              </c:strCache>
            </c:strRef>
          </c:tx>
          <c:dLbls>
            <c:dLbl>
              <c:idx val="0"/>
              <c:layout>
                <c:manualLayout>
                  <c:x val="-4.1343379883157748E-3"/>
                  <c:y val="-0.18810511756569848"/>
                </c:manualLayout>
              </c:layout>
              <c:showVal val="1"/>
            </c:dLbl>
            <c:dLbl>
              <c:idx val="4"/>
              <c:layout>
                <c:manualLayout>
                  <c:x val="-6.2015069824736622E-3"/>
                  <c:y val="-4.4260027662517291E-2"/>
                </c:manualLayout>
              </c:layout>
              <c:showVal val="1"/>
            </c:dLbl>
            <c:dLbl>
              <c:idx val="5"/>
              <c:layout>
                <c:manualLayout>
                  <c:x val="-2.0671689941578874E-3"/>
                  <c:y val="-4.4260027662517291E-2"/>
                </c:manualLayout>
              </c:layout>
              <c:showVal val="1"/>
            </c:dLbl>
            <c:txPr>
              <a:bodyPr/>
              <a:lstStyle/>
              <a:p>
                <a:pPr>
                  <a:defRPr b="1"/>
                </a:pPr>
                <a:endParaRPr lang="pt-BR"/>
              </a:p>
            </c:txPr>
            <c:showVal val="1"/>
          </c:dLbls>
          <c:cat>
            <c:strRef>
              <c:f>'Ano 2016'!$A$130:$A$135</c:f>
              <c:strCache>
                <c:ptCount val="6"/>
                <c:pt idx="0">
                  <c:v>SEDUC</c:v>
                </c:pt>
                <c:pt idx="1">
                  <c:v>SESAU</c:v>
                </c:pt>
                <c:pt idx="2">
                  <c:v>UNCISAL</c:v>
                </c:pt>
                <c:pt idx="3">
                  <c:v>SERIS</c:v>
                </c:pt>
                <c:pt idx="4">
                  <c:v>SSP (PMAL)</c:v>
                </c:pt>
                <c:pt idx="5">
                  <c:v>SSP(PCAL)</c:v>
                </c:pt>
              </c:strCache>
            </c:strRef>
          </c:cat>
          <c:val>
            <c:numRef>
              <c:f>'Ano 2016'!$B$130:$B$135</c:f>
              <c:numCache>
                <c:formatCode>General</c:formatCode>
                <c:ptCount val="6"/>
                <c:pt idx="0">
                  <c:v>17</c:v>
                </c:pt>
                <c:pt idx="1">
                  <c:v>5</c:v>
                </c:pt>
                <c:pt idx="2">
                  <c:v>4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</c:ser>
        <c:overlap val="100"/>
        <c:axId val="95361664"/>
        <c:axId val="104774272"/>
      </c:barChart>
      <c:catAx>
        <c:axId val="95361664"/>
        <c:scaling>
          <c:orientation val="minMax"/>
        </c:scaling>
        <c:axPos val="b"/>
        <c:tickLblPos val="nextTo"/>
        <c:txPr>
          <a:bodyPr/>
          <a:lstStyle/>
          <a:p>
            <a:pPr>
              <a:defRPr b="1"/>
            </a:pPr>
            <a:endParaRPr lang="pt-BR"/>
          </a:p>
        </c:txPr>
        <c:crossAx val="104774272"/>
        <c:crosses val="autoZero"/>
        <c:auto val="1"/>
        <c:lblAlgn val="ctr"/>
        <c:lblOffset val="100"/>
      </c:catAx>
      <c:valAx>
        <c:axId val="104774272"/>
        <c:scaling>
          <c:orientation val="minMax"/>
        </c:scaling>
        <c:delete val="1"/>
        <c:axPos val="l"/>
        <c:numFmt formatCode="General" sourceLinked="1"/>
        <c:tickLblPos val="nextTo"/>
        <c:crossAx val="95361664"/>
        <c:crosses val="autoZero"/>
        <c:crossBetween val="between"/>
      </c:valAx>
    </c:plotArea>
    <c:plotVisOnly val="1"/>
  </c:chart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 sz="1400"/>
            </a:pPr>
            <a:r>
              <a:rPr lang="pt-BR" sz="1400" b="1" i="0" u="none" strike="noStrike" baseline="0"/>
              <a:t>CEIS ALAGOAS </a:t>
            </a:r>
            <a:endParaRPr lang="pt-BR" sz="1400"/>
          </a:p>
        </c:rich>
      </c:tx>
      <c:layout/>
    </c:title>
    <c:plotArea>
      <c:layout>
        <c:manualLayout>
          <c:layoutTarget val="inner"/>
          <c:xMode val="edge"/>
          <c:yMode val="edge"/>
          <c:x val="8.2004593175853083E-2"/>
          <c:y val="6.6666634852476855E-2"/>
          <c:w val="0.63685783027121634"/>
          <c:h val="0.54468501804580405"/>
        </c:manualLayout>
      </c:layout>
      <c:barChart>
        <c:barDir val="col"/>
        <c:grouping val="clustered"/>
        <c:ser>
          <c:idx val="0"/>
          <c:order val="0"/>
          <c:tx>
            <c:strRef>
              <c:f>'Ano 2016'!$B$101</c:f>
              <c:strCache>
                <c:ptCount val="1"/>
                <c:pt idx="0">
                  <c:v>Processos Analisados</c:v>
                </c:pt>
              </c:strCache>
            </c:strRef>
          </c:tx>
          <c:dLbls>
            <c:txPr>
              <a:bodyPr/>
              <a:lstStyle/>
              <a:p>
                <a:pPr>
                  <a:defRPr b="1"/>
                </a:pPr>
                <a:endParaRPr lang="pt-BR"/>
              </a:p>
            </c:txPr>
            <c:dLblPos val="outEnd"/>
            <c:showVal val="1"/>
          </c:dLbls>
          <c:cat>
            <c:strRef>
              <c:f>'Ano 2016'!$A$102:$A$108</c:f>
              <c:strCache>
                <c:ptCount val="7"/>
                <c:pt idx="0">
                  <c:v>1º Semestre</c:v>
                </c:pt>
                <c:pt idx="1">
                  <c:v>Julho</c:v>
                </c:pt>
                <c:pt idx="2">
                  <c:v>Agosto</c:v>
                </c:pt>
                <c:pt idx="3">
                  <c:v>Setembro</c:v>
                </c:pt>
                <c:pt idx="4">
                  <c:v>Outubro</c:v>
                </c:pt>
                <c:pt idx="5">
                  <c:v>Novembro</c:v>
                </c:pt>
                <c:pt idx="6">
                  <c:v>Dezembro</c:v>
                </c:pt>
              </c:strCache>
            </c:strRef>
          </c:cat>
          <c:val>
            <c:numRef>
              <c:f>'Ano 2016'!$B$102:$B$108</c:f>
              <c:numCache>
                <c:formatCode>General</c:formatCode>
                <c:ptCount val="7"/>
                <c:pt idx="0">
                  <c:v>26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3</c:v>
                </c:pt>
                <c:pt idx="5">
                  <c:v>1</c:v>
                </c:pt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'Ano 2016'!$C$101</c:f>
              <c:strCache>
                <c:ptCount val="1"/>
                <c:pt idx="0">
                  <c:v>Registro de Penalidade</c:v>
                </c:pt>
              </c:strCache>
            </c:strRef>
          </c:tx>
          <c:dLbls>
            <c:txPr>
              <a:bodyPr/>
              <a:lstStyle/>
              <a:p>
                <a:pPr>
                  <a:defRPr b="1"/>
                </a:pPr>
                <a:endParaRPr lang="pt-BR"/>
              </a:p>
            </c:txPr>
            <c:dLblPos val="outEnd"/>
            <c:showVal val="1"/>
          </c:dLbls>
          <c:cat>
            <c:strRef>
              <c:f>'Ano 2016'!$A$102:$A$108</c:f>
              <c:strCache>
                <c:ptCount val="7"/>
                <c:pt idx="0">
                  <c:v>1º Semestre</c:v>
                </c:pt>
                <c:pt idx="1">
                  <c:v>Julho</c:v>
                </c:pt>
                <c:pt idx="2">
                  <c:v>Agosto</c:v>
                </c:pt>
                <c:pt idx="3">
                  <c:v>Setembro</c:v>
                </c:pt>
                <c:pt idx="4">
                  <c:v>Outubro</c:v>
                </c:pt>
                <c:pt idx="5">
                  <c:v>Novembro</c:v>
                </c:pt>
                <c:pt idx="6">
                  <c:v>Dezembro</c:v>
                </c:pt>
              </c:strCache>
            </c:strRef>
          </c:cat>
          <c:val>
            <c:numRef>
              <c:f>'Ano 2016'!$C$102:$C$108</c:f>
              <c:numCache>
                <c:formatCode>General</c:formatCode>
                <c:ptCount val="7"/>
                <c:pt idx="0">
                  <c:v>45</c:v>
                </c:pt>
                <c:pt idx="1">
                  <c:v>16</c:v>
                </c:pt>
                <c:pt idx="2">
                  <c:v>5</c:v>
                </c:pt>
                <c:pt idx="3">
                  <c:v>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Val val="1"/>
        </c:dLbls>
        <c:axId val="88974848"/>
        <c:axId val="88983040"/>
      </c:barChart>
      <c:catAx>
        <c:axId val="88974848"/>
        <c:scaling>
          <c:orientation val="minMax"/>
        </c:scaling>
        <c:axPos val="b"/>
        <c:tickLblPos val="nextTo"/>
        <c:txPr>
          <a:bodyPr/>
          <a:lstStyle/>
          <a:p>
            <a:pPr>
              <a:defRPr b="1"/>
            </a:pPr>
            <a:endParaRPr lang="pt-BR"/>
          </a:p>
        </c:txPr>
        <c:crossAx val="88983040"/>
        <c:crosses val="autoZero"/>
        <c:auto val="1"/>
        <c:lblAlgn val="ctr"/>
        <c:lblOffset val="100"/>
      </c:catAx>
      <c:valAx>
        <c:axId val="88983040"/>
        <c:scaling>
          <c:orientation val="minMax"/>
        </c:scaling>
        <c:delete val="1"/>
        <c:axPos val="l"/>
        <c:numFmt formatCode="General" sourceLinked="1"/>
        <c:tickLblPos val="nextTo"/>
        <c:crossAx val="889748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423637401814719"/>
          <c:y val="0.20252770101278883"/>
          <c:w val="0.17113839746265724"/>
          <c:h val="0.40706542254095801"/>
        </c:manualLayout>
      </c:layout>
      <c:txPr>
        <a:bodyPr/>
        <a:lstStyle/>
        <a:p>
          <a:pPr>
            <a:defRPr b="1"/>
          </a:pPr>
          <a:endParaRPr lang="pt-BR"/>
        </a:p>
      </c:txPr>
    </c:legend>
    <c:plotVisOnly val="1"/>
  </c:chart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 sz="1400"/>
            </a:pPr>
            <a:r>
              <a:rPr lang="pt-BR" sz="1400" b="1" i="0" u="none" strike="noStrike" baseline="0"/>
              <a:t>Tipos de Penalidades Registradas - CEIS Alagoas </a:t>
            </a:r>
            <a:endParaRPr lang="pt-BR" sz="140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'Ano 2016'!$B$115</c:f>
              <c:strCache>
                <c:ptCount val="1"/>
                <c:pt idx="0">
                  <c:v>Suspensão </c:v>
                </c:pt>
              </c:strCache>
            </c:strRef>
          </c:tx>
          <c:dLbls>
            <c:txPr>
              <a:bodyPr/>
              <a:lstStyle/>
              <a:p>
                <a:pPr>
                  <a:defRPr b="1"/>
                </a:pPr>
                <a:endParaRPr lang="pt-BR"/>
              </a:p>
            </c:txPr>
            <c:showVal val="1"/>
          </c:dLbls>
          <c:cat>
            <c:strRef>
              <c:f>'Ano 2016'!$A$116:$A$122</c:f>
              <c:strCache>
                <c:ptCount val="7"/>
                <c:pt idx="0">
                  <c:v>1º Semestre</c:v>
                </c:pt>
                <c:pt idx="1">
                  <c:v>Julho</c:v>
                </c:pt>
                <c:pt idx="2">
                  <c:v>Agosto</c:v>
                </c:pt>
                <c:pt idx="3">
                  <c:v>Setembro</c:v>
                </c:pt>
                <c:pt idx="4">
                  <c:v>Outubro</c:v>
                </c:pt>
                <c:pt idx="5">
                  <c:v>Novembro</c:v>
                </c:pt>
                <c:pt idx="6">
                  <c:v>Dezembro</c:v>
                </c:pt>
              </c:strCache>
            </c:strRef>
          </c:cat>
          <c:val>
            <c:numRef>
              <c:f>'Ano 2016'!$B$116:$B$122</c:f>
              <c:numCache>
                <c:formatCode>General</c:formatCode>
                <c:ptCount val="7"/>
                <c:pt idx="0">
                  <c:v>13</c:v>
                </c:pt>
                <c:pt idx="1">
                  <c:v>5</c:v>
                </c:pt>
                <c:pt idx="2">
                  <c:v>2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'Ano 2016'!$C$115</c:f>
              <c:strCache>
                <c:ptCount val="1"/>
                <c:pt idx="0">
                  <c:v>Multa</c:v>
                </c:pt>
              </c:strCache>
            </c:strRef>
          </c:tx>
          <c:dLbls>
            <c:txPr>
              <a:bodyPr/>
              <a:lstStyle/>
              <a:p>
                <a:pPr>
                  <a:defRPr b="1"/>
                </a:pPr>
                <a:endParaRPr lang="pt-BR"/>
              </a:p>
            </c:txPr>
            <c:showVal val="1"/>
          </c:dLbls>
          <c:cat>
            <c:strRef>
              <c:f>'Ano 2016'!$A$116:$A$122</c:f>
              <c:strCache>
                <c:ptCount val="7"/>
                <c:pt idx="0">
                  <c:v>1º Semestre</c:v>
                </c:pt>
                <c:pt idx="1">
                  <c:v>Julho</c:v>
                </c:pt>
                <c:pt idx="2">
                  <c:v>Agosto</c:v>
                </c:pt>
                <c:pt idx="3">
                  <c:v>Setembro</c:v>
                </c:pt>
                <c:pt idx="4">
                  <c:v>Outubro</c:v>
                </c:pt>
                <c:pt idx="5">
                  <c:v>Novembro</c:v>
                </c:pt>
                <c:pt idx="6">
                  <c:v>Dezembro</c:v>
                </c:pt>
              </c:strCache>
            </c:strRef>
          </c:cat>
          <c:val>
            <c:numRef>
              <c:f>'Ano 2016'!$C$116:$C$122</c:f>
              <c:numCache>
                <c:formatCode>General</c:formatCode>
                <c:ptCount val="7"/>
                <c:pt idx="0">
                  <c:v>22</c:v>
                </c:pt>
                <c:pt idx="1">
                  <c:v>9</c:v>
                </c:pt>
                <c:pt idx="2">
                  <c:v>3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2"/>
          <c:order val="2"/>
          <c:tx>
            <c:strRef>
              <c:f>'Ano 2016'!$D$115</c:f>
              <c:strCache>
                <c:ptCount val="1"/>
                <c:pt idx="0">
                  <c:v>Proibição de Contratar</c:v>
                </c:pt>
              </c:strCache>
            </c:strRef>
          </c:tx>
          <c:dLbls>
            <c:txPr>
              <a:bodyPr/>
              <a:lstStyle/>
              <a:p>
                <a:pPr>
                  <a:defRPr b="1"/>
                </a:pPr>
                <a:endParaRPr lang="pt-BR"/>
              </a:p>
            </c:txPr>
            <c:showVal val="1"/>
          </c:dLbls>
          <c:cat>
            <c:strRef>
              <c:f>'Ano 2016'!$A$116:$A$122</c:f>
              <c:strCache>
                <c:ptCount val="7"/>
                <c:pt idx="0">
                  <c:v>1º Semestre</c:v>
                </c:pt>
                <c:pt idx="1">
                  <c:v>Julho</c:v>
                </c:pt>
                <c:pt idx="2">
                  <c:v>Agosto</c:v>
                </c:pt>
                <c:pt idx="3">
                  <c:v>Setembro</c:v>
                </c:pt>
                <c:pt idx="4">
                  <c:v>Outubro</c:v>
                </c:pt>
                <c:pt idx="5">
                  <c:v>Novembro</c:v>
                </c:pt>
                <c:pt idx="6">
                  <c:v>Dezembro</c:v>
                </c:pt>
              </c:strCache>
            </c:strRef>
          </c:cat>
          <c:val>
            <c:numRef>
              <c:f>'Ano 2016'!$D$116:$D$122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3"/>
          <c:order val="3"/>
          <c:tx>
            <c:strRef>
              <c:f>'Ano 2016'!$E$115</c:f>
              <c:strCache>
                <c:ptCount val="1"/>
                <c:pt idx="0">
                  <c:v>Adevertência</c:v>
                </c:pt>
              </c:strCache>
            </c:strRef>
          </c:tx>
          <c:dLbls>
            <c:txPr>
              <a:bodyPr/>
              <a:lstStyle/>
              <a:p>
                <a:pPr>
                  <a:defRPr b="1"/>
                </a:pPr>
                <a:endParaRPr lang="pt-BR"/>
              </a:p>
            </c:txPr>
            <c:showVal val="1"/>
          </c:dLbls>
          <c:cat>
            <c:strRef>
              <c:f>'Ano 2016'!$A$116:$A$122</c:f>
              <c:strCache>
                <c:ptCount val="7"/>
                <c:pt idx="0">
                  <c:v>1º Semestre</c:v>
                </c:pt>
                <c:pt idx="1">
                  <c:v>Julho</c:v>
                </c:pt>
                <c:pt idx="2">
                  <c:v>Agosto</c:v>
                </c:pt>
                <c:pt idx="3">
                  <c:v>Setembro</c:v>
                </c:pt>
                <c:pt idx="4">
                  <c:v>Outubro</c:v>
                </c:pt>
                <c:pt idx="5">
                  <c:v>Novembro</c:v>
                </c:pt>
                <c:pt idx="6">
                  <c:v>Dezembro</c:v>
                </c:pt>
              </c:strCache>
            </c:strRef>
          </c:cat>
          <c:val>
            <c:numRef>
              <c:f>'Ano 2016'!$E$116:$E$122</c:f>
              <c:numCache>
                <c:formatCode>General</c:formatCode>
                <c:ptCount val="7"/>
                <c:pt idx="0">
                  <c:v>10</c:v>
                </c:pt>
                <c:pt idx="1">
                  <c:v>2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axId val="123189888"/>
        <c:axId val="123220352"/>
      </c:barChart>
      <c:catAx>
        <c:axId val="123189888"/>
        <c:scaling>
          <c:orientation val="minMax"/>
        </c:scaling>
        <c:axPos val="b"/>
        <c:tickLblPos val="nextTo"/>
        <c:txPr>
          <a:bodyPr/>
          <a:lstStyle/>
          <a:p>
            <a:pPr>
              <a:defRPr b="1"/>
            </a:pPr>
            <a:endParaRPr lang="pt-BR"/>
          </a:p>
        </c:txPr>
        <c:crossAx val="123220352"/>
        <c:crosses val="autoZero"/>
        <c:auto val="1"/>
        <c:lblAlgn val="ctr"/>
        <c:lblOffset val="100"/>
      </c:catAx>
      <c:valAx>
        <c:axId val="123220352"/>
        <c:scaling>
          <c:orientation val="minMax"/>
        </c:scaling>
        <c:delete val="1"/>
        <c:axPos val="l"/>
        <c:numFmt formatCode="General" sourceLinked="1"/>
        <c:tickLblPos val="nextTo"/>
        <c:crossAx val="123189888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b="1"/>
          </a:pPr>
          <a:endParaRPr lang="pt-BR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tx>
            <c:v>Total de documentos criados</c:v>
          </c:tx>
          <c:cat>
            <c:strRef>
              <c:f>Plan1!$H$16:$H$21</c:f>
              <c:strCache>
                <c:ptCount val="6"/>
                <c:pt idx="0">
                  <c:v>JOSE ANILTON</c:v>
                </c:pt>
                <c:pt idx="1">
                  <c:v>LIANA</c:v>
                </c:pt>
                <c:pt idx="2">
                  <c:v>LUCY</c:v>
                </c:pt>
                <c:pt idx="3">
                  <c:v>FABRICIA</c:v>
                </c:pt>
                <c:pt idx="4">
                  <c:v>CAROL</c:v>
                </c:pt>
                <c:pt idx="5">
                  <c:v>VANESSA</c:v>
                </c:pt>
              </c:strCache>
            </c:strRef>
          </c:cat>
          <c:val>
            <c:numRef>
              <c:f>Plan1!$I$16:$I$21</c:f>
              <c:numCache>
                <c:formatCode>General</c:formatCode>
                <c:ptCount val="6"/>
                <c:pt idx="0">
                  <c:v>4</c:v>
                </c:pt>
                <c:pt idx="1">
                  <c:v>1</c:v>
                </c:pt>
                <c:pt idx="2">
                  <c:v>13</c:v>
                </c:pt>
                <c:pt idx="3">
                  <c:v>7</c:v>
                </c:pt>
                <c:pt idx="4">
                  <c:v>9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v>Total de documentos com sugestão</c:v>
          </c:tx>
          <c:cat>
            <c:strRef>
              <c:f>Plan1!$H$16:$H$21</c:f>
              <c:strCache>
                <c:ptCount val="6"/>
                <c:pt idx="0">
                  <c:v>JOSE ANILTON</c:v>
                </c:pt>
                <c:pt idx="1">
                  <c:v>LIANA</c:v>
                </c:pt>
                <c:pt idx="2">
                  <c:v>LUCY</c:v>
                </c:pt>
                <c:pt idx="3">
                  <c:v>FABRICIA</c:v>
                </c:pt>
                <c:pt idx="4">
                  <c:v>CAROL</c:v>
                </c:pt>
                <c:pt idx="5">
                  <c:v>VANESSA</c:v>
                </c:pt>
              </c:strCache>
            </c:strRef>
          </c:cat>
          <c:val>
            <c:numRef>
              <c:f>Plan1!$J$16:$J$21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1</c:v>
                </c:pt>
                <c:pt idx="4">
                  <c:v>6</c:v>
                </c:pt>
                <c:pt idx="5">
                  <c:v>5</c:v>
                </c:pt>
              </c:numCache>
            </c:numRef>
          </c:val>
        </c:ser>
        <c:axId val="58976896"/>
        <c:axId val="64033152"/>
      </c:barChart>
      <c:catAx>
        <c:axId val="58976896"/>
        <c:scaling>
          <c:orientation val="minMax"/>
        </c:scaling>
        <c:axPos val="b"/>
        <c:numFmt formatCode="General" sourceLinked="0"/>
        <c:tickLblPos val="nextTo"/>
        <c:crossAx val="64033152"/>
        <c:crosses val="autoZero"/>
        <c:auto val="1"/>
        <c:lblAlgn val="ctr"/>
        <c:lblOffset val="100"/>
      </c:catAx>
      <c:valAx>
        <c:axId val="64033152"/>
        <c:scaling>
          <c:orientation val="minMax"/>
        </c:scaling>
        <c:axPos val="l"/>
        <c:majorGridlines/>
        <c:numFmt formatCode="General" sourceLinked="1"/>
        <c:tickLblPos val="nextTo"/>
        <c:crossAx val="58976896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18499059492563441"/>
          <c:y val="2.5428331875182269E-2"/>
          <c:w val="0.81223162729658904"/>
          <c:h val="0.52874198016914564"/>
        </c:manualLayout>
      </c:layout>
      <c:barChart>
        <c:barDir val="col"/>
        <c:grouping val="clustered"/>
        <c:ser>
          <c:idx val="0"/>
          <c:order val="0"/>
          <c:tx>
            <c:v>TRABALHADAS</c:v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GRAFICOS!$A$1:$A$7</c:f>
              <c:strCache>
                <c:ptCount val="7"/>
                <c:pt idx="0">
                  <c:v>JOSE ANILTON</c:v>
                </c:pt>
                <c:pt idx="1">
                  <c:v>LIANA</c:v>
                </c:pt>
                <c:pt idx="2">
                  <c:v>LUCY</c:v>
                </c:pt>
                <c:pt idx="3">
                  <c:v>FABRICIA</c:v>
                </c:pt>
                <c:pt idx="4">
                  <c:v>CAROL</c:v>
                </c:pt>
                <c:pt idx="5">
                  <c:v>DANIELLE</c:v>
                </c:pt>
                <c:pt idx="6">
                  <c:v>VANESSA</c:v>
                </c:pt>
              </c:strCache>
            </c:strRef>
          </c:cat>
          <c:val>
            <c:numRef>
              <c:f>GRAFICOS!$B$1:$B$7</c:f>
              <c:numCache>
                <c:formatCode>[h]:mm:ss;@</c:formatCode>
                <c:ptCount val="7"/>
                <c:pt idx="0">
                  <c:v>4.7166666666666694</c:v>
                </c:pt>
                <c:pt idx="1">
                  <c:v>1.5034722222222228</c:v>
                </c:pt>
                <c:pt idx="2">
                  <c:v>4.5548611111111112</c:v>
                </c:pt>
                <c:pt idx="3">
                  <c:v>4.4277777777777745</c:v>
                </c:pt>
                <c:pt idx="4">
                  <c:v>4.4798611111111253</c:v>
                </c:pt>
                <c:pt idx="5">
                  <c:v>2.8381944444444445</c:v>
                </c:pt>
                <c:pt idx="6">
                  <c:v>5.2326388888888893</c:v>
                </c:pt>
              </c:numCache>
            </c:numRef>
          </c:val>
        </c:ser>
        <c:ser>
          <c:idx val="1"/>
          <c:order val="1"/>
          <c:tx>
            <c:v>ABONADAS</c:v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GRAFICOS!$A$1:$A$7</c:f>
              <c:strCache>
                <c:ptCount val="7"/>
                <c:pt idx="0">
                  <c:v>JOSE ANILTON</c:v>
                </c:pt>
                <c:pt idx="1">
                  <c:v>LIANA</c:v>
                </c:pt>
                <c:pt idx="2">
                  <c:v>LUCY</c:v>
                </c:pt>
                <c:pt idx="3">
                  <c:v>FABRICIA</c:v>
                </c:pt>
                <c:pt idx="4">
                  <c:v>CAROL</c:v>
                </c:pt>
                <c:pt idx="5">
                  <c:v>DANIELLE</c:v>
                </c:pt>
                <c:pt idx="6">
                  <c:v>VANESSA</c:v>
                </c:pt>
              </c:strCache>
            </c:strRef>
          </c:cat>
          <c:val>
            <c:numRef>
              <c:f>GRAFICOS!$C$1:$C$7</c:f>
              <c:numCache>
                <c:formatCode>[h]:mm:ss;@</c:formatCode>
                <c:ptCount val="7"/>
                <c:pt idx="0">
                  <c:v>0.79722222222222228</c:v>
                </c:pt>
                <c:pt idx="1">
                  <c:v>3.6708333333333329</c:v>
                </c:pt>
                <c:pt idx="2">
                  <c:v>0.81736111111111109</c:v>
                </c:pt>
                <c:pt idx="3">
                  <c:v>1.6118055555555555</c:v>
                </c:pt>
                <c:pt idx="4">
                  <c:v>0.89791666666666647</c:v>
                </c:pt>
                <c:pt idx="5">
                  <c:v>2.3319444444444426</c:v>
                </c:pt>
                <c:pt idx="6">
                  <c:v>0.75000000000000078</c:v>
                </c:pt>
              </c:numCache>
            </c:numRef>
          </c:val>
        </c:ser>
        <c:gapWidth val="219"/>
        <c:overlap val="-27"/>
        <c:axId val="64050688"/>
        <c:axId val="64052224"/>
      </c:barChart>
      <c:catAx>
        <c:axId val="6405068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4052224"/>
        <c:crosses val="autoZero"/>
        <c:auto val="1"/>
        <c:lblAlgn val="ctr"/>
        <c:lblOffset val="100"/>
      </c:catAx>
      <c:valAx>
        <c:axId val="6405222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h]:mm:ss;@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4050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layout/>
    </c:title>
    <c:plotArea>
      <c:layout>
        <c:manualLayout>
          <c:layoutTarget val="inner"/>
          <c:xMode val="edge"/>
          <c:yMode val="edge"/>
          <c:x val="0.10876680944781975"/>
          <c:y val="0.17812123799658439"/>
          <c:w val="0.62369175602154014"/>
          <c:h val="0.61438765083009061"/>
        </c:manualLayout>
      </c:layout>
      <c:lineChart>
        <c:grouping val="standard"/>
        <c:ser>
          <c:idx val="0"/>
          <c:order val="0"/>
          <c:tx>
            <c:v>Nota da Equipe</c:v>
          </c:tx>
          <c:cat>
            <c:strRef>
              <c:f>Plan1!$H$24:$H$29</c:f>
              <c:strCache>
                <c:ptCount val="6"/>
                <c:pt idx="0">
                  <c:v>JOSE ANILTON</c:v>
                </c:pt>
                <c:pt idx="1">
                  <c:v>LIANA</c:v>
                </c:pt>
                <c:pt idx="2">
                  <c:v>LUCY</c:v>
                </c:pt>
                <c:pt idx="3">
                  <c:v>FABRICIA</c:v>
                </c:pt>
                <c:pt idx="4">
                  <c:v>CAROL</c:v>
                </c:pt>
                <c:pt idx="5">
                  <c:v>VANESSA</c:v>
                </c:pt>
              </c:strCache>
            </c:strRef>
          </c:cat>
          <c:val>
            <c:numRef>
              <c:f>Plan1!$L$24:$L$29</c:f>
              <c:numCache>
                <c:formatCode>0.00;[Red]0.00</c:formatCode>
                <c:ptCount val="6"/>
                <c:pt idx="0">
                  <c:v>10</c:v>
                </c:pt>
                <c:pt idx="1">
                  <c:v>9.93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</c:numCache>
            </c:numRef>
          </c:val>
        </c:ser>
        <c:marker val="1"/>
        <c:axId val="64087168"/>
        <c:axId val="64088704"/>
      </c:lineChart>
      <c:catAx>
        <c:axId val="64087168"/>
        <c:scaling>
          <c:orientation val="minMax"/>
        </c:scaling>
        <c:axPos val="b"/>
        <c:numFmt formatCode="General" sourceLinked="0"/>
        <c:tickLblPos val="nextTo"/>
        <c:crossAx val="64088704"/>
        <c:crosses val="autoZero"/>
        <c:auto val="1"/>
        <c:lblAlgn val="ctr"/>
        <c:lblOffset val="100"/>
      </c:catAx>
      <c:valAx>
        <c:axId val="64088704"/>
        <c:scaling>
          <c:orientation val="minMax"/>
        </c:scaling>
        <c:axPos val="l"/>
        <c:majorGridlines/>
        <c:numFmt formatCode="0.00;[Red]0.00" sourceLinked="1"/>
        <c:tickLblPos val="nextTo"/>
        <c:crossAx val="64087168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style val="3"/>
  <c:chart>
    <c:title>
      <c:tx>
        <c:rich>
          <a:bodyPr/>
          <a:lstStyle/>
          <a:p>
            <a:pPr>
              <a:defRPr sz="1600"/>
            </a:pPr>
            <a:r>
              <a:rPr lang="pt-BR" sz="1600" dirty="0" smtClean="0"/>
              <a:t>Quantidade de Acessos </a:t>
            </a:r>
            <a:r>
              <a:rPr lang="pt-BR" sz="1600" dirty="0"/>
              <a:t>ao Portal da Transparência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'Ano 2016'!$B$1</c:f>
              <c:strCache>
                <c:ptCount val="1"/>
                <c:pt idx="0">
                  <c:v>Acessos ao Portal da Transparência</c:v>
                </c:pt>
              </c:strCache>
            </c:strRef>
          </c:tx>
          <c:dLbls>
            <c:dLbl>
              <c:idx val="0"/>
              <c:layout>
                <c:manualLayout>
                  <c:x val="-4.0875906143892388E-2"/>
                  <c:y val="-4.6296296296296315E-2"/>
                </c:manualLayout>
              </c:layout>
              <c:showVal val="1"/>
            </c:dLbl>
            <c:dLbl>
              <c:idx val="1"/>
              <c:layout>
                <c:manualLayout>
                  <c:x val="-3.5036490980479201E-2"/>
                  <c:y val="5.5555555555555525E-2"/>
                </c:manualLayout>
              </c:layout>
              <c:showVal val="1"/>
            </c:dLbl>
            <c:dLbl>
              <c:idx val="2"/>
              <c:layout>
                <c:manualLayout>
                  <c:x val="-4.2822377865030105E-2"/>
                  <c:y val="-5.555555555555549E-2"/>
                </c:manualLayout>
              </c:layout>
              <c:showVal val="1"/>
            </c:dLbl>
            <c:dLbl>
              <c:idx val="3"/>
              <c:layout>
                <c:manualLayout>
                  <c:x val="-3.892943442275465E-2"/>
                  <c:y val="5.0925925925925923E-2"/>
                </c:manualLayout>
              </c:layout>
              <c:showVal val="1"/>
            </c:dLbl>
            <c:dLbl>
              <c:idx val="4"/>
              <c:layout>
                <c:manualLayout>
                  <c:x val="-3.5036490980479201E-2"/>
                  <c:y val="-4.1666666666666664E-2"/>
                </c:manualLayout>
              </c:layout>
              <c:showVal val="1"/>
            </c:dLbl>
            <c:dLbl>
              <c:idx val="5"/>
              <c:layout>
                <c:manualLayout>
                  <c:x val="-3.892943442275465E-2"/>
                  <c:y val="5.0925925925925923E-2"/>
                </c:manualLayout>
              </c:layout>
              <c:showVal val="1"/>
            </c:dLbl>
            <c:dLbl>
              <c:idx val="6"/>
              <c:layout>
                <c:manualLayout>
                  <c:x val="-3.892943442275465E-2"/>
                  <c:y val="-5.555555555555558E-2"/>
                </c:manualLayout>
              </c:layout>
              <c:showVal val="1"/>
            </c:dLbl>
            <c:dLbl>
              <c:idx val="7"/>
              <c:layout>
                <c:manualLayout>
                  <c:x val="-3.892943442275458E-2"/>
                  <c:y val="4.6296296296296315E-2"/>
                </c:manualLayout>
              </c:layout>
              <c:showVal val="1"/>
            </c:dLbl>
            <c:dLbl>
              <c:idx val="8"/>
              <c:layout>
                <c:manualLayout>
                  <c:x val="-4.476884958616785E-2"/>
                  <c:y val="-5.5555555555555525E-2"/>
                </c:manualLayout>
              </c:layout>
              <c:showVal val="1"/>
            </c:dLbl>
            <c:dLbl>
              <c:idx val="9"/>
              <c:layout>
                <c:manualLayout>
                  <c:x val="-4.0875906143892388E-2"/>
                  <c:y val="6.0185185185185161E-2"/>
                </c:manualLayout>
              </c:layout>
              <c:showVal val="1"/>
            </c:dLbl>
            <c:dLbl>
              <c:idx val="10"/>
              <c:layout>
                <c:manualLayout>
                  <c:x val="-3.892943442275465E-2"/>
                  <c:y val="-5.5555555555555525E-2"/>
                </c:manualLayout>
              </c:layout>
              <c:showVal val="1"/>
            </c:dLbl>
            <c:dLbl>
              <c:idx val="11"/>
              <c:layout>
                <c:manualLayout>
                  <c:x val="-1.9464717211377335E-2"/>
                  <c:y val="5.0925925925925923E-2"/>
                </c:manualLayout>
              </c:layout>
              <c:showVal val="1"/>
            </c:dLbl>
            <c:txPr>
              <a:bodyPr/>
              <a:lstStyle/>
              <a:p>
                <a:pPr>
                  <a:defRPr b="1">
                    <a:solidFill>
                      <a:srgbClr val="FF0000"/>
                    </a:solidFill>
                  </a:defRPr>
                </a:pPr>
                <a:endParaRPr lang="pt-BR"/>
              </a:p>
            </c:txPr>
            <c:showVal val="1"/>
          </c:dLbls>
          <c:cat>
            <c:strRef>
              <c:f>'Ano 2016'!$A$2:$A$13</c:f>
              <c:strCache>
                <c:ptCount val="12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  <c:pt idx="4">
                  <c:v>Maio</c:v>
                </c:pt>
                <c:pt idx="5">
                  <c:v>Junho</c:v>
                </c:pt>
                <c:pt idx="6">
                  <c:v>Julho</c:v>
                </c:pt>
                <c:pt idx="7">
                  <c:v>Agosto</c:v>
                </c:pt>
                <c:pt idx="8">
                  <c:v>Setembro</c:v>
                </c:pt>
                <c:pt idx="9">
                  <c:v>Outubro</c:v>
                </c:pt>
                <c:pt idx="10">
                  <c:v>Novembro</c:v>
                </c:pt>
                <c:pt idx="11">
                  <c:v>Dezembro</c:v>
                </c:pt>
              </c:strCache>
            </c:strRef>
          </c:cat>
          <c:val>
            <c:numRef>
              <c:f>'Ano 2016'!$B$2:$B$13</c:f>
              <c:numCache>
                <c:formatCode>General</c:formatCode>
                <c:ptCount val="12"/>
                <c:pt idx="0">
                  <c:v>8663</c:v>
                </c:pt>
                <c:pt idx="1">
                  <c:v>9926</c:v>
                </c:pt>
                <c:pt idx="2">
                  <c:v>13930</c:v>
                </c:pt>
                <c:pt idx="3">
                  <c:v>14285</c:v>
                </c:pt>
                <c:pt idx="4">
                  <c:v>14702</c:v>
                </c:pt>
                <c:pt idx="5">
                  <c:v>14314</c:v>
                </c:pt>
                <c:pt idx="6">
                  <c:v>16727</c:v>
                </c:pt>
                <c:pt idx="7">
                  <c:v>16625</c:v>
                </c:pt>
                <c:pt idx="8">
                  <c:v>16020</c:v>
                </c:pt>
                <c:pt idx="9">
                  <c:v>16422</c:v>
                </c:pt>
                <c:pt idx="10">
                  <c:v>21826</c:v>
                </c:pt>
                <c:pt idx="11">
                  <c:v>16703</c:v>
                </c:pt>
              </c:numCache>
            </c:numRef>
          </c:val>
        </c:ser>
        <c:marker val="1"/>
        <c:axId val="36116352"/>
        <c:axId val="36120448"/>
      </c:lineChart>
      <c:catAx>
        <c:axId val="36116352"/>
        <c:scaling>
          <c:orientation val="minMax"/>
        </c:scaling>
        <c:axPos val="b"/>
        <c:tickLblPos val="nextTo"/>
        <c:txPr>
          <a:bodyPr/>
          <a:lstStyle/>
          <a:p>
            <a:pPr>
              <a:defRPr b="1"/>
            </a:pPr>
            <a:endParaRPr lang="pt-BR"/>
          </a:p>
        </c:txPr>
        <c:crossAx val="36120448"/>
        <c:crosses val="autoZero"/>
        <c:auto val="1"/>
        <c:lblAlgn val="ctr"/>
        <c:lblOffset val="100"/>
      </c:catAx>
      <c:valAx>
        <c:axId val="36120448"/>
        <c:scaling>
          <c:orientation val="minMax"/>
        </c:scaling>
        <c:delete val="1"/>
        <c:axPos val="l"/>
        <c:majorGridlines/>
        <c:numFmt formatCode="General" sourceLinked="1"/>
        <c:tickLblPos val="nextTo"/>
        <c:crossAx val="36116352"/>
        <c:crosses val="autoZero"/>
        <c:crossBetween val="between"/>
      </c:valAx>
    </c:plotArea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 sz="1600"/>
            </a:pPr>
            <a:r>
              <a:rPr lang="pt-BR" sz="1600" dirty="0"/>
              <a:t>Quantidade de </a:t>
            </a:r>
            <a:r>
              <a:rPr lang="pt-BR" sz="1600" dirty="0" smtClean="0"/>
              <a:t>Pedidos Iniciais </a:t>
            </a:r>
            <a:r>
              <a:rPr lang="pt-BR" sz="1600" dirty="0"/>
              <a:t>de Acesso à Informação </a:t>
            </a:r>
          </a:p>
        </c:rich>
      </c:tx>
      <c:layout/>
    </c:title>
    <c:plotArea>
      <c:layout/>
      <c:lineChart>
        <c:grouping val="stacked"/>
        <c:ser>
          <c:idx val="0"/>
          <c:order val="0"/>
          <c:tx>
            <c:strRef>
              <c:f>'Ano 2016'!$B$18</c:f>
              <c:strCache>
                <c:ptCount val="1"/>
                <c:pt idx="0">
                  <c:v>Quantidade de Pedidos de Acesso à Informação </c:v>
                </c:pt>
              </c:strCache>
            </c:strRef>
          </c:tx>
          <c:dLbls>
            <c:dLbl>
              <c:idx val="0"/>
              <c:layout>
                <c:manualLayout>
                  <c:x val="-5.2401738716892472E-2"/>
                  <c:y val="-2.0125786163522001E-2"/>
                </c:manualLayout>
              </c:layout>
              <c:showVal val="1"/>
            </c:dLbl>
            <c:dLbl>
              <c:idx val="1"/>
              <c:layout>
                <c:manualLayout>
                  <c:x val="-3.6875297615591017E-2"/>
                  <c:y val="-5.0314465408805034E-2"/>
                </c:manualLayout>
              </c:layout>
              <c:showVal val="1"/>
            </c:dLbl>
            <c:dLbl>
              <c:idx val="2"/>
              <c:layout>
                <c:manualLayout>
                  <c:x val="-3.2993687340265622E-2"/>
                  <c:y val="6.0377358490566024E-2"/>
                </c:manualLayout>
              </c:layout>
              <c:showVal val="1"/>
            </c:dLbl>
            <c:dLbl>
              <c:idx val="3"/>
              <c:layout>
                <c:manualLayout>
                  <c:x val="-2.9112077064940296E-2"/>
                  <c:y val="-5.5345911949685557E-2"/>
                </c:manualLayout>
              </c:layout>
              <c:showVal val="1"/>
            </c:dLbl>
            <c:dLbl>
              <c:idx val="4"/>
              <c:layout>
                <c:manualLayout>
                  <c:x val="-2.9112077064940258E-2"/>
                  <c:y val="6.5408805031446554E-2"/>
                </c:manualLayout>
              </c:layout>
              <c:showVal val="1"/>
            </c:dLbl>
            <c:dLbl>
              <c:idx val="5"/>
              <c:layout>
                <c:manualLayout>
                  <c:x val="-3.6875297615591017E-2"/>
                  <c:y val="-5.0314465408805034E-2"/>
                </c:manualLayout>
              </c:layout>
              <c:showVal val="1"/>
            </c:dLbl>
            <c:dLbl>
              <c:idx val="6"/>
              <c:layout>
                <c:manualLayout>
                  <c:x val="-3.1052882202602942E-2"/>
                  <c:y val="6.0377358490566024E-2"/>
                </c:manualLayout>
              </c:layout>
              <c:showVal val="1"/>
            </c:dLbl>
            <c:dLbl>
              <c:idx val="7"/>
              <c:layout>
                <c:manualLayout>
                  <c:x val="-2.7171271927277658E-2"/>
                  <c:y val="7.5471698113207544E-2"/>
                </c:manualLayout>
              </c:layout>
              <c:showVal val="1"/>
            </c:dLbl>
            <c:dLbl>
              <c:idx val="8"/>
              <c:layout>
                <c:manualLayout>
                  <c:x val="-2.5230466789614898E-2"/>
                  <c:y val="-5.0314465408805034E-2"/>
                </c:manualLayout>
              </c:layout>
              <c:showVal val="1"/>
            </c:dLbl>
            <c:dLbl>
              <c:idx val="9"/>
              <c:layout>
                <c:manualLayout>
                  <c:x val="-1.7467246238964153E-2"/>
                  <c:y val="6.0377358490566024E-2"/>
                </c:manualLayout>
              </c:layout>
              <c:showVal val="1"/>
            </c:dLbl>
            <c:dLbl>
              <c:idx val="10"/>
              <c:layout>
                <c:manualLayout>
                  <c:x val="-3.1052882202602942E-2"/>
                  <c:y val="-5.5345911949685557E-2"/>
                </c:manualLayout>
              </c:layout>
              <c:showVal val="1"/>
            </c:dLbl>
            <c:dLbl>
              <c:idx val="11"/>
              <c:layout>
                <c:manualLayout>
                  <c:x val="-1.7467246238964153E-2"/>
                  <c:y val="-4.5283018867924525E-2"/>
                </c:manualLayout>
              </c:layout>
              <c:showVal val="1"/>
            </c:dLbl>
            <c:txPr>
              <a:bodyPr/>
              <a:lstStyle/>
              <a:p>
                <a:pPr>
                  <a:defRPr b="1">
                    <a:solidFill>
                      <a:srgbClr val="FF0000"/>
                    </a:solidFill>
                  </a:defRPr>
                </a:pPr>
                <a:endParaRPr lang="pt-BR"/>
              </a:p>
            </c:txPr>
            <c:showVal val="1"/>
          </c:dLbls>
          <c:cat>
            <c:strRef>
              <c:f>'Ano 2016'!$A$19:$A$30</c:f>
              <c:strCache>
                <c:ptCount val="12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  <c:pt idx="4">
                  <c:v>Maio</c:v>
                </c:pt>
                <c:pt idx="5">
                  <c:v>Junho</c:v>
                </c:pt>
                <c:pt idx="6">
                  <c:v>Julho</c:v>
                </c:pt>
                <c:pt idx="7">
                  <c:v>Agosto</c:v>
                </c:pt>
                <c:pt idx="8">
                  <c:v>Setembro</c:v>
                </c:pt>
                <c:pt idx="9">
                  <c:v>Outubro</c:v>
                </c:pt>
                <c:pt idx="10">
                  <c:v>Novembro</c:v>
                </c:pt>
                <c:pt idx="11">
                  <c:v>Dezembro</c:v>
                </c:pt>
              </c:strCache>
            </c:strRef>
          </c:cat>
          <c:val>
            <c:numRef>
              <c:f>'Ano 2016'!$B$19:$B$30</c:f>
              <c:numCache>
                <c:formatCode>General</c:formatCode>
                <c:ptCount val="12"/>
                <c:pt idx="0">
                  <c:v>49</c:v>
                </c:pt>
                <c:pt idx="1">
                  <c:v>153</c:v>
                </c:pt>
                <c:pt idx="2">
                  <c:v>55</c:v>
                </c:pt>
                <c:pt idx="3">
                  <c:v>45</c:v>
                </c:pt>
                <c:pt idx="4">
                  <c:v>51</c:v>
                </c:pt>
                <c:pt idx="5">
                  <c:v>154</c:v>
                </c:pt>
                <c:pt idx="6">
                  <c:v>113</c:v>
                </c:pt>
                <c:pt idx="7">
                  <c:v>180</c:v>
                </c:pt>
                <c:pt idx="8">
                  <c:v>153</c:v>
                </c:pt>
                <c:pt idx="9">
                  <c:v>99</c:v>
                </c:pt>
                <c:pt idx="10">
                  <c:v>102</c:v>
                </c:pt>
                <c:pt idx="11">
                  <c:v>76</c:v>
                </c:pt>
              </c:numCache>
            </c:numRef>
          </c:val>
        </c:ser>
        <c:marker val="1"/>
        <c:axId val="33440896"/>
        <c:axId val="33442816"/>
      </c:lineChart>
      <c:catAx>
        <c:axId val="33440896"/>
        <c:scaling>
          <c:orientation val="minMax"/>
        </c:scaling>
        <c:axPos val="b"/>
        <c:tickLblPos val="nextTo"/>
        <c:txPr>
          <a:bodyPr/>
          <a:lstStyle/>
          <a:p>
            <a:pPr>
              <a:defRPr b="1"/>
            </a:pPr>
            <a:endParaRPr lang="pt-BR"/>
          </a:p>
        </c:txPr>
        <c:crossAx val="33442816"/>
        <c:crosses val="autoZero"/>
        <c:auto val="1"/>
        <c:lblAlgn val="ctr"/>
        <c:lblOffset val="100"/>
      </c:catAx>
      <c:valAx>
        <c:axId val="33442816"/>
        <c:scaling>
          <c:orientation val="minMax"/>
        </c:scaling>
        <c:delete val="1"/>
        <c:axPos val="l"/>
        <c:majorGridlines/>
        <c:numFmt formatCode="General" sourceLinked="1"/>
        <c:tickLblPos val="nextTo"/>
        <c:crossAx val="33440896"/>
        <c:crosses val="autoZero"/>
        <c:crossBetween val="between"/>
      </c:valAx>
    </c:plotArea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 sz="1600"/>
            </a:pPr>
            <a:r>
              <a:rPr lang="en-US" sz="1600" dirty="0" err="1"/>
              <a:t>Quantidade</a:t>
            </a:r>
            <a:r>
              <a:rPr lang="en-US" sz="1600" dirty="0"/>
              <a:t> de </a:t>
            </a:r>
            <a:r>
              <a:rPr lang="en-US" sz="1600" dirty="0" err="1" smtClean="0"/>
              <a:t>Recursos</a:t>
            </a:r>
            <a:r>
              <a:rPr lang="en-US" sz="1600" dirty="0" smtClean="0"/>
              <a:t> </a:t>
            </a:r>
            <a:r>
              <a:rPr lang="en-US" sz="1600" dirty="0"/>
              <a:t>e-SIC </a:t>
            </a:r>
            <a:r>
              <a:rPr lang="en-US" sz="1600" dirty="0" err="1"/>
              <a:t>Interpostos</a:t>
            </a:r>
            <a:r>
              <a:rPr lang="en-US" sz="1600" dirty="0"/>
              <a:t> </a:t>
            </a:r>
            <a:r>
              <a:rPr lang="en-US" sz="1600" dirty="0" err="1"/>
              <a:t>perante</a:t>
            </a:r>
            <a:r>
              <a:rPr lang="en-US" sz="1600" dirty="0"/>
              <a:t> a CGE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'Ano 2016'!$B$36</c:f>
              <c:strCache>
                <c:ptCount val="1"/>
                <c:pt idx="0">
                  <c:v>Interposições de Recursos e-SIC</c:v>
                </c:pt>
              </c:strCache>
            </c:strRef>
          </c:tx>
          <c:dLbls>
            <c:dLbl>
              <c:idx val="0"/>
              <c:layout>
                <c:manualLayout>
                  <c:x val="-2.3323615160349854E-2"/>
                  <c:y val="-3.9653035935563831E-2"/>
                </c:manualLayout>
              </c:layout>
              <c:showVal val="1"/>
            </c:dLbl>
            <c:dLbl>
              <c:idx val="1"/>
              <c:layout>
                <c:manualLayout>
                  <c:x val="-2.7210884353741485E-2"/>
                  <c:y val="-3.9653035935563831E-2"/>
                </c:manualLayout>
              </c:layout>
              <c:showVal val="1"/>
            </c:dLbl>
            <c:dLbl>
              <c:idx val="2"/>
              <c:layout>
                <c:manualLayout>
                  <c:x val="-2.5267249757045682E-2"/>
                  <c:y val="-4.9566294919454808E-2"/>
                </c:manualLayout>
              </c:layout>
              <c:showVal val="1"/>
            </c:dLbl>
            <c:dLbl>
              <c:idx val="3"/>
              <c:layout>
                <c:manualLayout>
                  <c:x val="-2.3323615160349854E-2"/>
                  <c:y val="-5.9479553903345736E-2"/>
                </c:manualLayout>
              </c:layout>
              <c:showVal val="1"/>
            </c:dLbl>
            <c:dLbl>
              <c:idx val="4"/>
              <c:layout>
                <c:manualLayout>
                  <c:x val="-3.1098153547133148E-2"/>
                  <c:y val="-4.4609665427509292E-2"/>
                </c:manualLayout>
              </c:layout>
              <c:showVal val="1"/>
            </c:dLbl>
            <c:dLbl>
              <c:idx val="5"/>
              <c:layout>
                <c:manualLayout>
                  <c:x val="-2.9154518950437306E-2"/>
                  <c:y val="-4.9566294919454808E-2"/>
                </c:manualLayout>
              </c:layout>
              <c:showVal val="1"/>
            </c:dLbl>
            <c:dLbl>
              <c:idx val="6"/>
              <c:layout>
                <c:manualLayout>
                  <c:x val="-2.137998056365405E-2"/>
                  <c:y val="6.9392812887236741E-2"/>
                </c:manualLayout>
              </c:layout>
              <c:showVal val="1"/>
            </c:dLbl>
            <c:dLbl>
              <c:idx val="7"/>
              <c:layout>
                <c:manualLayout>
                  <c:x val="-2.3323615160349854E-2"/>
                  <c:y val="6.9392812887236741E-2"/>
                </c:manualLayout>
              </c:layout>
              <c:showVal val="1"/>
            </c:dLbl>
            <c:dLbl>
              <c:idx val="8"/>
              <c:layout>
                <c:manualLayout>
                  <c:x val="-1.3605442176870748E-2"/>
                  <c:y val="-5.9479553903345736E-2"/>
                </c:manualLayout>
              </c:layout>
              <c:showVal val="1"/>
            </c:dLbl>
            <c:dLbl>
              <c:idx val="9"/>
              <c:layout>
                <c:manualLayout>
                  <c:x val="-2.137998056365405E-2"/>
                  <c:y val="6.9392812887236741E-2"/>
                </c:manualLayout>
              </c:layout>
              <c:showVal val="1"/>
            </c:dLbl>
            <c:dLbl>
              <c:idx val="10"/>
              <c:layout>
                <c:manualLayout>
                  <c:x val="-1.7492711370262391E-2"/>
                  <c:y val="-5.9479553903345736E-2"/>
                </c:manualLayout>
              </c:layout>
              <c:showVal val="1"/>
            </c:dLbl>
            <c:txPr>
              <a:bodyPr/>
              <a:lstStyle/>
              <a:p>
                <a:pPr>
                  <a:defRPr b="1">
                    <a:solidFill>
                      <a:srgbClr val="FF0000"/>
                    </a:solidFill>
                  </a:defRPr>
                </a:pPr>
                <a:endParaRPr lang="pt-BR"/>
              </a:p>
            </c:txPr>
            <c:showVal val="1"/>
          </c:dLbls>
          <c:cat>
            <c:strRef>
              <c:f>'Ano 2016'!$A$37:$A$48</c:f>
              <c:strCache>
                <c:ptCount val="12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  <c:pt idx="4">
                  <c:v>Maio</c:v>
                </c:pt>
                <c:pt idx="5">
                  <c:v>Junho</c:v>
                </c:pt>
                <c:pt idx="6">
                  <c:v>Julho</c:v>
                </c:pt>
                <c:pt idx="7">
                  <c:v>Agosto</c:v>
                </c:pt>
                <c:pt idx="8">
                  <c:v>Setembro</c:v>
                </c:pt>
                <c:pt idx="9">
                  <c:v>Outubro</c:v>
                </c:pt>
                <c:pt idx="10">
                  <c:v>Novembro</c:v>
                </c:pt>
                <c:pt idx="11">
                  <c:v>Dezembro</c:v>
                </c:pt>
              </c:strCache>
            </c:strRef>
          </c:cat>
          <c:val>
            <c:numRef>
              <c:f>'Ano 2016'!$B$37:$B$48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3</c:v>
                </c:pt>
                <c:pt idx="5">
                  <c:v>5</c:v>
                </c:pt>
                <c:pt idx="6">
                  <c:v>9</c:v>
                </c:pt>
                <c:pt idx="7">
                  <c:v>14</c:v>
                </c:pt>
                <c:pt idx="8">
                  <c:v>12</c:v>
                </c:pt>
                <c:pt idx="9">
                  <c:v>9</c:v>
                </c:pt>
                <c:pt idx="10">
                  <c:v>11</c:v>
                </c:pt>
                <c:pt idx="11">
                  <c:v>7</c:v>
                </c:pt>
              </c:numCache>
            </c:numRef>
          </c:val>
        </c:ser>
        <c:marker val="1"/>
        <c:axId val="72425856"/>
        <c:axId val="72569216"/>
      </c:lineChart>
      <c:catAx>
        <c:axId val="72425856"/>
        <c:scaling>
          <c:orientation val="minMax"/>
        </c:scaling>
        <c:axPos val="b"/>
        <c:tickLblPos val="nextTo"/>
        <c:txPr>
          <a:bodyPr/>
          <a:lstStyle/>
          <a:p>
            <a:pPr>
              <a:defRPr b="1"/>
            </a:pPr>
            <a:endParaRPr lang="pt-BR"/>
          </a:p>
        </c:txPr>
        <c:crossAx val="72569216"/>
        <c:crosses val="autoZero"/>
        <c:auto val="1"/>
        <c:lblAlgn val="ctr"/>
        <c:lblOffset val="100"/>
      </c:catAx>
      <c:valAx>
        <c:axId val="72569216"/>
        <c:scaling>
          <c:orientation val="minMax"/>
        </c:scaling>
        <c:delete val="1"/>
        <c:axPos val="l"/>
        <c:majorGridlines/>
        <c:numFmt formatCode="General" sourceLinked="1"/>
        <c:tickLblPos val="nextTo"/>
        <c:crossAx val="72425856"/>
        <c:crosses val="autoZero"/>
        <c:crossBetween val="between"/>
      </c:valAx>
    </c:plotArea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layout/>
      <c:txPr>
        <a:bodyPr/>
        <a:lstStyle/>
        <a:p>
          <a:pPr>
            <a:defRPr sz="1600"/>
          </a:pPr>
          <a:endParaRPr lang="pt-BR"/>
        </a:p>
      </c:txPr>
    </c:title>
    <c:plotArea>
      <c:layout/>
      <c:lineChart>
        <c:grouping val="standard"/>
        <c:ser>
          <c:idx val="0"/>
          <c:order val="0"/>
          <c:tx>
            <c:strRef>
              <c:f>'Ano 2016'!$B$71</c:f>
              <c:strCache>
                <c:ptCount val="1"/>
                <c:pt idx="0">
                  <c:v>Total de Manifestações Recebidas pela Ouvidoria da CGE</c:v>
                </c:pt>
              </c:strCache>
            </c:strRef>
          </c:tx>
          <c:dLbls>
            <c:dLbl>
              <c:idx val="0"/>
              <c:layout>
                <c:manualLayout>
                  <c:x val="-4.5475216007276033E-2"/>
                  <c:y val="3.1746018520177284E-2"/>
                </c:manualLayout>
              </c:layout>
              <c:spPr/>
              <c:txPr>
                <a:bodyPr/>
                <a:lstStyle/>
                <a:p>
                  <a:pPr>
                    <a:defRPr b="1">
                      <a:solidFill>
                        <a:srgbClr val="FF0000"/>
                      </a:solidFill>
                    </a:defRPr>
                  </a:pPr>
                  <a:endParaRPr lang="pt-BR"/>
                </a:p>
              </c:txPr>
              <c:showVal val="1"/>
            </c:dLbl>
            <c:dLbl>
              <c:idx val="1"/>
              <c:layout>
                <c:manualLayout>
                  <c:x val="-2.5466120964074582E-2"/>
                  <c:y val="7.4074043213746971E-2"/>
                </c:manualLayout>
              </c:layout>
              <c:spPr/>
              <c:txPr>
                <a:bodyPr/>
                <a:lstStyle/>
                <a:p>
                  <a:pPr>
                    <a:defRPr b="1">
                      <a:solidFill>
                        <a:srgbClr val="FF0000"/>
                      </a:solidFill>
                    </a:defRPr>
                  </a:pPr>
                  <a:endParaRPr lang="pt-BR"/>
                </a:p>
              </c:txPr>
              <c:showVal val="1"/>
            </c:dLbl>
            <c:dLbl>
              <c:idx val="2"/>
              <c:layout>
                <c:manualLayout>
                  <c:x val="-2.3647112323783557E-2"/>
                  <c:y val="7.4074043213746971E-2"/>
                </c:manualLayout>
              </c:layout>
              <c:spPr/>
              <c:txPr>
                <a:bodyPr/>
                <a:lstStyle/>
                <a:p>
                  <a:pPr>
                    <a:defRPr b="1">
                      <a:solidFill>
                        <a:srgbClr val="FF0000"/>
                      </a:solidFill>
                    </a:defRPr>
                  </a:pPr>
                  <a:endParaRPr lang="pt-BR"/>
                </a:p>
              </c:txPr>
              <c:showVal val="1"/>
            </c:dLbl>
            <c:dLbl>
              <c:idx val="3"/>
              <c:layout>
                <c:manualLayout>
                  <c:x val="-2.9104138244656661E-2"/>
                  <c:y val="6.3492037040354554E-2"/>
                </c:manualLayout>
              </c:layout>
              <c:spPr/>
              <c:txPr>
                <a:bodyPr/>
                <a:lstStyle/>
                <a:p>
                  <a:pPr>
                    <a:defRPr b="1">
                      <a:solidFill>
                        <a:srgbClr val="FF0000"/>
                      </a:solidFill>
                    </a:defRPr>
                  </a:pPr>
                  <a:endParaRPr lang="pt-BR"/>
                </a:p>
              </c:txPr>
              <c:showVal val="1"/>
            </c:dLbl>
            <c:dLbl>
              <c:idx val="4"/>
              <c:layout>
                <c:manualLayout>
                  <c:x val="-2.3647112323783557E-2"/>
                  <c:y val="6.3492037040354554E-2"/>
                </c:manualLayout>
              </c:layout>
              <c:spPr/>
              <c:txPr>
                <a:bodyPr/>
                <a:lstStyle/>
                <a:p>
                  <a:pPr>
                    <a:defRPr b="1">
                      <a:solidFill>
                        <a:srgbClr val="FF0000"/>
                      </a:solidFill>
                    </a:defRPr>
                  </a:pPr>
                  <a:endParaRPr lang="pt-BR"/>
                </a:p>
              </c:txPr>
              <c:showVal val="1"/>
            </c:dLbl>
            <c:dLbl>
              <c:idx val="5"/>
              <c:layout>
                <c:manualLayout>
                  <c:x val="-2.1828103683492504E-2"/>
                  <c:y val="7.4074043213746971E-2"/>
                </c:manualLayout>
              </c:layout>
              <c:spPr/>
              <c:txPr>
                <a:bodyPr/>
                <a:lstStyle/>
                <a:p>
                  <a:pPr>
                    <a:defRPr b="1">
                      <a:solidFill>
                        <a:srgbClr val="FF0000"/>
                      </a:solidFill>
                    </a:defRPr>
                  </a:pPr>
                  <a:endParaRPr lang="pt-BR"/>
                </a:p>
              </c:txPr>
              <c:showVal val="1"/>
            </c:dLbl>
            <c:dLbl>
              <c:idx val="6"/>
              <c:spPr/>
              <c:txPr>
                <a:bodyPr/>
                <a:lstStyle/>
                <a:p>
                  <a:pPr>
                    <a:defRPr b="1">
                      <a:solidFill>
                        <a:srgbClr val="FF0000"/>
                      </a:solidFill>
                    </a:defRPr>
                  </a:pPr>
                  <a:endParaRPr lang="pt-BR"/>
                </a:p>
              </c:txPr>
            </c:dLbl>
            <c:showVal val="1"/>
          </c:dLbls>
          <c:cat>
            <c:strRef>
              <c:f>'Ano 2016'!$A$72:$A$78</c:f>
              <c:strCache>
                <c:ptCount val="7"/>
                <c:pt idx="0">
                  <c:v>1º Semestre</c:v>
                </c:pt>
                <c:pt idx="1">
                  <c:v>Julho</c:v>
                </c:pt>
                <c:pt idx="2">
                  <c:v>Agosto </c:v>
                </c:pt>
                <c:pt idx="3">
                  <c:v>Setembro</c:v>
                </c:pt>
                <c:pt idx="4">
                  <c:v>Outubro</c:v>
                </c:pt>
                <c:pt idx="5">
                  <c:v>Novembro</c:v>
                </c:pt>
                <c:pt idx="6">
                  <c:v>Dezembro</c:v>
                </c:pt>
              </c:strCache>
            </c:strRef>
          </c:cat>
          <c:val>
            <c:numRef>
              <c:f>'Ano 2016'!$B$72:$B$78</c:f>
              <c:numCache>
                <c:formatCode>General</c:formatCode>
                <c:ptCount val="7"/>
                <c:pt idx="0">
                  <c:v>12</c:v>
                </c:pt>
                <c:pt idx="1">
                  <c:v>2</c:v>
                </c:pt>
                <c:pt idx="2">
                  <c:v>11</c:v>
                </c:pt>
                <c:pt idx="3">
                  <c:v>15</c:v>
                </c:pt>
                <c:pt idx="4">
                  <c:v>9</c:v>
                </c:pt>
                <c:pt idx="5">
                  <c:v>4</c:v>
                </c:pt>
                <c:pt idx="6">
                  <c:v>9</c:v>
                </c:pt>
              </c:numCache>
            </c:numRef>
          </c:val>
        </c:ser>
        <c:marker val="1"/>
        <c:axId val="58730368"/>
        <c:axId val="58749696"/>
      </c:lineChart>
      <c:catAx>
        <c:axId val="58730368"/>
        <c:scaling>
          <c:orientation val="minMax"/>
        </c:scaling>
        <c:axPos val="b"/>
        <c:tickLblPos val="nextTo"/>
        <c:txPr>
          <a:bodyPr/>
          <a:lstStyle/>
          <a:p>
            <a:pPr>
              <a:defRPr b="1"/>
            </a:pPr>
            <a:endParaRPr lang="pt-BR"/>
          </a:p>
        </c:txPr>
        <c:crossAx val="58749696"/>
        <c:crosses val="autoZero"/>
        <c:auto val="1"/>
        <c:lblAlgn val="ctr"/>
        <c:lblOffset val="100"/>
      </c:catAx>
      <c:valAx>
        <c:axId val="58749696"/>
        <c:scaling>
          <c:orientation val="minMax"/>
        </c:scaling>
        <c:delete val="1"/>
        <c:axPos val="l"/>
        <c:majorGridlines/>
        <c:numFmt formatCode="General" sourceLinked="1"/>
        <c:tickLblPos val="nextTo"/>
        <c:crossAx val="58730368"/>
        <c:crosses val="autoZero"/>
        <c:crossBetween val="between"/>
      </c:valAx>
    </c:plotArea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 sz="1400"/>
            </a:pPr>
            <a:r>
              <a:rPr lang="pt-BR" sz="1400" b="1" i="0" u="none" strike="noStrike" baseline="0"/>
              <a:t>Tipos de Manifestações em Ouvidoria </a:t>
            </a:r>
            <a:endParaRPr lang="pt-BR" sz="1400"/>
          </a:p>
        </c:rich>
      </c:tx>
      <c:layout>
        <c:manualLayout>
          <c:xMode val="edge"/>
          <c:yMode val="edge"/>
          <c:x val="0.20841227529440512"/>
          <c:y val="2.7777777777777801E-2"/>
        </c:manualLayout>
      </c:layout>
    </c:title>
    <c:plotArea>
      <c:layout/>
      <c:barChart>
        <c:barDir val="col"/>
        <c:grouping val="clustered"/>
        <c:ser>
          <c:idx val="0"/>
          <c:order val="0"/>
          <c:tx>
            <c:strRef>
              <c:f>'Ano 2016'!$B$56</c:f>
              <c:strCache>
                <c:ptCount val="1"/>
                <c:pt idx="0">
                  <c:v>Denúncia</c:v>
                </c:pt>
              </c:strCache>
            </c:strRef>
          </c:tx>
          <c:dLbls>
            <c:txPr>
              <a:bodyPr/>
              <a:lstStyle/>
              <a:p>
                <a:pPr>
                  <a:defRPr b="1"/>
                </a:pPr>
                <a:endParaRPr lang="pt-BR"/>
              </a:p>
            </c:txPr>
            <c:showVal val="1"/>
          </c:dLbls>
          <c:cat>
            <c:strRef>
              <c:f>'Ano 2016'!$A$57:$A$63</c:f>
              <c:strCache>
                <c:ptCount val="7"/>
                <c:pt idx="0">
                  <c:v>1º Semestre</c:v>
                </c:pt>
                <c:pt idx="1">
                  <c:v>Julho</c:v>
                </c:pt>
                <c:pt idx="2">
                  <c:v>Agosto</c:v>
                </c:pt>
                <c:pt idx="3">
                  <c:v>Setembro</c:v>
                </c:pt>
                <c:pt idx="4">
                  <c:v>Outubro</c:v>
                </c:pt>
                <c:pt idx="5">
                  <c:v>Novembro</c:v>
                </c:pt>
                <c:pt idx="6">
                  <c:v>Dezembro</c:v>
                </c:pt>
              </c:strCache>
            </c:strRef>
          </c:cat>
          <c:val>
            <c:numRef>
              <c:f>'Ano 2016'!$B$57:$B$63</c:f>
              <c:numCache>
                <c:formatCode>General</c:formatCode>
                <c:ptCount val="7"/>
                <c:pt idx="0">
                  <c:v>8</c:v>
                </c:pt>
                <c:pt idx="1">
                  <c:v>1</c:v>
                </c:pt>
                <c:pt idx="2">
                  <c:v>6</c:v>
                </c:pt>
                <c:pt idx="3">
                  <c:v>10</c:v>
                </c:pt>
                <c:pt idx="4">
                  <c:v>4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ser>
          <c:idx val="1"/>
          <c:order val="1"/>
          <c:tx>
            <c:strRef>
              <c:f>'Ano 2016'!$C$56</c:f>
              <c:strCache>
                <c:ptCount val="1"/>
                <c:pt idx="0">
                  <c:v>Reclamação</c:v>
                </c:pt>
              </c:strCache>
            </c:strRef>
          </c:tx>
          <c:dLbls>
            <c:txPr>
              <a:bodyPr/>
              <a:lstStyle/>
              <a:p>
                <a:pPr>
                  <a:defRPr b="1"/>
                </a:pPr>
                <a:endParaRPr lang="pt-BR"/>
              </a:p>
            </c:txPr>
            <c:showVal val="1"/>
          </c:dLbls>
          <c:cat>
            <c:strRef>
              <c:f>'Ano 2016'!$A$57:$A$63</c:f>
              <c:strCache>
                <c:ptCount val="7"/>
                <c:pt idx="0">
                  <c:v>1º Semestre</c:v>
                </c:pt>
                <c:pt idx="1">
                  <c:v>Julho</c:v>
                </c:pt>
                <c:pt idx="2">
                  <c:v>Agosto</c:v>
                </c:pt>
                <c:pt idx="3">
                  <c:v>Setembro</c:v>
                </c:pt>
                <c:pt idx="4">
                  <c:v>Outubro</c:v>
                </c:pt>
                <c:pt idx="5">
                  <c:v>Novembro</c:v>
                </c:pt>
                <c:pt idx="6">
                  <c:v>Dezembro</c:v>
                </c:pt>
              </c:strCache>
            </c:strRef>
          </c:cat>
          <c:val>
            <c:numRef>
              <c:f>'Ano 2016'!$C$57:$C$63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2</c:v>
                </c:pt>
                <c:pt idx="6">
                  <c:v>0</c:v>
                </c:pt>
              </c:numCache>
            </c:numRef>
          </c:val>
        </c:ser>
        <c:ser>
          <c:idx val="2"/>
          <c:order val="2"/>
          <c:tx>
            <c:strRef>
              <c:f>'Ano 2016'!$D$56</c:f>
              <c:strCache>
                <c:ptCount val="1"/>
                <c:pt idx="0">
                  <c:v>Solicitação</c:v>
                </c:pt>
              </c:strCache>
            </c:strRef>
          </c:tx>
          <c:dLbls>
            <c:txPr>
              <a:bodyPr/>
              <a:lstStyle/>
              <a:p>
                <a:pPr>
                  <a:defRPr b="1"/>
                </a:pPr>
                <a:endParaRPr lang="pt-BR"/>
              </a:p>
            </c:txPr>
            <c:showVal val="1"/>
          </c:dLbls>
          <c:cat>
            <c:strRef>
              <c:f>'Ano 2016'!$A$57:$A$63</c:f>
              <c:strCache>
                <c:ptCount val="7"/>
                <c:pt idx="0">
                  <c:v>1º Semestre</c:v>
                </c:pt>
                <c:pt idx="1">
                  <c:v>Julho</c:v>
                </c:pt>
                <c:pt idx="2">
                  <c:v>Agosto</c:v>
                </c:pt>
                <c:pt idx="3">
                  <c:v>Setembro</c:v>
                </c:pt>
                <c:pt idx="4">
                  <c:v>Outubro</c:v>
                </c:pt>
                <c:pt idx="5">
                  <c:v>Novembro</c:v>
                </c:pt>
                <c:pt idx="6">
                  <c:v>Dezembro</c:v>
                </c:pt>
              </c:strCache>
            </c:strRef>
          </c:cat>
          <c:val>
            <c:numRef>
              <c:f>'Ano 2016'!$D$57:$D$63</c:f>
              <c:numCache>
                <c:formatCode>General</c:formatCode>
                <c:ptCount val="7"/>
                <c:pt idx="0">
                  <c:v>4</c:v>
                </c:pt>
                <c:pt idx="1">
                  <c:v>0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0</c:v>
                </c:pt>
                <c:pt idx="6">
                  <c:v>2</c:v>
                </c:pt>
              </c:numCache>
            </c:numRef>
          </c:val>
        </c:ser>
        <c:ser>
          <c:idx val="3"/>
          <c:order val="3"/>
          <c:tx>
            <c:strRef>
              <c:f>'Ano 2016'!$E$56</c:f>
              <c:strCache>
                <c:ptCount val="1"/>
                <c:pt idx="0">
                  <c:v>Sugestão</c:v>
                </c:pt>
              </c:strCache>
            </c:strRef>
          </c:tx>
          <c:dLbls>
            <c:txPr>
              <a:bodyPr/>
              <a:lstStyle/>
              <a:p>
                <a:pPr>
                  <a:defRPr b="1"/>
                </a:pPr>
                <a:endParaRPr lang="pt-BR"/>
              </a:p>
            </c:txPr>
            <c:showVal val="1"/>
          </c:dLbls>
          <c:cat>
            <c:strRef>
              <c:f>'Ano 2016'!$A$57:$A$63</c:f>
              <c:strCache>
                <c:ptCount val="7"/>
                <c:pt idx="0">
                  <c:v>1º Semestre</c:v>
                </c:pt>
                <c:pt idx="1">
                  <c:v>Julho</c:v>
                </c:pt>
                <c:pt idx="2">
                  <c:v>Agosto</c:v>
                </c:pt>
                <c:pt idx="3">
                  <c:v>Setembro</c:v>
                </c:pt>
                <c:pt idx="4">
                  <c:v>Outubro</c:v>
                </c:pt>
                <c:pt idx="5">
                  <c:v>Novembro</c:v>
                </c:pt>
                <c:pt idx="6">
                  <c:v>Dezembro</c:v>
                </c:pt>
              </c:strCache>
            </c:strRef>
          </c:cat>
          <c:val>
            <c:numRef>
              <c:f>'Ano 2016'!$E$57:$E$63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</c:ser>
        <c:ser>
          <c:idx val="4"/>
          <c:order val="4"/>
          <c:tx>
            <c:strRef>
              <c:f>'Ano 2016'!$F$56</c:f>
              <c:strCache>
                <c:ptCount val="1"/>
                <c:pt idx="0">
                  <c:v>Elogio</c:v>
                </c:pt>
              </c:strCache>
            </c:strRef>
          </c:tx>
          <c:dLbls>
            <c:txPr>
              <a:bodyPr/>
              <a:lstStyle/>
              <a:p>
                <a:pPr>
                  <a:defRPr b="1"/>
                </a:pPr>
                <a:endParaRPr lang="pt-BR"/>
              </a:p>
            </c:txPr>
            <c:showVal val="1"/>
          </c:dLbls>
          <c:cat>
            <c:strRef>
              <c:f>'Ano 2016'!$A$57:$A$63</c:f>
              <c:strCache>
                <c:ptCount val="7"/>
                <c:pt idx="0">
                  <c:v>1º Semestre</c:v>
                </c:pt>
                <c:pt idx="1">
                  <c:v>Julho</c:v>
                </c:pt>
                <c:pt idx="2">
                  <c:v>Agosto</c:v>
                </c:pt>
                <c:pt idx="3">
                  <c:v>Setembro</c:v>
                </c:pt>
                <c:pt idx="4">
                  <c:v>Outubro</c:v>
                </c:pt>
                <c:pt idx="5">
                  <c:v>Novembro</c:v>
                </c:pt>
                <c:pt idx="6">
                  <c:v>Dezembro</c:v>
                </c:pt>
              </c:strCache>
            </c:strRef>
          </c:cat>
          <c:val>
            <c:numRef>
              <c:f>'Ano 2016'!$F$57:$F$63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</c:ser>
        <c:ser>
          <c:idx val="5"/>
          <c:order val="5"/>
          <c:tx>
            <c:strRef>
              <c:f>'Ano 2016'!$G$56</c:f>
              <c:strCache>
                <c:ptCount val="1"/>
                <c:pt idx="0">
                  <c:v>Fora do escopo da Ouvidoria</c:v>
                </c:pt>
              </c:strCache>
            </c:strRef>
          </c:tx>
          <c:dLbls>
            <c:txPr>
              <a:bodyPr/>
              <a:lstStyle/>
              <a:p>
                <a:pPr>
                  <a:defRPr b="1"/>
                </a:pPr>
                <a:endParaRPr lang="pt-BR"/>
              </a:p>
            </c:txPr>
            <c:showVal val="1"/>
          </c:dLbls>
          <c:cat>
            <c:strRef>
              <c:f>'Ano 2016'!$A$57:$A$63</c:f>
              <c:strCache>
                <c:ptCount val="7"/>
                <c:pt idx="0">
                  <c:v>1º Semestre</c:v>
                </c:pt>
                <c:pt idx="1">
                  <c:v>Julho</c:v>
                </c:pt>
                <c:pt idx="2">
                  <c:v>Agosto</c:v>
                </c:pt>
                <c:pt idx="3">
                  <c:v>Setembro</c:v>
                </c:pt>
                <c:pt idx="4">
                  <c:v>Outubro</c:v>
                </c:pt>
                <c:pt idx="5">
                  <c:v>Novembro</c:v>
                </c:pt>
                <c:pt idx="6">
                  <c:v>Dezembro</c:v>
                </c:pt>
              </c:strCache>
            </c:strRef>
          </c:cat>
          <c:val>
            <c:numRef>
              <c:f>'Ano 2016'!$G$57:$G$63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4</c:v>
                </c:pt>
              </c:numCache>
            </c:numRef>
          </c:val>
        </c:ser>
        <c:axId val="95545984"/>
        <c:axId val="108863872"/>
      </c:barChart>
      <c:catAx>
        <c:axId val="95545984"/>
        <c:scaling>
          <c:orientation val="minMax"/>
        </c:scaling>
        <c:axPos val="b"/>
        <c:tickLblPos val="nextTo"/>
        <c:txPr>
          <a:bodyPr/>
          <a:lstStyle/>
          <a:p>
            <a:pPr>
              <a:defRPr sz="900" b="1"/>
            </a:pPr>
            <a:endParaRPr lang="pt-BR"/>
          </a:p>
        </c:txPr>
        <c:crossAx val="108863872"/>
        <c:crosses val="autoZero"/>
        <c:auto val="1"/>
        <c:lblAlgn val="ctr"/>
        <c:lblOffset val="100"/>
      </c:catAx>
      <c:valAx>
        <c:axId val="108863872"/>
        <c:scaling>
          <c:orientation val="minMax"/>
        </c:scaling>
        <c:delete val="1"/>
        <c:axPos val="l"/>
        <c:numFmt formatCode="General" sourceLinked="1"/>
        <c:tickLblPos val="nextTo"/>
        <c:crossAx val="955459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884718561498024"/>
          <c:y val="0.1551042578011082"/>
          <c:w val="0.19787289941244576"/>
          <c:h val="0.60415500145815126"/>
        </c:manualLayout>
      </c:layout>
      <c:txPr>
        <a:bodyPr/>
        <a:lstStyle/>
        <a:p>
          <a:pPr>
            <a:defRPr sz="900" b="1"/>
          </a:pPr>
          <a:endParaRPr lang="pt-BR"/>
        </a:p>
      </c:txPr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A2048-24C1-4C21-AC0F-E7A06A5FBFCE}" type="datetimeFigureOut">
              <a:rPr lang="pt-BR" smtClean="0"/>
              <a:pPr/>
              <a:t>05/01/2017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79F8C-09B5-4D79-8FAA-13659C8AA24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4938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79F8C-09B5-4D79-8FAA-13659C8AA245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61909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79F8C-09B5-4D79-8FAA-13659C8AA245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6943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79F8C-09B5-4D79-8FAA-13659C8AA245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6943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79F8C-09B5-4D79-8FAA-13659C8AA245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77473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79F8C-09B5-4D79-8FAA-13659C8AA245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7747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05/01/2017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4936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05/01/2017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8530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05/01/2017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7631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05/01/2017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9123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05/01/2017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8453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05/01/2017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4357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05/01/2017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699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05/01/2017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6356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05/01/2017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0193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05/01/2017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3387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05/01/2017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3038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47B0C-BEAF-4101-A473-A0EEEF189E44}" type="datetimeFigureOut">
              <a:rPr lang="pt-BR" smtClean="0"/>
              <a:pPr/>
              <a:t>05/01/2017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4839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14290" y="2571736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>
                <a:solidFill>
                  <a:schemeClr val="tx1"/>
                </a:solidFill>
                <a:latin typeface="Candara" panose="020E0502030303020204" pitchFamily="34" charset="0"/>
              </a:rPr>
              <a:t>Apresentação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10862" y="107504"/>
            <a:ext cx="1648435" cy="94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45788" y="3139851"/>
            <a:ext cx="666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>
                <a:latin typeface="Candara" panose="020E0502030303020204" pitchFamily="34" charset="0"/>
              </a:rPr>
              <a:t>Esse relatório tem como objetivo informar as atividades desempenhadas pela Superintendência de Correição e Ouvidoria- SUCOR, como também, a produtividade da equipe envolvida no </a:t>
            </a:r>
            <a:r>
              <a:rPr lang="pt-BR" sz="1200" dirty="0" smtClean="0">
                <a:latin typeface="Candara" panose="020E0502030303020204" pitchFamily="34" charset="0"/>
              </a:rPr>
              <a:t>ano de 2016.</a:t>
            </a:r>
            <a:endParaRPr lang="pt-BR" sz="1200" dirty="0">
              <a:latin typeface="Candara" panose="020E0502030303020204" pitchFamily="34" charset="0"/>
            </a:endParaRPr>
          </a:p>
          <a:p>
            <a:pPr algn="just"/>
            <a:r>
              <a:rPr lang="pt-BR" sz="1200" dirty="0">
                <a:latin typeface="Candara" panose="020E0502030303020204" pitchFamily="34" charset="0"/>
              </a:rPr>
              <a:t> 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214290" y="4214810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>
                <a:solidFill>
                  <a:schemeClr val="tx1"/>
                </a:solidFill>
                <a:latin typeface="Candara" panose="020E0502030303020204" pitchFamily="34" charset="0"/>
              </a:rPr>
              <a:t>Produtividade dos Assessores de Controle Interno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929198" y="7786710"/>
            <a:ext cx="1468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latin typeface="Candara" panose="020E0502030303020204" pitchFamily="34" charset="0"/>
              </a:rPr>
              <a:t>Fonte: Painel de Gestão</a:t>
            </a:r>
          </a:p>
        </p:txBody>
      </p:sp>
      <p:graphicFrame>
        <p:nvGraphicFramePr>
          <p:cNvPr id="15" name="Gráfico 14"/>
          <p:cNvGraphicFramePr/>
          <p:nvPr/>
        </p:nvGraphicFramePr>
        <p:xfrm>
          <a:off x="642918" y="4786314"/>
          <a:ext cx="5429288" cy="2786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4" name="Imagem 0" descr="padrã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6858000" cy="11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2000250" y="214313"/>
            <a:ext cx="4214813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Aft>
                <a:spcPts val="1000"/>
              </a:spcAft>
            </a:pPr>
            <a:r>
              <a:rPr lang="pt-BR" sz="2200" b="1" dirty="0">
                <a:solidFill>
                  <a:srgbClr val="FFFFFF"/>
                </a:solidFill>
                <a:latin typeface="Myriad Pro"/>
              </a:rPr>
              <a:t>Relatório de Gestão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6367463" y="571500"/>
            <a:ext cx="4191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pt-BR" sz="1200" dirty="0"/>
              <a:t>00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214290" y="1500166"/>
            <a:ext cx="6480175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5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SUCOR – Ano 2016</a:t>
            </a:r>
            <a:endParaRPr lang="pt-BR" sz="15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082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42852" y="642910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>
                <a:solidFill>
                  <a:schemeClr val="tx1"/>
                </a:solidFill>
              </a:rPr>
              <a:t>Cadastro de Empresas Inidôneas ou Suspensas do Estado de Alagoas - CEIS</a:t>
            </a:r>
          </a:p>
        </p:txBody>
      </p:sp>
      <p:graphicFrame>
        <p:nvGraphicFramePr>
          <p:cNvPr id="3" name="Gráfico 2"/>
          <p:cNvGraphicFramePr/>
          <p:nvPr/>
        </p:nvGraphicFramePr>
        <p:xfrm>
          <a:off x="571480" y="2357422"/>
          <a:ext cx="5857876" cy="2095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Gráfico 3"/>
          <p:cNvGraphicFramePr/>
          <p:nvPr/>
        </p:nvGraphicFramePr>
        <p:xfrm>
          <a:off x="357165" y="6000760"/>
          <a:ext cx="6143669" cy="2390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2228571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53407" y="500034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 smtClean="0">
                <a:solidFill>
                  <a:schemeClr val="tx1"/>
                </a:solidFill>
              </a:rPr>
              <a:t>Capacitações </a:t>
            </a:r>
            <a:endParaRPr lang="pt-BR" sz="1500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357166" y="1285852"/>
          <a:ext cx="6143667" cy="6923491"/>
        </p:xfrm>
        <a:graphic>
          <a:graphicData uri="http://schemas.openxmlformats.org/drawingml/2006/table">
            <a:tbl>
              <a:tblPr/>
              <a:tblGrid>
                <a:gridCol w="1307222"/>
                <a:gridCol w="1307222"/>
                <a:gridCol w="2087950"/>
                <a:gridCol w="1441273"/>
              </a:tblGrid>
              <a:tr h="1676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b="1" dirty="0">
                          <a:latin typeface="+mn-lt"/>
                          <a:ea typeface="Calibri"/>
                          <a:cs typeface="Times New Roman"/>
                        </a:rPr>
                        <a:t>DATA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b="1">
                          <a:latin typeface="+mn-lt"/>
                          <a:ea typeface="Calibri"/>
                          <a:cs typeface="Times New Roman"/>
                        </a:rPr>
                        <a:t>LOCAL</a:t>
                      </a:r>
                      <a:endParaRPr lang="pt-BR" sz="11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b="1" dirty="0">
                          <a:latin typeface="+mn-lt"/>
                          <a:ea typeface="Calibri"/>
                          <a:cs typeface="Times New Roman"/>
                        </a:rPr>
                        <a:t>ASSUNTO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91465" indent="-29146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b="1">
                          <a:latin typeface="+mn-lt"/>
                          <a:ea typeface="Calibri"/>
                          <a:cs typeface="Times New Roman"/>
                        </a:rPr>
                        <a:t>PALESTRANTE</a:t>
                      </a:r>
                      <a:endParaRPr lang="pt-BR" sz="11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6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16/02/2016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latin typeface="+mn-lt"/>
                          <a:ea typeface="Calibri"/>
                          <a:cs typeface="Times New Roman"/>
                        </a:rPr>
                        <a:t>Escola de Governo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Lei de Acesso à Informação e sistema </a:t>
                      </a:r>
                      <a:r>
                        <a:rPr lang="pt-BR" sz="1100" dirty="0" err="1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e-SIC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latin typeface="+mn-lt"/>
                          <a:ea typeface="Calibri"/>
                          <a:cs typeface="Times New Roman"/>
                        </a:rPr>
                        <a:t>Bruna Cansanção/CGE e Marcos Pereira/ITEC</a:t>
                      </a: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01 – 04/03/2016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latin typeface="+mn-lt"/>
                          <a:ea typeface="Calibri"/>
                          <a:cs typeface="Times New Roman"/>
                        </a:rPr>
                        <a:t>Escola de Governo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Oficina sobre sistema e-SIC</a:t>
                      </a:r>
                      <a:endParaRPr lang="pt-BR" sz="11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latin typeface="+mn-lt"/>
                          <a:ea typeface="Calibri"/>
                          <a:cs typeface="Times New Roman"/>
                        </a:rPr>
                        <a:t>Fabrícia Oliveira/CGE</a:t>
                      </a: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11/03/2016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latin typeface="+mn-lt"/>
                          <a:ea typeface="Calibri"/>
                          <a:cs typeface="Times New Roman"/>
                        </a:rPr>
                        <a:t>Escola de Governo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Correição</a:t>
                      </a:r>
                      <a:endParaRPr lang="pt-BR" sz="11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latin typeface="+mn-lt"/>
                          <a:ea typeface="Calibri"/>
                          <a:cs typeface="Times New Roman"/>
                        </a:rPr>
                        <a:t>Liana Batinga/CGE</a:t>
                      </a: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5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14/03/2016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latin typeface="+mn-lt"/>
                          <a:ea typeface="Calibri"/>
                          <a:cs typeface="Times New Roman"/>
                        </a:rPr>
                        <a:t>SEPLAG</a:t>
                      </a: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Correição</a:t>
                      </a:r>
                      <a:endParaRPr lang="pt-BR" sz="11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latin typeface="+mn-lt"/>
                          <a:ea typeface="Calibri"/>
                          <a:cs typeface="Times New Roman"/>
                        </a:rPr>
                        <a:t>Liana Batinga/CGE</a:t>
                      </a: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latin typeface="+mn-lt"/>
                          <a:ea typeface="Calibri"/>
                          <a:cs typeface="Times New Roman"/>
                        </a:rPr>
                        <a:t>28 a</a:t>
                      </a: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 31/03/2016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latin typeface="+mn-lt"/>
                          <a:ea typeface="Calibri"/>
                          <a:cs typeface="Times New Roman"/>
                        </a:rPr>
                        <a:t>FAPEAL</a:t>
                      </a: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Ouvidoria</a:t>
                      </a:r>
                      <a:endParaRPr lang="pt-BR" sz="11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latin typeface="+mn-lt"/>
                          <a:ea typeface="Calibri"/>
                          <a:cs typeface="Times New Roman"/>
                        </a:rPr>
                        <a:t>Paulo Caminha/CGU</a:t>
                      </a: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5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1 – 5/05/2016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latin typeface="+mn-lt"/>
                          <a:ea typeface="Calibri"/>
                          <a:cs typeface="Times New Roman"/>
                        </a:rPr>
                        <a:t>Escola de Governo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Processo Administrativo Disciplinar</a:t>
                      </a:r>
                      <a:endParaRPr lang="pt-BR" sz="11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-</a:t>
                      </a:r>
                      <a:endParaRPr lang="pt-BR" sz="11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09/05/2016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latin typeface="+mn-lt"/>
                          <a:ea typeface="Calibri"/>
                          <a:cs typeface="Times New Roman"/>
                        </a:rPr>
                        <a:t>Auditório da SEPLAG</a:t>
                      </a: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Licitações</a:t>
                      </a:r>
                      <a:endParaRPr lang="pt-BR" sz="11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latin typeface="+mn-lt"/>
                          <a:ea typeface="Calibri"/>
                          <a:cs typeface="Times New Roman"/>
                        </a:rPr>
                        <a:t>SUCOF </a:t>
                      </a: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0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10 – 12/05/2016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err="1" smtClean="0">
                          <a:latin typeface="+mn-lt"/>
                          <a:ea typeface="Calibri"/>
                          <a:cs typeface="Times New Roman"/>
                        </a:rPr>
                        <a:t>Aud</a:t>
                      </a:r>
                      <a:r>
                        <a:rPr lang="pt-BR" sz="1100" dirty="0" smtClean="0">
                          <a:latin typeface="+mn-lt"/>
                          <a:ea typeface="Calibri"/>
                          <a:cs typeface="Times New Roman"/>
                        </a:rPr>
                        <a:t>. do Ministério da Fazenda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Ouvidoria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latin typeface="+mn-lt"/>
                          <a:ea typeface="Calibri"/>
                          <a:cs typeface="Times New Roman"/>
                        </a:rPr>
                        <a:t>Fernanda Mendes/CGU e Mônica Bulhões/CGU</a:t>
                      </a: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latin typeface="+mn-lt"/>
                          <a:ea typeface="Calibri"/>
                          <a:cs typeface="Times New Roman"/>
                        </a:rPr>
                        <a:t>16  - 19/05/2016</a:t>
                      </a: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smtClean="0">
                          <a:latin typeface="+mn-lt"/>
                          <a:ea typeface="Calibri"/>
                          <a:cs typeface="Times New Roman"/>
                        </a:rPr>
                        <a:t>Escola de Governo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Processo Administrativo Disciplinar</a:t>
                      </a:r>
                      <a:endParaRPr lang="pt-BR" sz="11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latin typeface="+mn-lt"/>
                          <a:ea typeface="Calibri"/>
                          <a:cs typeface="Times New Roman"/>
                        </a:rPr>
                        <a:t>-</a:t>
                      </a: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latin typeface="+mn-lt"/>
                          <a:ea typeface="Calibri"/>
                          <a:cs typeface="Times New Roman"/>
                        </a:rPr>
                        <a:t>23  - 25/05/2016</a:t>
                      </a: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latin typeface="+mn-lt"/>
                          <a:ea typeface="Calibri"/>
                          <a:cs typeface="Times New Roman"/>
                        </a:rPr>
                        <a:t>Escola de Governo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Processo Administrativo Disciplinar</a:t>
                      </a:r>
                      <a:endParaRPr lang="pt-BR" sz="11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latin typeface="+mn-lt"/>
                          <a:ea typeface="Calibri"/>
                          <a:cs typeface="Times New Roman"/>
                        </a:rPr>
                        <a:t>-</a:t>
                      </a: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latin typeface="+mn-lt"/>
                          <a:ea typeface="Calibri"/>
                          <a:cs typeface="Times New Roman"/>
                        </a:rPr>
                        <a:t>7 – 9/06/2016</a:t>
                      </a: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err="1" smtClean="0">
                          <a:latin typeface="+mn-lt"/>
                          <a:ea typeface="Calibri"/>
                          <a:cs typeface="Times New Roman"/>
                        </a:rPr>
                        <a:t>Aud</a:t>
                      </a:r>
                      <a:r>
                        <a:rPr lang="pt-BR" sz="1100" dirty="0" smtClean="0">
                          <a:latin typeface="+mn-lt"/>
                          <a:ea typeface="Calibri"/>
                          <a:cs typeface="Times New Roman"/>
                        </a:rPr>
                        <a:t>. do Ministério da Fazenda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latin typeface="+mn-lt"/>
                          <a:ea typeface="Calibri"/>
                          <a:cs typeface="Times New Roman"/>
                        </a:rPr>
                        <a:t>Lei de Acesso à Informação</a:t>
                      </a: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latin typeface="+mn-lt"/>
                          <a:ea typeface="Calibri"/>
                          <a:cs typeface="Times New Roman"/>
                        </a:rPr>
                        <a:t>Mônica Bulhões/CGU e Rafael Dal Rosso/CGU</a:t>
                      </a: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latin typeface="+mn-lt"/>
                          <a:ea typeface="Calibri"/>
                          <a:cs typeface="Times New Roman"/>
                        </a:rPr>
                        <a:t>7 – 9/06/2016</a:t>
                      </a: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latin typeface="+mn-lt"/>
                          <a:ea typeface="Calibri"/>
                          <a:cs typeface="Times New Roman"/>
                        </a:rPr>
                        <a:t>Escola de Governo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Processo Administrativo Disciplinar</a:t>
                      </a:r>
                      <a:endParaRPr lang="pt-BR" sz="11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latin typeface="+mn-lt"/>
                          <a:ea typeface="Calibri"/>
                          <a:cs typeface="Times New Roman"/>
                        </a:rPr>
                        <a:t>-</a:t>
                      </a: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05/07/2016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latin typeface="+mn-lt"/>
                          <a:ea typeface="Calibri"/>
                          <a:cs typeface="Times New Roman"/>
                        </a:rPr>
                        <a:t>Auditório da </a:t>
                      </a:r>
                      <a:r>
                        <a:rPr lang="pt-BR" sz="1100" dirty="0">
                          <a:latin typeface="+mn-lt"/>
                          <a:ea typeface="Calibri"/>
                          <a:cs typeface="Times New Roman"/>
                        </a:rPr>
                        <a:t>SSP</a:t>
                      </a: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Contratos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latin typeface="+mn-lt"/>
                          <a:ea typeface="Calibri"/>
                          <a:cs typeface="Times New Roman"/>
                        </a:rPr>
                        <a:t>-</a:t>
                      </a: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13/07/2016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latin typeface="+mn-lt"/>
                          <a:ea typeface="Calibri"/>
                          <a:cs typeface="Times New Roman"/>
                        </a:rPr>
                        <a:t>CGE</a:t>
                      </a: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Correição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latin typeface="+mn-lt"/>
                          <a:ea typeface="Calibri"/>
                          <a:cs typeface="Times New Roman"/>
                        </a:rPr>
                        <a:t>Vanessa/CGE</a:t>
                      </a: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6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04/08/2016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latin typeface="+mn-lt"/>
                          <a:ea typeface="Calibri"/>
                          <a:cs typeface="Times New Roman"/>
                        </a:rPr>
                        <a:t>CGE</a:t>
                      </a: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latin typeface="+mn-lt"/>
                          <a:ea typeface="Calibri"/>
                          <a:cs typeface="Times New Roman"/>
                        </a:rPr>
                        <a:t>Caravana da transparência – Protocolo e Administrativo CGE</a:t>
                      </a: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latin typeface="+mn-lt"/>
                          <a:ea typeface="Calibri"/>
                          <a:cs typeface="Times New Roman"/>
                        </a:rPr>
                        <a:t>Bruna </a:t>
                      </a: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09/08/2016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latin typeface="+mn-lt"/>
                          <a:ea typeface="Calibri"/>
                          <a:cs typeface="Times New Roman"/>
                        </a:rPr>
                        <a:t>TCE</a:t>
                      </a: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Curso Obras Públicas</a:t>
                      </a:r>
                      <a:endParaRPr lang="pt-BR" sz="11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latin typeface="+mn-lt"/>
                          <a:ea typeface="Calibri"/>
                          <a:cs typeface="Times New Roman"/>
                        </a:rPr>
                        <a:t>-----</a:t>
                      </a: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6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12/08/2016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latin typeface="+mn-lt"/>
                          <a:ea typeface="Calibri"/>
                          <a:cs typeface="Times New Roman"/>
                        </a:rPr>
                        <a:t>CGE</a:t>
                      </a: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Caravana da Transparência – CGE SUCOF</a:t>
                      </a:r>
                      <a:endParaRPr lang="pt-BR" sz="11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latin typeface="+mn-lt"/>
                          <a:ea typeface="Calibri"/>
                          <a:cs typeface="Times New Roman"/>
                        </a:rPr>
                        <a:t>Fabrícia e Lucy</a:t>
                      </a: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6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16/08/2016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latin typeface="+mn-lt"/>
                          <a:ea typeface="Calibri"/>
                          <a:cs typeface="Times New Roman"/>
                        </a:rPr>
                        <a:t>CGE</a:t>
                      </a: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Entendendo o Portal da transparência- Fabio Rodrigues</a:t>
                      </a:r>
                      <a:endParaRPr lang="pt-BR" sz="11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latin typeface="+mn-lt"/>
                          <a:ea typeface="Calibri"/>
                          <a:cs typeface="Times New Roman"/>
                        </a:rPr>
                        <a:t>Fábio Rodrigues</a:t>
                      </a: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6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18/08/2016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latin typeface="+mn-lt"/>
                          <a:ea typeface="Calibri"/>
                          <a:cs typeface="Times New Roman"/>
                        </a:rPr>
                        <a:t>CGE</a:t>
                      </a: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Caravana da Transparência – CGE SUPAD</a:t>
                      </a:r>
                      <a:endParaRPr lang="pt-BR" sz="11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latin typeface="+mn-lt"/>
                          <a:ea typeface="Calibri"/>
                          <a:cs typeface="Times New Roman"/>
                        </a:rPr>
                        <a:t>Fabrícia e Lucy</a:t>
                      </a: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latin typeface="+mn-lt"/>
                          <a:ea typeface="Calibri"/>
                          <a:cs typeface="Times New Roman"/>
                        </a:rPr>
                        <a:t>23/08/2016</a:t>
                      </a: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latin typeface="+mn-lt"/>
                          <a:ea typeface="Calibri"/>
                          <a:cs typeface="Times New Roman"/>
                        </a:rPr>
                        <a:t>SSP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II Encontro da Rede de Controladoria – CGE e Controladores Municipais </a:t>
                      </a:r>
                      <a:endParaRPr lang="pt-BR" sz="11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latin typeface="+mn-lt"/>
                          <a:ea typeface="Calibri"/>
                          <a:cs typeface="Times New Roman"/>
                        </a:rPr>
                        <a:t>Bruna e Sergio Studart</a:t>
                      </a: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24 e 25/08/2016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latin typeface="+mn-lt"/>
                          <a:ea typeface="Calibri"/>
                          <a:cs typeface="Times New Roman"/>
                        </a:rPr>
                        <a:t>AMA</a:t>
                      </a: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Curso de PAR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latin typeface="+mn-lt"/>
                          <a:ea typeface="Calibri"/>
                          <a:cs typeface="Times New Roman"/>
                        </a:rPr>
                        <a:t>CGU</a:t>
                      </a: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12 a 15/09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latin typeface="+mn-lt"/>
                          <a:ea typeface="Calibri"/>
                          <a:cs typeface="Times New Roman"/>
                        </a:rPr>
                        <a:t>Escola de Governo</a:t>
                      </a: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Como Falar em Público</a:t>
                      </a:r>
                      <a:endParaRPr lang="pt-BR" sz="11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latin typeface="+mn-lt"/>
                          <a:ea typeface="Calibri"/>
                          <a:cs typeface="Times New Roman"/>
                        </a:rPr>
                        <a:t>Guilherme Lamenha</a:t>
                      </a: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26 a 29/09/2016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latin typeface="+mn-lt"/>
                          <a:ea typeface="Calibri"/>
                          <a:cs typeface="Times New Roman"/>
                        </a:rPr>
                        <a:t>Escola de Governo</a:t>
                      </a: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Como Falar em Público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latin typeface="+mn-lt"/>
                          <a:ea typeface="Calibri"/>
                          <a:cs typeface="Times New Roman"/>
                        </a:rPr>
                        <a:t>Guilherme </a:t>
                      </a:r>
                      <a:r>
                        <a:rPr lang="pt-BR" sz="1100" dirty="0" err="1">
                          <a:latin typeface="+mn-lt"/>
                          <a:ea typeface="Calibri"/>
                          <a:cs typeface="Times New Roman"/>
                        </a:rPr>
                        <a:t>Lamenha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latin typeface="+mn-lt"/>
                          <a:ea typeface="Calibri"/>
                          <a:cs typeface="Times New Roman"/>
                        </a:rPr>
                        <a:t>17 e 18/10/2016</a:t>
                      </a: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latin typeface="+mn-lt"/>
                          <a:ea typeface="Calibri"/>
                          <a:cs typeface="Times New Roman"/>
                        </a:rPr>
                        <a:t>Escola de Governo</a:t>
                      </a: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latin typeface="+mn-lt"/>
                          <a:ea typeface="Calibri"/>
                          <a:cs typeface="Times New Roman"/>
                        </a:rPr>
                        <a:t>Curso:</a:t>
                      </a:r>
                      <a:r>
                        <a:rPr lang="pt-BR" sz="1100" baseline="0" dirty="0">
                          <a:latin typeface="+mn-lt"/>
                          <a:ea typeface="Calibri"/>
                          <a:cs typeface="Times New Roman"/>
                        </a:rPr>
                        <a:t> Como Falar em Público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err="1">
                          <a:latin typeface="+mn-lt"/>
                          <a:ea typeface="Calibri"/>
                          <a:cs typeface="Times New Roman"/>
                        </a:rPr>
                        <a:t>Anilton</a:t>
                      </a:r>
                      <a:r>
                        <a:rPr lang="pt-BR" sz="1100" dirty="0">
                          <a:latin typeface="+mn-lt"/>
                          <a:ea typeface="Calibri"/>
                          <a:cs typeface="Times New Roman"/>
                        </a:rPr>
                        <a:t> e Vanessa</a:t>
                      </a: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6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latin typeface="+mn-lt"/>
                          <a:ea typeface="Calibri"/>
                          <a:cs typeface="Times New Roman"/>
                        </a:rPr>
                        <a:t>13/10/2016</a:t>
                      </a: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latin typeface="+mn-lt"/>
                          <a:ea typeface="Calibri"/>
                          <a:cs typeface="Times New Roman"/>
                        </a:rPr>
                        <a:t>CGE</a:t>
                      </a: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latin typeface="+mn-lt"/>
                          <a:ea typeface="Calibri"/>
                          <a:cs typeface="Times New Roman"/>
                        </a:rPr>
                        <a:t>Capacitação sobre Ouvidoria Pública</a:t>
                      </a: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latin typeface="+mn-lt"/>
                          <a:ea typeface="Calibri"/>
                          <a:cs typeface="Times New Roman"/>
                        </a:rPr>
                        <a:t>Bruna e </a:t>
                      </a:r>
                      <a:r>
                        <a:rPr lang="pt-BR" sz="1100" dirty="0" err="1">
                          <a:latin typeface="+mn-lt"/>
                          <a:ea typeface="Calibri"/>
                          <a:cs typeface="Times New Roman"/>
                        </a:rPr>
                        <a:t>Fabrícia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80245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53407" y="500034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>
                <a:solidFill>
                  <a:schemeClr val="tx1"/>
                </a:solidFill>
              </a:rPr>
              <a:t>6. </a:t>
            </a:r>
            <a:r>
              <a:rPr lang="pt-BR" sz="1500" b="1" dirty="0" smtClean="0">
                <a:solidFill>
                  <a:schemeClr val="tx1"/>
                </a:solidFill>
              </a:rPr>
              <a:t>Capacitações 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85794" y="5786446"/>
            <a:ext cx="52554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Maceió, 01 de </a:t>
            </a:r>
            <a:r>
              <a:rPr lang="pt-BR" sz="1400" dirty="0" smtClean="0"/>
              <a:t>janeiro </a:t>
            </a:r>
            <a:r>
              <a:rPr lang="pt-BR" sz="1400" dirty="0" smtClean="0"/>
              <a:t>de </a:t>
            </a:r>
            <a:r>
              <a:rPr lang="pt-BR" sz="1400" dirty="0" smtClean="0"/>
              <a:t>2017.</a:t>
            </a:r>
            <a:endParaRPr lang="pt-BR" sz="1400" dirty="0" smtClean="0"/>
          </a:p>
          <a:p>
            <a:pPr algn="ctr"/>
            <a:endParaRPr lang="pt-BR" sz="1400" dirty="0" smtClean="0"/>
          </a:p>
          <a:p>
            <a:pPr algn="ctr"/>
            <a:endParaRPr lang="pt-BR" sz="1400" dirty="0" smtClean="0"/>
          </a:p>
          <a:p>
            <a:pPr algn="ctr"/>
            <a:r>
              <a:rPr lang="pt-BR" sz="1400" dirty="0" smtClean="0"/>
              <a:t>Bruna </a:t>
            </a:r>
            <a:r>
              <a:rPr lang="pt-BR" sz="1400" dirty="0" smtClean="0"/>
              <a:t>Cansanção de Albuquerque Barbosa</a:t>
            </a:r>
          </a:p>
          <a:p>
            <a:pPr algn="ctr"/>
            <a:r>
              <a:rPr lang="pt-BR" sz="1400" dirty="0" smtClean="0"/>
              <a:t>Superintendente de Correição e Ouvidoria</a:t>
            </a:r>
            <a:endParaRPr lang="pt-BR" sz="14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20998519"/>
              </p:ext>
            </p:extLst>
          </p:nvPr>
        </p:nvGraphicFramePr>
        <p:xfrm>
          <a:off x="357166" y="1411173"/>
          <a:ext cx="6143667" cy="2303572"/>
        </p:xfrm>
        <a:graphic>
          <a:graphicData uri="http://schemas.openxmlformats.org/drawingml/2006/table">
            <a:tbl>
              <a:tblPr/>
              <a:tblGrid>
                <a:gridCol w="13072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072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879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127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b="1" dirty="0">
                          <a:latin typeface="+mn-lt"/>
                          <a:ea typeface="Calibri"/>
                          <a:cs typeface="Times New Roman"/>
                        </a:rPr>
                        <a:t>DATA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b="1">
                          <a:latin typeface="+mn-lt"/>
                          <a:ea typeface="Calibri"/>
                          <a:cs typeface="Times New Roman"/>
                        </a:rPr>
                        <a:t>LOCAL</a:t>
                      </a:r>
                      <a:endParaRPr lang="pt-BR" sz="11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b="1" dirty="0">
                          <a:latin typeface="+mn-lt"/>
                          <a:ea typeface="Calibri"/>
                          <a:cs typeface="Times New Roman"/>
                        </a:rPr>
                        <a:t>ASSUNTO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91465" indent="-29146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b="1">
                          <a:latin typeface="+mn-lt"/>
                          <a:ea typeface="Calibri"/>
                          <a:cs typeface="Times New Roman"/>
                        </a:rPr>
                        <a:t>PALESTRANTE</a:t>
                      </a:r>
                      <a:endParaRPr lang="pt-BR" sz="11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latin typeface="+mn-lt"/>
                          <a:ea typeface="Calibri"/>
                          <a:cs typeface="Times New Roman"/>
                        </a:rPr>
                        <a:t>28/11/2016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latin typeface="+mn-lt"/>
                          <a:ea typeface="Calibri"/>
                          <a:cs typeface="Times New Roman"/>
                        </a:rPr>
                        <a:t>SEADES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latin typeface="+mn-lt"/>
                          <a:ea typeface="Calibri"/>
                          <a:cs typeface="Times New Roman"/>
                        </a:rPr>
                        <a:t>Caravana da Transparência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latin typeface="+mn-lt"/>
                          <a:ea typeface="Calibri"/>
                          <a:cs typeface="Times New Roman"/>
                        </a:rPr>
                        <a:t>Bruna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latin typeface="+mn-lt"/>
                          <a:ea typeface="Calibri"/>
                          <a:cs typeface="Times New Roman"/>
                        </a:rPr>
                        <a:t>29/11/2016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latin typeface="+mn-lt"/>
                          <a:ea typeface="Calibri"/>
                          <a:cs typeface="Times New Roman"/>
                        </a:rPr>
                        <a:t>Conselho de Psicologia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latin typeface="+mn-lt"/>
                          <a:ea typeface="Calibri"/>
                          <a:cs typeface="Times New Roman"/>
                        </a:rPr>
                        <a:t>Lei de Acesso à Informação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latin typeface="+mn-lt"/>
                          <a:ea typeface="Calibri"/>
                          <a:cs typeface="Times New Roman"/>
                        </a:rPr>
                        <a:t>Bruna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5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latin typeface="+mn-lt"/>
                          <a:ea typeface="Calibri"/>
                          <a:cs typeface="Times New Roman"/>
                        </a:rPr>
                        <a:t>30/11/2016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err="1" smtClean="0">
                          <a:latin typeface="+mn-lt"/>
                          <a:ea typeface="Calibri"/>
                          <a:cs typeface="Times New Roman"/>
                        </a:rPr>
                        <a:t>Assembleia</a:t>
                      </a:r>
                      <a:r>
                        <a:rPr lang="pt-BR" sz="1100" dirty="0" smtClean="0">
                          <a:latin typeface="+mn-lt"/>
                          <a:ea typeface="Calibri"/>
                          <a:cs typeface="Times New Roman"/>
                        </a:rPr>
                        <a:t> Legislativa de Alagoas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latin typeface="+mn-lt"/>
                          <a:ea typeface="Calibri"/>
                          <a:cs typeface="Times New Roman"/>
                        </a:rPr>
                        <a:t>Audiência Pública –</a:t>
                      </a:r>
                      <a:r>
                        <a:rPr lang="pt-BR" sz="1100" baseline="0" dirty="0" smtClean="0">
                          <a:latin typeface="+mn-lt"/>
                          <a:ea typeface="Calibri"/>
                          <a:cs typeface="Times New Roman"/>
                        </a:rPr>
                        <a:t> Projeto de Lei Estadual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latin typeface="+mn-lt"/>
                          <a:ea typeface="Calibri"/>
                          <a:cs typeface="Times New Roman"/>
                        </a:rPr>
                        <a:t>Diversos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2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latin typeface="+mn-lt"/>
                          <a:ea typeface="Calibri"/>
                          <a:cs typeface="Times New Roman"/>
                        </a:rPr>
                        <a:t>09/12/2017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latin typeface="+mn-lt"/>
                          <a:ea typeface="Calibri"/>
                          <a:cs typeface="Times New Roman"/>
                        </a:rPr>
                        <a:t>SEMUDH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latin typeface="+mn-lt"/>
                          <a:ea typeface="Calibri"/>
                          <a:cs typeface="Times New Roman"/>
                        </a:rPr>
                        <a:t>Caravana da Transparência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latin typeface="+mn-lt"/>
                          <a:ea typeface="Calibri"/>
                          <a:cs typeface="Times New Roman"/>
                        </a:rPr>
                        <a:t>Bruna 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latin typeface="+mn-lt"/>
                          <a:ea typeface="Calibri"/>
                          <a:cs typeface="Times New Roman"/>
                        </a:rPr>
                        <a:t>12/12/2017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err="1" smtClean="0">
                          <a:latin typeface="+mn-lt"/>
                          <a:ea typeface="Calibri"/>
                          <a:cs typeface="Times New Roman"/>
                        </a:rPr>
                        <a:t>Edf</a:t>
                      </a:r>
                      <a:r>
                        <a:rPr lang="pt-BR" sz="1100" dirty="0" smtClean="0">
                          <a:latin typeface="+mn-lt"/>
                          <a:ea typeface="Calibri"/>
                          <a:cs typeface="Times New Roman"/>
                        </a:rPr>
                        <a:t>. </a:t>
                      </a:r>
                      <a:r>
                        <a:rPr lang="pt-BR" sz="1100" dirty="0" err="1" smtClean="0">
                          <a:latin typeface="+mn-lt"/>
                          <a:ea typeface="Calibri"/>
                          <a:cs typeface="Times New Roman"/>
                        </a:rPr>
                        <a:t>Norcon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latin typeface="+mn-lt"/>
                          <a:ea typeface="Calibri"/>
                          <a:cs typeface="Times New Roman"/>
                        </a:rPr>
                        <a:t>Combate à Corrupção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latin typeface="+mn-lt"/>
                          <a:ea typeface="Calibri"/>
                          <a:cs typeface="Times New Roman"/>
                        </a:rPr>
                        <a:t>Dra.</a:t>
                      </a:r>
                      <a:r>
                        <a:rPr lang="pt-BR" sz="1100" baseline="0" dirty="0" smtClean="0">
                          <a:latin typeface="+mn-lt"/>
                          <a:ea typeface="Calibri"/>
                          <a:cs typeface="Times New Roman"/>
                        </a:rPr>
                        <a:t> Clara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7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latin typeface="+mn-lt"/>
                          <a:ea typeface="Calibri"/>
                          <a:cs typeface="Times New Roman"/>
                        </a:rPr>
                        <a:t>13/12/2017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latin typeface="+mn-lt"/>
                          <a:ea typeface="Calibri"/>
                          <a:cs typeface="Times New Roman"/>
                        </a:rPr>
                        <a:t>Palácio do</a:t>
                      </a:r>
                      <a:r>
                        <a:rPr lang="pt-BR" sz="1100" baseline="0" dirty="0" smtClean="0">
                          <a:latin typeface="+mn-lt"/>
                          <a:ea typeface="Calibri"/>
                          <a:cs typeface="Times New Roman"/>
                        </a:rPr>
                        <a:t> Governo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latin typeface="+mn-lt"/>
                          <a:ea typeface="Calibri"/>
                          <a:cs typeface="Times New Roman"/>
                        </a:rPr>
                        <a:t>II Encontro dos</a:t>
                      </a:r>
                      <a:r>
                        <a:rPr lang="pt-BR" sz="1100" baseline="0" dirty="0" smtClean="0">
                          <a:latin typeface="+mn-lt"/>
                          <a:ea typeface="Calibri"/>
                          <a:cs typeface="Times New Roman"/>
                        </a:rPr>
                        <a:t> Responsáveis pela LAI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latin typeface="+mn-lt"/>
                          <a:ea typeface="Calibri"/>
                          <a:cs typeface="Times New Roman"/>
                        </a:rPr>
                        <a:t>Bruna</a:t>
                      </a:r>
                      <a:endParaRPr lang="pt-BR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8024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4929198" y="3714744"/>
            <a:ext cx="1468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latin typeface="Candara" panose="020E0502030303020204" pitchFamily="34" charset="0"/>
              </a:rPr>
              <a:t>Fonte: </a:t>
            </a:r>
            <a:r>
              <a:rPr lang="pt-BR" sz="1000" b="1" dirty="0" smtClean="0">
                <a:latin typeface="Candara" panose="020E0502030303020204" pitchFamily="34" charset="0"/>
              </a:rPr>
              <a:t>Painel de Gestão</a:t>
            </a:r>
            <a:endParaRPr lang="pt-BR" sz="1000" b="1" dirty="0">
              <a:latin typeface="Candara" panose="020E0502030303020204" pitchFamily="34" charset="0"/>
            </a:endParaRPr>
          </a:p>
        </p:txBody>
      </p:sp>
      <p:graphicFrame>
        <p:nvGraphicFramePr>
          <p:cNvPr id="13" name="Gráfico 12"/>
          <p:cNvGraphicFramePr/>
          <p:nvPr/>
        </p:nvGraphicFramePr>
        <p:xfrm>
          <a:off x="571480" y="857224"/>
          <a:ext cx="5357850" cy="2714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Retângulo 13"/>
          <p:cNvSpPr/>
          <p:nvPr/>
        </p:nvSpPr>
        <p:spPr>
          <a:xfrm>
            <a:off x="142852" y="4643438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Assiduidade da Equipe</a:t>
            </a:r>
            <a:endParaRPr lang="pt-BR" sz="15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15" name="Gráfico 14"/>
          <p:cNvGraphicFramePr/>
          <p:nvPr/>
        </p:nvGraphicFramePr>
        <p:xfrm>
          <a:off x="928670" y="5286380"/>
          <a:ext cx="4143404" cy="2428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CaixaDeTexto 15"/>
          <p:cNvSpPr txBox="1"/>
          <p:nvPr/>
        </p:nvSpPr>
        <p:spPr>
          <a:xfrm>
            <a:off x="5000636" y="8072462"/>
            <a:ext cx="1468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latin typeface="Candara" panose="020E0502030303020204" pitchFamily="34" charset="0"/>
              </a:rPr>
              <a:t>Fonte: </a:t>
            </a:r>
            <a:r>
              <a:rPr lang="pt-BR" sz="1000" b="1" dirty="0" smtClean="0">
                <a:latin typeface="Candara" panose="020E0502030303020204" pitchFamily="34" charset="0"/>
              </a:rPr>
              <a:t>Painel de Gestão</a:t>
            </a:r>
            <a:endParaRPr lang="pt-BR" sz="10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191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214290" y="1000100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>
                <a:solidFill>
                  <a:schemeClr val="tx1"/>
                </a:solidFill>
              </a:rPr>
              <a:t>Notas da Equipe 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857760" y="6000760"/>
            <a:ext cx="1468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latin typeface="Candara" panose="020E0502030303020204" pitchFamily="34" charset="0"/>
              </a:rPr>
              <a:t>Fonte: Painel de Gestão</a:t>
            </a:r>
          </a:p>
        </p:txBody>
      </p:sp>
      <p:graphicFrame>
        <p:nvGraphicFramePr>
          <p:cNvPr id="16" name="Gráfico 15"/>
          <p:cNvGraphicFramePr/>
          <p:nvPr/>
        </p:nvGraphicFramePr>
        <p:xfrm>
          <a:off x="1071546" y="2500298"/>
          <a:ext cx="5143536" cy="2857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1500174" y="1857356"/>
            <a:ext cx="65" cy="61555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 Neue"/>
                <a:cs typeface="Arial" pitchFamily="34" charset="0"/>
              </a:rPr>
              <a:t/>
            </a:r>
            <a:b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 Neue"/>
                <a:cs typeface="Arial" pitchFamily="34" charset="0"/>
              </a:rPr>
            </a:br>
            <a:endParaRPr kumimoji="0" lang="pt-B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 Neue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214554" y="1428728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Média do setor : 10.0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991914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14290" y="785786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>
                <a:solidFill>
                  <a:schemeClr val="tx1"/>
                </a:solidFill>
                <a:latin typeface="+mj-lt"/>
              </a:rPr>
              <a:t>1. Atividades Desenvolvidas pela SUCOR</a:t>
            </a:r>
          </a:p>
        </p:txBody>
      </p:sp>
    </p:spTree>
    <p:extLst>
      <p:ext uri="{BB962C8B-B14F-4D97-AF65-F5344CB8AC3E}">
        <p14:creationId xmlns:p14="http://schemas.microsoft.com/office/powerpoint/2010/main" xmlns="" val="184082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14290" y="785786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 smtClean="0">
                <a:solidFill>
                  <a:schemeClr val="tx1"/>
                </a:solidFill>
                <a:latin typeface="+mj-lt"/>
              </a:rPr>
              <a:t>Acessos ao Portal da Transparência</a:t>
            </a:r>
            <a:endParaRPr lang="pt-BR" sz="1500" b="1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5" name="Gráfico 4"/>
          <p:cNvGraphicFramePr/>
          <p:nvPr/>
        </p:nvGraphicFramePr>
        <p:xfrm>
          <a:off x="357166" y="2285984"/>
          <a:ext cx="614366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500042" y="1357290"/>
            <a:ext cx="5275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O total de acessos ao Portal da Transparência de Alagoas em 2016 foi de 180.143.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xmlns="" val="184082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234428" y="611560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>
                <a:solidFill>
                  <a:schemeClr val="tx1"/>
                </a:solidFill>
              </a:rPr>
              <a:t>Serviço de Informação ao Cidadão (</a:t>
            </a:r>
            <a:r>
              <a:rPr lang="pt-BR" sz="1500" b="1" dirty="0" err="1">
                <a:solidFill>
                  <a:schemeClr val="tx1"/>
                </a:solidFill>
              </a:rPr>
              <a:t>e-SIC</a:t>
            </a:r>
            <a:r>
              <a:rPr lang="pt-BR" sz="1500" b="1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2695575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57166" y="1142976"/>
            <a:ext cx="6143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 smtClean="0"/>
              <a:t>O total de pedidos de acesso à informação registrados através do Serviço de Informação ao Cidadão em 2016 foi de </a:t>
            </a:r>
            <a:r>
              <a:rPr lang="pt-BR" sz="1200" b="1" dirty="0" smtClean="0"/>
              <a:t>1.230</a:t>
            </a:r>
            <a:r>
              <a:rPr lang="pt-BR" sz="1200" dirty="0" smtClean="0"/>
              <a:t> solicitações.</a:t>
            </a:r>
            <a:endParaRPr lang="pt-BR" sz="1200" dirty="0"/>
          </a:p>
        </p:txBody>
      </p:sp>
      <p:graphicFrame>
        <p:nvGraphicFramePr>
          <p:cNvPr id="6" name="Gráfico 5"/>
          <p:cNvGraphicFramePr/>
          <p:nvPr/>
        </p:nvGraphicFramePr>
        <p:xfrm>
          <a:off x="357166" y="2357423"/>
          <a:ext cx="6143668" cy="2000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357167" y="4929190"/>
            <a:ext cx="6143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 smtClean="0"/>
              <a:t>Já o total de recursos interpostos perante a Controladoria Geral do Estado - CGE em face de respostas proferidas em pedidos de acesso à informação registrados através do Sistema Eletrônico do Serviço de Informação ao Cidadão em 2016 foi de </a:t>
            </a:r>
            <a:r>
              <a:rPr lang="pt-BR" sz="1200" b="1" dirty="0" smtClean="0"/>
              <a:t>72</a:t>
            </a:r>
            <a:r>
              <a:rPr lang="pt-BR" sz="1200" dirty="0" smtClean="0"/>
              <a:t>.</a:t>
            </a:r>
            <a:endParaRPr lang="pt-BR" sz="1200" dirty="0"/>
          </a:p>
        </p:txBody>
      </p:sp>
      <p:graphicFrame>
        <p:nvGraphicFramePr>
          <p:cNvPr id="8" name="Gráfico 7"/>
          <p:cNvGraphicFramePr/>
          <p:nvPr/>
        </p:nvGraphicFramePr>
        <p:xfrm>
          <a:off x="357166" y="6215074"/>
          <a:ext cx="6143668" cy="2214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xmlns="" val="3170767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214290" y="642910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>
                <a:solidFill>
                  <a:schemeClr val="tx1"/>
                </a:solidFill>
              </a:rPr>
              <a:t>Ouvidoria Pública  </a:t>
            </a:r>
          </a:p>
        </p:txBody>
      </p:sp>
      <p:graphicFrame>
        <p:nvGraphicFramePr>
          <p:cNvPr id="3" name="Gráfico 2"/>
          <p:cNvGraphicFramePr/>
          <p:nvPr/>
        </p:nvGraphicFramePr>
        <p:xfrm>
          <a:off x="357166" y="1785918"/>
          <a:ext cx="6143669" cy="2400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Gráfico 3"/>
          <p:cNvGraphicFramePr/>
          <p:nvPr/>
        </p:nvGraphicFramePr>
        <p:xfrm>
          <a:off x="357165" y="5929322"/>
          <a:ext cx="614366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xmlns="" val="3170767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42852" y="357158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>
                <a:solidFill>
                  <a:schemeClr val="tx1"/>
                </a:solidFill>
              </a:rPr>
              <a:t>Correição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3971925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1198776" y="850629"/>
            <a:ext cx="464347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1" i="0" u="none" strike="noStrike" cap="none" normalizeH="0" baseline="0" dirty="0">
                <a:ln>
                  <a:noFill/>
                </a:ln>
                <a:effectLst/>
                <a:ea typeface="Calibri" pitchFamily="34" charset="0"/>
                <a:cs typeface="Arial" pitchFamily="34" charset="0"/>
              </a:rPr>
              <a:t>SINDICÂNCIA ADMINISTRATIVA POR ÓRGÃO E ENTIDADE</a:t>
            </a:r>
            <a:endParaRPr kumimoji="0" lang="pt-BR" sz="1800" b="0" i="0" u="none" strike="noStrike" cap="none" normalizeH="0" baseline="0" dirty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1571612" y="4643438"/>
            <a:ext cx="332629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1" i="0" u="none" strike="noStrike" cap="none" normalizeH="0" baseline="0" dirty="0">
                <a:ln>
                  <a:noFill/>
                </a:ln>
                <a:effectLst/>
                <a:ea typeface="Calibri" pitchFamily="34" charset="0"/>
                <a:cs typeface="Arial" pitchFamily="34" charset="0"/>
              </a:rPr>
              <a:t>PROCESSO DISCIPLINAR POR ÓRGÃO E ENTIDADE</a:t>
            </a:r>
            <a:endParaRPr kumimoji="0" lang="pt-BR" sz="1800" b="0" i="0" u="none" strike="noStrike" cap="none" normalizeH="0" baseline="0" dirty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0" y="598170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0" y="253365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9494" name="Rectangle 38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9495" name="Rectangle 39"/>
          <p:cNvSpPr>
            <a:spLocks noChangeArrowheads="1"/>
          </p:cNvSpPr>
          <p:nvPr/>
        </p:nvSpPr>
        <p:spPr bwMode="auto">
          <a:xfrm>
            <a:off x="0" y="253365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9497" name="Rectangle 41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9498" name="Rectangle 42"/>
          <p:cNvSpPr>
            <a:spLocks noChangeArrowheads="1"/>
          </p:cNvSpPr>
          <p:nvPr/>
        </p:nvSpPr>
        <p:spPr bwMode="auto">
          <a:xfrm>
            <a:off x="0" y="253365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9500" name="Rectangle 44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9501" name="Rectangle 45"/>
          <p:cNvSpPr>
            <a:spLocks noChangeArrowheads="1"/>
          </p:cNvSpPr>
          <p:nvPr/>
        </p:nvSpPr>
        <p:spPr bwMode="auto">
          <a:xfrm>
            <a:off x="0" y="253365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20840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25162" y="683568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>
                <a:solidFill>
                  <a:schemeClr val="tx1"/>
                </a:solidFill>
              </a:rPr>
              <a:t>Correição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29908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299085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0" y="253365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0" y="2524125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0" y="253365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0" y="253365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5" name="Gráfico 14"/>
          <p:cNvGraphicFramePr/>
          <p:nvPr/>
        </p:nvGraphicFramePr>
        <p:xfrm>
          <a:off x="428604" y="1714480"/>
          <a:ext cx="5943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Gráfico 15"/>
          <p:cNvGraphicFramePr/>
          <p:nvPr/>
        </p:nvGraphicFramePr>
        <p:xfrm>
          <a:off x="357166" y="5857884"/>
          <a:ext cx="6143668" cy="2295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27208405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6494</TotalTime>
  <Words>663</Words>
  <Application>Microsoft Office PowerPoint</Application>
  <PresentationFormat>Apresentação na tela (4:3)</PresentationFormat>
  <Paragraphs>226</Paragraphs>
  <Slides>12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Fabrícia</dc:creator>
  <cp:lastModifiedBy>fabricia.oliveira</cp:lastModifiedBy>
  <cp:revision>195</cp:revision>
  <dcterms:created xsi:type="dcterms:W3CDTF">2016-10-22T19:16:28Z</dcterms:created>
  <dcterms:modified xsi:type="dcterms:W3CDTF">2017-01-05T13:48:04Z</dcterms:modified>
</cp:coreProperties>
</file>