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ls" ContentType="application/vnd.ms-exce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slideLayouts/slideLayout10.xml" ContentType="application/vnd.openxmlformats-officedocument.presentationml.slideLayou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10.xml" ContentType="application/vnd.openxmlformats-officedocument.drawingml.char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7" r:id="rId2"/>
    <p:sldId id="259" r:id="rId3"/>
    <p:sldId id="290" r:id="rId4"/>
    <p:sldId id="279" r:id="rId5"/>
    <p:sldId id="256" r:id="rId6"/>
    <p:sldId id="280" r:id="rId7"/>
    <p:sldId id="261" r:id="rId8"/>
    <p:sldId id="281" r:id="rId9"/>
    <p:sldId id="264" r:id="rId10"/>
    <p:sldId id="266" r:id="rId11"/>
    <p:sldId id="282" r:id="rId12"/>
    <p:sldId id="283" r:id="rId13"/>
    <p:sldId id="284" r:id="rId14"/>
    <p:sldId id="285" r:id="rId15"/>
    <p:sldId id="289" r:id="rId16"/>
  </p:sldIdLst>
  <p:sldSz cx="6858000" cy="9144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Estilo Claro 2 - Ênfase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124" d="100"/>
          <a:sy n="124" d="100"/>
        </p:scale>
        <p:origin x="-636" y="-78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bruna.barbosa\Documents\AVALIACAO%20GRAFICOS%20OUTUBRO%202016%20EQUIPE.xlsx" TargetMode="Externa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Bruna\Downloads\Gr&#225;ficos%20Relat&#243;rio%20SUCOR%20julho%20a%20novembro-2016.xlsx" TargetMode="External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Bruna\Downloads\Gr&#225;ficos%20Relat&#243;rio%20SUCOR%20julho%20a%20novembro-2016.xlsx" TargetMode="External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Bruna\Downloads\Gr&#225;ficos%20Relat&#243;rio%20SUCOR%20julho%20a%20novembro-2016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bruna.barbosa\Documents\AVALIACAO%20GRAFICOS%20OUTUBRO%202016%20EQUIPE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H:\PONTOS%202016%2010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bruna.barbosa\Documents\AVALIACAO%20GRAFICOS%20OUTUBRO%202016%20EQUIPE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Bruna\Downloads\Gr&#225;ficos%20Relat&#243;rio%20SUCOR%20julho%20a%20novembro-2016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Bruna\Downloads\Gr&#225;ficos%20Relat&#243;rio%20SUCOR%20julho%20a%20novembro-2016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Bruna\Downloads\Gr&#225;ficos%20Relat&#243;rio%20SUCOR%20julho%20a%20novembro-2016.xlsx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Bruna\Downloads\Gr&#225;ficos%20Relat&#243;rio%20SUCOR%20julho%20a%20novembro-2016.xlsx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Bruna\Downloads\Gr&#225;ficos%20Relat&#243;rio%20SUCOR%20julho%20a%20novembro-2016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pt-BR"/>
  <c:chart>
    <c:plotArea>
      <c:layout/>
      <c:barChart>
        <c:barDir val="col"/>
        <c:grouping val="clustered"/>
        <c:ser>
          <c:idx val="0"/>
          <c:order val="0"/>
          <c:tx>
            <c:v>Documentos criados</c:v>
          </c:tx>
          <c:cat>
            <c:strRef>
              <c:f>Plan1!$H$5:$H$10</c:f>
              <c:strCache>
                <c:ptCount val="6"/>
                <c:pt idx="0">
                  <c:v>JOSE ANILTON</c:v>
                </c:pt>
                <c:pt idx="1">
                  <c:v>LIANA</c:v>
                </c:pt>
                <c:pt idx="2">
                  <c:v>LUCY</c:v>
                </c:pt>
                <c:pt idx="3">
                  <c:v>FABRICIA</c:v>
                </c:pt>
                <c:pt idx="4">
                  <c:v>CAROL</c:v>
                </c:pt>
                <c:pt idx="5">
                  <c:v>VANESSA</c:v>
                </c:pt>
              </c:strCache>
            </c:strRef>
          </c:cat>
          <c:val>
            <c:numRef>
              <c:f>Plan1!$I$5:$I$10</c:f>
              <c:numCache>
                <c:formatCode>General</c:formatCode>
                <c:ptCount val="6"/>
                <c:pt idx="0" formatCode="0">
                  <c:v>4</c:v>
                </c:pt>
                <c:pt idx="1">
                  <c:v>1</c:v>
                </c:pt>
                <c:pt idx="2">
                  <c:v>13</c:v>
                </c:pt>
                <c:pt idx="3">
                  <c:v>7</c:v>
                </c:pt>
                <c:pt idx="4">
                  <c:v>9</c:v>
                </c:pt>
                <c:pt idx="5">
                  <c:v>6</c:v>
                </c:pt>
              </c:numCache>
            </c:numRef>
          </c:val>
        </c:ser>
        <c:ser>
          <c:idx val="1"/>
          <c:order val="1"/>
          <c:tx>
            <c:v>Processos analisados</c:v>
          </c:tx>
          <c:cat>
            <c:strRef>
              <c:f>Plan1!$H$5:$H$10</c:f>
              <c:strCache>
                <c:ptCount val="6"/>
                <c:pt idx="0">
                  <c:v>JOSE ANILTON</c:v>
                </c:pt>
                <c:pt idx="1">
                  <c:v>LIANA</c:v>
                </c:pt>
                <c:pt idx="2">
                  <c:v>LUCY</c:v>
                </c:pt>
                <c:pt idx="3">
                  <c:v>FABRICIA</c:v>
                </c:pt>
                <c:pt idx="4">
                  <c:v>CAROL</c:v>
                </c:pt>
                <c:pt idx="5">
                  <c:v>VANESSA</c:v>
                </c:pt>
              </c:strCache>
            </c:strRef>
          </c:cat>
          <c:val>
            <c:numRef>
              <c:f>Plan1!$J$5:$J$10</c:f>
              <c:numCache>
                <c:formatCode>General</c:formatCode>
                <c:ptCount val="6"/>
                <c:pt idx="0">
                  <c:v>7</c:v>
                </c:pt>
                <c:pt idx="1">
                  <c:v>4</c:v>
                </c:pt>
                <c:pt idx="2">
                  <c:v>5</c:v>
                </c:pt>
                <c:pt idx="3">
                  <c:v>2</c:v>
                </c:pt>
                <c:pt idx="4">
                  <c:v>29</c:v>
                </c:pt>
                <c:pt idx="5">
                  <c:v>15</c:v>
                </c:pt>
              </c:numCache>
            </c:numRef>
          </c:val>
        </c:ser>
        <c:dLbls/>
        <c:axId val="66060672"/>
        <c:axId val="66062208"/>
      </c:barChart>
      <c:catAx>
        <c:axId val="66060672"/>
        <c:scaling>
          <c:orientation val="minMax"/>
        </c:scaling>
        <c:axPos val="b"/>
        <c:numFmt formatCode="General" sourceLinked="0"/>
        <c:tickLblPos val="nextTo"/>
        <c:crossAx val="66062208"/>
        <c:crosses val="autoZero"/>
        <c:auto val="1"/>
        <c:lblAlgn val="ctr"/>
        <c:lblOffset val="100"/>
      </c:catAx>
      <c:valAx>
        <c:axId val="66062208"/>
        <c:scaling>
          <c:orientation val="minMax"/>
        </c:scaling>
        <c:axPos val="l"/>
        <c:majorGridlines/>
        <c:numFmt formatCode="0" sourceLinked="1"/>
        <c:tickLblPos val="nextTo"/>
        <c:crossAx val="66060672"/>
        <c:crosses val="autoZero"/>
        <c:crossBetween val="between"/>
      </c:valAx>
    </c:plotArea>
    <c:legend>
      <c:legendPos val="r"/>
      <c:layout/>
    </c:legend>
    <c:plotVisOnly val="1"/>
    <c:dispBlanksAs val="gap"/>
  </c:chart>
  <c:externalData r:id="rId1"/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pt-BR"/>
  <c:chart>
    <c:title>
      <c:tx>
        <c:rich>
          <a:bodyPr/>
          <a:lstStyle/>
          <a:p>
            <a:pPr>
              <a:defRPr/>
            </a:pPr>
            <a:r>
              <a:rPr lang="pt-BR"/>
              <a:t>Tipos</a:t>
            </a:r>
            <a:r>
              <a:rPr lang="pt-BR" baseline="0"/>
              <a:t> de Manifestação de Ouvidoria</a:t>
            </a:r>
            <a:endParaRPr lang="pt-BR"/>
          </a:p>
        </c:rich>
      </c:tx>
      <c:layout/>
    </c:title>
    <c:plotArea>
      <c:layout/>
      <c:barChart>
        <c:barDir val="col"/>
        <c:grouping val="clustered"/>
        <c:ser>
          <c:idx val="0"/>
          <c:order val="0"/>
          <c:tx>
            <c:strRef>
              <c:f>'[Gráficos Relatório SUCOR julho a novembro-2016.xlsx]Novembro'!$A$65</c:f>
              <c:strCache>
                <c:ptCount val="1"/>
                <c:pt idx="0">
                  <c:v>Julho</c:v>
                </c:pt>
              </c:strCache>
            </c:strRef>
          </c:tx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b="1"/>
                </a:pPr>
                <a:endParaRPr lang="pt-BR"/>
              </a:p>
            </c:txPr>
            <c:showVal val="1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'[Gráficos Relatório SUCOR julho a novembro-2016.xlsx]Novembro'!$B$64:$G$64</c:f>
              <c:strCache>
                <c:ptCount val="6"/>
                <c:pt idx="0">
                  <c:v>Denúncia</c:v>
                </c:pt>
                <c:pt idx="1">
                  <c:v>Reclamação</c:v>
                </c:pt>
                <c:pt idx="2">
                  <c:v>Solicitação</c:v>
                </c:pt>
                <c:pt idx="3">
                  <c:v>Sugestão</c:v>
                </c:pt>
                <c:pt idx="4">
                  <c:v>Elogio</c:v>
                </c:pt>
                <c:pt idx="5">
                  <c:v>Fora do escopo da Ouvidoria</c:v>
                </c:pt>
              </c:strCache>
            </c:strRef>
          </c:cat>
          <c:val>
            <c:numRef>
              <c:f>'[Gráficos Relatório SUCOR julho a novembro-2016.xlsx]Novembro'!$B$65:$G$65</c:f>
              <c:numCache>
                <c:formatCode>General</c:formatCode>
                <c:ptCount val="6"/>
                <c:pt idx="0">
                  <c:v>1</c:v>
                </c:pt>
                <c:pt idx="1">
                  <c:v>1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</c:numCache>
            </c:numRef>
          </c:val>
        </c:ser>
        <c:ser>
          <c:idx val="1"/>
          <c:order val="1"/>
          <c:tx>
            <c:strRef>
              <c:f>'[Gráficos Relatório SUCOR julho a novembro-2016.xlsx]Novembro'!$A$66</c:f>
              <c:strCache>
                <c:ptCount val="1"/>
                <c:pt idx="0">
                  <c:v>Agosto</c:v>
                </c:pt>
              </c:strCache>
            </c:strRef>
          </c:tx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b="1"/>
                </a:pPr>
                <a:endParaRPr lang="pt-BR"/>
              </a:p>
            </c:txPr>
            <c:showVal val="1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'[Gráficos Relatório SUCOR julho a novembro-2016.xlsx]Novembro'!$B$64:$G$64</c:f>
              <c:strCache>
                <c:ptCount val="6"/>
                <c:pt idx="0">
                  <c:v>Denúncia</c:v>
                </c:pt>
                <c:pt idx="1">
                  <c:v>Reclamação</c:v>
                </c:pt>
                <c:pt idx="2">
                  <c:v>Solicitação</c:v>
                </c:pt>
                <c:pt idx="3">
                  <c:v>Sugestão</c:v>
                </c:pt>
                <c:pt idx="4">
                  <c:v>Elogio</c:v>
                </c:pt>
                <c:pt idx="5">
                  <c:v>Fora do escopo da Ouvidoria</c:v>
                </c:pt>
              </c:strCache>
            </c:strRef>
          </c:cat>
          <c:val>
            <c:numRef>
              <c:f>'[Gráficos Relatório SUCOR julho a novembro-2016.xlsx]Novembro'!$B$66:$G$66</c:f>
              <c:numCache>
                <c:formatCode>General</c:formatCode>
                <c:ptCount val="6"/>
                <c:pt idx="0">
                  <c:v>6</c:v>
                </c:pt>
                <c:pt idx="1">
                  <c:v>2</c:v>
                </c:pt>
                <c:pt idx="2">
                  <c:v>3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</c:numCache>
            </c:numRef>
          </c:val>
        </c:ser>
        <c:ser>
          <c:idx val="2"/>
          <c:order val="2"/>
          <c:tx>
            <c:strRef>
              <c:f>'[Gráficos Relatório SUCOR julho a novembro-2016.xlsx]Novembro'!$A$67</c:f>
              <c:strCache>
                <c:ptCount val="1"/>
                <c:pt idx="0">
                  <c:v>Setembro</c:v>
                </c:pt>
              </c:strCache>
            </c:strRef>
          </c:tx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b="1"/>
                </a:pPr>
                <a:endParaRPr lang="pt-BR"/>
              </a:p>
            </c:txPr>
            <c:showVal val="1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'[Gráficos Relatório SUCOR julho a novembro-2016.xlsx]Novembro'!$B$64:$G$64</c:f>
              <c:strCache>
                <c:ptCount val="6"/>
                <c:pt idx="0">
                  <c:v>Denúncia</c:v>
                </c:pt>
                <c:pt idx="1">
                  <c:v>Reclamação</c:v>
                </c:pt>
                <c:pt idx="2">
                  <c:v>Solicitação</c:v>
                </c:pt>
                <c:pt idx="3">
                  <c:v>Sugestão</c:v>
                </c:pt>
                <c:pt idx="4">
                  <c:v>Elogio</c:v>
                </c:pt>
                <c:pt idx="5">
                  <c:v>Fora do escopo da Ouvidoria</c:v>
                </c:pt>
              </c:strCache>
            </c:strRef>
          </c:cat>
          <c:val>
            <c:numRef>
              <c:f>'[Gráficos Relatório SUCOR julho a novembro-2016.xlsx]Novembro'!$B$67:$G$67</c:f>
              <c:numCache>
                <c:formatCode>General</c:formatCode>
                <c:ptCount val="6"/>
                <c:pt idx="0">
                  <c:v>10</c:v>
                </c:pt>
                <c:pt idx="1">
                  <c:v>3</c:v>
                </c:pt>
                <c:pt idx="2">
                  <c:v>2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</c:numCache>
            </c:numRef>
          </c:val>
        </c:ser>
        <c:ser>
          <c:idx val="3"/>
          <c:order val="3"/>
          <c:tx>
            <c:strRef>
              <c:f>'[Gráficos Relatório SUCOR julho a novembro-2016.xlsx]Novembro'!$A$68</c:f>
              <c:strCache>
                <c:ptCount val="1"/>
                <c:pt idx="0">
                  <c:v>Outubro</c:v>
                </c:pt>
              </c:strCache>
            </c:strRef>
          </c:tx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b="1"/>
                </a:pPr>
                <a:endParaRPr lang="pt-BR"/>
              </a:p>
            </c:txPr>
            <c:showVal val="1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'[Gráficos Relatório SUCOR julho a novembro-2016.xlsx]Novembro'!$B$64:$G$64</c:f>
              <c:strCache>
                <c:ptCount val="6"/>
                <c:pt idx="0">
                  <c:v>Denúncia</c:v>
                </c:pt>
                <c:pt idx="1">
                  <c:v>Reclamação</c:v>
                </c:pt>
                <c:pt idx="2">
                  <c:v>Solicitação</c:v>
                </c:pt>
                <c:pt idx="3">
                  <c:v>Sugestão</c:v>
                </c:pt>
                <c:pt idx="4">
                  <c:v>Elogio</c:v>
                </c:pt>
                <c:pt idx="5">
                  <c:v>Fora do escopo da Ouvidoria</c:v>
                </c:pt>
              </c:strCache>
            </c:strRef>
          </c:cat>
          <c:val>
            <c:numRef>
              <c:f>'[Gráficos Relatório SUCOR julho a novembro-2016.xlsx]Novembro'!$B$68:$G$68</c:f>
              <c:numCache>
                <c:formatCode>General</c:formatCode>
                <c:ptCount val="6"/>
                <c:pt idx="0">
                  <c:v>4</c:v>
                </c:pt>
                <c:pt idx="1">
                  <c:v>3</c:v>
                </c:pt>
                <c:pt idx="2">
                  <c:v>2</c:v>
                </c:pt>
                <c:pt idx="3">
                  <c:v>0</c:v>
                </c:pt>
                <c:pt idx="4">
                  <c:v>0</c:v>
                </c:pt>
                <c:pt idx="5">
                  <c:v>1</c:v>
                </c:pt>
              </c:numCache>
            </c:numRef>
          </c:val>
        </c:ser>
        <c:ser>
          <c:idx val="4"/>
          <c:order val="4"/>
          <c:tx>
            <c:strRef>
              <c:f>'[Gráficos Relatório SUCOR julho a novembro-2016.xlsx]Novembro'!$A$69</c:f>
              <c:strCache>
                <c:ptCount val="1"/>
                <c:pt idx="0">
                  <c:v>Novembro</c:v>
                </c:pt>
              </c:strCache>
            </c:strRef>
          </c:tx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b="1"/>
                </a:pPr>
                <a:endParaRPr lang="pt-BR"/>
              </a:p>
            </c:txPr>
            <c:showVal val="1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'[Gráficos Relatório SUCOR julho a novembro-2016.xlsx]Novembro'!$B$64:$G$64</c:f>
              <c:strCache>
                <c:ptCount val="6"/>
                <c:pt idx="0">
                  <c:v>Denúncia</c:v>
                </c:pt>
                <c:pt idx="1">
                  <c:v>Reclamação</c:v>
                </c:pt>
                <c:pt idx="2">
                  <c:v>Solicitação</c:v>
                </c:pt>
                <c:pt idx="3">
                  <c:v>Sugestão</c:v>
                </c:pt>
                <c:pt idx="4">
                  <c:v>Elogio</c:v>
                </c:pt>
                <c:pt idx="5">
                  <c:v>Fora do escopo da Ouvidoria</c:v>
                </c:pt>
              </c:strCache>
            </c:strRef>
          </c:cat>
          <c:val>
            <c:numRef>
              <c:f>'[Gráficos Relatório SUCOR julho a novembro-2016.xlsx]Novembro'!$B$69:$G$69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1</c:v>
                </c:pt>
              </c:numCache>
            </c:numRef>
          </c:val>
        </c:ser>
        <c:dLbls/>
        <c:axId val="67638016"/>
        <c:axId val="67639552"/>
      </c:barChart>
      <c:catAx>
        <c:axId val="67638016"/>
        <c:scaling>
          <c:orientation val="minMax"/>
        </c:scaling>
        <c:axPos val="b"/>
        <c:numFmt formatCode="General" sourceLinked="0"/>
        <c:tickLblPos val="nextTo"/>
        <c:txPr>
          <a:bodyPr/>
          <a:lstStyle/>
          <a:p>
            <a:pPr>
              <a:defRPr b="1"/>
            </a:pPr>
            <a:endParaRPr lang="pt-BR"/>
          </a:p>
        </c:txPr>
        <c:crossAx val="67639552"/>
        <c:crosses val="autoZero"/>
        <c:auto val="1"/>
        <c:lblAlgn val="ctr"/>
        <c:lblOffset val="100"/>
      </c:catAx>
      <c:valAx>
        <c:axId val="67639552"/>
        <c:scaling>
          <c:orientation val="minMax"/>
        </c:scaling>
        <c:delete val="1"/>
        <c:axPos val="l"/>
        <c:majorGridlines/>
        <c:numFmt formatCode="General" sourceLinked="1"/>
        <c:tickLblPos val="nextTo"/>
        <c:crossAx val="67638016"/>
        <c:crosses val="autoZero"/>
        <c:crossBetween val="between"/>
      </c:valAx>
    </c:plotArea>
    <c:legend>
      <c:legendPos val="r"/>
      <c:layout/>
    </c:legend>
    <c:plotVisOnly val="1"/>
    <c:dispBlanksAs val="gap"/>
  </c:chart>
  <c:externalData r:id="rId1"/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pt-BR"/>
  <c:chart>
    <c:title>
      <c:tx>
        <c:rich>
          <a:bodyPr/>
          <a:lstStyle/>
          <a:p>
            <a:pPr>
              <a:defRPr sz="1600"/>
            </a:pPr>
            <a:r>
              <a:rPr lang="pt-BR" sz="1600"/>
              <a:t>CEIS - ALAGOAS</a:t>
            </a:r>
          </a:p>
        </c:rich>
      </c:tx>
      <c:layout/>
    </c:title>
    <c:plotArea>
      <c:layout/>
      <c:barChart>
        <c:barDir val="col"/>
        <c:grouping val="clustered"/>
        <c:ser>
          <c:idx val="0"/>
          <c:order val="0"/>
          <c:tx>
            <c:strRef>
              <c:f>'[Gráficos Relatório SUCOR julho a novembro-2016.xlsx]Novembro'!$B$113</c:f>
              <c:strCache>
                <c:ptCount val="1"/>
                <c:pt idx="0">
                  <c:v>Processos Analisados</c:v>
                </c:pt>
              </c:strCache>
            </c:strRef>
          </c:tx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b="1"/>
                </a:pPr>
                <a:endParaRPr lang="pt-BR"/>
              </a:p>
            </c:txPr>
            <c:showVal val="1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'[Gráficos Relatório SUCOR julho a novembro-2016.xlsx]Novembro'!$A$114:$A$118</c:f>
              <c:strCache>
                <c:ptCount val="5"/>
                <c:pt idx="0">
                  <c:v>Julho</c:v>
                </c:pt>
                <c:pt idx="1">
                  <c:v>Agosto</c:v>
                </c:pt>
                <c:pt idx="2">
                  <c:v>Setembro</c:v>
                </c:pt>
                <c:pt idx="3">
                  <c:v>Outubro</c:v>
                </c:pt>
                <c:pt idx="4">
                  <c:v>Novembro</c:v>
                </c:pt>
              </c:strCache>
            </c:strRef>
          </c:cat>
          <c:val>
            <c:numRef>
              <c:f>'[Gráficos Relatório SUCOR julho a novembro-2016.xlsx]Novembro'!$B$114:$B$118</c:f>
              <c:numCache>
                <c:formatCode>General</c:formatCode>
                <c:ptCount val="5"/>
                <c:pt idx="0">
                  <c:v>9</c:v>
                </c:pt>
                <c:pt idx="1">
                  <c:v>6</c:v>
                </c:pt>
                <c:pt idx="2">
                  <c:v>3</c:v>
                </c:pt>
                <c:pt idx="3">
                  <c:v>3</c:v>
                </c:pt>
                <c:pt idx="4">
                  <c:v>1</c:v>
                </c:pt>
              </c:numCache>
            </c:numRef>
          </c:val>
        </c:ser>
        <c:ser>
          <c:idx val="1"/>
          <c:order val="1"/>
          <c:tx>
            <c:strRef>
              <c:f>'[Gráficos Relatório SUCOR julho a novembro-2016.xlsx]Novembro'!$C$113</c:f>
              <c:strCache>
                <c:ptCount val="1"/>
                <c:pt idx="0">
                  <c:v>Registro de Penalidade</c:v>
                </c:pt>
              </c:strCache>
            </c:strRef>
          </c:tx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b="1"/>
                </a:pPr>
                <a:endParaRPr lang="pt-BR"/>
              </a:p>
            </c:txPr>
            <c:showVal val="1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'[Gráficos Relatório SUCOR julho a novembro-2016.xlsx]Novembro'!$A$114:$A$118</c:f>
              <c:strCache>
                <c:ptCount val="5"/>
                <c:pt idx="0">
                  <c:v>Julho</c:v>
                </c:pt>
                <c:pt idx="1">
                  <c:v>Agosto</c:v>
                </c:pt>
                <c:pt idx="2">
                  <c:v>Setembro</c:v>
                </c:pt>
                <c:pt idx="3">
                  <c:v>Outubro</c:v>
                </c:pt>
                <c:pt idx="4">
                  <c:v>Novembro</c:v>
                </c:pt>
              </c:strCache>
            </c:strRef>
          </c:cat>
          <c:val>
            <c:numRef>
              <c:f>'[Gráficos Relatório SUCOR julho a novembro-2016.xlsx]Novembro'!$C$114:$C$118</c:f>
              <c:numCache>
                <c:formatCode>General</c:formatCode>
                <c:ptCount val="5"/>
                <c:pt idx="0">
                  <c:v>16</c:v>
                </c:pt>
                <c:pt idx="1">
                  <c:v>5</c:v>
                </c:pt>
                <c:pt idx="2">
                  <c:v>4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</c:ser>
        <c:dLbls/>
        <c:axId val="67682304"/>
        <c:axId val="67683840"/>
      </c:barChart>
      <c:catAx>
        <c:axId val="67682304"/>
        <c:scaling>
          <c:orientation val="minMax"/>
        </c:scaling>
        <c:axPos val="b"/>
        <c:numFmt formatCode="General" sourceLinked="0"/>
        <c:tickLblPos val="nextTo"/>
        <c:txPr>
          <a:bodyPr/>
          <a:lstStyle/>
          <a:p>
            <a:pPr>
              <a:defRPr b="1"/>
            </a:pPr>
            <a:endParaRPr lang="pt-BR"/>
          </a:p>
        </c:txPr>
        <c:crossAx val="67683840"/>
        <c:crosses val="autoZero"/>
        <c:auto val="1"/>
        <c:lblAlgn val="ctr"/>
        <c:lblOffset val="100"/>
      </c:catAx>
      <c:valAx>
        <c:axId val="67683840"/>
        <c:scaling>
          <c:orientation val="minMax"/>
        </c:scaling>
        <c:delete val="1"/>
        <c:axPos val="l"/>
        <c:majorGridlines/>
        <c:numFmt formatCode="General" sourceLinked="1"/>
        <c:tickLblPos val="nextTo"/>
        <c:crossAx val="67682304"/>
        <c:crosses val="autoZero"/>
        <c:crossBetween val="between"/>
      </c:valAx>
    </c:plotArea>
    <c:legend>
      <c:legendPos val="r"/>
      <c:layout/>
      <c:txPr>
        <a:bodyPr/>
        <a:lstStyle/>
        <a:p>
          <a:pPr>
            <a:defRPr b="1"/>
          </a:pPr>
          <a:endParaRPr lang="pt-BR"/>
        </a:p>
      </c:txPr>
    </c:legend>
    <c:plotVisOnly val="1"/>
    <c:dispBlanksAs val="gap"/>
  </c:chart>
  <c:externalData r:id="rId1"/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pt-BR"/>
  <c:chart>
    <c:title>
      <c:tx>
        <c:rich>
          <a:bodyPr/>
          <a:lstStyle/>
          <a:p>
            <a:pPr>
              <a:defRPr/>
            </a:pPr>
            <a:r>
              <a:rPr lang="pt-BR"/>
              <a:t>Registro</a:t>
            </a:r>
            <a:r>
              <a:rPr lang="pt-BR" baseline="0"/>
              <a:t> de penalidades aplicadas-CEIS</a:t>
            </a:r>
            <a:endParaRPr lang="pt-BR"/>
          </a:p>
        </c:rich>
      </c:tx>
      <c:layout/>
    </c:title>
    <c:plotArea>
      <c:layout>
        <c:manualLayout>
          <c:layoutTarget val="inner"/>
          <c:xMode val="edge"/>
          <c:yMode val="edge"/>
          <c:x val="1.3526570048309185E-2"/>
          <c:y val="2.777777777777779E-2"/>
          <c:w val="0.8063673779907945"/>
          <c:h val="0.83309419655876371"/>
        </c:manualLayout>
      </c:layout>
      <c:barChart>
        <c:barDir val="col"/>
        <c:grouping val="clustered"/>
        <c:ser>
          <c:idx val="0"/>
          <c:order val="0"/>
          <c:tx>
            <c:strRef>
              <c:f>'[Gráficos Relatório SUCOR julho a novembro-2016.xlsx]Novembro'!$B$133</c:f>
              <c:strCache>
                <c:ptCount val="1"/>
                <c:pt idx="0">
                  <c:v>Suspensão </c:v>
                </c:pt>
              </c:strCache>
            </c:strRef>
          </c:tx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b="1"/>
                </a:pPr>
                <a:endParaRPr lang="pt-BR"/>
              </a:p>
            </c:txPr>
            <c:showVal val="1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'[Gráficos Relatório SUCOR julho a novembro-2016.xlsx]Novembro'!$A$134:$A$138</c:f>
              <c:strCache>
                <c:ptCount val="5"/>
                <c:pt idx="0">
                  <c:v>Julho</c:v>
                </c:pt>
                <c:pt idx="1">
                  <c:v>Agosto</c:v>
                </c:pt>
                <c:pt idx="2">
                  <c:v>Setembro</c:v>
                </c:pt>
                <c:pt idx="3">
                  <c:v>Outubro</c:v>
                </c:pt>
                <c:pt idx="4">
                  <c:v>Novembro</c:v>
                </c:pt>
              </c:strCache>
            </c:strRef>
          </c:cat>
          <c:val>
            <c:numRef>
              <c:f>'[Gráficos Relatório SUCOR julho a novembro-2016.xlsx]Novembro'!$B$134:$B$138</c:f>
              <c:numCache>
                <c:formatCode>General</c:formatCode>
                <c:ptCount val="5"/>
                <c:pt idx="0">
                  <c:v>5</c:v>
                </c:pt>
                <c:pt idx="1">
                  <c:v>2</c:v>
                </c:pt>
                <c:pt idx="2">
                  <c:v>1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</c:ser>
        <c:ser>
          <c:idx val="1"/>
          <c:order val="1"/>
          <c:tx>
            <c:strRef>
              <c:f>'[Gráficos Relatório SUCOR julho a novembro-2016.xlsx]Novembro'!$C$133</c:f>
              <c:strCache>
                <c:ptCount val="1"/>
                <c:pt idx="0">
                  <c:v>Multa</c:v>
                </c:pt>
              </c:strCache>
            </c:strRef>
          </c:tx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b="1"/>
                </a:pPr>
                <a:endParaRPr lang="pt-BR"/>
              </a:p>
            </c:txPr>
            <c:showVal val="1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'[Gráficos Relatório SUCOR julho a novembro-2016.xlsx]Novembro'!$A$134:$A$138</c:f>
              <c:strCache>
                <c:ptCount val="5"/>
                <c:pt idx="0">
                  <c:v>Julho</c:v>
                </c:pt>
                <c:pt idx="1">
                  <c:v>Agosto</c:v>
                </c:pt>
                <c:pt idx="2">
                  <c:v>Setembro</c:v>
                </c:pt>
                <c:pt idx="3">
                  <c:v>Outubro</c:v>
                </c:pt>
                <c:pt idx="4">
                  <c:v>Novembro</c:v>
                </c:pt>
              </c:strCache>
            </c:strRef>
          </c:cat>
          <c:val>
            <c:numRef>
              <c:f>'[Gráficos Relatório SUCOR julho a novembro-2016.xlsx]Novembro'!$C$134:$C$138</c:f>
              <c:numCache>
                <c:formatCode>General</c:formatCode>
                <c:ptCount val="5"/>
                <c:pt idx="0">
                  <c:v>9</c:v>
                </c:pt>
                <c:pt idx="1">
                  <c:v>3</c:v>
                </c:pt>
                <c:pt idx="2">
                  <c:v>2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</c:ser>
        <c:ser>
          <c:idx val="2"/>
          <c:order val="2"/>
          <c:tx>
            <c:strRef>
              <c:f>'[Gráficos Relatório SUCOR julho a novembro-2016.xlsx]Novembro'!$D$133</c:f>
              <c:strCache>
                <c:ptCount val="1"/>
                <c:pt idx="0">
                  <c:v>Proibição</c:v>
                </c:pt>
              </c:strCache>
            </c:strRef>
          </c:tx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b="1"/>
                </a:pPr>
                <a:endParaRPr lang="pt-BR"/>
              </a:p>
            </c:txPr>
            <c:showVal val="1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'[Gráficos Relatório SUCOR julho a novembro-2016.xlsx]Novembro'!$A$134:$A$138</c:f>
              <c:strCache>
                <c:ptCount val="5"/>
                <c:pt idx="0">
                  <c:v>Julho</c:v>
                </c:pt>
                <c:pt idx="1">
                  <c:v>Agosto</c:v>
                </c:pt>
                <c:pt idx="2">
                  <c:v>Setembro</c:v>
                </c:pt>
                <c:pt idx="3">
                  <c:v>Outubro</c:v>
                </c:pt>
                <c:pt idx="4">
                  <c:v>Novembro</c:v>
                </c:pt>
              </c:strCache>
            </c:strRef>
          </c:cat>
          <c:val>
            <c:numRef>
              <c:f>'[Gráficos Relatório SUCOR julho a novembro-2016.xlsx]Novembro'!$D$134:$D$138</c:f>
              <c:numCache>
                <c:formatCode>General</c:formatCode>
                <c:ptCount val="5"/>
                <c:pt idx="0">
                  <c:v>0</c:v>
                </c:pt>
                <c:pt idx="1">
                  <c:v>0</c:v>
                </c:pt>
                <c:pt idx="2">
                  <c:v>1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</c:ser>
        <c:ser>
          <c:idx val="3"/>
          <c:order val="3"/>
          <c:tx>
            <c:strRef>
              <c:f>'[Gráficos Relatório SUCOR julho a novembro-2016.xlsx]Novembro'!$E$133</c:f>
              <c:strCache>
                <c:ptCount val="1"/>
                <c:pt idx="0">
                  <c:v>Adevertência</c:v>
                </c:pt>
              </c:strCache>
            </c:strRef>
          </c:tx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b="1"/>
                </a:pPr>
                <a:endParaRPr lang="pt-BR"/>
              </a:p>
            </c:txPr>
            <c:showVal val="1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'[Gráficos Relatório SUCOR julho a novembro-2016.xlsx]Novembro'!$A$134:$A$138</c:f>
              <c:strCache>
                <c:ptCount val="5"/>
                <c:pt idx="0">
                  <c:v>Julho</c:v>
                </c:pt>
                <c:pt idx="1">
                  <c:v>Agosto</c:v>
                </c:pt>
                <c:pt idx="2">
                  <c:v>Setembro</c:v>
                </c:pt>
                <c:pt idx="3">
                  <c:v>Outubro</c:v>
                </c:pt>
                <c:pt idx="4">
                  <c:v>Novembro</c:v>
                </c:pt>
              </c:strCache>
            </c:strRef>
          </c:cat>
          <c:val>
            <c:numRef>
              <c:f>'[Gráficos Relatório SUCOR julho a novembro-2016.xlsx]Novembro'!$E$134:$E$138</c:f>
              <c:numCache>
                <c:formatCode>General</c:formatCode>
                <c:ptCount val="5"/>
                <c:pt idx="0">
                  <c:v>2</c:v>
                </c:pt>
                <c:pt idx="1">
                  <c:v>0</c:v>
                </c:pt>
                <c:pt idx="2">
                  <c:v>1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</c:ser>
        <c:dLbls/>
        <c:axId val="67998848"/>
        <c:axId val="68000384"/>
      </c:barChart>
      <c:catAx>
        <c:axId val="67998848"/>
        <c:scaling>
          <c:orientation val="minMax"/>
        </c:scaling>
        <c:axPos val="b"/>
        <c:numFmt formatCode="General" sourceLinked="0"/>
        <c:tickLblPos val="nextTo"/>
        <c:txPr>
          <a:bodyPr/>
          <a:lstStyle/>
          <a:p>
            <a:pPr>
              <a:defRPr b="1"/>
            </a:pPr>
            <a:endParaRPr lang="pt-BR"/>
          </a:p>
        </c:txPr>
        <c:crossAx val="68000384"/>
        <c:crosses val="autoZero"/>
        <c:auto val="1"/>
        <c:lblAlgn val="ctr"/>
        <c:lblOffset val="100"/>
      </c:catAx>
      <c:valAx>
        <c:axId val="68000384"/>
        <c:scaling>
          <c:orientation val="minMax"/>
        </c:scaling>
        <c:delete val="1"/>
        <c:axPos val="l"/>
        <c:numFmt formatCode="General" sourceLinked="1"/>
        <c:tickLblPos val="nextTo"/>
        <c:crossAx val="67998848"/>
        <c:crosses val="autoZero"/>
        <c:crossBetween val="between"/>
      </c:valAx>
    </c:plotArea>
    <c:legend>
      <c:legendPos val="r"/>
      <c:layout/>
      <c:txPr>
        <a:bodyPr/>
        <a:lstStyle/>
        <a:p>
          <a:pPr>
            <a:defRPr b="1"/>
          </a:pPr>
          <a:endParaRPr lang="pt-BR"/>
        </a:p>
      </c:txPr>
    </c:legend>
    <c:plotVisOnly val="1"/>
    <c:dispBlanksAs val="gap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pt-BR"/>
  <c:chart>
    <c:plotArea>
      <c:layout/>
      <c:barChart>
        <c:barDir val="col"/>
        <c:grouping val="clustered"/>
        <c:ser>
          <c:idx val="0"/>
          <c:order val="0"/>
          <c:tx>
            <c:v>Total de documentos criados</c:v>
          </c:tx>
          <c:cat>
            <c:strRef>
              <c:f>Plan1!$H$16:$H$21</c:f>
              <c:strCache>
                <c:ptCount val="6"/>
                <c:pt idx="0">
                  <c:v>JOSE ANILTON</c:v>
                </c:pt>
                <c:pt idx="1">
                  <c:v>LIANA</c:v>
                </c:pt>
                <c:pt idx="2">
                  <c:v>LUCY</c:v>
                </c:pt>
                <c:pt idx="3">
                  <c:v>FABRICIA</c:v>
                </c:pt>
                <c:pt idx="4">
                  <c:v>CAROL</c:v>
                </c:pt>
                <c:pt idx="5">
                  <c:v>VANESSA</c:v>
                </c:pt>
              </c:strCache>
            </c:strRef>
          </c:cat>
          <c:val>
            <c:numRef>
              <c:f>Plan1!$I$16:$I$21</c:f>
              <c:numCache>
                <c:formatCode>General</c:formatCode>
                <c:ptCount val="6"/>
                <c:pt idx="0">
                  <c:v>4</c:v>
                </c:pt>
                <c:pt idx="1">
                  <c:v>1</c:v>
                </c:pt>
                <c:pt idx="2">
                  <c:v>13</c:v>
                </c:pt>
                <c:pt idx="3">
                  <c:v>7</c:v>
                </c:pt>
                <c:pt idx="4">
                  <c:v>9</c:v>
                </c:pt>
                <c:pt idx="5">
                  <c:v>6</c:v>
                </c:pt>
              </c:numCache>
            </c:numRef>
          </c:val>
        </c:ser>
        <c:ser>
          <c:idx val="1"/>
          <c:order val="1"/>
          <c:tx>
            <c:v>Total de documentos com sugestão</c:v>
          </c:tx>
          <c:cat>
            <c:strRef>
              <c:f>Plan1!$H$16:$H$21</c:f>
              <c:strCache>
                <c:ptCount val="6"/>
                <c:pt idx="0">
                  <c:v>JOSE ANILTON</c:v>
                </c:pt>
                <c:pt idx="1">
                  <c:v>LIANA</c:v>
                </c:pt>
                <c:pt idx="2">
                  <c:v>LUCY</c:v>
                </c:pt>
                <c:pt idx="3">
                  <c:v>FABRICIA</c:v>
                </c:pt>
                <c:pt idx="4">
                  <c:v>CAROL</c:v>
                </c:pt>
                <c:pt idx="5">
                  <c:v>VANESSA</c:v>
                </c:pt>
              </c:strCache>
            </c:strRef>
          </c:cat>
          <c:val>
            <c:numRef>
              <c:f>Plan1!$J$16:$J$21</c:f>
              <c:numCache>
                <c:formatCode>General</c:formatCode>
                <c:ptCount val="6"/>
                <c:pt idx="0">
                  <c:v>0</c:v>
                </c:pt>
                <c:pt idx="1">
                  <c:v>0</c:v>
                </c:pt>
                <c:pt idx="2">
                  <c:v>3</c:v>
                </c:pt>
                <c:pt idx="3">
                  <c:v>1</c:v>
                </c:pt>
                <c:pt idx="4">
                  <c:v>6</c:v>
                </c:pt>
                <c:pt idx="5">
                  <c:v>5</c:v>
                </c:pt>
              </c:numCache>
            </c:numRef>
          </c:val>
        </c:ser>
        <c:dLbls/>
        <c:axId val="67198976"/>
        <c:axId val="67200512"/>
      </c:barChart>
      <c:catAx>
        <c:axId val="67198976"/>
        <c:scaling>
          <c:orientation val="minMax"/>
        </c:scaling>
        <c:axPos val="b"/>
        <c:numFmt formatCode="General" sourceLinked="0"/>
        <c:tickLblPos val="nextTo"/>
        <c:crossAx val="67200512"/>
        <c:crosses val="autoZero"/>
        <c:auto val="1"/>
        <c:lblAlgn val="ctr"/>
        <c:lblOffset val="100"/>
      </c:catAx>
      <c:valAx>
        <c:axId val="67200512"/>
        <c:scaling>
          <c:orientation val="minMax"/>
        </c:scaling>
        <c:axPos val="l"/>
        <c:majorGridlines/>
        <c:numFmt formatCode="General" sourceLinked="1"/>
        <c:tickLblPos val="nextTo"/>
        <c:crossAx val="67198976"/>
        <c:crosses val="autoZero"/>
        <c:crossBetween val="between"/>
      </c:valAx>
    </c:plotArea>
    <c:legend>
      <c:legendPos val="r"/>
      <c:layout/>
    </c:legend>
    <c:plotVisOnly val="1"/>
    <c:dispBlanksAs val="gap"/>
  </c:chart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pt-BR"/>
  <c:chart>
    <c:autoTitleDeleted val="1"/>
    <c:plotArea>
      <c:layout>
        <c:manualLayout>
          <c:layoutTarget val="inner"/>
          <c:xMode val="edge"/>
          <c:yMode val="edge"/>
          <c:x val="0.18499059492563441"/>
          <c:y val="2.5428331875182269E-2"/>
          <c:w val="0.81223162729658882"/>
          <c:h val="0.52874198016914564"/>
        </c:manualLayout>
      </c:layout>
      <c:barChart>
        <c:barDir val="col"/>
        <c:grouping val="clustered"/>
        <c:ser>
          <c:idx val="0"/>
          <c:order val="0"/>
          <c:tx>
            <c:v>TRABALHADAS</c:v>
          </c:tx>
          <c:spPr>
            <a:solidFill>
              <a:schemeClr val="accent1"/>
            </a:solidFill>
            <a:ln>
              <a:noFill/>
            </a:ln>
            <a:effectLst/>
          </c:spPr>
          <c:cat>
            <c:strRef>
              <c:f>GRAFICOS!$A$1:$A$7</c:f>
              <c:strCache>
                <c:ptCount val="7"/>
                <c:pt idx="0">
                  <c:v>JOSE ANILTON</c:v>
                </c:pt>
                <c:pt idx="1">
                  <c:v>LIANA</c:v>
                </c:pt>
                <c:pt idx="2">
                  <c:v>LUCY</c:v>
                </c:pt>
                <c:pt idx="3">
                  <c:v>FABRICIA</c:v>
                </c:pt>
                <c:pt idx="4">
                  <c:v>CAROL</c:v>
                </c:pt>
                <c:pt idx="5">
                  <c:v>DANIELLE</c:v>
                </c:pt>
                <c:pt idx="6">
                  <c:v>VANESSA</c:v>
                </c:pt>
              </c:strCache>
            </c:strRef>
          </c:cat>
          <c:val>
            <c:numRef>
              <c:f>GRAFICOS!$B$1:$B$7</c:f>
              <c:numCache>
                <c:formatCode>[h]:mm:ss;@</c:formatCode>
                <c:ptCount val="7"/>
                <c:pt idx="0">
                  <c:v>4.7166666666666694</c:v>
                </c:pt>
                <c:pt idx="1">
                  <c:v>1.5034722222222228</c:v>
                </c:pt>
                <c:pt idx="2">
                  <c:v>4.5548611111111112</c:v>
                </c:pt>
                <c:pt idx="3">
                  <c:v>4.4277777777777745</c:v>
                </c:pt>
                <c:pt idx="4">
                  <c:v>4.47986111111112</c:v>
                </c:pt>
                <c:pt idx="5">
                  <c:v>2.8381944444444445</c:v>
                </c:pt>
                <c:pt idx="6">
                  <c:v>5.2326388888888893</c:v>
                </c:pt>
              </c:numCache>
            </c:numRef>
          </c:val>
        </c:ser>
        <c:ser>
          <c:idx val="1"/>
          <c:order val="1"/>
          <c:tx>
            <c:v>ABONADAS</c:v>
          </c:tx>
          <c:spPr>
            <a:solidFill>
              <a:schemeClr val="accent2"/>
            </a:solidFill>
            <a:ln>
              <a:noFill/>
            </a:ln>
            <a:effectLst/>
          </c:spPr>
          <c:cat>
            <c:strRef>
              <c:f>GRAFICOS!$A$1:$A$7</c:f>
              <c:strCache>
                <c:ptCount val="7"/>
                <c:pt idx="0">
                  <c:v>JOSE ANILTON</c:v>
                </c:pt>
                <c:pt idx="1">
                  <c:v>LIANA</c:v>
                </c:pt>
                <c:pt idx="2">
                  <c:v>LUCY</c:v>
                </c:pt>
                <c:pt idx="3">
                  <c:v>FABRICIA</c:v>
                </c:pt>
                <c:pt idx="4">
                  <c:v>CAROL</c:v>
                </c:pt>
                <c:pt idx="5">
                  <c:v>DANIELLE</c:v>
                </c:pt>
                <c:pt idx="6">
                  <c:v>VANESSA</c:v>
                </c:pt>
              </c:strCache>
            </c:strRef>
          </c:cat>
          <c:val>
            <c:numRef>
              <c:f>GRAFICOS!$C$1:$C$7</c:f>
              <c:numCache>
                <c:formatCode>[h]:mm:ss;@</c:formatCode>
                <c:ptCount val="7"/>
                <c:pt idx="0">
                  <c:v>0.79722222222222228</c:v>
                </c:pt>
                <c:pt idx="1">
                  <c:v>3.6708333333333329</c:v>
                </c:pt>
                <c:pt idx="2">
                  <c:v>0.81736111111111109</c:v>
                </c:pt>
                <c:pt idx="3">
                  <c:v>1.6118055555555555</c:v>
                </c:pt>
                <c:pt idx="4">
                  <c:v>0.89791666666666647</c:v>
                </c:pt>
                <c:pt idx="5">
                  <c:v>2.3319444444444435</c:v>
                </c:pt>
                <c:pt idx="6">
                  <c:v>0.75000000000000044</c:v>
                </c:pt>
              </c:numCache>
            </c:numRef>
          </c:val>
        </c:ser>
        <c:dLbls/>
        <c:gapWidth val="219"/>
        <c:overlap val="-27"/>
        <c:axId val="67227008"/>
        <c:axId val="67232896"/>
      </c:barChart>
      <c:catAx>
        <c:axId val="67227008"/>
        <c:scaling>
          <c:orientation val="minMax"/>
        </c:scaling>
        <c:axPos val="b"/>
        <c:numFmt formatCode="General" sourceLinked="1"/>
        <c:maj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67232896"/>
        <c:crosses val="autoZero"/>
        <c:auto val="1"/>
        <c:lblAlgn val="ctr"/>
        <c:lblOffset val="100"/>
      </c:catAx>
      <c:valAx>
        <c:axId val="67232896"/>
        <c:scaling>
          <c:orientation val="minMax"/>
        </c:scaling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[h]:mm:ss;@" sourceLinked="1"/>
        <c:maj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672270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pt-BR"/>
    </a:p>
  </c:txPr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pt-BR"/>
  <c:chart>
    <c:title>
      <c:layout/>
    </c:title>
    <c:plotArea>
      <c:layout>
        <c:manualLayout>
          <c:layoutTarget val="inner"/>
          <c:xMode val="edge"/>
          <c:yMode val="edge"/>
          <c:x val="0.10876680944781969"/>
          <c:y val="0.17812123799658439"/>
          <c:w val="0.62369175602153959"/>
          <c:h val="0.61438765083009061"/>
        </c:manualLayout>
      </c:layout>
      <c:lineChart>
        <c:grouping val="standard"/>
        <c:ser>
          <c:idx val="0"/>
          <c:order val="0"/>
          <c:tx>
            <c:v>Nota da Equipe</c:v>
          </c:tx>
          <c:cat>
            <c:strRef>
              <c:f>Plan1!$H$24:$H$29</c:f>
              <c:strCache>
                <c:ptCount val="6"/>
                <c:pt idx="0">
                  <c:v>JOSE ANILTON</c:v>
                </c:pt>
                <c:pt idx="1">
                  <c:v>LIANA</c:v>
                </c:pt>
                <c:pt idx="2">
                  <c:v>LUCY</c:v>
                </c:pt>
                <c:pt idx="3">
                  <c:v>FABRICIA</c:v>
                </c:pt>
                <c:pt idx="4">
                  <c:v>CAROL</c:v>
                </c:pt>
                <c:pt idx="5">
                  <c:v>VANESSA</c:v>
                </c:pt>
              </c:strCache>
            </c:strRef>
          </c:cat>
          <c:val>
            <c:numRef>
              <c:f>Plan1!$L$24:$L$29</c:f>
              <c:numCache>
                <c:formatCode>0.00;[Red]0.00</c:formatCode>
                <c:ptCount val="6"/>
                <c:pt idx="0">
                  <c:v>10</c:v>
                </c:pt>
                <c:pt idx="1">
                  <c:v>9.93</c:v>
                </c:pt>
                <c:pt idx="2">
                  <c:v>10</c:v>
                </c:pt>
                <c:pt idx="3">
                  <c:v>10</c:v>
                </c:pt>
                <c:pt idx="4">
                  <c:v>10</c:v>
                </c:pt>
                <c:pt idx="5">
                  <c:v>10</c:v>
                </c:pt>
              </c:numCache>
            </c:numRef>
          </c:val>
        </c:ser>
        <c:dLbls/>
        <c:marker val="1"/>
        <c:axId val="66981248"/>
        <c:axId val="67007616"/>
      </c:lineChart>
      <c:catAx>
        <c:axId val="66981248"/>
        <c:scaling>
          <c:orientation val="minMax"/>
        </c:scaling>
        <c:axPos val="b"/>
        <c:numFmt formatCode="General" sourceLinked="0"/>
        <c:tickLblPos val="nextTo"/>
        <c:crossAx val="67007616"/>
        <c:crosses val="autoZero"/>
        <c:auto val="1"/>
        <c:lblAlgn val="ctr"/>
        <c:lblOffset val="100"/>
      </c:catAx>
      <c:valAx>
        <c:axId val="67007616"/>
        <c:scaling>
          <c:orientation val="minMax"/>
        </c:scaling>
        <c:axPos val="l"/>
        <c:majorGridlines/>
        <c:numFmt formatCode="0.00;[Red]0.00" sourceLinked="1"/>
        <c:tickLblPos val="nextTo"/>
        <c:crossAx val="66981248"/>
        <c:crosses val="autoZero"/>
        <c:crossBetween val="between"/>
      </c:valAx>
    </c:plotArea>
    <c:legend>
      <c:legendPos val="r"/>
      <c:layout/>
    </c:legend>
    <c:plotVisOnly val="1"/>
    <c:dispBlanksAs val="gap"/>
  </c:chart>
  <c:externalData r:id="rId1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pt-BR"/>
  <c:chart>
    <c:plotArea>
      <c:layout/>
      <c:barChart>
        <c:barDir val="col"/>
        <c:grouping val="clustered"/>
        <c:ser>
          <c:idx val="0"/>
          <c:order val="0"/>
          <c:tx>
            <c:strRef>
              <c:f>'[Gráficos Relatório SUCOR julho a novembro-2016.xlsx]Novembro'!$B$1</c:f>
              <c:strCache>
                <c:ptCount val="1"/>
                <c:pt idx="0">
                  <c:v>Agosto</c:v>
                </c:pt>
              </c:strCache>
            </c:strRef>
          </c:tx>
          <c:dLbls>
            <c:spPr>
              <a:noFill/>
              <a:ln>
                <a:noFill/>
              </a:ln>
              <a:effectLst/>
            </c:spPr>
            <c:showVal val="1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'[Gráficos Relatório SUCOR julho a novembro-2016.xlsx]Novembro'!$A$2:$A$9</c:f>
              <c:strCache>
                <c:ptCount val="8"/>
                <c:pt idx="0">
                  <c:v>Análise de Processos/Emissão Parecer e Resposta</c:v>
                </c:pt>
                <c:pt idx="1">
                  <c:v>Análise e Emissão de Perecer - Recursos e-SIC</c:v>
                </c:pt>
                <c:pt idx="2">
                  <c:v>Atendimento Portal da Transparência - Fale Conosco</c:v>
                </c:pt>
                <c:pt idx="3">
                  <c:v>Emissão de Relatórios de Acompanhamento/Monitoramento</c:v>
                </c:pt>
                <c:pt idx="4">
                  <c:v>Avaliação dos Indicadores de Transparência da CGE</c:v>
                </c:pt>
                <c:pt idx="5">
                  <c:v>Participação em Reuniões</c:v>
                </c:pt>
                <c:pt idx="6">
                  <c:v>Participação em Capacitações/Cursos</c:v>
                </c:pt>
                <c:pt idx="7">
                  <c:v>Capacitações Realizadas</c:v>
                </c:pt>
              </c:strCache>
            </c:strRef>
          </c:cat>
          <c:val>
            <c:numRef>
              <c:f>'[Gráficos Relatório SUCOR julho a novembro-2016.xlsx]Novembro'!$B$2:$B$9</c:f>
              <c:numCache>
                <c:formatCode>General</c:formatCode>
                <c:ptCount val="8"/>
                <c:pt idx="0">
                  <c:v>7</c:v>
                </c:pt>
                <c:pt idx="1">
                  <c:v>14</c:v>
                </c:pt>
                <c:pt idx="2">
                  <c:v>6</c:v>
                </c:pt>
                <c:pt idx="3">
                  <c:v>5</c:v>
                </c:pt>
                <c:pt idx="4">
                  <c:v>43</c:v>
                </c:pt>
                <c:pt idx="5">
                  <c:v>14</c:v>
                </c:pt>
                <c:pt idx="6">
                  <c:v>3</c:v>
                </c:pt>
                <c:pt idx="7">
                  <c:v>4</c:v>
                </c:pt>
              </c:numCache>
            </c:numRef>
          </c:val>
        </c:ser>
        <c:ser>
          <c:idx val="1"/>
          <c:order val="1"/>
          <c:tx>
            <c:strRef>
              <c:f>'[Gráficos Relatório SUCOR julho a novembro-2016.xlsx]Novembro'!$C$1</c:f>
              <c:strCache>
                <c:ptCount val="1"/>
                <c:pt idx="0">
                  <c:v>Setembro</c:v>
                </c:pt>
              </c:strCache>
            </c:strRef>
          </c:tx>
          <c:dLbls>
            <c:spPr>
              <a:noFill/>
              <a:ln>
                <a:noFill/>
              </a:ln>
              <a:effectLst/>
            </c:spPr>
            <c:showVal val="1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'[Gráficos Relatório SUCOR julho a novembro-2016.xlsx]Novembro'!$A$2:$A$9</c:f>
              <c:strCache>
                <c:ptCount val="8"/>
                <c:pt idx="0">
                  <c:v>Análise de Processos/Emissão Parecer e Resposta</c:v>
                </c:pt>
                <c:pt idx="1">
                  <c:v>Análise e Emissão de Perecer - Recursos e-SIC</c:v>
                </c:pt>
                <c:pt idx="2">
                  <c:v>Atendimento Portal da Transparência - Fale Conosco</c:v>
                </c:pt>
                <c:pt idx="3">
                  <c:v>Emissão de Relatórios de Acompanhamento/Monitoramento</c:v>
                </c:pt>
                <c:pt idx="4">
                  <c:v>Avaliação dos Indicadores de Transparência da CGE</c:v>
                </c:pt>
                <c:pt idx="5">
                  <c:v>Participação em Reuniões</c:v>
                </c:pt>
                <c:pt idx="6">
                  <c:v>Participação em Capacitações/Cursos</c:v>
                </c:pt>
                <c:pt idx="7">
                  <c:v>Capacitações Realizadas</c:v>
                </c:pt>
              </c:strCache>
            </c:strRef>
          </c:cat>
          <c:val>
            <c:numRef>
              <c:f>'[Gráficos Relatório SUCOR julho a novembro-2016.xlsx]Novembro'!$C$2:$C$9</c:f>
              <c:numCache>
                <c:formatCode>General</c:formatCode>
                <c:ptCount val="8"/>
                <c:pt idx="0">
                  <c:v>8</c:v>
                </c:pt>
                <c:pt idx="1">
                  <c:v>12</c:v>
                </c:pt>
                <c:pt idx="2">
                  <c:v>2</c:v>
                </c:pt>
                <c:pt idx="3">
                  <c:v>6</c:v>
                </c:pt>
                <c:pt idx="4">
                  <c:v>43</c:v>
                </c:pt>
                <c:pt idx="5">
                  <c:v>8</c:v>
                </c:pt>
                <c:pt idx="6">
                  <c:v>8</c:v>
                </c:pt>
                <c:pt idx="7">
                  <c:v>0</c:v>
                </c:pt>
              </c:numCache>
            </c:numRef>
          </c:val>
        </c:ser>
        <c:ser>
          <c:idx val="2"/>
          <c:order val="2"/>
          <c:tx>
            <c:strRef>
              <c:f>'[Gráficos Relatório SUCOR julho a novembro-2016.xlsx]Novembro'!$D$1</c:f>
              <c:strCache>
                <c:ptCount val="1"/>
                <c:pt idx="0">
                  <c:v>Outubro</c:v>
                </c:pt>
              </c:strCache>
            </c:strRef>
          </c:tx>
          <c:dLbls>
            <c:spPr>
              <a:noFill/>
              <a:ln>
                <a:noFill/>
              </a:ln>
              <a:effectLst/>
            </c:spPr>
            <c:showVal val="1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'[Gráficos Relatório SUCOR julho a novembro-2016.xlsx]Novembro'!$A$2:$A$9</c:f>
              <c:strCache>
                <c:ptCount val="8"/>
                <c:pt idx="0">
                  <c:v>Análise de Processos/Emissão Parecer e Resposta</c:v>
                </c:pt>
                <c:pt idx="1">
                  <c:v>Análise e Emissão de Perecer - Recursos e-SIC</c:v>
                </c:pt>
                <c:pt idx="2">
                  <c:v>Atendimento Portal da Transparência - Fale Conosco</c:v>
                </c:pt>
                <c:pt idx="3">
                  <c:v>Emissão de Relatórios de Acompanhamento/Monitoramento</c:v>
                </c:pt>
                <c:pt idx="4">
                  <c:v>Avaliação dos Indicadores de Transparência da CGE</c:v>
                </c:pt>
                <c:pt idx="5">
                  <c:v>Participação em Reuniões</c:v>
                </c:pt>
                <c:pt idx="6">
                  <c:v>Participação em Capacitações/Cursos</c:v>
                </c:pt>
                <c:pt idx="7">
                  <c:v>Capacitações Realizadas</c:v>
                </c:pt>
              </c:strCache>
            </c:strRef>
          </c:cat>
          <c:val>
            <c:numRef>
              <c:f>'[Gráficos Relatório SUCOR julho a novembro-2016.xlsx]Novembro'!$D$2:$D$9</c:f>
              <c:numCache>
                <c:formatCode>General</c:formatCode>
                <c:ptCount val="8"/>
                <c:pt idx="0">
                  <c:v>19</c:v>
                </c:pt>
                <c:pt idx="1">
                  <c:v>6</c:v>
                </c:pt>
                <c:pt idx="2">
                  <c:v>6</c:v>
                </c:pt>
                <c:pt idx="3">
                  <c:v>15</c:v>
                </c:pt>
                <c:pt idx="4">
                  <c:v>43</c:v>
                </c:pt>
                <c:pt idx="5">
                  <c:v>10</c:v>
                </c:pt>
                <c:pt idx="6">
                  <c:v>2</c:v>
                </c:pt>
                <c:pt idx="7">
                  <c:v>2</c:v>
                </c:pt>
              </c:numCache>
            </c:numRef>
          </c:val>
        </c:ser>
        <c:ser>
          <c:idx val="3"/>
          <c:order val="3"/>
          <c:tx>
            <c:strRef>
              <c:f>'[Gráficos Relatório SUCOR julho a novembro-2016.xlsx]Novembro'!$E$1</c:f>
              <c:strCache>
                <c:ptCount val="1"/>
                <c:pt idx="0">
                  <c:v>Novembro </c:v>
                </c:pt>
              </c:strCache>
            </c:strRef>
          </c:tx>
          <c:dLbls>
            <c:spPr>
              <a:noFill/>
              <a:ln>
                <a:noFill/>
              </a:ln>
              <a:effectLst/>
            </c:spPr>
            <c:showVal val="1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'[Gráficos Relatório SUCOR julho a novembro-2016.xlsx]Novembro'!$A$2:$A$9</c:f>
              <c:strCache>
                <c:ptCount val="8"/>
                <c:pt idx="0">
                  <c:v>Análise de Processos/Emissão Parecer e Resposta</c:v>
                </c:pt>
                <c:pt idx="1">
                  <c:v>Análise e Emissão de Perecer - Recursos e-SIC</c:v>
                </c:pt>
                <c:pt idx="2">
                  <c:v>Atendimento Portal da Transparência - Fale Conosco</c:v>
                </c:pt>
                <c:pt idx="3">
                  <c:v>Emissão de Relatórios de Acompanhamento/Monitoramento</c:v>
                </c:pt>
                <c:pt idx="4">
                  <c:v>Avaliação dos Indicadores de Transparência da CGE</c:v>
                </c:pt>
                <c:pt idx="5">
                  <c:v>Participação em Reuniões</c:v>
                </c:pt>
                <c:pt idx="6">
                  <c:v>Participação em Capacitações/Cursos</c:v>
                </c:pt>
                <c:pt idx="7">
                  <c:v>Capacitações Realizadas</c:v>
                </c:pt>
              </c:strCache>
            </c:strRef>
          </c:cat>
          <c:val>
            <c:numRef>
              <c:f>'[Gráficos Relatório SUCOR julho a novembro-2016.xlsx]Novembro'!$E$2:$E$9</c:f>
              <c:numCache>
                <c:formatCode>General</c:formatCode>
                <c:ptCount val="8"/>
                <c:pt idx="0">
                  <c:v>25</c:v>
                </c:pt>
                <c:pt idx="1">
                  <c:v>5</c:v>
                </c:pt>
                <c:pt idx="2">
                  <c:v>6</c:v>
                </c:pt>
                <c:pt idx="3">
                  <c:v>13</c:v>
                </c:pt>
                <c:pt idx="4">
                  <c:v>43</c:v>
                </c:pt>
                <c:pt idx="5">
                  <c:v>9</c:v>
                </c:pt>
                <c:pt idx="6">
                  <c:v>2</c:v>
                </c:pt>
                <c:pt idx="7">
                  <c:v>3</c:v>
                </c:pt>
              </c:numCache>
            </c:numRef>
          </c:val>
        </c:ser>
        <c:dLbls/>
        <c:axId val="67271680"/>
        <c:axId val="67281664"/>
      </c:barChart>
      <c:catAx>
        <c:axId val="67271680"/>
        <c:scaling>
          <c:orientation val="minMax"/>
        </c:scaling>
        <c:axPos val="b"/>
        <c:numFmt formatCode="General" sourceLinked="0"/>
        <c:tickLblPos val="nextTo"/>
        <c:txPr>
          <a:bodyPr/>
          <a:lstStyle/>
          <a:p>
            <a:pPr>
              <a:defRPr sz="800" b="1"/>
            </a:pPr>
            <a:endParaRPr lang="pt-BR"/>
          </a:p>
        </c:txPr>
        <c:crossAx val="67281664"/>
        <c:crosses val="autoZero"/>
        <c:auto val="1"/>
        <c:lblAlgn val="ctr"/>
        <c:lblOffset val="100"/>
      </c:catAx>
      <c:valAx>
        <c:axId val="67281664"/>
        <c:scaling>
          <c:orientation val="minMax"/>
        </c:scaling>
        <c:delete val="1"/>
        <c:axPos val="l"/>
        <c:numFmt formatCode="General" sourceLinked="1"/>
        <c:tickLblPos val="nextTo"/>
        <c:crossAx val="67271680"/>
        <c:crosses val="autoZero"/>
        <c:crossBetween val="between"/>
      </c:valAx>
    </c:plotArea>
    <c:legend>
      <c:legendPos val="r"/>
      <c:layout/>
      <c:txPr>
        <a:bodyPr/>
        <a:lstStyle/>
        <a:p>
          <a:pPr>
            <a:defRPr b="1"/>
          </a:pPr>
          <a:endParaRPr lang="pt-BR"/>
        </a:p>
      </c:txPr>
    </c:legend>
    <c:plotVisOnly val="1"/>
    <c:dispBlanksAs val="gap"/>
  </c:chart>
  <c:externalData r:id="rId1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pt-BR"/>
  <c:chart>
    <c:title>
      <c:layout/>
    </c:title>
    <c:plotArea>
      <c:layout/>
      <c:lineChart>
        <c:grouping val="standard"/>
        <c:ser>
          <c:idx val="0"/>
          <c:order val="0"/>
          <c:tx>
            <c:strRef>
              <c:f>'[Gráficos Relatório SUCOR julho a novembro-2016.xlsx]Novembro'!$B$16</c:f>
              <c:strCache>
                <c:ptCount val="1"/>
                <c:pt idx="0">
                  <c:v>Acessos ao Portal da Transparência</c:v>
                </c:pt>
              </c:strCache>
            </c:strRef>
          </c:tx>
          <c:dLbls>
            <c:dLbl>
              <c:idx val="0"/>
              <c:layout>
                <c:manualLayout>
                  <c:x val="-4.6394351991931412E-2"/>
                  <c:y val="5.5555555555555539E-2"/>
                </c:manualLayout>
              </c:layout>
              <c:spPr/>
              <c:txPr>
                <a:bodyPr/>
                <a:lstStyle/>
                <a:p>
                  <a:pPr>
                    <a:defRPr b="1"/>
                  </a:pPr>
                  <a:endParaRPr lang="pt-BR"/>
                </a:p>
              </c:txPr>
              <c:showVal val="1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-3.6308623298033284E-2"/>
                  <c:y val="6.4814814814814825E-2"/>
                </c:manualLayout>
              </c:layout>
              <c:spPr/>
              <c:txPr>
                <a:bodyPr/>
                <a:lstStyle/>
                <a:p>
                  <a:pPr>
                    <a:defRPr b="1"/>
                  </a:pPr>
                  <a:endParaRPr lang="pt-BR"/>
                </a:p>
              </c:txPr>
              <c:showVal val="1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-4.0342914775592535E-2"/>
                  <c:y val="6.0185185185185168E-2"/>
                </c:manualLayout>
              </c:layout>
              <c:spPr/>
              <c:txPr>
                <a:bodyPr/>
                <a:lstStyle/>
                <a:p>
                  <a:pPr>
                    <a:defRPr b="1"/>
                  </a:pPr>
                  <a:endParaRPr lang="pt-BR"/>
                </a:p>
              </c:txPr>
              <c:showVal val="1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-4.0342914775592473E-2"/>
                  <c:y val="5.5555555555555539E-2"/>
                </c:manualLayout>
              </c:layout>
              <c:spPr/>
              <c:txPr>
                <a:bodyPr/>
                <a:lstStyle/>
                <a:p>
                  <a:pPr>
                    <a:defRPr b="1"/>
                  </a:pPr>
                  <a:endParaRPr lang="pt-BR"/>
                </a:p>
              </c:txPr>
              <c:showVal val="1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-1.613716591023702E-2"/>
                  <c:y val="6.9444444444444461E-2"/>
                </c:manualLayout>
              </c:layout>
              <c:spPr/>
              <c:txPr>
                <a:bodyPr/>
                <a:lstStyle/>
                <a:p>
                  <a:pPr>
                    <a:defRPr b="1"/>
                  </a:pPr>
                  <a:endParaRPr lang="pt-BR"/>
                </a:p>
              </c:txPr>
              <c:showVal val="1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showVal val="1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'[Gráficos Relatório SUCOR julho a novembro-2016.xlsx]Novembro'!$A$17:$A$21</c:f>
              <c:strCache>
                <c:ptCount val="5"/>
                <c:pt idx="0">
                  <c:v>Julho</c:v>
                </c:pt>
                <c:pt idx="1">
                  <c:v>Agosto</c:v>
                </c:pt>
                <c:pt idx="2">
                  <c:v>Setembro</c:v>
                </c:pt>
                <c:pt idx="3">
                  <c:v>Outubro</c:v>
                </c:pt>
                <c:pt idx="4">
                  <c:v>Novembro</c:v>
                </c:pt>
              </c:strCache>
            </c:strRef>
          </c:cat>
          <c:val>
            <c:numRef>
              <c:f>'[Gráficos Relatório SUCOR julho a novembro-2016.xlsx]Novembro'!$B$17:$B$21</c:f>
              <c:numCache>
                <c:formatCode>General</c:formatCode>
                <c:ptCount val="5"/>
                <c:pt idx="0">
                  <c:v>16727</c:v>
                </c:pt>
                <c:pt idx="1">
                  <c:v>16625</c:v>
                </c:pt>
                <c:pt idx="2">
                  <c:v>16020</c:v>
                </c:pt>
                <c:pt idx="3">
                  <c:v>16422</c:v>
                </c:pt>
                <c:pt idx="4">
                  <c:v>21826</c:v>
                </c:pt>
              </c:numCache>
            </c:numRef>
          </c:val>
        </c:ser>
        <c:dLbls/>
        <c:marker val="1"/>
        <c:axId val="66017536"/>
        <c:axId val="66031616"/>
      </c:lineChart>
      <c:catAx>
        <c:axId val="66017536"/>
        <c:scaling>
          <c:orientation val="minMax"/>
        </c:scaling>
        <c:axPos val="b"/>
        <c:numFmt formatCode="General" sourceLinked="0"/>
        <c:tickLblPos val="nextTo"/>
        <c:txPr>
          <a:bodyPr/>
          <a:lstStyle/>
          <a:p>
            <a:pPr>
              <a:defRPr b="1"/>
            </a:pPr>
            <a:endParaRPr lang="pt-BR"/>
          </a:p>
        </c:txPr>
        <c:crossAx val="66031616"/>
        <c:crosses val="autoZero"/>
        <c:auto val="1"/>
        <c:lblAlgn val="ctr"/>
        <c:lblOffset val="100"/>
      </c:catAx>
      <c:valAx>
        <c:axId val="66031616"/>
        <c:scaling>
          <c:orientation val="minMax"/>
        </c:scaling>
        <c:axPos val="l"/>
        <c:majorGridlines/>
        <c:numFmt formatCode="General" sourceLinked="1"/>
        <c:tickLblPos val="nextTo"/>
        <c:crossAx val="66017536"/>
        <c:crosses val="autoZero"/>
        <c:crossBetween val="between"/>
      </c:valAx>
    </c:plotArea>
    <c:plotVisOnly val="1"/>
    <c:dispBlanksAs val="gap"/>
  </c:chart>
  <c:externalData r:id="rId1"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pt-BR"/>
  <c:chart>
    <c:title>
      <c:layout/>
    </c:title>
    <c:plotArea>
      <c:layout/>
      <c:lineChart>
        <c:grouping val="standard"/>
        <c:ser>
          <c:idx val="0"/>
          <c:order val="0"/>
          <c:tx>
            <c:strRef>
              <c:f>'[Gráficos Relatório SUCOR julho a novembro-2016.xlsx]Novembro'!$B$32</c:f>
              <c:strCache>
                <c:ptCount val="1"/>
                <c:pt idx="0">
                  <c:v>Pedidos de Acesso à Informação (e-SIC)</c:v>
                </c:pt>
              </c:strCache>
            </c:strRef>
          </c:tx>
          <c:dLbls>
            <c:dLbl>
              <c:idx val="0"/>
              <c:layout>
                <c:manualLayout>
                  <c:x val="-3.476482617586913E-2"/>
                  <c:y val="5.7553956834532474E-2"/>
                </c:manualLayout>
              </c:layout>
              <c:spPr/>
              <c:txPr>
                <a:bodyPr/>
                <a:lstStyle/>
                <a:p>
                  <a:pPr>
                    <a:defRPr b="1"/>
                  </a:pPr>
                  <a:endParaRPr lang="pt-BR"/>
                </a:p>
              </c:txPr>
              <c:showVal val="1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layout>
                <c:manualLayout>
                  <c:x val="-2.6584867075664629E-2"/>
                  <c:y val="4.7961630695443749E-2"/>
                </c:manualLayout>
              </c:layout>
              <c:spPr/>
              <c:txPr>
                <a:bodyPr/>
                <a:lstStyle/>
                <a:p>
                  <a:pPr>
                    <a:defRPr b="1"/>
                  </a:pPr>
                  <a:endParaRPr lang="pt-BR"/>
                </a:p>
              </c:txPr>
              <c:showVal val="1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layout>
                <c:manualLayout>
                  <c:x val="-2.4539877300613504E-2"/>
                  <c:y val="4.7961630695443749E-2"/>
                </c:manualLayout>
              </c:layout>
              <c:spPr/>
              <c:txPr>
                <a:bodyPr/>
                <a:lstStyle/>
                <a:p>
                  <a:pPr>
                    <a:defRPr b="1"/>
                  </a:pPr>
                  <a:endParaRPr lang="pt-BR"/>
                </a:p>
              </c:txPr>
              <c:showVal val="1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layout>
                <c:manualLayout>
                  <c:x val="-3.476482617586913E-2"/>
                  <c:y val="-6.235011990407676E-2"/>
                </c:manualLayout>
              </c:layout>
              <c:spPr/>
              <c:txPr>
                <a:bodyPr/>
                <a:lstStyle/>
                <a:p>
                  <a:pPr>
                    <a:defRPr b="1"/>
                  </a:pPr>
                  <a:endParaRPr lang="pt-BR"/>
                </a:p>
              </c:txPr>
              <c:showVal val="1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layout>
                <c:manualLayout>
                  <c:x val="-3.6809815950920186E-2"/>
                  <c:y val="6.235011990407676E-2"/>
                </c:manualLayout>
              </c:layout>
              <c:spPr/>
              <c:txPr>
                <a:bodyPr/>
                <a:lstStyle/>
                <a:p>
                  <a:pPr>
                    <a:defRPr b="1"/>
                  </a:pPr>
                  <a:endParaRPr lang="pt-BR"/>
                </a:p>
              </c:txPr>
              <c:showVal val="1"/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layout>
                <c:manualLayout>
                  <c:x val="-3.476482617586913E-2"/>
                  <c:y val="-5.755395683453237E-2"/>
                </c:manualLayout>
              </c:layout>
              <c:spPr/>
              <c:txPr>
                <a:bodyPr/>
                <a:lstStyle/>
                <a:p>
                  <a:pPr>
                    <a:defRPr b="1"/>
                  </a:pPr>
                  <a:endParaRPr lang="pt-BR"/>
                </a:p>
              </c:txPr>
              <c:showVal val="1"/>
              <c:extLst>
                <c:ext xmlns:c15="http://schemas.microsoft.com/office/drawing/2012/chart" uri="{CE6537A1-D6FC-4f65-9D91-7224C49458BB}"/>
              </c:extLst>
            </c:dLbl>
            <c:dLbl>
              <c:idx val="6"/>
              <c:layout>
                <c:manualLayout>
                  <c:x val="-8.1799591002044997E-3"/>
                  <c:y val="-4.7961630695443673E-2"/>
                </c:manualLayout>
              </c:layout>
              <c:spPr/>
              <c:txPr>
                <a:bodyPr/>
                <a:lstStyle/>
                <a:p>
                  <a:pPr>
                    <a:defRPr b="1"/>
                  </a:pPr>
                  <a:endParaRPr lang="pt-BR"/>
                </a:p>
              </c:txPr>
              <c:showVal val="1"/>
              <c:extLst>
                <c:ext xmlns:c15="http://schemas.microsoft.com/office/drawing/2012/chart" uri="{CE6537A1-D6FC-4f65-9D91-7224C49458BB}"/>
              </c:extLst>
            </c:dLbl>
            <c:dLbl>
              <c:idx val="7"/>
              <c:layout>
                <c:manualLayout>
                  <c:x val="-1.8404907975460124E-2"/>
                  <c:y val="-5.2757793764988015E-2"/>
                </c:manualLayout>
              </c:layout>
              <c:spPr/>
              <c:txPr>
                <a:bodyPr/>
                <a:lstStyle/>
                <a:p>
                  <a:pPr>
                    <a:defRPr b="1"/>
                  </a:pPr>
                  <a:endParaRPr lang="pt-BR"/>
                </a:p>
              </c:txPr>
              <c:showVal val="1"/>
              <c:extLst>
                <c:ext xmlns:c15="http://schemas.microsoft.com/office/drawing/2012/chart" uri="{CE6537A1-D6FC-4f65-9D91-7224C49458BB}"/>
              </c:extLst>
            </c:dLbl>
            <c:dLbl>
              <c:idx val="8"/>
              <c:layout>
                <c:manualLayout>
                  <c:x val="-2.6584867075664629E-2"/>
                  <c:y val="-5.7553956834532398E-2"/>
                </c:manualLayout>
              </c:layout>
              <c:spPr/>
              <c:txPr>
                <a:bodyPr/>
                <a:lstStyle/>
                <a:p>
                  <a:pPr>
                    <a:defRPr b="1"/>
                  </a:pPr>
                  <a:endParaRPr lang="pt-BR"/>
                </a:p>
              </c:txPr>
              <c:showVal val="1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showVal val="1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'[Gráficos Relatório SUCOR julho a novembro-2016.xlsx]Novembro'!$A$33:$A$41</c:f>
              <c:strCache>
                <c:ptCount val="9"/>
                <c:pt idx="0">
                  <c:v>Março</c:v>
                </c:pt>
                <c:pt idx="1">
                  <c:v>Abril</c:v>
                </c:pt>
                <c:pt idx="2">
                  <c:v>Maio</c:v>
                </c:pt>
                <c:pt idx="3">
                  <c:v>Junho</c:v>
                </c:pt>
                <c:pt idx="4">
                  <c:v>Julho</c:v>
                </c:pt>
                <c:pt idx="5">
                  <c:v>Agosto</c:v>
                </c:pt>
                <c:pt idx="6">
                  <c:v>Setembro</c:v>
                </c:pt>
                <c:pt idx="7">
                  <c:v>Outubro</c:v>
                </c:pt>
                <c:pt idx="8">
                  <c:v>Novembro</c:v>
                </c:pt>
              </c:strCache>
            </c:strRef>
          </c:cat>
          <c:val>
            <c:numRef>
              <c:f>'[Gráficos Relatório SUCOR julho a novembro-2016.xlsx]Novembro'!$B$33:$B$41</c:f>
              <c:numCache>
                <c:formatCode>General</c:formatCode>
                <c:ptCount val="9"/>
                <c:pt idx="0">
                  <c:v>55</c:v>
                </c:pt>
                <c:pt idx="1">
                  <c:v>45</c:v>
                </c:pt>
                <c:pt idx="2">
                  <c:v>51</c:v>
                </c:pt>
                <c:pt idx="3">
                  <c:v>154</c:v>
                </c:pt>
                <c:pt idx="4">
                  <c:v>113</c:v>
                </c:pt>
                <c:pt idx="5">
                  <c:v>180</c:v>
                </c:pt>
                <c:pt idx="6">
                  <c:v>153</c:v>
                </c:pt>
                <c:pt idx="7">
                  <c:v>99</c:v>
                </c:pt>
                <c:pt idx="8">
                  <c:v>102</c:v>
                </c:pt>
              </c:numCache>
            </c:numRef>
          </c:val>
        </c:ser>
        <c:dLbls/>
        <c:marker val="1"/>
        <c:axId val="67539328"/>
        <c:axId val="67540864"/>
      </c:lineChart>
      <c:catAx>
        <c:axId val="67539328"/>
        <c:scaling>
          <c:orientation val="minMax"/>
        </c:scaling>
        <c:axPos val="b"/>
        <c:numFmt formatCode="General" sourceLinked="0"/>
        <c:tickLblPos val="nextTo"/>
        <c:txPr>
          <a:bodyPr/>
          <a:lstStyle/>
          <a:p>
            <a:pPr>
              <a:defRPr b="1"/>
            </a:pPr>
            <a:endParaRPr lang="pt-BR"/>
          </a:p>
        </c:txPr>
        <c:crossAx val="67540864"/>
        <c:crosses val="autoZero"/>
        <c:auto val="1"/>
        <c:lblAlgn val="ctr"/>
        <c:lblOffset val="100"/>
      </c:catAx>
      <c:valAx>
        <c:axId val="67540864"/>
        <c:scaling>
          <c:orientation val="minMax"/>
        </c:scaling>
        <c:axPos val="l"/>
        <c:majorGridlines/>
        <c:numFmt formatCode="General" sourceLinked="1"/>
        <c:tickLblPos val="nextTo"/>
        <c:crossAx val="67539328"/>
        <c:crosses val="autoZero"/>
        <c:crossBetween val="between"/>
      </c:valAx>
    </c:plotArea>
    <c:plotVisOnly val="1"/>
    <c:dispBlanksAs val="gap"/>
  </c:chart>
  <c:externalData r:id="rId1"/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pt-BR"/>
  <c:style val="5"/>
  <c:chart>
    <c:title>
      <c:layout/>
    </c:title>
    <c:plotArea>
      <c:layout/>
      <c:lineChart>
        <c:grouping val="stacked"/>
        <c:ser>
          <c:idx val="0"/>
          <c:order val="0"/>
          <c:tx>
            <c:strRef>
              <c:f>'[Gráficos Relatório SUCOR julho a novembro-2016.xlsx]Novembro'!$B$48</c:f>
              <c:strCache>
                <c:ptCount val="1"/>
                <c:pt idx="0">
                  <c:v>Interposições de Recursos e-SIC</c:v>
                </c:pt>
              </c:strCache>
            </c:strRef>
          </c:tx>
          <c:dLbls>
            <c:dLbl>
              <c:idx val="0"/>
              <c:layout>
                <c:manualLayout>
                  <c:x val="-2.614379084967321E-2"/>
                  <c:y val="-6.1884669479606191E-2"/>
                </c:manualLayout>
              </c:layout>
              <c:showVal val="1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layout>
                <c:manualLayout>
                  <c:x val="-2.8322440087145972E-2"/>
                  <c:y val="-6.1884669479606191E-2"/>
                </c:manualLayout>
              </c:layout>
              <c:showVal val="1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layout>
                <c:manualLayout>
                  <c:x val="-2.614379084967321E-2"/>
                  <c:y val="6.7510548523206662E-2"/>
                </c:manualLayout>
              </c:layout>
              <c:showVal val="1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layout>
                <c:manualLayout>
                  <c:x val="-3.2679738562091512E-2"/>
                  <c:y val="-6.7510548523206759E-2"/>
                </c:manualLayout>
              </c:layout>
              <c:showVal val="1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layout>
                <c:manualLayout>
                  <c:x val="-3.050108932461874E-2"/>
                  <c:y val="-7.3136427566807313E-2"/>
                </c:manualLayout>
              </c:layout>
              <c:showVal val="1"/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layout>
                <c:manualLayout>
                  <c:x val="-3.050108932461874E-2"/>
                  <c:y val="-6.7510548523206759E-2"/>
                </c:manualLayout>
              </c:layout>
              <c:showVal val="1"/>
              <c:extLst>
                <c:ext xmlns:c15="http://schemas.microsoft.com/office/drawing/2012/chart" uri="{CE6537A1-D6FC-4f65-9D91-7224C49458BB}"/>
              </c:extLst>
            </c:dLbl>
            <c:dLbl>
              <c:idx val="6"/>
              <c:layout>
                <c:manualLayout>
                  <c:x val="-1.9607843137254981E-2"/>
                  <c:y val="-6.7510548523206759E-2"/>
                </c:manualLayout>
              </c:layout>
              <c:showVal val="1"/>
              <c:extLst>
                <c:ext xmlns:c15="http://schemas.microsoft.com/office/drawing/2012/chart" uri="{CE6537A1-D6FC-4f65-9D91-7224C49458BB}"/>
              </c:extLst>
            </c:dLbl>
            <c:dLbl>
              <c:idx val="7"/>
              <c:layout>
                <c:manualLayout>
                  <c:x val="-2.614379084967321E-2"/>
                  <c:y val="6.1884669479606191E-2"/>
                </c:manualLayout>
              </c:layout>
              <c:showVal val="1"/>
              <c:extLst>
                <c:ext xmlns:c15="http://schemas.microsoft.com/office/drawing/2012/chart" uri="{CE6537A1-D6FC-4f65-9D91-7224C49458BB}"/>
              </c:extLst>
            </c:dLbl>
            <c:dLbl>
              <c:idx val="8"/>
              <c:layout>
                <c:manualLayout>
                  <c:x val="-3.2679738562091512E-2"/>
                  <c:y val="-6.7510548523206704E-2"/>
                </c:manualLayout>
              </c:layout>
              <c:showVal val="1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b="1"/>
                </a:pPr>
                <a:endParaRPr lang="pt-BR"/>
              </a:p>
            </c:txPr>
            <c:showVal val="1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'[Gráficos Relatório SUCOR julho a novembro-2016.xlsx]Novembro'!$A$49:$A$57</c:f>
              <c:strCache>
                <c:ptCount val="9"/>
                <c:pt idx="0">
                  <c:v>Março</c:v>
                </c:pt>
                <c:pt idx="1">
                  <c:v>Abril</c:v>
                </c:pt>
                <c:pt idx="2">
                  <c:v>Maio</c:v>
                </c:pt>
                <c:pt idx="3">
                  <c:v>Junho</c:v>
                </c:pt>
                <c:pt idx="4">
                  <c:v>Julho</c:v>
                </c:pt>
                <c:pt idx="5">
                  <c:v>Agosto</c:v>
                </c:pt>
                <c:pt idx="6">
                  <c:v>Setembro</c:v>
                </c:pt>
                <c:pt idx="7">
                  <c:v>Outubro</c:v>
                </c:pt>
                <c:pt idx="8">
                  <c:v>Novembro</c:v>
                </c:pt>
              </c:strCache>
            </c:strRef>
          </c:cat>
          <c:val>
            <c:numRef>
              <c:f>'[Gráficos Relatório SUCOR julho a novembro-2016.xlsx]Novembro'!$B$49:$B$57</c:f>
              <c:numCache>
                <c:formatCode>General</c:formatCode>
                <c:ptCount val="9"/>
                <c:pt idx="0">
                  <c:v>2</c:v>
                </c:pt>
                <c:pt idx="1">
                  <c:v>0</c:v>
                </c:pt>
                <c:pt idx="2">
                  <c:v>3</c:v>
                </c:pt>
                <c:pt idx="3">
                  <c:v>5</c:v>
                </c:pt>
                <c:pt idx="4">
                  <c:v>9</c:v>
                </c:pt>
                <c:pt idx="5">
                  <c:v>14</c:v>
                </c:pt>
                <c:pt idx="6">
                  <c:v>12</c:v>
                </c:pt>
                <c:pt idx="7">
                  <c:v>9</c:v>
                </c:pt>
                <c:pt idx="8">
                  <c:v>11</c:v>
                </c:pt>
              </c:numCache>
            </c:numRef>
          </c:val>
        </c:ser>
        <c:dLbls/>
        <c:marker val="1"/>
        <c:axId val="67560960"/>
        <c:axId val="67562496"/>
      </c:lineChart>
      <c:catAx>
        <c:axId val="67560960"/>
        <c:scaling>
          <c:orientation val="minMax"/>
        </c:scaling>
        <c:axPos val="b"/>
        <c:numFmt formatCode="General" sourceLinked="0"/>
        <c:tickLblPos val="nextTo"/>
        <c:txPr>
          <a:bodyPr/>
          <a:lstStyle/>
          <a:p>
            <a:pPr>
              <a:defRPr b="1"/>
            </a:pPr>
            <a:endParaRPr lang="pt-BR"/>
          </a:p>
        </c:txPr>
        <c:crossAx val="67562496"/>
        <c:crosses val="autoZero"/>
        <c:auto val="1"/>
        <c:lblAlgn val="ctr"/>
        <c:lblOffset val="100"/>
      </c:catAx>
      <c:valAx>
        <c:axId val="67562496"/>
        <c:scaling>
          <c:orientation val="minMax"/>
        </c:scaling>
        <c:axPos val="l"/>
        <c:majorGridlines/>
        <c:numFmt formatCode="General" sourceLinked="1"/>
        <c:tickLblPos val="nextTo"/>
        <c:crossAx val="67560960"/>
        <c:crosses val="autoZero"/>
        <c:crossBetween val="between"/>
      </c:valAx>
    </c:plotArea>
    <c:plotVisOnly val="1"/>
    <c:dispBlanksAs val="zero"/>
  </c:chart>
  <c:externalData r:id="rId1"/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pt-BR"/>
  <c:chart>
    <c:title>
      <c:layout/>
    </c:title>
    <c:plotArea>
      <c:layout/>
      <c:lineChart>
        <c:grouping val="stacked"/>
        <c:ser>
          <c:idx val="0"/>
          <c:order val="0"/>
          <c:tx>
            <c:strRef>
              <c:f>'[Gráficos Relatório SUCOR julho a novembro-2016.xlsx]Novembro'!$B$80</c:f>
              <c:strCache>
                <c:ptCount val="1"/>
                <c:pt idx="0">
                  <c:v>Total de Manifestações Recebidas pela Ouvidoria da CGE</c:v>
                </c:pt>
              </c:strCache>
            </c:strRef>
          </c:tx>
          <c:dLbls>
            <c:dLbl>
              <c:idx val="0"/>
              <c:layout>
                <c:manualLayout>
                  <c:x val="-3.1746031746031744E-2"/>
                  <c:y val="-4.6296296296296391E-2"/>
                </c:manualLayout>
              </c:layout>
              <c:showVal val="1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layout>
                <c:manualLayout>
                  <c:x val="-3.809523809523814E-2"/>
                  <c:y val="-4.6296296296296301E-2"/>
                </c:manualLayout>
              </c:layout>
              <c:showVal val="1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layout>
                <c:manualLayout>
                  <c:x val="-2.9629629629629634E-2"/>
                  <c:y val="5.0925925925925888E-2"/>
                </c:manualLayout>
              </c:layout>
              <c:showVal val="1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layout>
                <c:manualLayout>
                  <c:x val="-1.9047619047619129E-2"/>
                  <c:y val="-6.4814814814814825E-2"/>
                </c:manualLayout>
              </c:layout>
              <c:showVal val="1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layout>
                <c:manualLayout>
                  <c:x val="-1.058201058201058E-2"/>
                  <c:y val="-4.6296296296296391E-2"/>
                </c:manualLayout>
              </c:layout>
              <c:showVal val="1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b="1"/>
                </a:pPr>
                <a:endParaRPr lang="pt-BR"/>
              </a:p>
            </c:txPr>
            <c:showVal val="1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'[Gráficos Relatório SUCOR julho a novembro-2016.xlsx]Novembro'!$A$81:$A$85</c:f>
              <c:strCache>
                <c:ptCount val="5"/>
                <c:pt idx="0">
                  <c:v>Julho</c:v>
                </c:pt>
                <c:pt idx="1">
                  <c:v>Agosto </c:v>
                </c:pt>
                <c:pt idx="2">
                  <c:v>Setembro</c:v>
                </c:pt>
                <c:pt idx="3">
                  <c:v>Outubro</c:v>
                </c:pt>
                <c:pt idx="4">
                  <c:v>Novembro</c:v>
                </c:pt>
              </c:strCache>
            </c:strRef>
          </c:cat>
          <c:val>
            <c:numRef>
              <c:f>'[Gráficos Relatório SUCOR julho a novembro-2016.xlsx]Novembro'!$B$81:$B$85</c:f>
              <c:numCache>
                <c:formatCode>General</c:formatCode>
                <c:ptCount val="5"/>
                <c:pt idx="0">
                  <c:v>2</c:v>
                </c:pt>
                <c:pt idx="1">
                  <c:v>11</c:v>
                </c:pt>
                <c:pt idx="2">
                  <c:v>15</c:v>
                </c:pt>
                <c:pt idx="3">
                  <c:v>9</c:v>
                </c:pt>
                <c:pt idx="4">
                  <c:v>4</c:v>
                </c:pt>
              </c:numCache>
            </c:numRef>
          </c:val>
        </c:ser>
        <c:dLbls/>
        <c:marker val="1"/>
        <c:axId val="67484288"/>
        <c:axId val="67490176"/>
      </c:lineChart>
      <c:catAx>
        <c:axId val="67484288"/>
        <c:scaling>
          <c:orientation val="minMax"/>
        </c:scaling>
        <c:axPos val="b"/>
        <c:numFmt formatCode="General" sourceLinked="0"/>
        <c:tickLblPos val="nextTo"/>
        <c:txPr>
          <a:bodyPr/>
          <a:lstStyle/>
          <a:p>
            <a:pPr>
              <a:defRPr b="1"/>
            </a:pPr>
            <a:endParaRPr lang="pt-BR"/>
          </a:p>
        </c:txPr>
        <c:crossAx val="67490176"/>
        <c:crosses val="autoZero"/>
        <c:auto val="1"/>
        <c:lblAlgn val="ctr"/>
        <c:lblOffset val="100"/>
      </c:catAx>
      <c:valAx>
        <c:axId val="67490176"/>
        <c:scaling>
          <c:orientation val="minMax"/>
        </c:scaling>
        <c:axPos val="l"/>
        <c:majorGridlines/>
        <c:numFmt formatCode="General" sourceLinked="1"/>
        <c:tickLblPos val="nextTo"/>
        <c:crossAx val="67484288"/>
        <c:crosses val="autoZero"/>
        <c:crossBetween val="between"/>
      </c:valAx>
    </c:plotArea>
    <c:plotVisOnly val="1"/>
    <c:dispBlanksAs val="zero"/>
  </c:chart>
  <c:externalData r:id="rId1"/>
</c:chartSpace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image" Target="../media/image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DA2048-24C1-4C21-AC0F-E7A06A5FBFCE}" type="datetimeFigureOut">
              <a:rPr lang="pt-BR" smtClean="0"/>
              <a:pPr/>
              <a:t>02/01/2017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779F8C-09B5-4D79-8FAA-13659C8AA245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7493864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779F8C-09B5-4D79-8FAA-13659C8AA245}" type="slidenum">
              <a:rPr lang="pt-BR" smtClean="0"/>
              <a:pPr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0619095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779F8C-09B5-4D79-8FAA-13659C8AA245}" type="slidenum">
              <a:rPr lang="pt-BR" smtClean="0"/>
              <a:pPr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569437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779F8C-09B5-4D79-8FAA-13659C8AA245}" type="slidenum">
              <a:rPr lang="pt-BR" smtClean="0"/>
              <a:pPr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569437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779F8C-09B5-4D79-8FAA-13659C8AA245}" type="slidenum">
              <a:rPr lang="pt-BR" smtClean="0"/>
              <a:pPr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493439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779F8C-09B5-4D79-8FAA-13659C8AA245}" type="slidenum">
              <a:rPr lang="pt-BR" smtClean="0"/>
              <a:pPr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914929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779F8C-09B5-4D79-8FAA-13659C8AA245}" type="slidenum">
              <a:rPr lang="pt-BR" smtClean="0"/>
              <a:pPr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2298034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779F8C-09B5-4D79-8FAA-13659C8AA245}" type="slidenum">
              <a:rPr lang="pt-BR" smtClean="0"/>
              <a:pPr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458637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779F8C-09B5-4D79-8FAA-13659C8AA245}" type="slidenum">
              <a:rPr lang="pt-BR" smtClean="0"/>
              <a:pPr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7774737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47B0C-BEAF-4101-A473-A0EEEF189E44}" type="datetimeFigureOut">
              <a:rPr lang="pt-BR" smtClean="0"/>
              <a:pPr/>
              <a:t>02/01/2017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066FD-E259-43F6-B701-1823527E45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549367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47B0C-BEAF-4101-A473-A0EEEF189E44}" type="datetimeFigureOut">
              <a:rPr lang="pt-BR" smtClean="0"/>
              <a:pPr/>
              <a:t>02/01/2017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066FD-E259-43F6-B701-1823527E45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985309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47B0C-BEAF-4101-A473-A0EEEF189E44}" type="datetimeFigureOut">
              <a:rPr lang="pt-BR" smtClean="0"/>
              <a:pPr/>
              <a:t>02/01/2017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066FD-E259-43F6-B701-1823527E45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276317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47B0C-BEAF-4101-A473-A0EEEF189E44}" type="datetimeFigureOut">
              <a:rPr lang="pt-BR" smtClean="0"/>
              <a:pPr/>
              <a:t>02/01/2017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066FD-E259-43F6-B701-1823527E45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191236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47B0C-BEAF-4101-A473-A0EEEF189E44}" type="datetimeFigureOut">
              <a:rPr lang="pt-BR" smtClean="0"/>
              <a:pPr/>
              <a:t>02/01/2017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066FD-E259-43F6-B701-1823527E45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684534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47B0C-BEAF-4101-A473-A0EEEF189E44}" type="datetimeFigureOut">
              <a:rPr lang="pt-BR" smtClean="0"/>
              <a:pPr/>
              <a:t>02/01/2017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066FD-E259-43F6-B701-1823527E45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943577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47B0C-BEAF-4101-A473-A0EEEF189E44}" type="datetimeFigureOut">
              <a:rPr lang="pt-BR" smtClean="0"/>
              <a:pPr/>
              <a:t>02/01/2017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066FD-E259-43F6-B701-1823527E45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36993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47B0C-BEAF-4101-A473-A0EEEF189E44}" type="datetimeFigureOut">
              <a:rPr lang="pt-BR" smtClean="0"/>
              <a:pPr/>
              <a:t>02/01/2017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066FD-E259-43F6-B701-1823527E45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063564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47B0C-BEAF-4101-A473-A0EEEF189E44}" type="datetimeFigureOut">
              <a:rPr lang="pt-BR" smtClean="0"/>
              <a:pPr/>
              <a:t>02/01/2017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066FD-E259-43F6-B701-1823527E45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001937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47B0C-BEAF-4101-A473-A0EEEF189E44}" type="datetimeFigureOut">
              <a:rPr lang="pt-BR" smtClean="0"/>
              <a:pPr/>
              <a:t>02/01/2017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066FD-E259-43F6-B701-1823527E45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4033878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47B0C-BEAF-4101-A473-A0EEEF189E44}" type="datetimeFigureOut">
              <a:rPr lang="pt-BR" smtClean="0"/>
              <a:pPr/>
              <a:t>02/01/2017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066FD-E259-43F6-B701-1823527E45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930385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247B0C-BEAF-4101-A473-A0EEEF189E44}" type="datetimeFigureOut">
              <a:rPr lang="pt-BR" smtClean="0"/>
              <a:pPr/>
              <a:t>02/01/2017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9066FD-E259-43F6-B701-1823527E45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748397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chart" Target="../charts/char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Gr_fico_do_Microsoft_Office_Excel1.xls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Gr_fico_do_Microsoft_Office_Excel2.xls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Gr_fico_do_Microsoft_Office_Excel3.xls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Gr_fico_do_Microsoft_Office_Excel4.xls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214290" y="2571736"/>
            <a:ext cx="6480720" cy="21602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500" b="1" dirty="0">
                <a:solidFill>
                  <a:schemeClr val="tx1"/>
                </a:solidFill>
                <a:latin typeface="Candara" panose="020E0502030303020204" pitchFamily="34" charset="0"/>
              </a:rPr>
              <a:t>Apresentação</a:t>
            </a:r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610862" y="107504"/>
            <a:ext cx="1648435" cy="94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CaixaDeTexto 11"/>
          <p:cNvSpPr txBox="1"/>
          <p:nvPr/>
        </p:nvSpPr>
        <p:spPr>
          <a:xfrm>
            <a:off x="188640" y="2928926"/>
            <a:ext cx="66693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200" dirty="0">
                <a:latin typeface="Candara" panose="020E0502030303020204" pitchFamily="34" charset="0"/>
              </a:rPr>
              <a:t>Esse relatório tem como objetivo informar as atividades desempenhadas pela Superintendência de Correição e Ouvidoria- SUCOR, como também, a produtividade da equipe envolvida no mês de </a:t>
            </a:r>
            <a:r>
              <a:rPr lang="pt-BR" sz="1200" dirty="0" smtClean="0">
                <a:latin typeface="Candara" panose="020E0502030303020204" pitchFamily="34" charset="0"/>
              </a:rPr>
              <a:t>novembro </a:t>
            </a:r>
            <a:r>
              <a:rPr lang="pt-BR" sz="1200" dirty="0">
                <a:latin typeface="Candara" panose="020E0502030303020204" pitchFamily="34" charset="0"/>
              </a:rPr>
              <a:t>de 2016, com </a:t>
            </a:r>
            <a:r>
              <a:rPr lang="pt-BR" sz="1200" b="1" dirty="0">
                <a:latin typeface="Candara" panose="020E0502030303020204" pitchFamily="34" charset="0"/>
              </a:rPr>
              <a:t>20 dias úteis</a:t>
            </a:r>
            <a:r>
              <a:rPr lang="pt-BR" sz="1200" dirty="0">
                <a:latin typeface="Candara" panose="020E0502030303020204" pitchFamily="34" charset="0"/>
              </a:rPr>
              <a:t>.</a:t>
            </a:r>
          </a:p>
          <a:p>
            <a:pPr algn="just"/>
            <a:r>
              <a:rPr lang="pt-BR" sz="1200" dirty="0">
                <a:latin typeface="Candara" panose="020E0502030303020204" pitchFamily="34" charset="0"/>
              </a:rPr>
              <a:t> </a:t>
            </a:r>
          </a:p>
        </p:txBody>
      </p:sp>
      <p:sp>
        <p:nvSpPr>
          <p:cNvPr id="13" name="Retângulo 12"/>
          <p:cNvSpPr/>
          <p:nvPr/>
        </p:nvSpPr>
        <p:spPr>
          <a:xfrm>
            <a:off x="214290" y="4214810"/>
            <a:ext cx="6480720" cy="21602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500" b="1" dirty="0">
                <a:solidFill>
                  <a:schemeClr val="tx1"/>
                </a:solidFill>
                <a:latin typeface="Candara" panose="020E0502030303020204" pitchFamily="34" charset="0"/>
              </a:rPr>
              <a:t>Produtividade dos Assessores de Controle Interno 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4929198" y="7786710"/>
            <a:ext cx="14686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b="1" dirty="0">
                <a:latin typeface="Candara" panose="020E0502030303020204" pitchFamily="34" charset="0"/>
              </a:rPr>
              <a:t>Fonte: Painel de Gestão</a:t>
            </a:r>
          </a:p>
        </p:txBody>
      </p:sp>
      <p:graphicFrame>
        <p:nvGraphicFramePr>
          <p:cNvPr id="15" name="Gráfico 14"/>
          <p:cNvGraphicFramePr/>
          <p:nvPr/>
        </p:nvGraphicFramePr>
        <p:xfrm>
          <a:off x="642918" y="4786314"/>
          <a:ext cx="5429288" cy="27860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14" name="Imagem 0" descr="padrão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0"/>
            <a:ext cx="6858000" cy="1157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Text Box 3"/>
          <p:cNvSpPr txBox="1">
            <a:spLocks noChangeArrowheads="1"/>
          </p:cNvSpPr>
          <p:nvPr/>
        </p:nvSpPr>
        <p:spPr bwMode="auto">
          <a:xfrm>
            <a:off x="2000250" y="214313"/>
            <a:ext cx="4214813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spcAft>
                <a:spcPts val="1000"/>
              </a:spcAft>
            </a:pPr>
            <a:r>
              <a:rPr lang="pt-BR" sz="2200" b="1" dirty="0">
                <a:solidFill>
                  <a:srgbClr val="FFFFFF"/>
                </a:solidFill>
                <a:latin typeface="Myriad Pro"/>
              </a:rPr>
              <a:t>Relatório de Gestão</a:t>
            </a:r>
          </a:p>
        </p:txBody>
      </p:sp>
      <p:sp>
        <p:nvSpPr>
          <p:cNvPr id="17" name="Text Box 4"/>
          <p:cNvSpPr txBox="1">
            <a:spLocks noChangeArrowheads="1"/>
          </p:cNvSpPr>
          <p:nvPr/>
        </p:nvSpPr>
        <p:spPr bwMode="auto">
          <a:xfrm>
            <a:off x="6367463" y="571500"/>
            <a:ext cx="4191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Aft>
                <a:spcPts val="1000"/>
              </a:spcAft>
            </a:pPr>
            <a:r>
              <a:rPr lang="pt-BR" sz="1200" dirty="0"/>
              <a:t>00</a:t>
            </a:r>
            <a:endParaRPr lang="pt-BR" dirty="0"/>
          </a:p>
        </p:txBody>
      </p:sp>
      <p:sp>
        <p:nvSpPr>
          <p:cNvPr id="18" name="Retângulo 17"/>
          <p:cNvSpPr/>
          <p:nvPr/>
        </p:nvSpPr>
        <p:spPr>
          <a:xfrm>
            <a:off x="214290" y="1500166"/>
            <a:ext cx="6480175" cy="2857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500" b="1" dirty="0" smtClean="0">
                <a:solidFill>
                  <a:schemeClr val="tx1"/>
                </a:solidFill>
                <a:latin typeface="Candara" panose="020E0502030303020204" pitchFamily="34" charset="0"/>
              </a:rPr>
              <a:t>SUCOR – Novembro | 2016</a:t>
            </a:r>
            <a:endParaRPr lang="pt-BR" sz="1500" b="1" dirty="0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40821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153407" y="611560"/>
            <a:ext cx="6480720" cy="21602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500" b="1" dirty="0">
                <a:solidFill>
                  <a:schemeClr val="tx1"/>
                </a:solidFill>
              </a:rPr>
              <a:t>2. Transparência Pública</a:t>
            </a:r>
          </a:p>
        </p:txBody>
      </p:sp>
      <p:sp>
        <p:nvSpPr>
          <p:cNvPr id="5" name="Retângulo 4"/>
          <p:cNvSpPr/>
          <p:nvPr/>
        </p:nvSpPr>
        <p:spPr>
          <a:xfrm>
            <a:off x="142852" y="2357422"/>
            <a:ext cx="6480720" cy="21602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500" b="1" dirty="0">
                <a:solidFill>
                  <a:schemeClr val="tx1"/>
                </a:solidFill>
              </a:rPr>
              <a:t>2.1. Transparência Ativa</a:t>
            </a:r>
          </a:p>
        </p:txBody>
      </p:sp>
      <p:sp>
        <p:nvSpPr>
          <p:cNvPr id="15361" name="Rectangle 1"/>
          <p:cNvSpPr>
            <a:spLocks noChangeArrowheads="1"/>
          </p:cNvSpPr>
          <p:nvPr/>
        </p:nvSpPr>
        <p:spPr bwMode="auto">
          <a:xfrm>
            <a:off x="214290" y="992264"/>
            <a:ext cx="6286544" cy="877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ClrTx/>
              <a:buSzTx/>
              <a:buFontTx/>
              <a:buNone/>
              <a:tabLst/>
            </a:pPr>
            <a:r>
              <a:rPr kumimoji="0" lang="pt-B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Arial" pitchFamily="34" charset="0"/>
              </a:rPr>
              <a:t>Foram realizadas atividades voltadas ao cumprimento da Lei de Acesso à </a:t>
            </a:r>
            <a:r>
              <a:rPr kumimoji="0" lang="pt-B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Arial" pitchFamily="34" charset="0"/>
              </a:rPr>
              <a:t>Informação: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lang="pt-BR" sz="1200" dirty="0" smtClean="0">
                <a:ea typeface="Calibri" pitchFamily="34" charset="0"/>
                <a:cs typeface="Arial" pitchFamily="34" charset="0"/>
              </a:rPr>
              <a:t> Conclusão</a:t>
            </a:r>
            <a:r>
              <a:rPr kumimoji="0" lang="pt-B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Arial" pitchFamily="34" charset="0"/>
              </a:rPr>
              <a:t> do  Projeto “Caravana da Transparência” ;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lang="pt-BR" sz="1200" dirty="0" smtClean="0">
                <a:ea typeface="Calibri" pitchFamily="34" charset="0"/>
                <a:cs typeface="Arial" pitchFamily="34" charset="0"/>
              </a:rPr>
              <a:t>Elaboração de material didático para início dos trabalhos da Caravana da Transparência.</a:t>
            </a:r>
            <a:endParaRPr lang="pt-BR" sz="1200" dirty="0">
              <a:ea typeface="Calibri" pitchFamily="34" charset="0"/>
              <a:cs typeface="Arial" pitchFamily="34" charset="0"/>
            </a:endParaRPr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142852" y="2857488"/>
            <a:ext cx="6572296" cy="800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ClrTx/>
              <a:buSzTx/>
              <a:buFontTx/>
              <a:buNone/>
              <a:tabLst/>
            </a:pPr>
            <a:r>
              <a:rPr kumimoji="0" lang="pt-B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Arial" pitchFamily="34" charset="0"/>
              </a:rPr>
              <a:t>2.1.1 MONITORAMENTO DOS SITES GOVERNAMENTAIS </a:t>
            </a:r>
            <a:endParaRPr kumimoji="0" lang="pt-B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pt-B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Arial" pitchFamily="34" charset="0"/>
              </a:rPr>
              <a:t>Análise dos sítios governamentais para avaliação dos Indicadores de Transparência da CGE: 22 sites de órgãos e 21 sites de entidades.</a:t>
            </a:r>
            <a:endParaRPr kumimoji="0" lang="pt-B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</p:txBody>
      </p:sp>
      <p:pic>
        <p:nvPicPr>
          <p:cNvPr id="15362" name="Imagem 1"/>
          <p:cNvPicPr>
            <a:picLocks noChangeAspect="1" noChangeArrowheads="1"/>
          </p:cNvPicPr>
          <p:nvPr/>
        </p:nvPicPr>
        <p:blipFill>
          <a:blip r:embed="rId2"/>
          <a:srcRect l="9839" t="49321" r="14285" b="8464"/>
          <a:stretch>
            <a:fillRect/>
          </a:stretch>
        </p:blipFill>
        <p:spPr bwMode="auto">
          <a:xfrm>
            <a:off x="428604" y="3714744"/>
            <a:ext cx="5838825" cy="1924050"/>
          </a:xfrm>
          <a:prstGeom prst="rect">
            <a:avLst/>
          </a:prstGeom>
          <a:noFill/>
        </p:spPr>
      </p:pic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0" y="2381250"/>
            <a:ext cx="6858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Calibri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- </a:t>
            </a:r>
            <a:endParaRPr kumimoji="0" 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571480" y="5643570"/>
            <a:ext cx="564360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100" dirty="0"/>
              <a:t>Tabela modelo para preenchimento do indicadores evidenciados</a:t>
            </a:r>
          </a:p>
        </p:txBody>
      </p:sp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357190" y="5967723"/>
            <a:ext cx="600076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pt-B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Arial" pitchFamily="34" charset="0"/>
              </a:rPr>
              <a:t>Atualização do site da CGE quanto à informações sobre a LAI;</a:t>
            </a:r>
            <a:endParaRPr kumimoji="0" lang="pt-B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pt-B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Arial" pitchFamily="34" charset="0"/>
              </a:rPr>
              <a:t>Alimentação do painel de controle da SUCOR</a:t>
            </a:r>
            <a:endParaRPr kumimoji="0" lang="pt-B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</p:txBody>
      </p:sp>
      <p:sp>
        <p:nvSpPr>
          <p:cNvPr id="15366" name="Rectangle 6"/>
          <p:cNvSpPr>
            <a:spLocks noChangeArrowheads="1"/>
          </p:cNvSpPr>
          <p:nvPr/>
        </p:nvSpPr>
        <p:spPr bwMode="auto">
          <a:xfrm>
            <a:off x="214314" y="6858016"/>
            <a:ext cx="6429396" cy="12464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ClrTx/>
              <a:buSzTx/>
              <a:buFontTx/>
              <a:buNone/>
              <a:tabLst/>
            </a:pPr>
            <a:r>
              <a:rPr kumimoji="0" lang="pt-B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Arial" pitchFamily="34" charset="0"/>
              </a:rPr>
              <a:t>2.1.2 PORTAL DA TRANSPARÊNCIA </a:t>
            </a:r>
            <a:endParaRPr kumimoji="0" lang="pt-B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pt-B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Arial" pitchFamily="34" charset="0"/>
              </a:rPr>
              <a:t>Elaboração do Relatório de Monitoramento de Acessos do Portal da Transparência de Alagoas com base nos dados da Plataforma Google </a:t>
            </a:r>
            <a:r>
              <a:rPr kumimoji="0" lang="pt-B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Arial" pitchFamily="34" charset="0"/>
              </a:rPr>
              <a:t>Analytics</a:t>
            </a:r>
            <a:r>
              <a:rPr kumimoji="0" lang="pt-B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Arial" pitchFamily="34" charset="0"/>
              </a:rPr>
              <a:t>; </a:t>
            </a:r>
            <a:endParaRPr kumimoji="0" lang="pt-B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Arial" pitchFamily="34" charset="0"/>
              </a:rPr>
              <a:t>Atendimentos aos usuários do Portal da Transparência via e-mail “Fale Conosco” - 06 atendimentos realizados.</a:t>
            </a:r>
            <a:endParaRPr kumimoji="0" lang="pt-B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412039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153407" y="500034"/>
            <a:ext cx="6480720" cy="21602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500" b="1" dirty="0">
                <a:solidFill>
                  <a:schemeClr val="tx1"/>
                </a:solidFill>
              </a:rPr>
              <a:t>2.2 Transparência Passiva</a:t>
            </a:r>
          </a:p>
        </p:txBody>
      </p:sp>
      <p:sp>
        <p:nvSpPr>
          <p:cNvPr id="38913" name="Rectangle 1"/>
          <p:cNvSpPr>
            <a:spLocks noChangeArrowheads="1"/>
          </p:cNvSpPr>
          <p:nvPr/>
        </p:nvSpPr>
        <p:spPr bwMode="auto">
          <a:xfrm>
            <a:off x="142876" y="1000100"/>
            <a:ext cx="6643710" cy="2923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ClrTx/>
              <a:buSzTx/>
              <a:buFontTx/>
              <a:buNone/>
              <a:tabLst>
                <a:tab pos="457200" algn="l"/>
              </a:tabLst>
            </a:pPr>
            <a:r>
              <a:rPr kumimoji="0" lang="pt-B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Arial" pitchFamily="34" charset="0"/>
              </a:rPr>
              <a:t>2.2.1 SERVIÇO DE INFORMAÇÃO AO CIDADÃO (PRESENCIAL E SISTEMA E-SIC)</a:t>
            </a:r>
            <a:endParaRPr kumimoji="0" lang="pt-B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Wingdings" pitchFamily="2" charset="2"/>
              <a:buChar char="Ø"/>
              <a:tabLst>
                <a:tab pos="457200" algn="l"/>
              </a:tabLst>
            </a:pPr>
            <a:r>
              <a:rPr kumimoji="0" lang="pt-B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Arial" pitchFamily="34" charset="0"/>
              </a:rPr>
              <a:t>Monitoramento diário da utilização do Sistema </a:t>
            </a:r>
            <a:r>
              <a:rPr kumimoji="0" lang="pt-B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Arial" pitchFamily="34" charset="0"/>
              </a:rPr>
              <a:t>e-SIC</a:t>
            </a:r>
            <a:r>
              <a:rPr kumimoji="0" lang="pt-B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Arial" pitchFamily="34" charset="0"/>
              </a:rPr>
              <a:t>;</a:t>
            </a:r>
            <a:endParaRPr kumimoji="0" lang="pt-B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Wingdings" pitchFamily="2" charset="2"/>
              <a:buChar char="Ø"/>
              <a:tabLst>
                <a:tab pos="457200" algn="l"/>
              </a:tabLst>
            </a:pPr>
            <a:r>
              <a:rPr kumimoji="0" lang="pt-B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Arial" pitchFamily="34" charset="0"/>
              </a:rPr>
              <a:t>Atendimento diário aos usuários do sistema (cidadãos e órgão/entidades), via telefone, e-mails e atendimento presencial;</a:t>
            </a:r>
            <a:endParaRPr kumimoji="0" lang="pt-B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Wingdings" pitchFamily="2" charset="2"/>
              <a:buChar char="Ø"/>
              <a:tabLst>
                <a:tab pos="457200" algn="l"/>
              </a:tabLst>
            </a:pPr>
            <a:r>
              <a:rPr kumimoji="0" lang="pt-B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Arial" pitchFamily="34" charset="0"/>
              </a:rPr>
              <a:t>Elaboração de relatório estatístico consolidado do Serviço de Informação ao Cidadão de todos os órgãos e entidades do Estado de Alagoas e publicação no site da CGE;</a:t>
            </a:r>
            <a:endParaRPr kumimoji="0" lang="pt-B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Wingdings" pitchFamily="2" charset="2"/>
              <a:buChar char="Ø"/>
              <a:tabLst>
                <a:tab pos="457200" algn="l"/>
              </a:tabLst>
            </a:pPr>
            <a:r>
              <a:rPr kumimoji="0" lang="pt-B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Arial" pitchFamily="34" charset="0"/>
              </a:rPr>
              <a:t>Elaboração de relatório estatístico do Serviço de Informação ao Cidadão da Controladoria Geral do Estado e publicação no site da CGE;</a:t>
            </a:r>
            <a:endParaRPr kumimoji="0" lang="pt-B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Wingdings" pitchFamily="2" charset="2"/>
              <a:buChar char="Ø"/>
              <a:tabLst>
                <a:tab pos="457200" algn="l"/>
              </a:tabLst>
            </a:pPr>
            <a:r>
              <a:rPr kumimoji="0" lang="pt-B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Arial" pitchFamily="34" charset="0"/>
              </a:rPr>
              <a:t>Análise e respostas de </a:t>
            </a:r>
            <a:r>
              <a:rPr kumimoji="0" lang="pt-BR" sz="1200" b="1" i="0" u="none" strike="noStrike" cap="none" normalizeH="0" baseline="0" dirty="0" smtClean="0">
                <a:ln>
                  <a:noFill/>
                </a:ln>
                <a:effectLst/>
                <a:ea typeface="Calibri" pitchFamily="34" charset="0"/>
                <a:cs typeface="Arial" pitchFamily="34" charset="0"/>
              </a:rPr>
              <a:t>03 (três) </a:t>
            </a:r>
            <a:r>
              <a:rPr kumimoji="0" lang="pt-BR" sz="1200" b="0" i="0" u="none" strike="noStrike" cap="none" normalizeH="0" baseline="0" dirty="0">
                <a:ln>
                  <a:noFill/>
                </a:ln>
                <a:effectLst/>
                <a:ea typeface="Calibri" pitchFamily="34" charset="0"/>
                <a:cs typeface="Arial" pitchFamily="34" charset="0"/>
              </a:rPr>
              <a:t>pedidos</a:t>
            </a:r>
            <a:r>
              <a:rPr kumimoji="0" lang="pt-BR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ea typeface="Calibri" pitchFamily="34" charset="0"/>
                <a:cs typeface="Arial" pitchFamily="34" charset="0"/>
              </a:rPr>
              <a:t> </a:t>
            </a:r>
            <a:r>
              <a:rPr kumimoji="0" lang="pt-B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Arial" pitchFamily="34" charset="0"/>
              </a:rPr>
              <a:t>iniciais</a:t>
            </a:r>
            <a:r>
              <a:rPr kumimoji="0" lang="pt-B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Arial" pitchFamily="34" charset="0"/>
              </a:rPr>
              <a:t> </a:t>
            </a:r>
            <a:r>
              <a:rPr kumimoji="0" lang="pt-B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Arial" pitchFamily="34" charset="0"/>
              </a:rPr>
              <a:t>de acesso à informação dirigidos à Controladoria Geral do Estado;</a:t>
            </a:r>
            <a:endParaRPr kumimoji="0" lang="pt-B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Wingdings" pitchFamily="2" charset="2"/>
              <a:buChar char="Ø"/>
              <a:tabLst>
                <a:tab pos="457200" algn="l"/>
              </a:tabLst>
            </a:pPr>
            <a:r>
              <a:rPr kumimoji="0" lang="pt-B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Arial" pitchFamily="34" charset="0"/>
              </a:rPr>
              <a:t>Análise e elaboração de parecer </a:t>
            </a:r>
            <a:r>
              <a:rPr kumimoji="0" lang="pt-BR" sz="1200" b="0" i="0" u="none" strike="noStrike" cap="none" normalizeH="0" baseline="0" dirty="0">
                <a:ln>
                  <a:noFill/>
                </a:ln>
                <a:effectLst/>
                <a:ea typeface="Calibri" pitchFamily="34" charset="0"/>
                <a:cs typeface="Arial" pitchFamily="34" charset="0"/>
              </a:rPr>
              <a:t>em </a:t>
            </a:r>
            <a:r>
              <a:rPr kumimoji="0" lang="pt-BR" sz="1200" b="1" i="0" u="none" strike="noStrike" cap="none" normalizeH="0" baseline="0" dirty="0" smtClean="0">
                <a:ln>
                  <a:noFill/>
                </a:ln>
                <a:effectLst/>
                <a:ea typeface="Calibri" pitchFamily="34" charset="0"/>
                <a:cs typeface="Arial" pitchFamily="34" charset="0"/>
              </a:rPr>
              <a:t>11 (onze) </a:t>
            </a:r>
            <a:r>
              <a:rPr kumimoji="0" lang="pt-BR" sz="1200" b="0" i="0" u="none" strike="noStrike" cap="none" normalizeH="0" baseline="0" dirty="0">
                <a:ln>
                  <a:noFill/>
                </a:ln>
                <a:effectLst/>
                <a:ea typeface="Calibri" pitchFamily="34" charset="0"/>
                <a:cs typeface="Arial" pitchFamily="34" charset="0"/>
              </a:rPr>
              <a:t>recursos </a:t>
            </a:r>
            <a:r>
              <a:rPr kumimoji="0" lang="pt-B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Arial" pitchFamily="34" charset="0"/>
              </a:rPr>
              <a:t>interpostos perante a CGE;</a:t>
            </a:r>
            <a:endParaRPr kumimoji="0" lang="pt-B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Wingdings" pitchFamily="2" charset="2"/>
              <a:buChar char="Ø"/>
              <a:tabLst>
                <a:tab pos="457200" algn="l"/>
              </a:tabLst>
            </a:pPr>
            <a:r>
              <a:rPr kumimoji="0" lang="pt-B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Arial" pitchFamily="34" charset="0"/>
              </a:rPr>
              <a:t>Alimentação do painel de controle da SUCOR.</a:t>
            </a:r>
            <a:endParaRPr kumimoji="0" lang="pt-B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214290" y="4570290"/>
            <a:ext cx="6480720" cy="21602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500" b="1" dirty="0">
                <a:solidFill>
                  <a:schemeClr val="tx1"/>
                </a:solidFill>
              </a:rPr>
              <a:t>2.3 Ouvidoria Pública</a:t>
            </a:r>
          </a:p>
        </p:txBody>
      </p:sp>
      <p:sp>
        <p:nvSpPr>
          <p:cNvPr id="38914" name="Rectangle 2"/>
          <p:cNvSpPr>
            <a:spLocks noChangeArrowheads="1"/>
          </p:cNvSpPr>
          <p:nvPr/>
        </p:nvSpPr>
        <p:spPr bwMode="auto">
          <a:xfrm>
            <a:off x="142852" y="5186370"/>
            <a:ext cx="6143668" cy="800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pt-B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Arial" pitchFamily="34" charset="0"/>
              </a:rPr>
              <a:t>Elaboração de Relatório de acompanhamento da ouvidoria </a:t>
            </a:r>
            <a:endParaRPr kumimoji="0" lang="pt-B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pt-B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Arial" pitchFamily="34" charset="0"/>
              </a:rPr>
              <a:t>Foram </a:t>
            </a:r>
            <a:r>
              <a:rPr kumimoji="0" lang="pt-BR" sz="1200" b="0" i="0" u="none" strike="noStrike" cap="none" normalizeH="0" baseline="0" dirty="0">
                <a:ln>
                  <a:noFill/>
                </a:ln>
                <a:effectLst/>
                <a:latin typeface="+mj-lt"/>
                <a:ea typeface="Calibri" pitchFamily="34" charset="0"/>
                <a:cs typeface="Arial" pitchFamily="34" charset="0"/>
              </a:rPr>
              <a:t>recebidas </a:t>
            </a:r>
            <a:r>
              <a:rPr kumimoji="0" lang="pt-BR" sz="1200" b="1" i="0" u="none" strike="noStrike" cap="none" normalizeH="0" baseline="0" dirty="0" smtClean="0">
                <a:ln>
                  <a:noFill/>
                </a:ln>
                <a:effectLst/>
                <a:latin typeface="+mj-lt"/>
                <a:ea typeface="Calibri" pitchFamily="34" charset="0"/>
                <a:cs typeface="Arial" pitchFamily="34" charset="0"/>
              </a:rPr>
              <a:t>04 (quatro) </a:t>
            </a:r>
            <a:r>
              <a:rPr kumimoji="0" lang="pt-BR" sz="1200" b="0" i="0" u="none" strike="noStrike" cap="none" normalizeH="0" baseline="0" dirty="0">
                <a:ln>
                  <a:noFill/>
                </a:ln>
                <a:effectLst/>
                <a:latin typeface="+mj-lt"/>
                <a:ea typeface="Calibri" pitchFamily="34" charset="0"/>
                <a:cs typeface="Arial" pitchFamily="34" charset="0"/>
              </a:rPr>
              <a:t>manifestações</a:t>
            </a:r>
            <a:r>
              <a:rPr kumimoji="0" lang="pt-BR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j-lt"/>
                <a:ea typeface="Calibri" pitchFamily="34" charset="0"/>
                <a:cs typeface="Arial" pitchFamily="34" charset="0"/>
              </a:rPr>
              <a:t> </a:t>
            </a:r>
            <a:r>
              <a:rPr kumimoji="0" lang="pt-B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Arial" pitchFamily="34" charset="0"/>
              </a:rPr>
              <a:t>de ouvidoria.</a:t>
            </a:r>
            <a:endParaRPr kumimoji="0" lang="pt-B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pt-B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Arial" pitchFamily="34" charset="0"/>
              </a:rPr>
              <a:t>Alimentação do painel de controle da SUCOR</a:t>
            </a:r>
            <a:endParaRPr kumimoji="0" lang="pt-B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412039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153407" y="500034"/>
            <a:ext cx="6480720" cy="21602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500" b="1" dirty="0">
                <a:solidFill>
                  <a:schemeClr val="tx1"/>
                </a:solidFill>
              </a:rPr>
              <a:t>3. Correição</a:t>
            </a:r>
          </a:p>
        </p:txBody>
      </p:sp>
      <p:sp>
        <p:nvSpPr>
          <p:cNvPr id="54273" name="Rectangle 1"/>
          <p:cNvSpPr>
            <a:spLocks noChangeArrowheads="1"/>
          </p:cNvSpPr>
          <p:nvPr/>
        </p:nvSpPr>
        <p:spPr bwMode="auto">
          <a:xfrm>
            <a:off x="285728" y="1255211"/>
            <a:ext cx="6357982" cy="446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>
              <a:spcAft>
                <a:spcPts val="600"/>
              </a:spcAft>
              <a:buFont typeface="Wingdings" pitchFamily="2" charset="2"/>
              <a:buChar char="Ø"/>
            </a:pPr>
            <a:r>
              <a:rPr lang="pt-BR" sz="1200" dirty="0" smtClean="0"/>
              <a:t>Análise no DOE 2015 (mar/abr);</a:t>
            </a:r>
          </a:p>
          <a:p>
            <a:pPr lvl="0">
              <a:spcAft>
                <a:spcPts val="600"/>
              </a:spcAft>
              <a:buFont typeface="Wingdings" pitchFamily="2" charset="2"/>
              <a:buChar char="Ø"/>
            </a:pPr>
            <a:r>
              <a:rPr lang="pt-BR" sz="1200" dirty="0" smtClean="0"/>
              <a:t>Relatório Estatístico - set 2016;</a:t>
            </a:r>
          </a:p>
          <a:p>
            <a:pPr lvl="0">
              <a:spcAft>
                <a:spcPts val="600"/>
              </a:spcAft>
              <a:buFont typeface="Wingdings" pitchFamily="2" charset="2"/>
              <a:buChar char="Ø"/>
            </a:pPr>
            <a:r>
              <a:rPr lang="pt-BR" sz="1200" dirty="0" smtClean="0"/>
              <a:t>Análise no DOE outubro 2016;</a:t>
            </a:r>
          </a:p>
          <a:p>
            <a:pPr lvl="0">
              <a:spcAft>
                <a:spcPts val="600"/>
              </a:spcAft>
              <a:buFont typeface="Wingdings" pitchFamily="2" charset="2"/>
              <a:buChar char="Ø"/>
            </a:pPr>
            <a:r>
              <a:rPr lang="pt-BR" sz="1200" dirty="0" smtClean="0"/>
              <a:t>Relatório Estatístico - out 2016;</a:t>
            </a:r>
          </a:p>
          <a:p>
            <a:pPr lvl="0">
              <a:spcAft>
                <a:spcPts val="600"/>
              </a:spcAft>
              <a:buFont typeface="Wingdings" pitchFamily="2" charset="2"/>
              <a:buChar char="Ø"/>
            </a:pPr>
            <a:r>
              <a:rPr lang="pt-BR" sz="1200" dirty="0" smtClean="0"/>
              <a:t>Análise no DOE novembro 2016;</a:t>
            </a:r>
          </a:p>
          <a:p>
            <a:pPr lvl="0">
              <a:spcAft>
                <a:spcPts val="600"/>
              </a:spcAft>
              <a:buFont typeface="Wingdings" pitchFamily="2" charset="2"/>
              <a:buChar char="Ø"/>
            </a:pPr>
            <a:r>
              <a:rPr lang="pt-BR" sz="1200" dirty="0" smtClean="0"/>
              <a:t>Avaliação </a:t>
            </a:r>
            <a:r>
              <a:rPr lang="pt-BR" sz="1200" dirty="0" smtClean="0"/>
              <a:t>dos órgãos e entidades que não enviaram planilha (correição);</a:t>
            </a:r>
          </a:p>
          <a:p>
            <a:pPr lvl="0">
              <a:spcAft>
                <a:spcPts val="600"/>
              </a:spcAft>
              <a:buFont typeface="Wingdings" pitchFamily="2" charset="2"/>
              <a:buChar char="Ø"/>
            </a:pPr>
            <a:r>
              <a:rPr lang="pt-BR" sz="1200" dirty="0" smtClean="0"/>
              <a:t>Comparativo email CPAD x acompanhamento CGE CPAD;</a:t>
            </a:r>
          </a:p>
          <a:p>
            <a:pPr lvl="0">
              <a:spcAft>
                <a:spcPts val="600"/>
              </a:spcAft>
              <a:buFont typeface="Wingdings" pitchFamily="2" charset="2"/>
              <a:buChar char="Ø"/>
            </a:pPr>
            <a:r>
              <a:rPr lang="pt-BR" sz="1200" dirty="0" smtClean="0"/>
              <a:t>Envio do </a:t>
            </a:r>
            <a:r>
              <a:rPr lang="pt-BR" sz="1200" dirty="0" err="1" smtClean="0"/>
              <a:t>Memo</a:t>
            </a:r>
            <a:r>
              <a:rPr lang="pt-BR" sz="1200" dirty="0" smtClean="0"/>
              <a:t> e do Ofício SEADES (PG);</a:t>
            </a:r>
          </a:p>
          <a:p>
            <a:pPr lvl="0">
              <a:spcAft>
                <a:spcPts val="600"/>
              </a:spcAft>
              <a:buFont typeface="Wingdings" pitchFamily="2" charset="2"/>
              <a:buChar char="Ø"/>
            </a:pPr>
            <a:r>
              <a:rPr lang="pt-BR" sz="1200" dirty="0" smtClean="0"/>
              <a:t>Processo </a:t>
            </a:r>
            <a:r>
              <a:rPr lang="pt-BR" sz="1200" dirty="0" smtClean="0"/>
              <a:t>nº 1104-666/2016 (1700-3842/2016);</a:t>
            </a:r>
          </a:p>
          <a:p>
            <a:pPr lvl="0">
              <a:spcAft>
                <a:spcPts val="600"/>
              </a:spcAft>
              <a:buFont typeface="Wingdings" pitchFamily="2" charset="2"/>
              <a:buChar char="Ø"/>
            </a:pPr>
            <a:r>
              <a:rPr lang="pt-BR" sz="1200" dirty="0" smtClean="0"/>
              <a:t>Processo nº 1104-826/2016 (arquivamento);</a:t>
            </a:r>
          </a:p>
          <a:p>
            <a:pPr lvl="0">
              <a:spcAft>
                <a:spcPts val="600"/>
              </a:spcAft>
              <a:buFont typeface="Wingdings" pitchFamily="2" charset="2"/>
              <a:buChar char="Ø"/>
            </a:pPr>
            <a:r>
              <a:rPr lang="pt-BR" sz="1200" dirty="0" smtClean="0"/>
              <a:t>Processo nº 1104-885/2016 - SEDUC;</a:t>
            </a:r>
          </a:p>
          <a:p>
            <a:pPr lvl="0">
              <a:spcAft>
                <a:spcPts val="600"/>
              </a:spcAft>
              <a:buFont typeface="Wingdings" pitchFamily="2" charset="2"/>
              <a:buChar char="Ø"/>
            </a:pPr>
            <a:r>
              <a:rPr lang="pt-BR" sz="1200" dirty="0" smtClean="0"/>
              <a:t>Processo nº 1104-895/2016 (arquivamento);</a:t>
            </a:r>
          </a:p>
          <a:p>
            <a:pPr lvl="0">
              <a:spcAft>
                <a:spcPts val="600"/>
              </a:spcAft>
              <a:buFont typeface="Wingdings" pitchFamily="2" charset="2"/>
              <a:buChar char="Ø"/>
            </a:pPr>
            <a:r>
              <a:rPr lang="pt-BR" sz="1200" dirty="0" smtClean="0"/>
              <a:t>Processo nº 1104 897/2016 - SEINFRA;</a:t>
            </a:r>
          </a:p>
          <a:p>
            <a:pPr lvl="0">
              <a:spcAft>
                <a:spcPts val="600"/>
              </a:spcAft>
              <a:buFont typeface="Wingdings" pitchFamily="2" charset="2"/>
              <a:buChar char="Ø"/>
            </a:pPr>
            <a:r>
              <a:rPr lang="pt-BR" sz="1200" dirty="0" smtClean="0"/>
              <a:t>Processo nº 1104-906/2016 (CPAD outubro);</a:t>
            </a:r>
          </a:p>
          <a:p>
            <a:pPr lvl="0">
              <a:spcAft>
                <a:spcPts val="600"/>
              </a:spcAft>
              <a:buFont typeface="Wingdings" pitchFamily="2" charset="2"/>
              <a:buChar char="Ø"/>
            </a:pPr>
            <a:r>
              <a:rPr lang="pt-BR" sz="1200" dirty="0" smtClean="0"/>
              <a:t>Processo nº 1104-911/2016 - MPAL;</a:t>
            </a:r>
          </a:p>
          <a:p>
            <a:pPr lvl="0">
              <a:spcAft>
                <a:spcPts val="600"/>
              </a:spcAft>
              <a:buFont typeface="Wingdings" pitchFamily="2" charset="2"/>
              <a:buChar char="Ø"/>
            </a:pPr>
            <a:r>
              <a:rPr lang="pt-BR" sz="1200" dirty="0" smtClean="0"/>
              <a:t>Reunião com Thiago (CGE) - Indicadores;</a:t>
            </a:r>
          </a:p>
          <a:p>
            <a:pPr>
              <a:spcAft>
                <a:spcPts val="600"/>
              </a:spcAft>
              <a:buFont typeface="Wingdings" pitchFamily="2" charset="2"/>
              <a:buChar char="Ø"/>
            </a:pPr>
            <a:r>
              <a:rPr lang="pt-BR" sz="1200" dirty="0" smtClean="0"/>
              <a:t>Atualização </a:t>
            </a:r>
            <a:r>
              <a:rPr lang="pt-BR" sz="1200" dirty="0" smtClean="0"/>
              <a:t>do Painel de Controle.</a:t>
            </a:r>
            <a:endParaRPr kumimoji="0" lang="pt-B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412039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153407" y="500034"/>
            <a:ext cx="6480720" cy="21602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500" b="1" dirty="0">
                <a:solidFill>
                  <a:schemeClr val="tx1"/>
                </a:solidFill>
              </a:rPr>
              <a:t>4. Cadastro da Empresas Inidôneas ou Suspensas do Estado de Alagoas</a:t>
            </a:r>
          </a:p>
        </p:txBody>
      </p:sp>
      <p:sp>
        <p:nvSpPr>
          <p:cNvPr id="44033" name="Rectangle 1"/>
          <p:cNvSpPr>
            <a:spLocks noChangeArrowheads="1"/>
          </p:cNvSpPr>
          <p:nvPr/>
        </p:nvSpPr>
        <p:spPr bwMode="auto">
          <a:xfrm>
            <a:off x="214314" y="1142976"/>
            <a:ext cx="6357958" cy="72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pt-B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Arial" pitchFamily="34" charset="0"/>
              </a:rPr>
              <a:t>Foram contabilizados </a:t>
            </a:r>
            <a:r>
              <a:rPr kumimoji="0" lang="pt-BR" sz="1200" b="1" i="0" u="none" strike="noStrike" cap="none" normalizeH="0" baseline="0" dirty="0" smtClean="0">
                <a:ln>
                  <a:noFill/>
                </a:ln>
                <a:effectLst/>
                <a:latin typeface="+mj-lt"/>
                <a:ea typeface="Calibri" pitchFamily="34" charset="0"/>
                <a:cs typeface="Arial" pitchFamily="34" charset="0"/>
              </a:rPr>
              <a:t>01 (um) </a:t>
            </a:r>
            <a:r>
              <a:rPr kumimoji="0" lang="pt-BR" sz="1200" b="0" i="0" u="none" strike="noStrike" cap="none" normalizeH="0" baseline="0" dirty="0" smtClean="0">
                <a:ln>
                  <a:noFill/>
                </a:ln>
                <a:effectLst/>
                <a:latin typeface="+mj-lt"/>
                <a:ea typeface="Calibri" pitchFamily="34" charset="0"/>
                <a:cs typeface="Arial" pitchFamily="34" charset="0"/>
              </a:rPr>
              <a:t>processo administrativo</a:t>
            </a:r>
            <a:r>
              <a:rPr lang="pt-BR" sz="1200" dirty="0" smtClean="0">
                <a:latin typeface="+mj-lt"/>
                <a:ea typeface="Calibri" pitchFamily="34" charset="0"/>
                <a:cs typeface="Arial" pitchFamily="34" charset="0"/>
              </a:rPr>
              <a:t>, mas sem inclusão de registro de</a:t>
            </a:r>
            <a:r>
              <a:rPr lang="pt-BR" sz="1200" dirty="0" smtClean="0">
                <a:solidFill>
                  <a:srgbClr val="FF0000"/>
                </a:solidFill>
                <a:latin typeface="+mj-lt"/>
                <a:ea typeface="Calibri" pitchFamily="34" charset="0"/>
                <a:cs typeface="Arial" pitchFamily="34" charset="0"/>
              </a:rPr>
              <a:t> </a:t>
            </a:r>
            <a:r>
              <a:rPr kumimoji="0" lang="pt-B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Arial" pitchFamily="34" charset="0"/>
              </a:rPr>
              <a:t>aplicação </a:t>
            </a:r>
            <a:r>
              <a:rPr kumimoji="0" lang="pt-B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Arial" pitchFamily="34" charset="0"/>
              </a:rPr>
              <a:t>de penalidades a empresas e/ou pessoas físicas, encaminhados a este órgão de Controle Interno.</a:t>
            </a:r>
            <a:endParaRPr kumimoji="0" lang="pt-B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pt-B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Arial" pitchFamily="34" charset="0"/>
              </a:rPr>
              <a:t>Elaboração </a:t>
            </a:r>
            <a:r>
              <a:rPr kumimoji="0" lang="pt-B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Arial" pitchFamily="34" charset="0"/>
              </a:rPr>
              <a:t>de relatório de acompanhamento do CEIS</a:t>
            </a:r>
            <a:endParaRPr kumimoji="0" lang="pt-B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412039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153407" y="500034"/>
            <a:ext cx="6480720" cy="21602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500" b="1" dirty="0">
                <a:solidFill>
                  <a:schemeClr val="tx1"/>
                </a:solidFill>
              </a:rPr>
              <a:t>5. Reuniões e Apresentações</a:t>
            </a:r>
          </a:p>
        </p:txBody>
      </p:sp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577149668"/>
              </p:ext>
            </p:extLst>
          </p:nvPr>
        </p:nvGraphicFramePr>
        <p:xfrm>
          <a:off x="355600" y="1596362"/>
          <a:ext cx="6146799" cy="370967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310808">
                  <a:extLst>
                    <a:ext uri="{9D8B030D-6E8A-4147-A177-3AD203B41FA5}">
                      <a16:colId xmlns:a16="http://schemas.microsoft.com/office/drawing/2014/main" xmlns="" val="3557910752"/>
                    </a:ext>
                  </a:extLst>
                </a:gridCol>
                <a:gridCol w="1310808">
                  <a:extLst>
                    <a:ext uri="{9D8B030D-6E8A-4147-A177-3AD203B41FA5}">
                      <a16:colId xmlns:a16="http://schemas.microsoft.com/office/drawing/2014/main" xmlns="" val="3404791610"/>
                    </a:ext>
                  </a:extLst>
                </a:gridCol>
                <a:gridCol w="2087112">
                  <a:extLst>
                    <a:ext uri="{9D8B030D-6E8A-4147-A177-3AD203B41FA5}">
                      <a16:colId xmlns:a16="http://schemas.microsoft.com/office/drawing/2014/main" xmlns="" val="116244882"/>
                    </a:ext>
                  </a:extLst>
                </a:gridCol>
                <a:gridCol w="1438071">
                  <a:extLst>
                    <a:ext uri="{9D8B030D-6E8A-4147-A177-3AD203B41FA5}">
                      <a16:colId xmlns:a16="http://schemas.microsoft.com/office/drawing/2014/main" xmlns="" val="1421830501"/>
                    </a:ext>
                  </a:extLst>
                </a:gridCol>
              </a:tblGrid>
              <a:tr h="23749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dirty="0">
                          <a:effectLst/>
                        </a:rPr>
                        <a:t>DATA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65" marR="37465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dirty="0">
                          <a:effectLst/>
                        </a:rPr>
                        <a:t>LOCAL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65" marR="37465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ASSUNTO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65" marR="37465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PARTICIPANTES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65" marR="37465" marT="9525" marB="0" anchor="ctr"/>
                </a:tc>
                <a:extLst>
                  <a:ext uri="{0D108BD9-81ED-4DB2-BD59-A6C34878D82A}">
                    <a16:rowId xmlns:a16="http://schemas.microsoft.com/office/drawing/2014/main" xmlns="" val="2320095137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01/11/2016</a:t>
                      </a:r>
                      <a:endParaRPr lang="pt-BR" sz="11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77" marR="6857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CGE</a:t>
                      </a:r>
                      <a:endParaRPr lang="pt-BR" sz="11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77" marR="6857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Reunião ASCOM com as Superintendências</a:t>
                      </a:r>
                      <a:endParaRPr lang="pt-BR" sz="11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77" marR="6857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Amanda, Bruna, </a:t>
                      </a:r>
                      <a:r>
                        <a:rPr lang="pt-BR" sz="11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Fabrícia</a:t>
                      </a:r>
                      <a:r>
                        <a:rPr lang="pt-BR" sz="1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e Adriana</a:t>
                      </a:r>
                      <a:endParaRPr lang="pt-BR" sz="11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77" marR="68577" marT="0" marB="0" anchor="ctr"/>
                </a:tc>
              </a:tr>
              <a:tr h="26416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09/11/2016</a:t>
                      </a:r>
                      <a:endParaRPr lang="pt-BR" sz="11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77" marR="6857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CGE</a:t>
                      </a:r>
                      <a:endParaRPr lang="pt-BR" sz="11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77" marR="6857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Intermediação </a:t>
                      </a:r>
                      <a:r>
                        <a:rPr lang="pt-BR" sz="11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Admin</a:t>
                      </a:r>
                      <a:r>
                        <a:rPr lang="pt-BR" sz="1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. sobre descumprimento de decisão em recurso </a:t>
                      </a:r>
                      <a:r>
                        <a:rPr lang="pt-BR" sz="11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e-SIC</a:t>
                      </a:r>
                      <a:r>
                        <a:rPr lang="pt-BR" sz="1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.</a:t>
                      </a:r>
                      <a:endParaRPr lang="pt-BR" sz="11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77" marR="6857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SEFAZ,</a:t>
                      </a:r>
                      <a:r>
                        <a:rPr lang="pt-BR" sz="1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SSP, Bruna, </a:t>
                      </a:r>
                      <a:r>
                        <a:rPr lang="pt-BR" sz="11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Fabrícia</a:t>
                      </a:r>
                      <a:r>
                        <a:rPr lang="pt-BR" sz="1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e Lucy</a:t>
                      </a:r>
                      <a:endParaRPr lang="pt-BR" sz="11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77" marR="68577" marT="0" marB="0" anchor="ctr"/>
                </a:tc>
              </a:tr>
              <a:tr h="26416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10/11/2016</a:t>
                      </a:r>
                      <a:endParaRPr lang="pt-BR" sz="11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77" marR="6857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CGE</a:t>
                      </a:r>
                      <a:endParaRPr lang="pt-BR" sz="11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77" marR="6857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Apresentação dos Indicadores de Qualidade pelo Thiago.</a:t>
                      </a:r>
                      <a:r>
                        <a:rPr lang="pt-BR" sz="1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endParaRPr lang="pt-BR" sz="11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77" marR="6857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Equipe SUCOR e Thiago</a:t>
                      </a:r>
                      <a:endParaRPr lang="pt-BR" sz="11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77" marR="68577" marT="0" marB="0" anchor="ctr"/>
                </a:tc>
              </a:tr>
              <a:tr h="26416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10/11/2016</a:t>
                      </a:r>
                      <a:endParaRPr lang="pt-BR" sz="11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77" marR="6857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CGE</a:t>
                      </a:r>
                      <a:endParaRPr lang="pt-BR" sz="11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77" marR="6857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Solicitações realizadas pelos assessores</a:t>
                      </a:r>
                      <a:r>
                        <a:rPr lang="pt-BR" sz="1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do Dep. Rodrigo Cunha, através do  SIC</a:t>
                      </a:r>
                      <a:endParaRPr lang="pt-BR" sz="11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77" marR="6857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Equipe SUCOR</a:t>
                      </a:r>
                      <a:r>
                        <a:rPr lang="pt-BR" sz="1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e Assessores do Dep. Rodrigo Cunha</a:t>
                      </a:r>
                      <a:endParaRPr lang="pt-BR" sz="11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77" marR="68577" marT="0" marB="0" anchor="ctr"/>
                </a:tc>
                <a:extLst>
                  <a:ext uri="{0D108BD9-81ED-4DB2-BD59-A6C34878D82A}">
                    <a16:rowId xmlns:a16="http://schemas.microsoft.com/office/drawing/2014/main" xmlns="" val="1348258287"/>
                  </a:ext>
                </a:extLst>
              </a:tr>
              <a:tr h="58039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17/11/2016</a:t>
                      </a:r>
                      <a:endParaRPr lang="pt-BR" sz="11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77" marR="6857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CGE</a:t>
                      </a:r>
                      <a:endParaRPr lang="pt-BR" sz="11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77" marR="6857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Sistema de Gestão da Qualidade</a:t>
                      </a:r>
                      <a:endParaRPr lang="pt-BR" sz="11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77" marR="6857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Equipe SUCOR, </a:t>
                      </a:r>
                      <a:r>
                        <a:rPr lang="pt-BR" sz="11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Fleurange</a:t>
                      </a:r>
                      <a:r>
                        <a:rPr lang="pt-BR" sz="1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e Luis</a:t>
                      </a:r>
                      <a:endParaRPr lang="pt-BR" sz="11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77" marR="68577" marT="0" marB="0" anchor="ctr"/>
                </a:tc>
                <a:extLst>
                  <a:ext uri="{0D108BD9-81ED-4DB2-BD59-A6C34878D82A}">
                    <a16:rowId xmlns:a16="http://schemas.microsoft.com/office/drawing/2014/main" xmlns="" val="3254473313"/>
                  </a:ext>
                </a:extLst>
              </a:tr>
              <a:tr h="38290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---</a:t>
                      </a:r>
                      <a:endParaRPr lang="pt-BR" sz="11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77" marR="6857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CGE</a:t>
                      </a:r>
                      <a:endParaRPr lang="pt-BR" sz="11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77" marR="6857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Planejamento Estratégico  2017</a:t>
                      </a:r>
                      <a:endParaRPr lang="pt-BR" sz="11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77" marR="6857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Liana, </a:t>
                      </a:r>
                      <a:r>
                        <a:rPr lang="pt-BR" sz="11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Fabrícia</a:t>
                      </a:r>
                      <a:r>
                        <a:rPr lang="pt-BR" sz="1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, Thiago, </a:t>
                      </a:r>
                      <a:r>
                        <a:rPr lang="pt-BR" sz="11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Fleurange</a:t>
                      </a:r>
                      <a:r>
                        <a:rPr lang="pt-BR" sz="1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, </a:t>
                      </a:r>
                      <a:r>
                        <a:rPr lang="pt-BR" sz="11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Sandrely</a:t>
                      </a:r>
                      <a:r>
                        <a:rPr lang="pt-BR" sz="1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, Luis.</a:t>
                      </a:r>
                      <a:endParaRPr lang="pt-BR" sz="11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77" marR="68577" marT="0" marB="0" anchor="ctr"/>
                </a:tc>
                <a:extLst>
                  <a:ext uri="{0D108BD9-81ED-4DB2-BD59-A6C34878D82A}">
                    <a16:rowId xmlns:a16="http://schemas.microsoft.com/office/drawing/2014/main" xmlns="" val="4159440163"/>
                  </a:ext>
                </a:extLst>
              </a:tr>
              <a:tr h="38290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23/11/2016</a:t>
                      </a:r>
                      <a:endParaRPr lang="pt-BR" sz="11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77" marR="6857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CGE</a:t>
                      </a:r>
                      <a:endParaRPr lang="pt-BR" sz="11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77" marR="6857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Portal de Serviço s</a:t>
                      </a:r>
                      <a:r>
                        <a:rPr lang="pt-BR" sz="1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do Estado de Alagoas</a:t>
                      </a:r>
                      <a:endParaRPr lang="pt-BR" sz="11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77" marR="6857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Fabrícia</a:t>
                      </a:r>
                      <a:r>
                        <a:rPr lang="pt-BR" sz="1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, Bruna,</a:t>
                      </a:r>
                      <a:r>
                        <a:rPr lang="pt-BR" sz="1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Thiago Ávila e Dra. Clara</a:t>
                      </a:r>
                      <a:endParaRPr lang="pt-BR" sz="11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77" marR="68577" marT="0" marB="0" anchor="ctr"/>
                </a:tc>
                <a:extLst>
                  <a:ext uri="{0D108BD9-81ED-4DB2-BD59-A6C34878D82A}">
                    <a16:rowId xmlns:a16="http://schemas.microsoft.com/office/drawing/2014/main" xmlns="" val="6394411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9412039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153407" y="500034"/>
            <a:ext cx="6480720" cy="21602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500" b="1" dirty="0">
                <a:solidFill>
                  <a:schemeClr val="tx1"/>
                </a:solidFill>
              </a:rPr>
              <a:t>6. </a:t>
            </a:r>
            <a:r>
              <a:rPr lang="pt-BR" sz="1500" b="1" dirty="0" smtClean="0">
                <a:solidFill>
                  <a:schemeClr val="tx1"/>
                </a:solidFill>
              </a:rPr>
              <a:t>Capacitações </a:t>
            </a:r>
            <a:endParaRPr lang="pt-BR" sz="1500" b="1" dirty="0">
              <a:solidFill>
                <a:schemeClr val="tx1"/>
              </a:solidFill>
            </a:endParaRPr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920998519"/>
              </p:ext>
            </p:extLst>
          </p:nvPr>
        </p:nvGraphicFramePr>
        <p:xfrm>
          <a:off x="620688" y="1619672"/>
          <a:ext cx="5431537" cy="2012163"/>
        </p:xfrm>
        <a:graphic>
          <a:graphicData uri="http://schemas.openxmlformats.org/drawingml/2006/table">
            <a:tbl>
              <a:tblPr/>
              <a:tblGrid>
                <a:gridCol w="115569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5569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84593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27421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2852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200" b="1" dirty="0">
                          <a:latin typeface="+mj-lt"/>
                          <a:ea typeface="Calibri"/>
                          <a:cs typeface="Times New Roman"/>
                        </a:rPr>
                        <a:t>DATA</a:t>
                      </a:r>
                      <a:endParaRPr lang="pt-BR" sz="1200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37151" marR="371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200" b="1">
                          <a:latin typeface="+mj-lt"/>
                          <a:ea typeface="Calibri"/>
                          <a:cs typeface="Times New Roman"/>
                        </a:rPr>
                        <a:t>LOCAL</a:t>
                      </a:r>
                      <a:endParaRPr lang="pt-BR" sz="120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37151" marR="371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200" b="1" dirty="0">
                          <a:latin typeface="+mj-lt"/>
                          <a:ea typeface="Calibri"/>
                          <a:cs typeface="Times New Roman"/>
                        </a:rPr>
                        <a:t>ASSUNTO</a:t>
                      </a:r>
                      <a:endParaRPr lang="pt-BR" sz="1200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37151" marR="371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91465" indent="-291465"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200" b="1">
                          <a:latin typeface="+mj-lt"/>
                          <a:ea typeface="Calibri"/>
                          <a:cs typeface="Times New Roman"/>
                        </a:rPr>
                        <a:t>PALESTRANTE</a:t>
                      </a:r>
                      <a:endParaRPr lang="pt-BR" sz="120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37151" marR="371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8251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200" dirty="0" smtClean="0">
                          <a:latin typeface="+mj-lt"/>
                          <a:ea typeface="Calibri"/>
                          <a:cs typeface="Times New Roman"/>
                        </a:rPr>
                        <a:t>28/11/2016</a:t>
                      </a:r>
                      <a:endParaRPr lang="pt-BR" sz="1200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37151" marR="371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200" dirty="0" smtClean="0">
                          <a:latin typeface="+mj-lt"/>
                          <a:ea typeface="Calibri"/>
                          <a:cs typeface="Times New Roman"/>
                        </a:rPr>
                        <a:t>SEADES</a:t>
                      </a:r>
                      <a:endParaRPr lang="pt-BR" sz="1200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37151" marR="371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200" dirty="0" smtClean="0">
                          <a:latin typeface="+mj-lt"/>
                          <a:ea typeface="Calibri"/>
                          <a:cs typeface="Times New Roman"/>
                        </a:rPr>
                        <a:t>Caravana da Transparência</a:t>
                      </a:r>
                      <a:endParaRPr lang="pt-BR" sz="1200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37151" marR="371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200" dirty="0" smtClean="0">
                          <a:latin typeface="+mj-lt"/>
                          <a:ea typeface="Calibri"/>
                          <a:cs typeface="Times New Roman"/>
                        </a:rPr>
                        <a:t>Bruna</a:t>
                      </a:r>
                      <a:endParaRPr lang="pt-BR" sz="1200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37151" marR="371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8251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200" dirty="0" smtClean="0">
                          <a:latin typeface="+mj-lt"/>
                          <a:ea typeface="Calibri"/>
                          <a:cs typeface="Times New Roman"/>
                        </a:rPr>
                        <a:t>29/11/2016</a:t>
                      </a:r>
                      <a:endParaRPr lang="pt-BR" sz="1200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37151" marR="371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200" dirty="0" smtClean="0">
                          <a:latin typeface="+mj-lt"/>
                          <a:ea typeface="Calibri"/>
                          <a:cs typeface="Times New Roman"/>
                        </a:rPr>
                        <a:t>Conselho de Psicologia</a:t>
                      </a:r>
                      <a:endParaRPr lang="pt-BR" sz="1200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37151" marR="371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200" dirty="0" smtClean="0">
                          <a:latin typeface="+mj-lt"/>
                          <a:ea typeface="Calibri"/>
                          <a:cs typeface="Times New Roman"/>
                        </a:rPr>
                        <a:t>Lei de Acesso à Informação</a:t>
                      </a:r>
                      <a:endParaRPr lang="pt-BR" sz="1200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37151" marR="371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200" dirty="0" smtClean="0">
                          <a:latin typeface="+mj-lt"/>
                          <a:ea typeface="Calibri"/>
                          <a:cs typeface="Times New Roman"/>
                        </a:rPr>
                        <a:t>Bruna</a:t>
                      </a:r>
                      <a:endParaRPr lang="pt-BR" sz="1200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37151" marR="371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8251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200" dirty="0" smtClean="0">
                          <a:latin typeface="+mj-lt"/>
                          <a:ea typeface="Calibri"/>
                          <a:cs typeface="Times New Roman"/>
                        </a:rPr>
                        <a:t>30/11/2016</a:t>
                      </a:r>
                      <a:endParaRPr lang="pt-BR" sz="1200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37151" marR="371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200" dirty="0" err="1" smtClean="0">
                          <a:latin typeface="+mj-lt"/>
                          <a:ea typeface="Calibri"/>
                          <a:cs typeface="Times New Roman"/>
                        </a:rPr>
                        <a:t>Assembleia</a:t>
                      </a:r>
                      <a:r>
                        <a:rPr lang="pt-BR" sz="1200" dirty="0" smtClean="0">
                          <a:latin typeface="+mj-lt"/>
                          <a:ea typeface="Calibri"/>
                          <a:cs typeface="Times New Roman"/>
                        </a:rPr>
                        <a:t> Legislativa de Alagoas</a:t>
                      </a:r>
                      <a:endParaRPr lang="pt-BR" sz="1200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37151" marR="371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200" dirty="0" smtClean="0">
                          <a:latin typeface="+mj-lt"/>
                          <a:ea typeface="Calibri"/>
                          <a:cs typeface="Times New Roman"/>
                        </a:rPr>
                        <a:t>Audiência Pública –</a:t>
                      </a:r>
                      <a:r>
                        <a:rPr lang="pt-BR" sz="1200" baseline="0" dirty="0" smtClean="0">
                          <a:latin typeface="+mj-lt"/>
                          <a:ea typeface="Calibri"/>
                          <a:cs typeface="Times New Roman"/>
                        </a:rPr>
                        <a:t> Projeto de Lei Estadual</a:t>
                      </a:r>
                      <a:endParaRPr lang="pt-BR" sz="1200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37151" marR="371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200" dirty="0" smtClean="0">
                          <a:latin typeface="+mj-lt"/>
                          <a:ea typeface="Calibri"/>
                          <a:cs typeface="Times New Roman"/>
                        </a:rPr>
                        <a:t>Diversos</a:t>
                      </a:r>
                      <a:endParaRPr lang="pt-BR" sz="1200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37151" marR="371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CaixaDeTexto 3"/>
          <p:cNvSpPr txBox="1"/>
          <p:nvPr/>
        </p:nvSpPr>
        <p:spPr>
          <a:xfrm>
            <a:off x="785794" y="4429124"/>
            <a:ext cx="525547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Maceió, </a:t>
            </a:r>
            <a:r>
              <a:rPr lang="pt-BR" dirty="0" smtClean="0"/>
              <a:t>01 de dezembro </a:t>
            </a:r>
            <a:r>
              <a:rPr lang="pt-BR" dirty="0" smtClean="0"/>
              <a:t>de 2016</a:t>
            </a:r>
          </a:p>
          <a:p>
            <a:pPr algn="ctr"/>
            <a:endParaRPr lang="pt-BR" dirty="0" smtClean="0"/>
          </a:p>
          <a:p>
            <a:pPr algn="ctr"/>
            <a:endParaRPr lang="pt-BR" dirty="0" smtClean="0"/>
          </a:p>
          <a:p>
            <a:pPr algn="ctr"/>
            <a:endParaRPr lang="pt-BR" dirty="0" smtClean="0"/>
          </a:p>
          <a:p>
            <a:pPr algn="ctr"/>
            <a:endParaRPr lang="pt-BR" dirty="0" smtClean="0"/>
          </a:p>
          <a:p>
            <a:pPr algn="ctr"/>
            <a:r>
              <a:rPr lang="pt-BR" dirty="0" smtClean="0"/>
              <a:t>Bruna Cansanção de Albuquerque Barbosa</a:t>
            </a:r>
          </a:p>
          <a:p>
            <a:pPr algn="ctr"/>
            <a:r>
              <a:rPr lang="pt-BR" dirty="0" smtClean="0"/>
              <a:t>Superintendente de Correição e Ouvidoria</a:t>
            </a:r>
            <a:endParaRPr lang="pt-BR" dirty="0"/>
          </a:p>
        </p:txBody>
      </p:sp>
      <p:cxnSp>
        <p:nvCxnSpPr>
          <p:cNvPr id="7" name="Conector reto 6"/>
          <p:cNvCxnSpPr/>
          <p:nvPr/>
        </p:nvCxnSpPr>
        <p:spPr>
          <a:xfrm>
            <a:off x="1142984" y="5715008"/>
            <a:ext cx="4429156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280245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aixaDeTexto 11"/>
          <p:cNvSpPr txBox="1"/>
          <p:nvPr/>
        </p:nvSpPr>
        <p:spPr>
          <a:xfrm>
            <a:off x="4929198" y="3714744"/>
            <a:ext cx="14686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b="1" dirty="0">
                <a:latin typeface="Candara" panose="020E0502030303020204" pitchFamily="34" charset="0"/>
              </a:rPr>
              <a:t>Fonte: </a:t>
            </a:r>
            <a:r>
              <a:rPr lang="pt-BR" sz="1000" b="1" dirty="0" smtClean="0">
                <a:latin typeface="Candara" panose="020E0502030303020204" pitchFamily="34" charset="0"/>
              </a:rPr>
              <a:t>Painel de Gestão</a:t>
            </a:r>
            <a:endParaRPr lang="pt-BR" sz="1000" b="1" dirty="0">
              <a:latin typeface="Candara" panose="020E0502030303020204" pitchFamily="34" charset="0"/>
            </a:endParaRPr>
          </a:p>
        </p:txBody>
      </p:sp>
      <p:graphicFrame>
        <p:nvGraphicFramePr>
          <p:cNvPr id="13" name="Gráfico 12"/>
          <p:cNvGraphicFramePr/>
          <p:nvPr/>
        </p:nvGraphicFramePr>
        <p:xfrm>
          <a:off x="571480" y="857224"/>
          <a:ext cx="5357850" cy="27146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4" name="Retângulo 13"/>
          <p:cNvSpPr/>
          <p:nvPr/>
        </p:nvSpPr>
        <p:spPr>
          <a:xfrm>
            <a:off x="142852" y="4643438"/>
            <a:ext cx="6480720" cy="21602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500" b="1" dirty="0" smtClean="0">
                <a:solidFill>
                  <a:schemeClr val="tx1"/>
                </a:solidFill>
                <a:latin typeface="Candara" panose="020E0502030303020204" pitchFamily="34" charset="0"/>
              </a:rPr>
              <a:t>Assiduidade da Equipe</a:t>
            </a:r>
            <a:endParaRPr lang="pt-BR" sz="1500" b="1" dirty="0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  <p:graphicFrame>
        <p:nvGraphicFramePr>
          <p:cNvPr id="15" name="Gráfico 14"/>
          <p:cNvGraphicFramePr/>
          <p:nvPr/>
        </p:nvGraphicFramePr>
        <p:xfrm>
          <a:off x="928670" y="5286380"/>
          <a:ext cx="4143404" cy="24288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6" name="CaixaDeTexto 15"/>
          <p:cNvSpPr txBox="1"/>
          <p:nvPr/>
        </p:nvSpPr>
        <p:spPr>
          <a:xfrm>
            <a:off x="5000636" y="8072462"/>
            <a:ext cx="14686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b="1" dirty="0">
                <a:latin typeface="Candara" panose="020E0502030303020204" pitchFamily="34" charset="0"/>
              </a:rPr>
              <a:t>Fonte: </a:t>
            </a:r>
            <a:r>
              <a:rPr lang="pt-BR" sz="1000" b="1" dirty="0" smtClean="0">
                <a:latin typeface="Candara" panose="020E0502030303020204" pitchFamily="34" charset="0"/>
              </a:rPr>
              <a:t>Painel de Gestão</a:t>
            </a:r>
            <a:endParaRPr lang="pt-BR" sz="1000" b="1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91914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/>
          <p:cNvSpPr/>
          <p:nvPr/>
        </p:nvSpPr>
        <p:spPr>
          <a:xfrm>
            <a:off x="214290" y="1000100"/>
            <a:ext cx="6480720" cy="21602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500" b="1" dirty="0">
                <a:solidFill>
                  <a:schemeClr val="tx1"/>
                </a:solidFill>
              </a:rPr>
              <a:t>Notas da Equipe 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4857760" y="6000760"/>
            <a:ext cx="14686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b="1" dirty="0">
                <a:latin typeface="Candara" panose="020E0502030303020204" pitchFamily="34" charset="0"/>
              </a:rPr>
              <a:t>Fonte: Painel de Gestão</a:t>
            </a:r>
          </a:p>
        </p:txBody>
      </p:sp>
      <p:graphicFrame>
        <p:nvGraphicFramePr>
          <p:cNvPr id="16" name="Gráfico 15"/>
          <p:cNvGraphicFramePr/>
          <p:nvPr/>
        </p:nvGraphicFramePr>
        <p:xfrm>
          <a:off x="1071546" y="2500298"/>
          <a:ext cx="5143536" cy="28575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4033" name="Rectangle 1"/>
          <p:cNvSpPr>
            <a:spLocks noChangeArrowheads="1"/>
          </p:cNvSpPr>
          <p:nvPr/>
        </p:nvSpPr>
        <p:spPr bwMode="auto">
          <a:xfrm>
            <a:off x="1500174" y="1857356"/>
            <a:ext cx="65" cy="61555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 Neue"/>
                <a:cs typeface="Arial" pitchFamily="34" charset="0"/>
              </a:rPr>
              <a:t/>
            </a:r>
            <a:br>
              <a:rPr kumimoji="0" lang="pt-B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 Neue"/>
                <a:cs typeface="Arial" pitchFamily="34" charset="0"/>
              </a:rPr>
            </a:br>
            <a:endParaRPr kumimoji="0" lang="pt-BR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 Neue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CaixaDeTexto 16"/>
          <p:cNvSpPr txBox="1"/>
          <p:nvPr/>
        </p:nvSpPr>
        <p:spPr>
          <a:xfrm>
            <a:off x="2214554" y="1428728"/>
            <a:ext cx="2189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Média do setor : 10.0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3991914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214290" y="785786"/>
            <a:ext cx="6480720" cy="21602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500" b="1" dirty="0">
                <a:solidFill>
                  <a:schemeClr val="tx1"/>
                </a:solidFill>
                <a:latin typeface="+mj-lt"/>
              </a:rPr>
              <a:t>1. Atividades Desenvolvidas pela SUCOR</a:t>
            </a:r>
          </a:p>
        </p:txBody>
      </p:sp>
      <p:graphicFrame>
        <p:nvGraphicFramePr>
          <p:cNvPr id="7" name="Gráfico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1595881091"/>
              </p:ext>
            </p:extLst>
          </p:nvPr>
        </p:nvGraphicFramePr>
        <p:xfrm>
          <a:off x="97087" y="1619672"/>
          <a:ext cx="6715125" cy="24482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Gráfico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975271108"/>
              </p:ext>
            </p:extLst>
          </p:nvPr>
        </p:nvGraphicFramePr>
        <p:xfrm>
          <a:off x="214290" y="5292080"/>
          <a:ext cx="6296025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xmlns="" val="18408216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234428" y="611560"/>
            <a:ext cx="6480720" cy="21602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500" b="1" dirty="0">
                <a:solidFill>
                  <a:schemeClr val="tx1"/>
                </a:solidFill>
              </a:rPr>
              <a:t>Serviço de Informação ao Cidadão (</a:t>
            </a:r>
            <a:r>
              <a:rPr lang="pt-BR" sz="1500" b="1" dirty="0" err="1">
                <a:solidFill>
                  <a:schemeClr val="tx1"/>
                </a:solidFill>
              </a:rPr>
              <a:t>e-SIC</a:t>
            </a:r>
            <a:r>
              <a:rPr lang="pt-BR" sz="1500" b="1" dirty="0">
                <a:solidFill>
                  <a:schemeClr val="tx1"/>
                </a:solidFill>
              </a:rPr>
              <a:t>) </a:t>
            </a:r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0" y="0"/>
            <a:ext cx="685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21509" name="Rectangle 5"/>
          <p:cNvSpPr>
            <a:spLocks noChangeArrowheads="1"/>
          </p:cNvSpPr>
          <p:nvPr/>
        </p:nvSpPr>
        <p:spPr bwMode="auto">
          <a:xfrm>
            <a:off x="0" y="2695575"/>
            <a:ext cx="685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7" name="Gráfico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3075782032"/>
              </p:ext>
            </p:extLst>
          </p:nvPr>
        </p:nvGraphicFramePr>
        <p:xfrm>
          <a:off x="234428" y="1371600"/>
          <a:ext cx="6210300" cy="26479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Gráfico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153448887"/>
              </p:ext>
            </p:extLst>
          </p:nvPr>
        </p:nvGraphicFramePr>
        <p:xfrm>
          <a:off x="412500" y="5376630"/>
          <a:ext cx="6124575" cy="22574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xmlns="" val="31707670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214290" y="642910"/>
            <a:ext cx="6480720" cy="21602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500" b="1" dirty="0">
                <a:solidFill>
                  <a:schemeClr val="tx1"/>
                </a:solidFill>
              </a:rPr>
              <a:t>Ouvidoria Pública  </a:t>
            </a:r>
          </a:p>
        </p:txBody>
      </p:sp>
      <p:graphicFrame>
        <p:nvGraphicFramePr>
          <p:cNvPr id="5" name="Gráfico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1141418865"/>
              </p:ext>
            </p:extLst>
          </p:nvPr>
        </p:nvGraphicFramePr>
        <p:xfrm>
          <a:off x="214290" y="1465480"/>
          <a:ext cx="600075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Gráfico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2558030964"/>
              </p:ext>
            </p:extLst>
          </p:nvPr>
        </p:nvGraphicFramePr>
        <p:xfrm>
          <a:off x="405996" y="5508104"/>
          <a:ext cx="6419850" cy="27241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xmlns="" val="31707670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142852" y="357158"/>
            <a:ext cx="6480720" cy="21602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500" b="1" dirty="0">
                <a:solidFill>
                  <a:schemeClr val="tx1"/>
                </a:solidFill>
              </a:rPr>
              <a:t>Correição</a:t>
            </a:r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0" y="0"/>
            <a:ext cx="6858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0" y="3971925"/>
            <a:ext cx="6858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19464" name="Rectangle 8"/>
          <p:cNvSpPr>
            <a:spLocks noChangeArrowheads="1"/>
          </p:cNvSpPr>
          <p:nvPr/>
        </p:nvSpPr>
        <p:spPr bwMode="auto">
          <a:xfrm>
            <a:off x="1198776" y="850629"/>
            <a:ext cx="464347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200" b="1" i="0" u="none" strike="noStrike" cap="none" normalizeH="0" baseline="0" dirty="0">
                <a:ln>
                  <a:noFill/>
                </a:ln>
                <a:effectLst/>
                <a:ea typeface="Calibri" pitchFamily="34" charset="0"/>
                <a:cs typeface="Arial" pitchFamily="34" charset="0"/>
              </a:rPr>
              <a:t>SINDICÂNCIA ADMINISTRATIVA POR ÓRGÃO E ENTIDADE</a:t>
            </a:r>
            <a:endParaRPr kumimoji="0" lang="pt-BR" sz="1800" b="0" i="0" u="none" strike="noStrike" cap="none" normalizeH="0" baseline="0" dirty="0">
              <a:ln>
                <a:noFill/>
              </a:ln>
              <a:effectLst/>
              <a:cs typeface="Arial" pitchFamily="34" charset="0"/>
            </a:endParaRPr>
          </a:p>
        </p:txBody>
      </p:sp>
      <p:sp>
        <p:nvSpPr>
          <p:cNvPr id="19465" name="Rectangle 9"/>
          <p:cNvSpPr>
            <a:spLocks noChangeArrowheads="1"/>
          </p:cNvSpPr>
          <p:nvPr/>
        </p:nvSpPr>
        <p:spPr bwMode="auto">
          <a:xfrm>
            <a:off x="1571612" y="4643438"/>
            <a:ext cx="332629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200" b="1" i="0" u="none" strike="noStrike" cap="none" normalizeH="0" baseline="0" dirty="0">
                <a:ln>
                  <a:noFill/>
                </a:ln>
                <a:effectLst/>
                <a:ea typeface="Calibri" pitchFamily="34" charset="0"/>
                <a:cs typeface="Arial" pitchFamily="34" charset="0"/>
              </a:rPr>
              <a:t>PROCESSO DISCIPLINAR POR ÓRGÃO E ENTIDADE</a:t>
            </a:r>
            <a:endParaRPr kumimoji="0" lang="pt-BR" sz="1800" b="0" i="0" u="none" strike="noStrike" cap="none" normalizeH="0" baseline="0" dirty="0">
              <a:ln>
                <a:noFill/>
              </a:ln>
              <a:effectLst/>
              <a:cs typeface="Arial" pitchFamily="34" charset="0"/>
            </a:endParaRPr>
          </a:p>
        </p:txBody>
      </p:sp>
      <p:sp>
        <p:nvSpPr>
          <p:cNvPr id="19466" name="Rectangle 10"/>
          <p:cNvSpPr>
            <a:spLocks noChangeArrowheads="1"/>
          </p:cNvSpPr>
          <p:nvPr/>
        </p:nvSpPr>
        <p:spPr bwMode="auto">
          <a:xfrm>
            <a:off x="0" y="5981700"/>
            <a:ext cx="6858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2" name="Rectangle 9"/>
          <p:cNvSpPr>
            <a:spLocks noChangeArrowheads="1"/>
          </p:cNvSpPr>
          <p:nvPr/>
        </p:nvSpPr>
        <p:spPr bwMode="auto">
          <a:xfrm>
            <a:off x="0" y="0"/>
            <a:ext cx="6858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19467" name="Rectangle 11"/>
          <p:cNvSpPr>
            <a:spLocks noChangeArrowheads="1"/>
          </p:cNvSpPr>
          <p:nvPr/>
        </p:nvSpPr>
        <p:spPr bwMode="auto">
          <a:xfrm>
            <a:off x="0" y="0"/>
            <a:ext cx="6858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19468" name="Rectangle 12"/>
          <p:cNvSpPr>
            <a:spLocks noChangeArrowheads="1"/>
          </p:cNvSpPr>
          <p:nvPr/>
        </p:nvSpPr>
        <p:spPr bwMode="auto">
          <a:xfrm>
            <a:off x="0" y="2533650"/>
            <a:ext cx="6858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19494" name="Rectangle 38"/>
          <p:cNvSpPr>
            <a:spLocks noChangeArrowheads="1"/>
          </p:cNvSpPr>
          <p:nvPr/>
        </p:nvSpPr>
        <p:spPr bwMode="auto">
          <a:xfrm>
            <a:off x="0" y="0"/>
            <a:ext cx="6858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19495" name="Rectangle 39"/>
          <p:cNvSpPr>
            <a:spLocks noChangeArrowheads="1"/>
          </p:cNvSpPr>
          <p:nvPr/>
        </p:nvSpPr>
        <p:spPr bwMode="auto">
          <a:xfrm>
            <a:off x="0" y="2533650"/>
            <a:ext cx="6858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19497" name="Rectangle 41"/>
          <p:cNvSpPr>
            <a:spLocks noChangeArrowheads="1"/>
          </p:cNvSpPr>
          <p:nvPr/>
        </p:nvSpPr>
        <p:spPr bwMode="auto">
          <a:xfrm>
            <a:off x="0" y="0"/>
            <a:ext cx="6858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graphicFrame>
        <p:nvGraphicFramePr>
          <p:cNvPr id="19496" name="Object 40"/>
          <p:cNvGraphicFramePr>
            <a:graphicFrameLocks/>
          </p:cNvGraphicFramePr>
          <p:nvPr/>
        </p:nvGraphicFramePr>
        <p:xfrm>
          <a:off x="571480" y="1500166"/>
          <a:ext cx="5505450" cy="2533650"/>
        </p:xfrm>
        <a:graphic>
          <a:graphicData uri="http://schemas.openxmlformats.org/presentationml/2006/ole">
            <p:oleObj spid="_x0000_s19496" name="Gráfico" r:id="rId3" imgW="5495991" imgH="2524049" progId="Excel.Chart.8">
              <p:embed/>
            </p:oleObj>
          </a:graphicData>
        </a:graphic>
      </p:graphicFrame>
      <p:sp>
        <p:nvSpPr>
          <p:cNvPr id="19498" name="Rectangle 42"/>
          <p:cNvSpPr>
            <a:spLocks noChangeArrowheads="1"/>
          </p:cNvSpPr>
          <p:nvPr/>
        </p:nvSpPr>
        <p:spPr bwMode="auto">
          <a:xfrm>
            <a:off x="0" y="2533650"/>
            <a:ext cx="6858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19500" name="Rectangle 44"/>
          <p:cNvSpPr>
            <a:spLocks noChangeArrowheads="1"/>
          </p:cNvSpPr>
          <p:nvPr/>
        </p:nvSpPr>
        <p:spPr bwMode="auto">
          <a:xfrm>
            <a:off x="0" y="0"/>
            <a:ext cx="6858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graphicFrame>
        <p:nvGraphicFramePr>
          <p:cNvPr id="19499" name="Object 43"/>
          <p:cNvGraphicFramePr>
            <a:graphicFrameLocks/>
          </p:cNvGraphicFramePr>
          <p:nvPr/>
        </p:nvGraphicFramePr>
        <p:xfrm>
          <a:off x="500042" y="5286380"/>
          <a:ext cx="5505450" cy="2533650"/>
        </p:xfrm>
        <a:graphic>
          <a:graphicData uri="http://schemas.openxmlformats.org/presentationml/2006/ole">
            <p:oleObj spid="_x0000_s19499" name="Gráfico" r:id="rId4" imgW="5495991" imgH="2524049" progId="Excel.Chart.8">
              <p:embed/>
            </p:oleObj>
          </a:graphicData>
        </a:graphic>
      </p:graphicFrame>
      <p:sp>
        <p:nvSpPr>
          <p:cNvPr id="19501" name="Rectangle 45"/>
          <p:cNvSpPr>
            <a:spLocks noChangeArrowheads="1"/>
          </p:cNvSpPr>
          <p:nvPr/>
        </p:nvSpPr>
        <p:spPr bwMode="auto">
          <a:xfrm>
            <a:off x="0" y="2533650"/>
            <a:ext cx="6858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7208405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125162" y="683568"/>
            <a:ext cx="6480720" cy="21602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500" b="1" dirty="0">
                <a:solidFill>
                  <a:schemeClr val="tx1"/>
                </a:solidFill>
              </a:rPr>
              <a:t>Correição</a:t>
            </a:r>
          </a:p>
        </p:txBody>
      </p:sp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785794" y="1214414"/>
            <a:ext cx="485778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200" b="1" i="0" u="none" strike="noStrike" cap="none" normalizeH="0" baseline="0" dirty="0">
                <a:ln>
                  <a:noFill/>
                </a:ln>
                <a:effectLst/>
                <a:ea typeface="Calibri" pitchFamily="34" charset="0"/>
                <a:cs typeface="Arial" pitchFamily="34" charset="0"/>
              </a:rPr>
              <a:t>PENALIDADES DE DEMISSÃO POR ÓRGÃO</a:t>
            </a:r>
            <a:endParaRPr kumimoji="0" lang="pt-BR" sz="1800" b="0" i="0" u="none" strike="noStrike" cap="none" normalizeH="0" baseline="0" dirty="0">
              <a:ln>
                <a:noFill/>
              </a:ln>
              <a:effectLst/>
              <a:cs typeface="Arial" pitchFamily="34" charset="0"/>
            </a:endParaRPr>
          </a:p>
        </p:txBody>
      </p:sp>
      <p:sp>
        <p:nvSpPr>
          <p:cNvPr id="37891" name="Rectangle 3"/>
          <p:cNvSpPr>
            <a:spLocks noChangeArrowheads="1"/>
          </p:cNvSpPr>
          <p:nvPr/>
        </p:nvSpPr>
        <p:spPr bwMode="auto">
          <a:xfrm>
            <a:off x="0" y="299085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37893" name="Rectangle 5"/>
          <p:cNvSpPr>
            <a:spLocks noChangeArrowheads="1"/>
          </p:cNvSpPr>
          <p:nvPr/>
        </p:nvSpPr>
        <p:spPr bwMode="auto">
          <a:xfrm>
            <a:off x="654096" y="4946256"/>
            <a:ext cx="557214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200" b="1" i="0" u="none" strike="noStrike" cap="none" normalizeH="0" baseline="0" dirty="0">
                <a:ln>
                  <a:noFill/>
                </a:ln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PENALIDADES DE DEMISSÃO POR CARGO</a:t>
            </a:r>
            <a:endParaRPr kumimoji="0" lang="pt-BR" sz="1800" b="0" i="0" u="none" strike="noStrike" cap="none" normalizeH="0" baseline="0" dirty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7894" name="Rectangle 6"/>
          <p:cNvSpPr>
            <a:spLocks noChangeArrowheads="1"/>
          </p:cNvSpPr>
          <p:nvPr/>
        </p:nvSpPr>
        <p:spPr bwMode="auto">
          <a:xfrm>
            <a:off x="0" y="2990850"/>
            <a:ext cx="6858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2" name="Rectangle 6"/>
          <p:cNvSpPr>
            <a:spLocks noChangeArrowheads="1"/>
          </p:cNvSpPr>
          <p:nvPr/>
        </p:nvSpPr>
        <p:spPr bwMode="auto">
          <a:xfrm>
            <a:off x="0" y="0"/>
            <a:ext cx="6858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37895" name="Rectangle 7"/>
          <p:cNvSpPr>
            <a:spLocks noChangeArrowheads="1"/>
          </p:cNvSpPr>
          <p:nvPr/>
        </p:nvSpPr>
        <p:spPr bwMode="auto">
          <a:xfrm>
            <a:off x="0" y="2533650"/>
            <a:ext cx="6858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37897" name="Rectangle 9"/>
          <p:cNvSpPr>
            <a:spLocks noChangeArrowheads="1"/>
          </p:cNvSpPr>
          <p:nvPr/>
        </p:nvSpPr>
        <p:spPr bwMode="auto">
          <a:xfrm>
            <a:off x="0" y="0"/>
            <a:ext cx="6858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37898" name="Rectangle 10"/>
          <p:cNvSpPr>
            <a:spLocks noChangeArrowheads="1"/>
          </p:cNvSpPr>
          <p:nvPr/>
        </p:nvSpPr>
        <p:spPr bwMode="auto">
          <a:xfrm>
            <a:off x="0" y="2524125"/>
            <a:ext cx="6858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37924" name="Rectangle 36"/>
          <p:cNvSpPr>
            <a:spLocks noChangeArrowheads="1"/>
          </p:cNvSpPr>
          <p:nvPr/>
        </p:nvSpPr>
        <p:spPr bwMode="auto">
          <a:xfrm>
            <a:off x="0" y="0"/>
            <a:ext cx="6858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graphicFrame>
        <p:nvGraphicFramePr>
          <p:cNvPr id="37923" name="Object 35"/>
          <p:cNvGraphicFramePr>
            <a:graphicFrameLocks/>
          </p:cNvGraphicFramePr>
          <p:nvPr/>
        </p:nvGraphicFramePr>
        <p:xfrm>
          <a:off x="571480" y="1785918"/>
          <a:ext cx="5505450" cy="2533650"/>
        </p:xfrm>
        <a:graphic>
          <a:graphicData uri="http://schemas.openxmlformats.org/presentationml/2006/ole">
            <p:oleObj spid="_x0000_s37923" name="Gráfico" r:id="rId3" imgW="5495991" imgH="2524049" progId="Excel.Chart.8">
              <p:embed/>
            </p:oleObj>
          </a:graphicData>
        </a:graphic>
      </p:graphicFrame>
      <p:sp>
        <p:nvSpPr>
          <p:cNvPr id="37925" name="Rectangle 37"/>
          <p:cNvSpPr>
            <a:spLocks noChangeArrowheads="1"/>
          </p:cNvSpPr>
          <p:nvPr/>
        </p:nvSpPr>
        <p:spPr bwMode="auto">
          <a:xfrm>
            <a:off x="0" y="2533650"/>
            <a:ext cx="6858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37927" name="Rectangle 39"/>
          <p:cNvSpPr>
            <a:spLocks noChangeArrowheads="1"/>
          </p:cNvSpPr>
          <p:nvPr/>
        </p:nvSpPr>
        <p:spPr bwMode="auto">
          <a:xfrm>
            <a:off x="0" y="0"/>
            <a:ext cx="6858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graphicFrame>
        <p:nvGraphicFramePr>
          <p:cNvPr id="37926" name="Object 38"/>
          <p:cNvGraphicFramePr>
            <a:graphicFrameLocks/>
          </p:cNvGraphicFramePr>
          <p:nvPr/>
        </p:nvGraphicFramePr>
        <p:xfrm>
          <a:off x="714356" y="5500694"/>
          <a:ext cx="5505450" cy="2533650"/>
        </p:xfrm>
        <a:graphic>
          <a:graphicData uri="http://schemas.openxmlformats.org/presentationml/2006/ole">
            <p:oleObj spid="_x0000_s37926" name="Gráfico" r:id="rId4" imgW="5495991" imgH="2524049" progId="Excel.Chart.8">
              <p:embed/>
            </p:oleObj>
          </a:graphicData>
        </a:graphic>
      </p:graphicFrame>
      <p:sp>
        <p:nvSpPr>
          <p:cNvPr id="37928" name="Rectangle 40"/>
          <p:cNvSpPr>
            <a:spLocks noChangeArrowheads="1"/>
          </p:cNvSpPr>
          <p:nvPr/>
        </p:nvSpPr>
        <p:spPr bwMode="auto">
          <a:xfrm>
            <a:off x="0" y="2533650"/>
            <a:ext cx="6858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7208405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142852" y="642910"/>
            <a:ext cx="6480720" cy="21602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500" b="1" dirty="0">
                <a:solidFill>
                  <a:schemeClr val="tx1"/>
                </a:solidFill>
              </a:rPr>
              <a:t>Cadastro de Empresas Inidôneas ou Suspensas do Estado de Alagoas - CEIS</a:t>
            </a:r>
          </a:p>
        </p:txBody>
      </p:sp>
      <p:graphicFrame>
        <p:nvGraphicFramePr>
          <p:cNvPr id="7" name="Gráfico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1803560137"/>
              </p:ext>
            </p:extLst>
          </p:nvPr>
        </p:nvGraphicFramePr>
        <p:xfrm>
          <a:off x="748088" y="1259632"/>
          <a:ext cx="5629276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Gráfico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412960766"/>
              </p:ext>
            </p:extLst>
          </p:nvPr>
        </p:nvGraphicFramePr>
        <p:xfrm>
          <a:off x="428604" y="5143504"/>
          <a:ext cx="6000792" cy="26746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xmlns="" val="222857164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6333</TotalTime>
  <Words>880</Words>
  <Application>Microsoft Office PowerPoint</Application>
  <PresentationFormat>Apresentação na tela (4:3)</PresentationFormat>
  <Paragraphs>175</Paragraphs>
  <Slides>15</Slides>
  <Notes>8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incorporados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17" baseType="lpstr">
      <vt:lpstr>Tema do Office</vt:lpstr>
      <vt:lpstr>Gráfico do Microsoft Office Excel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</vt:vector>
  </TitlesOfParts>
  <Company>Casa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Fabrícia</dc:creator>
  <cp:lastModifiedBy>fabricia.oliveira</cp:lastModifiedBy>
  <cp:revision>164</cp:revision>
  <dcterms:created xsi:type="dcterms:W3CDTF">2016-10-22T19:16:28Z</dcterms:created>
  <dcterms:modified xsi:type="dcterms:W3CDTF">2017-01-02T14:50:21Z</dcterms:modified>
</cp:coreProperties>
</file>