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79" r:id="rId4"/>
    <p:sldId id="256" r:id="rId5"/>
    <p:sldId id="280" r:id="rId6"/>
    <p:sldId id="261" r:id="rId7"/>
    <p:sldId id="281" r:id="rId8"/>
    <p:sldId id="264" r:id="rId9"/>
    <p:sldId id="266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1380" y="110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Plan1!$B$1</c:f>
              <c:strCache>
                <c:ptCount val="1"/>
                <c:pt idx="0">
                  <c:v>Processos Recebidos</c:v>
                </c:pt>
              </c:strCache>
            </c:strRef>
          </c:tx>
          <c:dLbls>
            <c:txPr>
              <a:bodyPr/>
              <a:lstStyle/>
              <a:p>
                <a:pPr>
                  <a:defRPr sz="1200">
                    <a:latin typeface="Candara" panose="020E0502030303020204" pitchFamily="34" charset="0"/>
                  </a:defRPr>
                </a:pPr>
                <a:endParaRPr lang="pt-BR"/>
              </a:p>
            </c:txPr>
            <c:showVal val="1"/>
          </c:dLbls>
          <c:cat>
            <c:strRef>
              <c:f>Plan1!$A$2:$A$7</c:f>
              <c:strCache>
                <c:ptCount val="6"/>
                <c:pt idx="0">
                  <c:v>Carlos </c:v>
                </c:pt>
                <c:pt idx="1">
                  <c:v>Cleonice</c:v>
                </c:pt>
                <c:pt idx="2">
                  <c:v>Esmeraldina</c:v>
                </c:pt>
                <c:pt idx="3">
                  <c:v>Sandra</c:v>
                </c:pt>
                <c:pt idx="4">
                  <c:v>Sandrely</c:v>
                </c:pt>
                <c:pt idx="5">
                  <c:v>Socorro </c:v>
                </c:pt>
              </c:strCache>
            </c:strRef>
          </c:cat>
          <c:val>
            <c:numRef>
              <c:f>Plan1!$B$2:$B$7</c:f>
              <c:numCache>
                <c:formatCode>General</c:formatCode>
                <c:ptCount val="6"/>
                <c:pt idx="0">
                  <c:v>90</c:v>
                </c:pt>
                <c:pt idx="1">
                  <c:v>70</c:v>
                </c:pt>
                <c:pt idx="2">
                  <c:v>63</c:v>
                </c:pt>
                <c:pt idx="3">
                  <c:v>60</c:v>
                </c:pt>
                <c:pt idx="4">
                  <c:v>52</c:v>
                </c:pt>
                <c:pt idx="5">
                  <c:v>71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Processos Analisados 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dLbls>
            <c:txPr>
              <a:bodyPr/>
              <a:lstStyle/>
              <a:p>
                <a:pPr>
                  <a:defRPr sz="1200">
                    <a:latin typeface="Candara" panose="020E0502030303020204" pitchFamily="34" charset="0"/>
                  </a:defRPr>
                </a:pPr>
                <a:endParaRPr lang="pt-BR"/>
              </a:p>
            </c:txPr>
            <c:showVal val="1"/>
          </c:dLbls>
          <c:cat>
            <c:strRef>
              <c:f>Plan1!$A$2:$A$7</c:f>
              <c:strCache>
                <c:ptCount val="6"/>
                <c:pt idx="0">
                  <c:v>Carlos </c:v>
                </c:pt>
                <c:pt idx="1">
                  <c:v>Cleonice</c:v>
                </c:pt>
                <c:pt idx="2">
                  <c:v>Esmeraldina</c:v>
                </c:pt>
                <c:pt idx="3">
                  <c:v>Sandra</c:v>
                </c:pt>
                <c:pt idx="4">
                  <c:v>Sandrely</c:v>
                </c:pt>
                <c:pt idx="5">
                  <c:v>Socorro </c:v>
                </c:pt>
              </c:strCache>
            </c:strRef>
          </c:cat>
          <c:val>
            <c:numRef>
              <c:f>Plan1!$C$2:$C$7</c:f>
              <c:numCache>
                <c:formatCode>General</c:formatCode>
                <c:ptCount val="6"/>
                <c:pt idx="0">
                  <c:v>44</c:v>
                </c:pt>
                <c:pt idx="1">
                  <c:v>15</c:v>
                </c:pt>
                <c:pt idx="2">
                  <c:v>18</c:v>
                </c:pt>
                <c:pt idx="3">
                  <c:v>26</c:v>
                </c:pt>
                <c:pt idx="4">
                  <c:v>27</c:v>
                </c:pt>
                <c:pt idx="5">
                  <c:v>39</c:v>
                </c:pt>
              </c:numCache>
            </c:numRef>
          </c:val>
        </c:ser>
        <c:axId val="62803328"/>
        <c:axId val="62801792"/>
      </c:barChart>
      <c:catAx>
        <c:axId val="62803328"/>
        <c:scaling>
          <c:orientation val="minMax"/>
        </c:scaling>
        <c:axPos val="b"/>
        <c:tickLblPos val="nextTo"/>
        <c:txPr>
          <a:bodyPr/>
          <a:lstStyle/>
          <a:p>
            <a:pPr>
              <a:defRPr sz="1400">
                <a:latin typeface="Candara" panose="020E0502030303020204" pitchFamily="34" charset="0"/>
              </a:defRPr>
            </a:pPr>
            <a:endParaRPr lang="pt-BR"/>
          </a:p>
        </c:txPr>
        <c:crossAx val="62801792"/>
        <c:crosses val="autoZero"/>
        <c:auto val="1"/>
        <c:lblAlgn val="ctr"/>
        <c:lblOffset val="100"/>
      </c:catAx>
      <c:valAx>
        <c:axId val="6280179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500">
                <a:latin typeface="Candara" panose="020E0502030303020204" pitchFamily="34" charset="0"/>
              </a:defRPr>
            </a:pPr>
            <a:endParaRPr lang="pt-BR"/>
          </a:p>
        </c:txPr>
        <c:crossAx val="6280332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400">
              <a:latin typeface="Candara" panose="020E0502030303020204" pitchFamily="34" charset="0"/>
            </a:defRPr>
          </a:pPr>
          <a:endParaRPr lang="pt-BR"/>
        </a:p>
      </c:txPr>
    </c:legend>
    <c:plotVisOnly val="1"/>
    <c:dispBlanksAs val="gap"/>
  </c:chart>
  <c:txPr>
    <a:bodyPr/>
    <a:lstStyle/>
    <a:p>
      <a:pPr>
        <a:defRPr sz="1800"/>
      </a:pPr>
      <a:endParaRPr lang="pt-B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>
                <a:solidFill>
                  <a:schemeClr val="accent1">
                    <a:lumMod val="75000"/>
                  </a:schemeClr>
                </a:solidFill>
              </a:defRPr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Média do Setor: 10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Plan1!$B$1</c:f>
              <c:strCache>
                <c:ptCount val="1"/>
                <c:pt idx="0">
                  <c:v>Nota Individual</c:v>
                </c:pt>
              </c:strCache>
            </c:strRef>
          </c:tx>
          <c:cat>
            <c:strRef>
              <c:f>Plan1!$A$2:$A$7</c:f>
              <c:strCache>
                <c:ptCount val="6"/>
                <c:pt idx="0">
                  <c:v>Carlos </c:v>
                </c:pt>
                <c:pt idx="1">
                  <c:v>Cleonice</c:v>
                </c:pt>
                <c:pt idx="2">
                  <c:v>Esmeraldina</c:v>
                </c:pt>
                <c:pt idx="3">
                  <c:v>Sandra</c:v>
                </c:pt>
                <c:pt idx="4">
                  <c:v>Sandrely</c:v>
                </c:pt>
                <c:pt idx="5">
                  <c:v>Socorro </c:v>
                </c:pt>
              </c:strCache>
            </c:strRef>
          </c:cat>
          <c:val>
            <c:numRef>
              <c:f>Plan1!$B$2:$B$7</c:f>
              <c:numCache>
                <c:formatCode>General</c:formatCode>
                <c:ptCount val="6"/>
                <c:pt idx="0">
                  <c:v>10</c:v>
                </c:pt>
                <c:pt idx="1">
                  <c:v>10</c:v>
                </c:pt>
                <c:pt idx="2">
                  <c:v>9.9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</c:numCache>
            </c:numRef>
          </c:val>
        </c:ser>
        <c:marker val="1"/>
        <c:axId val="63826176"/>
        <c:axId val="63827968"/>
      </c:lineChart>
      <c:catAx>
        <c:axId val="63826176"/>
        <c:scaling>
          <c:orientation val="minMax"/>
        </c:scaling>
        <c:axPos val="b"/>
        <c:tickLblPos val="nextTo"/>
        <c:crossAx val="63827968"/>
        <c:crosses val="autoZero"/>
        <c:auto val="1"/>
        <c:lblAlgn val="ctr"/>
        <c:lblOffset val="100"/>
      </c:catAx>
      <c:valAx>
        <c:axId val="63827968"/>
        <c:scaling>
          <c:orientation val="minMax"/>
        </c:scaling>
        <c:axPos val="l"/>
        <c:majorGridlines/>
        <c:numFmt formatCode="General" sourceLinked="1"/>
        <c:tickLblPos val="nextTo"/>
        <c:crossAx val="6382617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400"/>
          </a:pPr>
          <a:endParaRPr lang="pt-BR"/>
        </a:p>
      </c:txPr>
    </c:legend>
    <c:plotVisOnly val="1"/>
    <c:dispBlanksAs val="gap"/>
  </c:chart>
  <c:txPr>
    <a:bodyPr/>
    <a:lstStyle/>
    <a:p>
      <a:pPr>
        <a:defRPr sz="1800">
          <a:latin typeface="Candara" panose="020E0502030303020204" pitchFamily="34" charset="0"/>
        </a:defRPr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4"/>
  <c:chart>
    <c:autoTitleDeleted val="1"/>
    <c:plotArea>
      <c:layout>
        <c:manualLayout>
          <c:layoutTarget val="inner"/>
          <c:xMode val="edge"/>
          <c:yMode val="edge"/>
          <c:x val="0.15466773151717902"/>
          <c:y val="0.23485433070866141"/>
          <c:w val="0.38068471463549086"/>
          <c:h val="0.76097900262467288"/>
        </c:manualLayout>
      </c:layout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Assuntos dos Processos</c:v>
                </c:pt>
              </c:strCache>
            </c:strRef>
          </c:tx>
          <c:cat>
            <c:strRef>
              <c:f>Plan1!$A$2:$A$17</c:f>
              <c:strCache>
                <c:ptCount val="16"/>
                <c:pt idx="0">
                  <c:v>Assenção de Nível</c:v>
                </c:pt>
                <c:pt idx="1">
                  <c:v>Auditoria Especial</c:v>
                </c:pt>
                <c:pt idx="2">
                  <c:v>Apreensão de Arma de Fogo</c:v>
                </c:pt>
                <c:pt idx="3">
                  <c:v>Verba de Alimentação</c:v>
                </c:pt>
                <c:pt idx="4">
                  <c:v>Diárias</c:v>
                </c:pt>
                <c:pt idx="5">
                  <c:v>Abono de Permanência</c:v>
                </c:pt>
                <c:pt idx="6">
                  <c:v>Pgt Retroativo de Adc. Noturno</c:v>
                </c:pt>
                <c:pt idx="7">
                  <c:v>Despesa Comprovada com NF</c:v>
                </c:pt>
                <c:pt idx="8">
                  <c:v>Verba de Caráter Transitório</c:v>
                </c:pt>
                <c:pt idx="9">
                  <c:v>13º Salário e Horas Extras</c:v>
                </c:pt>
                <c:pt idx="10">
                  <c:v>Recurso FECOEP</c:v>
                </c:pt>
                <c:pt idx="11">
                  <c:v>Quinquênio</c:v>
                </c:pt>
                <c:pt idx="12">
                  <c:v>Prestação de Contas</c:v>
                </c:pt>
                <c:pt idx="13">
                  <c:v>Ressarcimento de Viagem</c:v>
                </c:pt>
                <c:pt idx="14">
                  <c:v>Decisão Judicial</c:v>
                </c:pt>
                <c:pt idx="15">
                  <c:v>Ressarcimento de Valores</c:v>
                </c:pt>
              </c:strCache>
            </c:strRef>
          </c:cat>
          <c:val>
            <c:numRef>
              <c:f>Plan1!$B$2:$B$17</c:f>
              <c:numCache>
                <c:formatCode>General</c:formatCode>
                <c:ptCount val="16"/>
                <c:pt idx="0">
                  <c:v>254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6</c:v>
                </c:pt>
                <c:pt idx="9">
                  <c:v>2</c:v>
                </c:pt>
                <c:pt idx="10">
                  <c:v>4</c:v>
                </c:pt>
                <c:pt idx="11">
                  <c:v>3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3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2540387344297654"/>
          <c:y val="8.9634186351706099E-2"/>
          <c:w val="0.35166770230272282"/>
          <c:h val="0.79725229658792651"/>
        </c:manualLayout>
      </c:layout>
      <c:txPr>
        <a:bodyPr/>
        <a:lstStyle/>
        <a:p>
          <a:pPr>
            <a:defRPr sz="800"/>
          </a:pPr>
          <a:endParaRPr lang="pt-BR"/>
        </a:p>
      </c:txPr>
    </c:legend>
    <c:plotVisOnly val="1"/>
    <c:dispBlanksAs val="zero"/>
  </c:chart>
  <c:txPr>
    <a:bodyPr/>
    <a:lstStyle/>
    <a:p>
      <a:pPr>
        <a:defRPr sz="1800"/>
      </a:pPr>
      <a:endParaRPr lang="pt-BR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04/11/2016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6943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694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04/11/2016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04/11/2016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04/11/2016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04/11/2016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04/11/2016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04/11/2016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47B0C-BEAF-4101-A473-A0EEEF189E44}" type="datetimeFigureOut">
              <a:rPr lang="pt-BR" smtClean="0"/>
              <a:pPr/>
              <a:t>04/11/2016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Gr_fico_do_Microsoft_Office_Excel1.xls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Gr_fico_do_Microsoft_Office_Excel2.xls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Gr_fico_do_Microsoft_Office_Excel3.xls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Gr_fico_do_Microsoft_Office_Excel4.xls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31181" y="2627784"/>
            <a:ext cx="5949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Candara" panose="020E0502030303020204" pitchFamily="34" charset="0"/>
              </a:rPr>
              <a:t>RELATÓRIO </a:t>
            </a:r>
            <a:r>
              <a:rPr lang="pt-BR" b="1" dirty="0" smtClean="0">
                <a:latin typeface="Candara" panose="020E0502030303020204" pitchFamily="34" charset="0"/>
              </a:rPr>
              <a:t>DE GESTÃO </a:t>
            </a:r>
          </a:p>
          <a:p>
            <a:pPr algn="ctr"/>
            <a:r>
              <a:rPr lang="pt-BR" b="1" dirty="0" smtClean="0">
                <a:latin typeface="Candara" panose="020E0502030303020204" pitchFamily="34" charset="0"/>
              </a:rPr>
              <a:t>SUPERINTENDÊNCIA </a:t>
            </a:r>
            <a:r>
              <a:rPr lang="pt-BR" b="1" dirty="0">
                <a:latin typeface="Candara" panose="020E0502030303020204" pitchFamily="34" charset="0"/>
              </a:rPr>
              <a:t>DE </a:t>
            </a:r>
            <a:r>
              <a:rPr lang="pt-BR" b="1" dirty="0" smtClean="0">
                <a:latin typeface="Candara" panose="020E0502030303020204" pitchFamily="34" charset="0"/>
              </a:rPr>
              <a:t>CORREIÇÃO E OUVIDORIA</a:t>
            </a:r>
          </a:p>
          <a:p>
            <a:pPr algn="ctr"/>
            <a:r>
              <a:rPr lang="pt-BR" b="1" dirty="0" smtClean="0">
                <a:latin typeface="Candara" panose="020E0502030303020204" pitchFamily="34" charset="0"/>
              </a:rPr>
              <a:t>SETEMBRO/2016 </a:t>
            </a:r>
            <a:endParaRPr lang="pt-BR" dirty="0">
              <a:latin typeface="Candara" panose="020E0502030303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88640" y="3690613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Apresentação</a:t>
            </a:r>
            <a:endParaRPr lang="pt-BR" sz="15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0" y="1115616"/>
            <a:ext cx="6858000" cy="1489912"/>
            <a:chOff x="0" y="1971675"/>
            <a:chExt cx="12192000" cy="3970338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71675"/>
              <a:ext cx="12192000" cy="397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CaixaDeTexto 9"/>
            <p:cNvSpPr txBox="1">
              <a:spLocks noChangeArrowheads="1"/>
            </p:cNvSpPr>
            <p:nvPr/>
          </p:nvSpPr>
          <p:spPr bwMode="auto">
            <a:xfrm>
              <a:off x="806451" y="2387601"/>
              <a:ext cx="2595563" cy="17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pt-BR" altLang="pt-BR" sz="1500" b="1" dirty="0">
                  <a:solidFill>
                    <a:schemeClr val="bg1"/>
                  </a:solidFill>
                </a:rPr>
                <a:t>Transparência a serviço do cidadão</a:t>
              </a:r>
            </a:p>
          </p:txBody>
        </p: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0862" y="107504"/>
            <a:ext cx="1648435" cy="94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188640" y="3929058"/>
            <a:ext cx="6669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>
                <a:latin typeface="Candara" panose="020E0502030303020204" pitchFamily="34" charset="0"/>
              </a:rPr>
              <a:t>Esse relatório tem </a:t>
            </a:r>
            <a:r>
              <a:rPr lang="pt-BR" sz="1200" dirty="0">
                <a:latin typeface="Candara" panose="020E0502030303020204" pitchFamily="34" charset="0"/>
              </a:rPr>
              <a:t>como objetivo informar as atividades desempenhadas pela Superintendência </a:t>
            </a:r>
            <a:r>
              <a:rPr lang="pt-BR" sz="1200" dirty="0" smtClean="0">
                <a:latin typeface="Candara" panose="020E0502030303020204" pitchFamily="34" charset="0"/>
              </a:rPr>
              <a:t>de Correição e Ouvidoria- SUCOR, como também, a produtividade da equipe envolvida no mês de setembro de 2016, com </a:t>
            </a:r>
            <a:r>
              <a:rPr lang="pt-BR" sz="1200" b="1" dirty="0" smtClean="0">
                <a:latin typeface="Candara" panose="020E0502030303020204" pitchFamily="34" charset="0"/>
              </a:rPr>
              <a:t>20 dias úteis</a:t>
            </a:r>
            <a:r>
              <a:rPr lang="pt-BR" sz="1200" dirty="0" smtClean="0">
                <a:latin typeface="Candara" panose="020E0502030303020204" pitchFamily="34" charset="0"/>
              </a:rPr>
              <a:t>.</a:t>
            </a:r>
          </a:p>
          <a:p>
            <a:pPr algn="just"/>
            <a:r>
              <a:rPr lang="pt-BR" sz="1200" dirty="0" smtClean="0">
                <a:latin typeface="Candara" panose="020E0502030303020204" pitchFamily="34" charset="0"/>
              </a:rPr>
              <a:t> </a:t>
            </a:r>
            <a:endParaRPr lang="pt-BR" sz="1200" dirty="0">
              <a:latin typeface="Candara" panose="020E0502030303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8640" y="4860032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Produtividade dos Assessores de Controle </a:t>
            </a:r>
            <a:r>
              <a:rPr lang="pt-BR" sz="15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Interno </a:t>
            </a:r>
            <a:r>
              <a:rPr lang="pt-BR" sz="1500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(AJUSTAR)</a:t>
            </a:r>
            <a:r>
              <a:rPr lang="pt-BR" sz="15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endParaRPr lang="pt-BR" sz="15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14" name="Gráfico 13"/>
          <p:cNvGraphicFramePr/>
          <p:nvPr>
            <p:extLst>
              <p:ext uri="{D42A27DB-BD31-4B8C-83A1-F6EECF244321}">
                <p14:modId xmlns:p14="http://schemas.microsoft.com/office/powerpoint/2010/main" xmlns="" val="3007862778"/>
              </p:ext>
            </p:extLst>
          </p:nvPr>
        </p:nvGraphicFramePr>
        <p:xfrm>
          <a:off x="453629" y="5796136"/>
          <a:ext cx="6071715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1628800" y="5220072"/>
            <a:ext cx="2498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latin typeface="Candara" panose="020E0502030303020204" pitchFamily="34" charset="0"/>
              </a:rPr>
              <a:t>Total de processos  Recebidos: </a:t>
            </a:r>
            <a:r>
              <a:rPr lang="pt-BR" sz="12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406</a:t>
            </a:r>
          </a:p>
          <a:p>
            <a:r>
              <a:rPr lang="pt-BR" sz="1200" b="1" dirty="0" smtClean="0">
                <a:latin typeface="Candara" panose="020E0502030303020204" pitchFamily="34" charset="0"/>
              </a:rPr>
              <a:t>Total de processos Analisados: </a:t>
            </a:r>
            <a:r>
              <a:rPr lang="pt-BR" sz="1200" b="1" dirty="0" smtClean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169</a:t>
            </a:r>
            <a:endParaRPr lang="pt-BR" sz="12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941168" y="8735700"/>
            <a:ext cx="1468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latin typeface="Candara" panose="020E0502030303020204" pitchFamily="34" charset="0"/>
              </a:rPr>
              <a:t>Fonte: Painel de Gestão</a:t>
            </a:r>
            <a:endParaRPr lang="pt-BR" sz="10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08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53407" y="500034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</a:rPr>
              <a:t>2.2 Transparência Passiva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42876" y="1000100"/>
            <a:ext cx="664371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2.2.1 SERVIÇO DE INFORMAÇÃO AO CIDADÃO (PRESENCIAL E SISTEMA E-SIC)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Monitoramento diário da utilização do Sistema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e-SIC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Atendimento diário aos usuários do sistema (cidadãos e órgão/entidades), via telefone, e-mails e atendimento presencial;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Elaboração de relatório estatístico consolidado do Serviço de Informação ao Cidadão de todos os órgãos e entidades do Estado de Alagoas e publicação no site da CGE;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Elaboração de relatório estatístico do Serviço de Informação ao Cidadão da Controladoria Geral do Estado e publicação no site da CGE;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Análise e respostas de 07 (sete) pedidos iniciais</a:t>
            </a:r>
            <a:r>
              <a:rPr kumimoji="0" 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 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de acesso à informação dirigidos à Controladoria Geral do Estado;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Análise e elaboração de parecer em 12 (doze) recursos interpostos perante a CGE;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Alimentação do painel de controle da SUCOR.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14290" y="4570290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</a:rPr>
              <a:t>2.3 Ouvidoria Pública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42852" y="5186370"/>
            <a:ext cx="6143668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Elaboração de Relatório de acompanhamento da ouvidoria 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Foram recebidas 15 (quinze) manifestações de ouvidoria.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Alimentação do painel de controle da SUCOR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12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53407" y="500034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</a:rPr>
              <a:t>3.</a:t>
            </a:r>
            <a:r>
              <a:rPr lang="pt-BR" sz="1500" b="1" dirty="0" smtClean="0">
                <a:solidFill>
                  <a:schemeClr val="tx1"/>
                </a:solidFill>
              </a:rPr>
              <a:t> Correição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214314" y="1228952"/>
            <a:ext cx="6357958" cy="598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Acompanhamento das Publicações de Portarias de Instauração e Sindicância Administrativas e Processos Administrativos Disciplinares no DOE/AL;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Acompanhamento dos Decretos de Aplicação das Penalidades no DOE/AL;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Análise e emissão de parecer em 01 (um) processo;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Análise, Verificação e Consolidação de dados relativos à correição enviados pelos Assessores de Transparência dos órgãos e das entidades – 96 planilhas analisadas; 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Elaboração dos Relatórios de Acompanhamento da Comissão de Processo Administrativo Disciplinar (CPAD);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Elaboração dos Relatórios de Monitoramento da Correição no Poder Executivo Estadual, a partir dos dados coletados no DOE/AL;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Elaboração do relatório de atividades de correição;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Revisão do Manual de Procedimentos SUCOR (4.3.2. Correição);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Organização da sala dos Técnicos SUCOR – inventário;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Reunião Norma ISO 9001;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2ª reunião Norma ISO 9001;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3ª reunião Norma ISO 9001;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Reunião Norma ISSO;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Abertura das não conformidades;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ISO 9001 - Elaboração do Mapa de Controle de Documentos de Origem Externa;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Elaboração do Ofício Circular solicitando demissões – Órgãos/Entidades;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Elaboração dos </a:t>
            </a:r>
            <a:r>
              <a:rPr kumimoji="0" lang="pt-BR" sz="1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post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 da Correição;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Elaboração dos procedimentos por telefone – Correição;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Apoio à caravana LAI/SIC/Ouvidoria;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Atualização do Painel de Controle.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12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53407" y="500034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</a:rPr>
              <a:t>4</a:t>
            </a:r>
            <a:r>
              <a:rPr lang="pt-BR" sz="1500" b="1" dirty="0" smtClean="0">
                <a:solidFill>
                  <a:schemeClr val="tx1"/>
                </a:solidFill>
              </a:rPr>
              <a:t>.</a:t>
            </a:r>
            <a:r>
              <a:rPr lang="pt-BR" sz="1500" b="1" dirty="0" smtClean="0">
                <a:solidFill>
                  <a:schemeClr val="tx1"/>
                </a:solidFill>
              </a:rPr>
              <a:t> Cadastro da Empresas Inidôneas ou Suspensas do Estado de Alagoas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214314" y="1142976"/>
            <a:ext cx="6357958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Foram contabilizados 03 (três) processos administrativos com aplicação de penalidades a empresas e/ou pessoas físicas, encaminhados a este órgão de Controle Interno.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Revisão do Manual de Procedimentos SUCOR/TRANSPARÊNCIA;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Elaboração de relatório de acompanhamento do CEIS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12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53407" y="500034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</a:rPr>
              <a:t>5.</a:t>
            </a:r>
            <a:r>
              <a:rPr lang="pt-BR" sz="1500" b="1" dirty="0" smtClean="0">
                <a:solidFill>
                  <a:schemeClr val="tx1"/>
                </a:solidFill>
              </a:rPr>
              <a:t> Reuniões e Apresentações</a:t>
            </a:r>
            <a:endParaRPr lang="pt-BR" sz="15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285729" y="1071534"/>
          <a:ext cx="6143636" cy="3282105"/>
        </p:xfrm>
        <a:graphic>
          <a:graphicData uri="http://schemas.openxmlformats.org/drawingml/2006/table">
            <a:tbl>
              <a:tblPr/>
              <a:tblGrid>
                <a:gridCol w="1307215"/>
                <a:gridCol w="1307215"/>
                <a:gridCol w="2087940"/>
                <a:gridCol w="1441266"/>
              </a:tblGrid>
              <a:tr h="2377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b="1" dirty="0">
                          <a:latin typeface="+mn-lt"/>
                          <a:ea typeface="Calibri"/>
                          <a:cs typeface="Times New Roman"/>
                        </a:rPr>
                        <a:t>DATA</a:t>
                      </a:r>
                      <a:endParaRPr lang="pt-BR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b="1">
                          <a:latin typeface="+mn-lt"/>
                          <a:ea typeface="Calibri"/>
                          <a:cs typeface="Times New Roman"/>
                        </a:rPr>
                        <a:t>LOCAL</a:t>
                      </a:r>
                      <a:endParaRPr lang="pt-BR" sz="12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b="1">
                          <a:latin typeface="+mn-lt"/>
                          <a:ea typeface="Calibri"/>
                          <a:cs typeface="Times New Roman"/>
                        </a:rPr>
                        <a:t>ASSUNTO</a:t>
                      </a:r>
                      <a:endParaRPr lang="pt-BR" sz="12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1465" indent="-29146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b="1">
                          <a:latin typeface="+mn-lt"/>
                          <a:ea typeface="Calibri"/>
                          <a:cs typeface="Times New Roman"/>
                        </a:rPr>
                        <a:t>PARTICIPANTES</a:t>
                      </a:r>
                      <a:endParaRPr lang="pt-BR" sz="12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01/09/2016</a:t>
                      </a:r>
                      <a:endParaRPr lang="pt-BR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latin typeface="+mn-lt"/>
                          <a:ea typeface="Calibri"/>
                          <a:cs typeface="Times New Roman"/>
                        </a:rPr>
                        <a:t>-----</a:t>
                      </a: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CEIS com o ITEC</a:t>
                      </a:r>
                      <a:endParaRPr lang="pt-BR" sz="12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latin typeface="+mn-lt"/>
                          <a:ea typeface="Calibri"/>
                          <a:cs typeface="Times New Roman"/>
                        </a:rPr>
                        <a:t>Bruna, Liana  e ITEC</a:t>
                      </a: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4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01/09/2016</a:t>
                      </a:r>
                      <a:endParaRPr lang="pt-BR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latin typeface="+mn-lt"/>
                          <a:ea typeface="Calibri"/>
                          <a:cs typeface="Times New Roman"/>
                        </a:rPr>
                        <a:t>SEPLAG</a:t>
                      </a: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Demissões na Folha de Pagamento</a:t>
                      </a:r>
                      <a:endParaRPr lang="pt-BR" sz="12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latin typeface="+mn-lt"/>
                          <a:ea typeface="Calibri"/>
                          <a:cs typeface="Times New Roman"/>
                        </a:rPr>
                        <a:t>Roberta (SEPLAG), Vanessa, Liana e Anilton</a:t>
                      </a: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1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01/09/2016</a:t>
                      </a:r>
                      <a:endParaRPr lang="pt-BR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latin typeface="+mn-lt"/>
                          <a:ea typeface="Calibri"/>
                          <a:cs typeface="Times New Roman"/>
                        </a:rPr>
                        <a:t>CGE</a:t>
                      </a: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latin typeface="+mn-lt"/>
                          <a:ea typeface="Calibri"/>
                          <a:cs typeface="Times New Roman"/>
                        </a:rPr>
                        <a:t>Reunião Geral com a Controladora</a:t>
                      </a: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latin typeface="+mn-lt"/>
                          <a:ea typeface="Calibri"/>
                          <a:cs typeface="Times New Roman"/>
                        </a:rPr>
                        <a:t>CGE</a:t>
                      </a: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1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08/09/2016</a:t>
                      </a:r>
                      <a:endParaRPr lang="pt-BR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latin typeface="+mn-lt"/>
                          <a:ea typeface="Calibri"/>
                          <a:cs typeface="Times New Roman"/>
                        </a:rPr>
                        <a:t>CGE</a:t>
                      </a: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Reunião sobre o Manual da ISO SUCOR</a:t>
                      </a:r>
                      <a:endParaRPr lang="pt-BR" sz="12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latin typeface="+mn-lt"/>
                          <a:ea typeface="Calibri"/>
                          <a:cs typeface="Times New Roman"/>
                        </a:rPr>
                        <a:t>SUCOR</a:t>
                      </a: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1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13 a 15/09/2016</a:t>
                      </a:r>
                      <a:endParaRPr lang="pt-BR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latin typeface="+mn-lt"/>
                          <a:ea typeface="Calibri"/>
                          <a:cs typeface="Times New Roman"/>
                        </a:rPr>
                        <a:t>CGU</a:t>
                      </a: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latin typeface="+mn-lt"/>
                          <a:ea typeface="Calibri"/>
                          <a:cs typeface="Times New Roman"/>
                        </a:rPr>
                        <a:t>Semana de Ouvidoria e Acesso à Informação</a:t>
                      </a: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latin typeface="+mn-lt"/>
                          <a:ea typeface="Calibri"/>
                          <a:cs typeface="Times New Roman"/>
                        </a:rPr>
                        <a:t>Bruna</a:t>
                      </a: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22/09/2016</a:t>
                      </a:r>
                      <a:endParaRPr lang="pt-BR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latin typeface="+mn-lt"/>
                          <a:ea typeface="Calibri"/>
                          <a:cs typeface="Times New Roman"/>
                        </a:rPr>
                        <a:t>CGE</a:t>
                      </a: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latin typeface="+mn-lt"/>
                          <a:ea typeface="Calibri"/>
                          <a:cs typeface="Times New Roman"/>
                        </a:rPr>
                        <a:t>Reunião Equipe SUCOR</a:t>
                      </a: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latin typeface="+mn-lt"/>
                          <a:ea typeface="Calibri"/>
                          <a:cs typeface="Times New Roman"/>
                        </a:rPr>
                        <a:t>Equipe SUCOR</a:t>
                      </a: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1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23/09/2016</a:t>
                      </a:r>
                      <a:endParaRPr lang="pt-BR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latin typeface="+mn-lt"/>
                          <a:ea typeface="Calibri"/>
                          <a:cs typeface="Times New Roman"/>
                        </a:rPr>
                        <a:t>CGE</a:t>
                      </a: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Treinamento da equipe quanto aos fluxos internos da SUCOR</a:t>
                      </a:r>
                      <a:endParaRPr lang="pt-BR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latin typeface="+mn-lt"/>
                          <a:ea typeface="Calibri"/>
                          <a:cs typeface="Times New Roman"/>
                        </a:rPr>
                        <a:t>Equipe SUCOR</a:t>
                      </a: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29/09/2016</a:t>
                      </a:r>
                      <a:endParaRPr lang="pt-BR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latin typeface="+mn-lt"/>
                          <a:ea typeface="Calibri"/>
                          <a:cs typeface="Times New Roman"/>
                        </a:rPr>
                        <a:t>CGE</a:t>
                      </a: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Reunião com AL PREVIDÊNCIA</a:t>
                      </a:r>
                      <a:endParaRPr lang="pt-BR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latin typeface="+mn-lt"/>
                          <a:ea typeface="Calibri"/>
                          <a:cs typeface="Times New Roman"/>
                        </a:rPr>
                        <a:t>Bruna </a:t>
                      </a:r>
                    </a:p>
                  </a:txBody>
                  <a:tcPr marL="37151" marR="371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42852" y="5141794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</a:rPr>
              <a:t>6.</a:t>
            </a:r>
            <a:r>
              <a:rPr lang="pt-BR" sz="1500" b="1" dirty="0" smtClean="0">
                <a:solidFill>
                  <a:schemeClr val="tx1"/>
                </a:solidFill>
              </a:rPr>
              <a:t> Capacitações</a:t>
            </a:r>
            <a:endParaRPr lang="pt-BR" sz="15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714356" y="5893098"/>
          <a:ext cx="5143505" cy="1393546"/>
        </p:xfrm>
        <a:graphic>
          <a:graphicData uri="http://schemas.openxmlformats.org/drawingml/2006/table">
            <a:tbl>
              <a:tblPr/>
              <a:tblGrid>
                <a:gridCol w="1094412"/>
                <a:gridCol w="1094412"/>
                <a:gridCol w="1748041"/>
                <a:gridCol w="1206640"/>
              </a:tblGrid>
              <a:tr h="4285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b="1">
                          <a:latin typeface="+mj-lt"/>
                          <a:ea typeface="Calibri"/>
                          <a:cs typeface="Times New Roman"/>
                        </a:rPr>
                        <a:t>DATA</a:t>
                      </a:r>
                      <a:endParaRPr lang="pt-BR" sz="12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b="1">
                          <a:latin typeface="+mj-lt"/>
                          <a:ea typeface="Calibri"/>
                          <a:cs typeface="Times New Roman"/>
                        </a:rPr>
                        <a:t>LOCAL</a:t>
                      </a:r>
                      <a:endParaRPr lang="pt-BR" sz="12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b="1">
                          <a:latin typeface="+mj-lt"/>
                          <a:ea typeface="Calibri"/>
                          <a:cs typeface="Times New Roman"/>
                        </a:rPr>
                        <a:t>ASSUNTO</a:t>
                      </a:r>
                      <a:endParaRPr lang="pt-BR" sz="12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1465" indent="-29146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b="1">
                          <a:latin typeface="+mj-lt"/>
                          <a:ea typeface="Calibri"/>
                          <a:cs typeface="Times New Roman"/>
                        </a:rPr>
                        <a:t>PALESTRANTE</a:t>
                      </a:r>
                      <a:endParaRPr lang="pt-BR" sz="12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5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12 a 15/09</a:t>
                      </a:r>
                      <a:endParaRPr lang="pt-BR" sz="12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latin typeface="+mj-lt"/>
                          <a:ea typeface="Calibri"/>
                          <a:cs typeface="Times New Roman"/>
                        </a:rPr>
                        <a:t>Escola de Governo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Como Falar em Público</a:t>
                      </a:r>
                      <a:endParaRPr lang="pt-BR" sz="12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latin typeface="+mj-lt"/>
                          <a:ea typeface="Calibri"/>
                          <a:cs typeface="Times New Roman"/>
                        </a:rPr>
                        <a:t>Guilherme Lamenha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5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26 a 29/09/2016</a:t>
                      </a:r>
                      <a:endParaRPr lang="pt-BR" sz="12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latin typeface="+mj-lt"/>
                          <a:ea typeface="Calibri"/>
                          <a:cs typeface="Times New Roman"/>
                        </a:rPr>
                        <a:t>Escola de Governo</a:t>
                      </a: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Times New Roman"/>
                        </a:rPr>
                        <a:t>Como Falar em Público</a:t>
                      </a:r>
                      <a:endParaRPr lang="pt-BR" sz="12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latin typeface="+mj-lt"/>
                          <a:ea typeface="Calibri"/>
                          <a:cs typeface="Times New Roman"/>
                        </a:rPr>
                        <a:t>Guilherme </a:t>
                      </a:r>
                      <a:r>
                        <a:rPr lang="pt-BR" sz="1200" dirty="0" err="1">
                          <a:latin typeface="+mj-lt"/>
                          <a:ea typeface="Calibri"/>
                          <a:cs typeface="Times New Roman"/>
                        </a:rPr>
                        <a:t>Lamenha</a:t>
                      </a:r>
                      <a:endParaRPr lang="pt-BR" sz="12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37151" marR="37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412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53407" y="285720"/>
            <a:ext cx="6480720" cy="500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500" b="1" dirty="0" smtClean="0">
                <a:solidFill>
                  <a:schemeClr val="tx1"/>
                </a:solidFill>
              </a:rPr>
              <a:t>6</a:t>
            </a:r>
            <a:r>
              <a:rPr lang="pt-BR" sz="1500" b="1" dirty="0" smtClean="0">
                <a:solidFill>
                  <a:schemeClr val="tx1"/>
                </a:solidFill>
              </a:rPr>
              <a:t>.</a:t>
            </a:r>
            <a:r>
              <a:rPr lang="pt-BR" sz="1500" b="1" dirty="0" smtClean="0">
                <a:solidFill>
                  <a:schemeClr val="tx1"/>
                </a:solidFill>
              </a:rPr>
              <a:t> Relatório do Portal da Transparência (Fonte: </a:t>
            </a:r>
            <a:r>
              <a:rPr lang="pt-BR" sz="1500" b="1" dirty="0" smtClean="0">
                <a:solidFill>
                  <a:schemeClr val="tx1"/>
                </a:solidFill>
                <a:ea typeface="Calibri" pitchFamily="34" charset="0"/>
                <a:cs typeface="Arial" pitchFamily="34" charset="0"/>
              </a:rPr>
              <a:t>GOOGLE ANALYTICS)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42876" y="1128433"/>
            <a:ext cx="6572272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OBJETIVO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O presente relatório tem por objetivo demonstrar com dados quantitativos informações relativas aos acessos recebidos pelo Portal da Transparência Graciliano Ramos, no período de 01 de Agosto de 2016 a 31 de Agosto de 2016, sendo estes dados retirados do Google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Analytics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.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VISÃO GERAL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No mês de Setembro houve 16.625 acessos ao Portal da Transparência, com uma média de duração de 04min42s por acesso/sessão entre 10.595 usuários, destes sendo 5.488 novos usuários e 5.106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retornantes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.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48130" name="Imagem 1"/>
          <p:cNvPicPr>
            <a:picLocks noChangeAspect="1" noChangeArrowheads="1"/>
          </p:cNvPicPr>
          <p:nvPr/>
        </p:nvPicPr>
        <p:blipFill>
          <a:blip r:embed="rId3"/>
          <a:srcRect l="17989" t="15987" r="1939" b="2821"/>
          <a:stretch>
            <a:fillRect/>
          </a:stretch>
        </p:blipFill>
        <p:spPr bwMode="auto">
          <a:xfrm>
            <a:off x="233385" y="3690957"/>
            <a:ext cx="64103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412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53407" y="285720"/>
            <a:ext cx="6480720" cy="500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500" b="1" dirty="0" smtClean="0">
                <a:solidFill>
                  <a:schemeClr val="tx1"/>
                </a:solidFill>
              </a:rPr>
              <a:t>6</a:t>
            </a:r>
            <a:r>
              <a:rPr lang="pt-BR" sz="1500" b="1" dirty="0" smtClean="0">
                <a:solidFill>
                  <a:schemeClr val="tx1"/>
                </a:solidFill>
              </a:rPr>
              <a:t>.</a:t>
            </a:r>
            <a:r>
              <a:rPr lang="pt-BR" sz="1500" b="1" dirty="0" smtClean="0">
                <a:solidFill>
                  <a:schemeClr val="tx1"/>
                </a:solidFill>
              </a:rPr>
              <a:t> Relatório do Portal da Transparência (Fonte: </a:t>
            </a:r>
            <a:r>
              <a:rPr lang="pt-BR" sz="1500" b="1" dirty="0" smtClean="0">
                <a:solidFill>
                  <a:schemeClr val="tx1"/>
                </a:solidFill>
                <a:ea typeface="Calibri" pitchFamily="34" charset="0"/>
                <a:cs typeface="Arial" pitchFamily="34" charset="0"/>
              </a:rPr>
              <a:t>GOOGLE ANALYTICS)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142852" y="1285852"/>
            <a:ext cx="6572296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CIDADES QUE MAIS ACESSARAM O PORTAL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No mês de Setembro a cidade que mais acessou o Portal foi Maceió – AL, com 9.340 acessos, em seqüência nas cidades com maior acesso estão Arapiraca, Fortaleza, Florianópolis e São Paulo.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50178" name="Imagem 4"/>
          <p:cNvPicPr>
            <a:picLocks noChangeAspect="1" noChangeArrowheads="1"/>
          </p:cNvPicPr>
          <p:nvPr/>
        </p:nvPicPr>
        <p:blipFill>
          <a:blip r:embed="rId3"/>
          <a:srcRect l="17461" t="24765" r="1411" b="15047"/>
          <a:stretch>
            <a:fillRect/>
          </a:stretch>
        </p:blipFill>
        <p:spPr bwMode="auto">
          <a:xfrm>
            <a:off x="38123" y="2857488"/>
            <a:ext cx="6677025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412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53407" y="285720"/>
            <a:ext cx="6480720" cy="500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500" b="1" dirty="0" smtClean="0">
                <a:solidFill>
                  <a:schemeClr val="tx1"/>
                </a:solidFill>
              </a:rPr>
              <a:t>6</a:t>
            </a:r>
            <a:r>
              <a:rPr lang="pt-BR" sz="1500" b="1" dirty="0" smtClean="0">
                <a:solidFill>
                  <a:schemeClr val="tx1"/>
                </a:solidFill>
              </a:rPr>
              <a:t>.</a:t>
            </a:r>
            <a:r>
              <a:rPr lang="pt-BR" sz="1500" b="1" dirty="0" smtClean="0">
                <a:solidFill>
                  <a:schemeClr val="tx1"/>
                </a:solidFill>
              </a:rPr>
              <a:t> Relatório do Portal da Transparência (Fonte: </a:t>
            </a:r>
            <a:r>
              <a:rPr lang="pt-BR" sz="1500" b="1" dirty="0" smtClean="0">
                <a:solidFill>
                  <a:schemeClr val="tx1"/>
                </a:solidFill>
                <a:ea typeface="Calibri" pitchFamily="34" charset="0"/>
                <a:cs typeface="Arial" pitchFamily="34" charset="0"/>
              </a:rPr>
              <a:t>GOOGLE ANALYTICS)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52225" name="Rectangle 1"/>
          <p:cNvSpPr>
            <a:spLocks noChangeArrowheads="1"/>
          </p:cNvSpPr>
          <p:nvPr/>
        </p:nvSpPr>
        <p:spPr bwMode="auto">
          <a:xfrm>
            <a:off x="142876" y="1235167"/>
            <a:ext cx="6572272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DISPOSITIVOS UTILIZADOS PARA ACESSAR O PORTAL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No mês de Setembro o dispositivo mais utilizado para acessar o Portal de Transparência foi o desktop, incluindo computadores de mesa e laptops, em seguida o dispositivo mais utilizado é o celular (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mobile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) e, por fim, são usados os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tablets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.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52226" name="Imagem 7"/>
          <p:cNvPicPr>
            <a:picLocks noChangeAspect="1" noChangeArrowheads="1"/>
          </p:cNvPicPr>
          <p:nvPr/>
        </p:nvPicPr>
        <p:blipFill>
          <a:blip r:embed="rId3"/>
          <a:srcRect l="19400" t="49216" r="1234" b="21944"/>
          <a:stretch>
            <a:fillRect/>
          </a:stretch>
        </p:blipFill>
        <p:spPr bwMode="auto">
          <a:xfrm>
            <a:off x="185760" y="2928926"/>
            <a:ext cx="645795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412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60834" y="323528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</a:rPr>
              <a:t>Tipos de </a:t>
            </a:r>
            <a:r>
              <a:rPr lang="pt-BR" sz="1500" b="1" dirty="0" smtClean="0">
                <a:solidFill>
                  <a:schemeClr val="tx1"/>
                </a:solidFill>
              </a:rPr>
              <a:t>Processos </a:t>
            </a:r>
            <a:r>
              <a:rPr lang="pt-BR" sz="1500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(AJUSTAR)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0834" y="4139952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>
                <a:solidFill>
                  <a:schemeClr val="tx1"/>
                </a:solidFill>
              </a:rPr>
              <a:t>Notas da </a:t>
            </a:r>
            <a:r>
              <a:rPr lang="pt-BR" sz="1500" b="1" dirty="0" smtClean="0">
                <a:solidFill>
                  <a:schemeClr val="tx1"/>
                </a:solidFill>
              </a:rPr>
              <a:t>Equipe </a:t>
            </a:r>
            <a:r>
              <a:rPr lang="pt-BR" sz="1500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(AJUSTAR)</a:t>
            </a:r>
            <a:endParaRPr lang="pt-BR" sz="15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xmlns="" val="3980868749"/>
              </p:ext>
            </p:extLst>
          </p:nvPr>
        </p:nvGraphicFramePr>
        <p:xfrm>
          <a:off x="484870" y="4860032"/>
          <a:ext cx="5832648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xmlns="" val="2460803925"/>
              </p:ext>
            </p:extLst>
          </p:nvPr>
        </p:nvGraphicFramePr>
        <p:xfrm>
          <a:off x="548680" y="827584"/>
          <a:ext cx="6092874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916832" y="2771800"/>
            <a:ext cx="89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ndara" panose="020E0502030303020204" pitchFamily="34" charset="0"/>
              </a:rPr>
              <a:t>88%</a:t>
            </a:r>
            <a:endParaRPr lang="pt-BR" dirty="0">
              <a:latin typeface="Candara" panose="020E0502030303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070876" y="161967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andara" panose="020E0502030303020204" pitchFamily="34" charset="0"/>
              </a:rPr>
              <a:t>12%</a:t>
            </a:r>
            <a:endParaRPr lang="pt-BR" dirty="0">
              <a:latin typeface="Candara" panose="020E0502030303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725144" y="8244408"/>
            <a:ext cx="1468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latin typeface="Candara" panose="020E0502030303020204" pitchFamily="34" charset="0"/>
              </a:rPr>
              <a:t>Fonte: Painel de Gestão</a:t>
            </a:r>
            <a:endParaRPr lang="pt-BR" sz="1000" b="1" dirty="0">
              <a:latin typeface="Candara" panose="020E0502030303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797152" y="3779912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latin typeface="Candara" panose="020E0502030303020204" pitchFamily="34" charset="0"/>
              </a:rPr>
              <a:t>Fonte: Integra</a:t>
            </a:r>
            <a:endParaRPr lang="pt-BR" sz="10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19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14290" y="2786050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pt-BR" sz="1500" b="1" dirty="0" smtClean="0">
                <a:solidFill>
                  <a:schemeClr val="tx1"/>
                </a:solidFill>
                <a:latin typeface="+mj-lt"/>
              </a:rPr>
              <a:t>. Atividades Desenvolvidas pela SUCOR</a:t>
            </a:r>
            <a:endParaRPr lang="pt-BR" sz="15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Grupo 7"/>
          <p:cNvGrpSpPr/>
          <p:nvPr/>
        </p:nvGrpSpPr>
        <p:grpSpPr>
          <a:xfrm>
            <a:off x="0" y="1115616"/>
            <a:ext cx="6858000" cy="1489912"/>
            <a:chOff x="0" y="1971675"/>
            <a:chExt cx="12192000" cy="3970338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71675"/>
              <a:ext cx="12192000" cy="397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CaixaDeTexto 9"/>
            <p:cNvSpPr txBox="1">
              <a:spLocks noChangeArrowheads="1"/>
            </p:cNvSpPr>
            <p:nvPr/>
          </p:nvSpPr>
          <p:spPr bwMode="auto">
            <a:xfrm>
              <a:off x="806451" y="2387601"/>
              <a:ext cx="2595563" cy="17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pt-BR" altLang="pt-BR" sz="1500" b="1" dirty="0">
                  <a:solidFill>
                    <a:schemeClr val="bg1"/>
                  </a:solidFill>
                </a:rPr>
                <a:t>Transparência a serviço do cidadão</a:t>
              </a:r>
            </a:p>
          </p:txBody>
        </p: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0862" y="107504"/>
            <a:ext cx="1648435" cy="94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Gráfico 1"/>
          <p:cNvPicPr>
            <a:picLocks noChangeArrowheads="1"/>
          </p:cNvPicPr>
          <p:nvPr/>
        </p:nvPicPr>
        <p:blipFill>
          <a:blip r:embed="rId4"/>
          <a:srcRect b="-64"/>
          <a:stretch>
            <a:fillRect/>
          </a:stretch>
        </p:blipFill>
        <p:spPr bwMode="auto">
          <a:xfrm>
            <a:off x="214290" y="3357554"/>
            <a:ext cx="6324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Gráfico 2"/>
          <p:cNvPicPr>
            <a:picLocks noChangeArrowheads="1"/>
          </p:cNvPicPr>
          <p:nvPr/>
        </p:nvPicPr>
        <p:blipFill>
          <a:blip r:embed="rId5"/>
          <a:srcRect b="-124"/>
          <a:stretch>
            <a:fillRect/>
          </a:stretch>
        </p:blipFill>
        <p:spPr bwMode="auto">
          <a:xfrm>
            <a:off x="214290" y="6643702"/>
            <a:ext cx="6286544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408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5330" y="611560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</a:rPr>
              <a:t>Serviço de Informação ao Cidadão (</a:t>
            </a:r>
            <a:r>
              <a:rPr lang="pt-BR" sz="1500" b="1" dirty="0" err="1" smtClean="0">
                <a:solidFill>
                  <a:schemeClr val="tx1"/>
                </a:solidFill>
              </a:rPr>
              <a:t>e-SIC</a:t>
            </a:r>
            <a:r>
              <a:rPr lang="pt-BR" sz="1500" b="1" dirty="0" smtClean="0">
                <a:solidFill>
                  <a:schemeClr val="tx1"/>
                </a:solidFill>
              </a:rPr>
              <a:t>) </a:t>
            </a:r>
            <a:endParaRPr lang="pt-BR" sz="1500" b="1" dirty="0">
              <a:solidFill>
                <a:schemeClr val="tx1"/>
              </a:solidFill>
            </a:endParaRPr>
          </a:p>
        </p:txBody>
      </p:sp>
      <p:pic>
        <p:nvPicPr>
          <p:cNvPr id="21507" name="Gráfico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8" y="1000100"/>
            <a:ext cx="5643602" cy="2238375"/>
          </a:xfrm>
          <a:prstGeom prst="rect">
            <a:avLst/>
          </a:prstGeom>
          <a:noFill/>
        </p:spPr>
      </p:pic>
      <p:pic>
        <p:nvPicPr>
          <p:cNvPr id="21506" name="Gráfico 3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8" y="3357554"/>
            <a:ext cx="5643563" cy="2209800"/>
          </a:xfrm>
          <a:prstGeom prst="rect">
            <a:avLst/>
          </a:prstGeom>
          <a:noFill/>
        </p:spPr>
      </p:pic>
      <p:pic>
        <p:nvPicPr>
          <p:cNvPr id="21505" name="Gráfico 6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8" y="5786446"/>
            <a:ext cx="5705477" cy="2085975"/>
          </a:xfrm>
          <a:prstGeom prst="rect">
            <a:avLst/>
          </a:prstGeom>
          <a:noFill/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2695575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5362575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076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14290" y="642910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</a:rPr>
              <a:t>Ouvidoria Pública  </a:t>
            </a:r>
            <a:endParaRPr lang="pt-BR" sz="1500" b="1" dirty="0">
              <a:solidFill>
                <a:schemeClr val="tx1"/>
              </a:solidFill>
            </a:endParaRPr>
          </a:p>
        </p:txBody>
      </p:sp>
      <p:pic>
        <p:nvPicPr>
          <p:cNvPr id="3073" name="Gráfico 8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04" y="1428728"/>
            <a:ext cx="605790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Gráfico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66" y="4643438"/>
            <a:ext cx="6143668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7076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42852" y="357158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</a:rPr>
              <a:t>Correição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39719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9463" name="Object 7"/>
          <p:cNvGraphicFramePr>
            <a:graphicFrameLocks/>
          </p:cNvGraphicFramePr>
          <p:nvPr/>
        </p:nvGraphicFramePr>
        <p:xfrm>
          <a:off x="785794" y="1500166"/>
          <a:ext cx="5505450" cy="2533650"/>
        </p:xfrm>
        <a:graphic>
          <a:graphicData uri="http://schemas.openxmlformats.org/presentationml/2006/ole">
            <p:oleObj spid="_x0000_s19463" name="Gráfico" r:id="rId3" imgW="5495991" imgH="2524049" progId="Excel.Chart.8">
              <p:embed/>
            </p:oleObj>
          </a:graphicData>
        </a:graphic>
      </p:graphicFrame>
      <p:graphicFrame>
        <p:nvGraphicFramePr>
          <p:cNvPr id="19462" name="Object 6"/>
          <p:cNvGraphicFramePr>
            <a:graphicFrameLocks/>
          </p:cNvGraphicFramePr>
          <p:nvPr/>
        </p:nvGraphicFramePr>
        <p:xfrm>
          <a:off x="923946" y="5181622"/>
          <a:ext cx="5505450" cy="2533650"/>
        </p:xfrm>
        <a:graphic>
          <a:graphicData uri="http://schemas.openxmlformats.org/presentationml/2006/ole">
            <p:oleObj spid="_x0000_s19462" name="Gráfico" r:id="rId4" imgW="5495991" imgH="2524049" progId="Excel.Chart.8">
              <p:embed/>
            </p:oleObj>
          </a:graphicData>
        </a:graphic>
      </p:graphicFrame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1142984" y="928662"/>
            <a:ext cx="464347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SINDICÂNCIA ADMINISTRATIVA POR ÓRGÃO E ENTIDADE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857364" y="4795067"/>
            <a:ext cx="332629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PROCESSO DISCIPLINAR POR ÓRGÃO E ENTIDADE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59817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2084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25162" y="683568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</a:rPr>
              <a:t>Correição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785794" y="1214414"/>
            <a:ext cx="48577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PENALIDADES DE DEMISSÃO POR ÓRGÃO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graphicFrame>
        <p:nvGraphicFramePr>
          <p:cNvPr id="37889" name="Object 1"/>
          <p:cNvGraphicFramePr>
            <a:graphicFrameLocks/>
          </p:cNvGraphicFramePr>
          <p:nvPr/>
        </p:nvGraphicFramePr>
        <p:xfrm>
          <a:off x="571480" y="1785918"/>
          <a:ext cx="5505450" cy="2286016"/>
        </p:xfrm>
        <a:graphic>
          <a:graphicData uri="http://schemas.openxmlformats.org/presentationml/2006/ole">
            <p:oleObj spid="_x0000_s37889" name="Gráfico" r:id="rId3" imgW="5495991" imgH="2524049" progId="Excel.Chart.8">
              <p:embed/>
            </p:oleObj>
          </a:graphicData>
        </a:graphic>
      </p:graphicFrame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2990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642942" y="4643438"/>
            <a:ext cx="55721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PENALIDADES DE DEMISSÃO POR CARGO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7892" name="Object 4"/>
          <p:cNvGraphicFramePr>
            <a:graphicFrameLocks/>
          </p:cNvGraphicFramePr>
          <p:nvPr/>
        </p:nvGraphicFramePr>
        <p:xfrm>
          <a:off x="852508" y="5214942"/>
          <a:ext cx="5505450" cy="2533650"/>
        </p:xfrm>
        <a:graphic>
          <a:graphicData uri="http://schemas.openxmlformats.org/presentationml/2006/ole">
            <p:oleObj spid="_x0000_s37892" name="Gráfico" r:id="rId4" imgW="5495991" imgH="2524049" progId="Excel.Chart.8">
              <p:embed/>
            </p:oleObj>
          </a:graphicData>
        </a:graphic>
      </p:graphicFrame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29908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2084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42852" y="642910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</a:rPr>
              <a:t>Cadastro de Empresas Inidôneas </a:t>
            </a:r>
            <a:r>
              <a:rPr lang="pt-BR" sz="1500" b="1" dirty="0" smtClean="0">
                <a:solidFill>
                  <a:schemeClr val="tx1"/>
                </a:solidFill>
              </a:rPr>
              <a:t>ou Suspensas do Estado de Alagoas - CEIS</a:t>
            </a:r>
            <a:endParaRPr lang="pt-BR" sz="1500" b="1" dirty="0">
              <a:solidFill>
                <a:schemeClr val="tx1"/>
              </a:solidFill>
            </a:endParaRPr>
          </a:p>
        </p:txBody>
      </p:sp>
      <p:pic>
        <p:nvPicPr>
          <p:cNvPr id="18433" name="Gráfico 1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8" y="5000628"/>
            <a:ext cx="56292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Gráfico 1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80" y="1357290"/>
            <a:ext cx="56292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285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53407" y="611560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</a:rPr>
              <a:t>2. Transparência Pública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42852" y="2357422"/>
            <a:ext cx="648072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b="1" dirty="0" smtClean="0">
                <a:solidFill>
                  <a:schemeClr val="tx1"/>
                </a:solidFill>
              </a:rPr>
              <a:t>2.1. Transparência Ativa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214290" y="1123069"/>
            <a:ext cx="6286544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Foram realizadas atividades voltadas ao cumprimento da Lei de Acesso à Informação: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Elaboração do Projeto “Caravana da Transparência” – em fase de finalização;</a:t>
            </a:r>
            <a:endParaRPr lang="pt-BR" sz="1200" dirty="0" smtClean="0"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Revisão do Manual de Procedimentos SUCOR/TRANSPARÊNCIA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42852" y="2857488"/>
            <a:ext cx="6572296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2.1.1 MONITORAMENTO DOS SITES GOVERNAMENTAIS 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Análise dos sítios governamentais para avaliação dos Indicadores de Transparência da CGE: 22 sites de órgãos e 21 sites de entidades.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15362" name="Imagem 1"/>
          <p:cNvPicPr>
            <a:picLocks noChangeAspect="1" noChangeArrowheads="1"/>
          </p:cNvPicPr>
          <p:nvPr/>
        </p:nvPicPr>
        <p:blipFill>
          <a:blip r:embed="rId2"/>
          <a:srcRect l="9839" t="49321" r="14285" b="8464"/>
          <a:stretch>
            <a:fillRect/>
          </a:stretch>
        </p:blipFill>
        <p:spPr bwMode="auto">
          <a:xfrm>
            <a:off x="428604" y="3714744"/>
            <a:ext cx="5838825" cy="1924050"/>
          </a:xfrm>
          <a:prstGeom prst="rect">
            <a:avLst/>
          </a:prstGeom>
          <a:noFill/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23812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-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71480" y="5643570"/>
            <a:ext cx="56436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 smtClean="0"/>
              <a:t>Tabela modelo para preenchimento do indicadores evidenciados</a:t>
            </a:r>
            <a:endParaRPr lang="pt-BR" sz="1100" dirty="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57190" y="5967723"/>
            <a:ext cx="6000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Atualização do site da CGE quanto à informações sobre a LAI;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Alimentação do painel de controle da SUCOR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14314" y="6858016"/>
            <a:ext cx="6429396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2.1.2 PORTAL DA TRANSPARÊNCIA 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Elaboração do Relatório de Monitoramento de Acessos do Portal da Transparência de Alagoas com base nos dados da Plataforma Google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Analytics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; 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Atendimentos aos usuários do Portal da Transparência via e-mail “Fale Conosco” - 02 atendimentos realizados.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12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5716</TotalTime>
  <Words>1074</Words>
  <Application>Microsoft Office PowerPoint</Application>
  <PresentationFormat>Apresentação na tela (4:3)</PresentationFormat>
  <Paragraphs>152</Paragraphs>
  <Slides>16</Slides>
  <Notes>9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8" baseType="lpstr">
      <vt:lpstr>Tema do Office</vt:lpstr>
      <vt:lpstr>Gráfico do Microsoft Office Excel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fabricia.oliveira</cp:lastModifiedBy>
  <cp:revision>105</cp:revision>
  <dcterms:created xsi:type="dcterms:W3CDTF">2016-10-22T19:16:28Z</dcterms:created>
  <dcterms:modified xsi:type="dcterms:W3CDTF">2016-11-04T14:48:35Z</dcterms:modified>
</cp:coreProperties>
</file>