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16">
  <p:sldMasterIdLst>
    <p:sldMasterId id="2147483648" r:id="rId1"/>
    <p:sldMasterId id="2147483662" r:id="rId2"/>
  </p:sldMasterIdLst>
  <p:notesMasterIdLst>
    <p:notesMasterId r:id="rId31"/>
  </p:notesMasterIdLst>
  <p:handoutMasterIdLst>
    <p:handoutMasterId r:id="rId32"/>
  </p:handoutMasterIdLst>
  <p:sldIdLst>
    <p:sldId id="298" r:id="rId3"/>
    <p:sldId id="553" r:id="rId4"/>
    <p:sldId id="702" r:id="rId5"/>
    <p:sldId id="693" r:id="rId6"/>
    <p:sldId id="704" r:id="rId7"/>
    <p:sldId id="706" r:id="rId8"/>
    <p:sldId id="557" r:id="rId9"/>
    <p:sldId id="646" r:id="rId10"/>
    <p:sldId id="645" r:id="rId11"/>
    <p:sldId id="653" r:id="rId12"/>
    <p:sldId id="657" r:id="rId13"/>
    <p:sldId id="658" r:id="rId14"/>
    <p:sldId id="659" r:id="rId15"/>
    <p:sldId id="697" r:id="rId16"/>
    <p:sldId id="663" r:id="rId17"/>
    <p:sldId id="689" r:id="rId18"/>
    <p:sldId id="667" r:id="rId19"/>
    <p:sldId id="669" r:id="rId20"/>
    <p:sldId id="671" r:id="rId21"/>
    <p:sldId id="672" r:id="rId22"/>
    <p:sldId id="673" r:id="rId23"/>
    <p:sldId id="678" r:id="rId24"/>
    <p:sldId id="680" r:id="rId25"/>
    <p:sldId id="679" r:id="rId26"/>
    <p:sldId id="681" r:id="rId27"/>
    <p:sldId id="682" r:id="rId28"/>
    <p:sldId id="635" r:id="rId29"/>
    <p:sldId id="531"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0">
          <p15:clr>
            <a:srgbClr val="A4A3A4"/>
          </p15:clr>
        </p15:guide>
        <p15:guide id="2" pos="300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用户" initials="微软用户"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7E7E7E"/>
    <a:srgbClr val="F8CBAD"/>
    <a:srgbClr val="2C4E9A"/>
    <a:srgbClr val="66FFFF"/>
    <a:srgbClr val="66FFCC"/>
    <a:srgbClr val="BE72B5"/>
    <a:srgbClr val="E2BCD8"/>
    <a:srgbClr val="BCEEF0"/>
    <a:srgbClr val="F5F9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6" autoAdjust="0"/>
    <p:restoredTop sz="87363" autoAdjust="0"/>
  </p:normalViewPr>
  <p:slideViewPr>
    <p:cSldViewPr snapToGrid="0">
      <p:cViewPr varScale="1">
        <p:scale>
          <a:sx n="64" d="100"/>
          <a:sy n="64" d="100"/>
        </p:scale>
        <p:origin x="1296" y="60"/>
      </p:cViewPr>
      <p:guideLst>
        <p:guide orient="horz" pos="2050"/>
        <p:guide pos="3001"/>
      </p:guideLst>
    </p:cSldViewPr>
  </p:slideViewPr>
  <p:notesTextViewPr>
    <p:cViewPr>
      <p:scale>
        <a:sx n="100" d="100"/>
        <a:sy n="100" d="100"/>
      </p:scale>
      <p:origin x="0" y="-36"/>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3A9DDA-B949-4232-B0C9-F17B7B90C971}" type="datetimeFigureOut">
              <a:rPr lang="zh-CN" altLang="en-US" smtClean="0"/>
              <a:t>2020/5/28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F6CA82-2668-4903-8D9A-051E4E504D83}"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52722-63E4-4E8A-933E-6EC77882AD87}" type="datetimeFigureOut">
              <a:rPr lang="zh-CN" altLang="en-US" smtClean="0"/>
              <a:t>2020/5/28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A640FF-D461-4028-830D-1BA4D1F97ADF}"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xfrm>
            <a:off x="1143000" y="685800"/>
            <a:ext cx="4572000" cy="3429000"/>
          </a:xfrm>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
        <p:nvSpPr>
          <p:cNvPr id="54276" name="灯片编号占位符 3"/>
          <p:cNvSpPr txBox="1">
            <a:spLocks noGrp="1" noChangeArrowheads="1"/>
          </p:cNvSpPr>
          <p:nvPr/>
        </p:nvSpPr>
        <p:spPr bwMode="auto">
          <a:xfrm>
            <a:off x="3884463" y="8684460"/>
            <a:ext cx="2972004" cy="458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8" tIns="42204" rIns="84408" bIns="42204" anchor="b"/>
          <a:lstStyle>
            <a:lvl1pPr>
              <a:defRPr sz="1200">
                <a:solidFill>
                  <a:schemeClr val="tx1"/>
                </a:solidFill>
                <a:latin typeface="Arial" panose="020B0604020202020204" pitchFamily="34" charset="0"/>
                <a:ea typeface="宋体" panose="02010600030101010101" pitchFamily="2" charset="-122"/>
              </a:defRPr>
            </a:lvl1pPr>
            <a:lvl2pPr marL="742950" indent="-285750">
              <a:defRPr sz="1200">
                <a:solidFill>
                  <a:schemeClr val="tx1"/>
                </a:solidFill>
                <a:latin typeface="Arial" panose="020B0604020202020204" pitchFamily="34" charset="0"/>
                <a:ea typeface="宋体" panose="02010600030101010101" pitchFamily="2" charset="-122"/>
              </a:defRPr>
            </a:lvl2pPr>
            <a:lvl3pPr marL="1143000" indent="-228600">
              <a:defRPr sz="1200">
                <a:solidFill>
                  <a:schemeClr val="tx1"/>
                </a:solidFill>
                <a:latin typeface="Arial" panose="020B0604020202020204" pitchFamily="34" charset="0"/>
                <a:ea typeface="宋体" panose="02010600030101010101" pitchFamily="2" charset="-122"/>
              </a:defRPr>
            </a:lvl3pPr>
            <a:lvl4pPr marL="1600200" indent="-228600">
              <a:defRPr sz="1200">
                <a:solidFill>
                  <a:schemeClr val="tx1"/>
                </a:solidFill>
                <a:latin typeface="Arial" panose="020B0604020202020204" pitchFamily="34" charset="0"/>
                <a:ea typeface="宋体" panose="02010600030101010101" pitchFamily="2" charset="-122"/>
              </a:defRPr>
            </a:lvl4pPr>
            <a:lvl5pPr marL="2057400" indent="-228600">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pPr>
            <a:fld id="{2B35E03E-95B4-4214-99E2-4477E40B5849}" type="slidenum">
              <a:rPr lang="en-US" altLang="zh-CN" smtClean="0">
                <a:solidFill>
                  <a:srgbClr val="000000"/>
                </a:solidFill>
              </a:rPr>
              <a:t>1</a:t>
            </a:fld>
            <a:endParaRPr lang="en-US" altLang="zh-CN">
              <a:solidFill>
                <a:srgbClr val="000000"/>
              </a:solidFill>
            </a:endParaRPr>
          </a:p>
        </p:txBody>
      </p:sp>
      <p:sp>
        <p:nvSpPr>
          <p:cNvPr id="2" name="灯片编号占位符 1"/>
          <p:cNvSpPr>
            <a:spLocks noGrp="1"/>
          </p:cNvSpPr>
          <p:nvPr>
            <p:ph type="sldNum" sz="quarter" idx="10"/>
          </p:nvPr>
        </p:nvSpPr>
        <p:spPr/>
        <p:txBody>
          <a:bodyPr/>
          <a:lstStyle/>
          <a:p>
            <a:fld id="{19A640FF-D461-4028-830D-1BA4D1F97ADF}" type="slidenum">
              <a:rPr lang="zh-CN" altLang="en-US" smtClean="0"/>
              <a:t>1</a:t>
            </a:fld>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图中红色节点表示各类型告警，节点间的有向边表示告警之间的关联关系</a:t>
            </a:r>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10</a:t>
            </a:fld>
            <a:endParaRPr lang="zh-CN" altLang="en-US"/>
          </a:p>
        </p:txBody>
      </p:sp>
    </p:spTree>
    <p:extLst>
      <p:ext uri="{BB962C8B-B14F-4D97-AF65-F5344CB8AC3E}">
        <p14:creationId xmlns:p14="http://schemas.microsoft.com/office/powerpoint/2010/main" val="275146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a:t>
            </a:r>
            <a:r>
              <a:rPr lang="en-US" altLang="zh-CN" dirty="0" smtClean="0"/>
              <a:t>5</a:t>
            </a:r>
            <a:r>
              <a:rPr lang="zh-CN" altLang="en-US" dirty="0" smtClean="0"/>
              <a:t>为本文对基站故障和告警之间关联关系挖掘的流程图，在对故障和告警之间关联关系进行挖掘之前，我们需要首先将故障数据和告警数据转换成适合关联规则挖掘的故障</a:t>
            </a:r>
            <a:r>
              <a:rPr lang="en-US" altLang="zh-CN" dirty="0" smtClean="0"/>
              <a:t>-</a:t>
            </a:r>
            <a:r>
              <a:rPr lang="zh-CN" altLang="en-US" dirty="0" smtClean="0"/>
              <a:t>告警事务数据，然后再利用关联规则挖掘算法对故障和告警之间的关联关系进行挖掘。</a:t>
            </a:r>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11</a:t>
            </a:fld>
            <a:endParaRPr lang="zh-CN" altLang="en-US"/>
          </a:p>
        </p:txBody>
      </p:sp>
    </p:spTree>
    <p:extLst>
      <p:ext uri="{BB962C8B-B14F-4D97-AF65-F5344CB8AC3E}">
        <p14:creationId xmlns:p14="http://schemas.microsoft.com/office/powerpoint/2010/main" val="3086077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12</a:t>
            </a:fld>
            <a:endParaRPr lang="zh-CN" altLang="en-US"/>
          </a:p>
        </p:txBody>
      </p:sp>
    </p:spTree>
    <p:extLst>
      <p:ext uri="{BB962C8B-B14F-4D97-AF65-F5344CB8AC3E}">
        <p14:creationId xmlns:p14="http://schemas.microsoft.com/office/powerpoint/2010/main" val="545453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站在发生故障时，基站告警之间发生的时间间隔会比无故障发生时告警之间发生的时间间隔小，在时间轴上的表现就是有故障发生时告警在时间轴上的分布会比较密集，而无故障发生时，告警在时间轴上的分布比较稀疏。</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基站告警数量和故障数量之间存在着较强的正相关关系，当基站发生故障时，与该故障相关的告警就会在故障持续的时间窗口内大量重复的发生，此时与该故障相关的告警在故障持续时间窗口内所发生的次数和未发生故障的其他时间窗口内该类型告警所发生的次数相比，就会表现出“异常”高的特征。</a:t>
            </a:r>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13</a:t>
            </a:fld>
            <a:endParaRPr lang="zh-CN" altLang="en-US"/>
          </a:p>
        </p:txBody>
      </p:sp>
    </p:spTree>
    <p:extLst>
      <p:ext uri="{BB962C8B-B14F-4D97-AF65-F5344CB8AC3E}">
        <p14:creationId xmlns:p14="http://schemas.microsoft.com/office/powerpoint/2010/main" val="2172216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横向时间维度：将故障持续时间窗口内发生的告警发生的次数与故障当天其他未发生故障的时间窗口内相应告警发生的次数进行比较，检测是否异常；</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纵向时间维度：将故障持续时间窗口内发生的告警发生的次数与其他日期相同时间窗口内相应告警发生的次数进行比较，检测是否异常；</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对于以上两个时间维度的异常值检测，只要某种类型告警发生的次数在一个时间维度表现出异常，我们就认为该类型告警的发生与此次故障相关。</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14</a:t>
            </a:fld>
            <a:endParaRPr lang="zh-CN" altLang="en-US"/>
          </a:p>
        </p:txBody>
      </p:sp>
    </p:spTree>
    <p:extLst>
      <p:ext uri="{BB962C8B-B14F-4D97-AF65-F5344CB8AC3E}">
        <p14:creationId xmlns:p14="http://schemas.microsoft.com/office/powerpoint/2010/main" val="1382006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a:t>
            </a:r>
            <a:r>
              <a:rPr lang="en-US" altLang="zh-CN" dirty="0" smtClean="0"/>
              <a:t>9</a:t>
            </a:r>
            <a:r>
              <a:rPr lang="zh-CN" altLang="en-US" dirty="0" smtClean="0"/>
              <a:t>是本文根据基站故障和告警之间关联关系绘制的基站</a:t>
            </a:r>
            <a:r>
              <a:rPr lang="zh-CN" altLang="zh-CN" sz="1200" kern="1200" dirty="0" smtClean="0">
                <a:solidFill>
                  <a:schemeClr val="tx1"/>
                </a:solidFill>
                <a:effectLst/>
                <a:latin typeface="+mn-lt"/>
                <a:ea typeface="+mn-ea"/>
                <a:cs typeface="+mn-cs"/>
              </a:rPr>
              <a:t>故障和告警之间关联关系的连接图</a:t>
            </a:r>
            <a:r>
              <a:rPr lang="zh-CN" altLang="en-US" sz="1200" kern="1200" dirty="0" smtClean="0">
                <a:solidFill>
                  <a:schemeClr val="tx1"/>
                </a:solidFill>
                <a:effectLst/>
                <a:latin typeface="+mn-lt"/>
                <a:ea typeface="+mn-ea"/>
                <a:cs typeface="+mn-cs"/>
              </a:rPr>
              <a:t>，图中</a:t>
            </a:r>
            <a:r>
              <a:rPr lang="zh-CN" altLang="zh-CN" sz="1200" kern="1200" dirty="0" smtClean="0">
                <a:solidFill>
                  <a:schemeClr val="tx1"/>
                </a:solidFill>
                <a:effectLst/>
                <a:latin typeface="+mn-lt"/>
                <a:ea typeface="+mn-ea"/>
                <a:cs typeface="+mn-cs"/>
              </a:rPr>
              <a:t>红色的点表示各类型故障，绿色的点表示各类型告警。</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9A640FF-D461-4028-830D-1BA4D1F97ADF}" type="slidenum">
              <a:rPr lang="zh-CN" altLang="en-US" smtClean="0"/>
              <a:t>15</a:t>
            </a:fld>
            <a:endParaRPr lang="zh-CN" altLang="en-US"/>
          </a:p>
        </p:txBody>
      </p:sp>
    </p:spTree>
    <p:extLst>
      <p:ext uri="{BB962C8B-B14F-4D97-AF65-F5344CB8AC3E}">
        <p14:creationId xmlns:p14="http://schemas.microsoft.com/office/powerpoint/2010/main" val="1502350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a:t>
            </a:r>
            <a:r>
              <a:rPr lang="en-US" altLang="zh-CN" dirty="0" smtClean="0"/>
              <a:t>10</a:t>
            </a:r>
            <a:r>
              <a:rPr lang="zh-CN" altLang="en-US" dirty="0" smtClean="0"/>
              <a:t>是本文建立的基站故障类型识别的贝叶斯网络的结构图，图中红色节点表示各类型故障，绿色节点表示各类型告警，节点之间的有向边表示节点之间的关联关系</a:t>
            </a:r>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16</a:t>
            </a:fld>
            <a:endParaRPr lang="zh-CN" altLang="en-US"/>
          </a:p>
        </p:txBody>
      </p:sp>
    </p:spTree>
    <p:extLst>
      <p:ext uri="{BB962C8B-B14F-4D97-AF65-F5344CB8AC3E}">
        <p14:creationId xmlns:p14="http://schemas.microsoft.com/office/powerpoint/2010/main" val="2258841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告警</a:t>
            </a:r>
            <a:r>
              <a:rPr lang="en-US" altLang="zh-CN" sz="1200" kern="1200" dirty="0" smtClean="0">
                <a:solidFill>
                  <a:schemeClr val="tx1"/>
                </a:solidFill>
                <a:effectLst/>
                <a:latin typeface="+mn-lt"/>
                <a:ea typeface="+mn-ea"/>
                <a:cs typeface="+mn-cs"/>
              </a:rPr>
              <a:t>A1</a:t>
            </a:r>
            <a:r>
              <a:rPr lang="zh-CN" altLang="zh-CN" sz="1200" kern="1200" dirty="0" smtClean="0">
                <a:solidFill>
                  <a:schemeClr val="tx1"/>
                </a:solidFill>
                <a:effectLst/>
                <a:latin typeface="+mn-lt"/>
                <a:ea typeface="+mn-ea"/>
                <a:cs typeface="+mn-cs"/>
              </a:rPr>
              <a:t>的状态只取决于告警</a:t>
            </a:r>
            <a:r>
              <a:rPr lang="en-US" altLang="zh-CN" sz="1200" kern="1200" dirty="0" smtClean="0">
                <a:solidFill>
                  <a:schemeClr val="tx1"/>
                </a:solidFill>
                <a:effectLst/>
                <a:latin typeface="+mn-lt"/>
                <a:ea typeface="+mn-ea"/>
                <a:cs typeface="+mn-cs"/>
              </a:rPr>
              <a:t>A2</a:t>
            </a:r>
            <a:r>
              <a:rPr lang="zh-CN" altLang="zh-CN" sz="1200" kern="1200" dirty="0" smtClean="0">
                <a:solidFill>
                  <a:schemeClr val="tx1"/>
                </a:solidFill>
                <a:effectLst/>
                <a:latin typeface="+mn-lt"/>
                <a:ea typeface="+mn-ea"/>
                <a:cs typeface="+mn-cs"/>
              </a:rPr>
              <a:t>的状态，即只有告警</a:t>
            </a:r>
            <a:r>
              <a:rPr lang="en-US" altLang="zh-CN" sz="1200" kern="1200" dirty="0" smtClean="0">
                <a:solidFill>
                  <a:schemeClr val="tx1"/>
                </a:solidFill>
                <a:effectLst/>
                <a:latin typeface="+mn-lt"/>
                <a:ea typeface="+mn-ea"/>
                <a:cs typeface="+mn-cs"/>
              </a:rPr>
              <a:t>A2</a:t>
            </a:r>
            <a:r>
              <a:rPr lang="zh-CN" altLang="zh-CN" sz="1200" kern="1200" dirty="0" smtClean="0">
                <a:solidFill>
                  <a:schemeClr val="tx1"/>
                </a:solidFill>
                <a:effectLst/>
                <a:latin typeface="+mn-lt"/>
                <a:ea typeface="+mn-ea"/>
                <a:cs typeface="+mn-cs"/>
              </a:rPr>
              <a:t>发生时告警</a:t>
            </a:r>
            <a:r>
              <a:rPr lang="en-US" altLang="zh-CN" sz="1200" kern="1200" dirty="0" smtClean="0">
                <a:solidFill>
                  <a:schemeClr val="tx1"/>
                </a:solidFill>
                <a:effectLst/>
                <a:latin typeface="+mn-lt"/>
                <a:ea typeface="+mn-ea"/>
                <a:cs typeface="+mn-cs"/>
              </a:rPr>
              <a:t>A1</a:t>
            </a:r>
            <a:r>
              <a:rPr lang="zh-CN" altLang="zh-CN" sz="1200" kern="1200" dirty="0" smtClean="0">
                <a:solidFill>
                  <a:schemeClr val="tx1"/>
                </a:solidFill>
                <a:effectLst/>
                <a:latin typeface="+mn-lt"/>
                <a:ea typeface="+mn-ea"/>
                <a:cs typeface="+mn-cs"/>
              </a:rPr>
              <a:t>才有可能发生，如果告警</a:t>
            </a:r>
            <a:r>
              <a:rPr lang="en-US" altLang="zh-CN" sz="1200" kern="1200" dirty="0" smtClean="0">
                <a:solidFill>
                  <a:schemeClr val="tx1"/>
                </a:solidFill>
                <a:effectLst/>
                <a:latin typeface="+mn-lt"/>
                <a:ea typeface="+mn-ea"/>
                <a:cs typeface="+mn-cs"/>
              </a:rPr>
              <a:t>A2</a:t>
            </a:r>
            <a:r>
              <a:rPr lang="zh-CN" altLang="zh-CN" sz="1200" kern="1200" dirty="0" smtClean="0">
                <a:solidFill>
                  <a:schemeClr val="tx1"/>
                </a:solidFill>
                <a:effectLst/>
                <a:latin typeface="+mn-lt"/>
                <a:ea typeface="+mn-ea"/>
                <a:cs typeface="+mn-cs"/>
              </a:rPr>
              <a:t>不发生，则不论故障</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F3</a:t>
            </a:r>
            <a:r>
              <a:rPr lang="zh-CN" altLang="zh-CN" sz="1200" kern="1200" dirty="0" smtClean="0">
                <a:solidFill>
                  <a:schemeClr val="tx1"/>
                </a:solidFill>
                <a:effectLst/>
                <a:latin typeface="+mn-lt"/>
                <a:ea typeface="+mn-ea"/>
                <a:cs typeface="+mn-cs"/>
              </a:rPr>
              <a:t>的状态是发生还是不发生，告警</a:t>
            </a:r>
            <a:r>
              <a:rPr lang="en-US" altLang="zh-CN" sz="1200" kern="1200" dirty="0" smtClean="0">
                <a:solidFill>
                  <a:schemeClr val="tx1"/>
                </a:solidFill>
                <a:effectLst/>
                <a:latin typeface="+mn-lt"/>
                <a:ea typeface="+mn-ea"/>
                <a:cs typeface="+mn-cs"/>
              </a:rPr>
              <a:t>A1</a:t>
            </a:r>
            <a:r>
              <a:rPr lang="zh-CN" altLang="zh-CN" sz="1200" kern="1200" dirty="0" smtClean="0">
                <a:solidFill>
                  <a:schemeClr val="tx1"/>
                </a:solidFill>
                <a:effectLst/>
                <a:latin typeface="+mn-lt"/>
                <a:ea typeface="+mn-ea"/>
                <a:cs typeface="+mn-cs"/>
              </a:rPr>
              <a:t>都不会发生。</a:t>
            </a:r>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18</a:t>
            </a:fld>
            <a:endParaRPr lang="zh-CN" altLang="en-US"/>
          </a:p>
        </p:txBody>
      </p:sp>
    </p:spTree>
    <p:extLst>
      <p:ext uri="{BB962C8B-B14F-4D97-AF65-F5344CB8AC3E}">
        <p14:creationId xmlns:p14="http://schemas.microsoft.com/office/powerpoint/2010/main" val="3570039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因此，告警</a:t>
            </a:r>
            <a:r>
              <a:rPr lang="en-US" altLang="zh-CN" sz="1200" kern="1200" dirty="0" smtClean="0">
                <a:solidFill>
                  <a:schemeClr val="tx1"/>
                </a:solidFill>
                <a:effectLst/>
                <a:latin typeface="+mn-lt"/>
                <a:ea typeface="+mn-ea"/>
                <a:cs typeface="+mn-cs"/>
              </a:rPr>
              <a:t>A1</a:t>
            </a:r>
            <a:r>
              <a:rPr lang="zh-CN" altLang="zh-CN" sz="1200" kern="1200" dirty="0" smtClean="0">
                <a:solidFill>
                  <a:schemeClr val="tx1"/>
                </a:solidFill>
                <a:effectLst/>
                <a:latin typeface="+mn-lt"/>
                <a:ea typeface="+mn-ea"/>
                <a:cs typeface="+mn-cs"/>
              </a:rPr>
              <a:t>并不是与故障</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F3</a:t>
            </a:r>
            <a:r>
              <a:rPr lang="zh-CN" altLang="zh-CN" sz="1200" kern="1200" dirty="0" smtClean="0">
                <a:solidFill>
                  <a:schemeClr val="tx1"/>
                </a:solidFill>
                <a:effectLst/>
                <a:latin typeface="+mn-lt"/>
                <a:ea typeface="+mn-ea"/>
                <a:cs typeface="+mn-cs"/>
              </a:rPr>
              <a:t>直接相关的告警信息，而是故障</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F3</a:t>
            </a:r>
            <a:r>
              <a:rPr lang="zh-CN" altLang="zh-CN" sz="1200" kern="1200" dirty="0" smtClean="0">
                <a:solidFill>
                  <a:schemeClr val="tx1"/>
                </a:solidFill>
                <a:effectLst/>
                <a:latin typeface="+mn-lt"/>
                <a:ea typeface="+mn-ea"/>
                <a:cs typeface="+mn-cs"/>
              </a:rPr>
              <a:t>通过影响告警</a:t>
            </a:r>
            <a:r>
              <a:rPr lang="en-US" altLang="zh-CN" sz="1200" kern="1200" dirty="0" smtClean="0">
                <a:solidFill>
                  <a:schemeClr val="tx1"/>
                </a:solidFill>
                <a:effectLst/>
                <a:latin typeface="+mn-lt"/>
                <a:ea typeface="+mn-ea"/>
                <a:cs typeface="+mn-cs"/>
              </a:rPr>
              <a:t>A2</a:t>
            </a:r>
            <a:r>
              <a:rPr lang="zh-CN" altLang="zh-CN" sz="1200" kern="1200" dirty="0" smtClean="0">
                <a:solidFill>
                  <a:schemeClr val="tx1"/>
                </a:solidFill>
                <a:effectLst/>
                <a:latin typeface="+mn-lt"/>
                <a:ea typeface="+mn-ea"/>
                <a:cs typeface="+mn-cs"/>
              </a:rPr>
              <a:t>来间接影响的冗余告警，因此告警</a:t>
            </a:r>
            <a:r>
              <a:rPr lang="en-US" altLang="zh-CN" sz="1200" kern="1200" dirty="0" smtClean="0">
                <a:solidFill>
                  <a:schemeClr val="tx1"/>
                </a:solidFill>
                <a:effectLst/>
                <a:latin typeface="+mn-lt"/>
                <a:ea typeface="+mn-ea"/>
                <a:cs typeface="+mn-cs"/>
              </a:rPr>
              <a:t>A1</a:t>
            </a:r>
            <a:r>
              <a:rPr lang="zh-CN" altLang="zh-CN" sz="1200" kern="1200" dirty="0" smtClean="0">
                <a:solidFill>
                  <a:schemeClr val="tx1"/>
                </a:solidFill>
                <a:effectLst/>
                <a:latin typeface="+mn-lt"/>
                <a:ea typeface="+mn-ea"/>
                <a:cs typeface="+mn-cs"/>
              </a:rPr>
              <a:t>与故障</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F3</a:t>
            </a:r>
            <a:r>
              <a:rPr lang="zh-CN" altLang="zh-CN" sz="1200" kern="1200" dirty="0" smtClean="0">
                <a:solidFill>
                  <a:schemeClr val="tx1"/>
                </a:solidFill>
                <a:effectLst/>
                <a:latin typeface="+mn-lt"/>
                <a:ea typeface="+mn-ea"/>
                <a:cs typeface="+mn-cs"/>
              </a:rPr>
              <a:t>以及告警</a:t>
            </a:r>
            <a:r>
              <a:rPr lang="en-US" altLang="zh-CN" sz="1200" kern="1200" dirty="0" smtClean="0">
                <a:solidFill>
                  <a:schemeClr val="tx1"/>
                </a:solidFill>
                <a:effectLst/>
                <a:latin typeface="+mn-lt"/>
                <a:ea typeface="+mn-ea"/>
                <a:cs typeface="+mn-cs"/>
              </a:rPr>
              <a:t>A2</a:t>
            </a:r>
            <a:r>
              <a:rPr lang="zh-CN" altLang="zh-CN" sz="1200" kern="1200" dirty="0" smtClean="0">
                <a:solidFill>
                  <a:schemeClr val="tx1"/>
                </a:solidFill>
                <a:effectLst/>
                <a:latin typeface="+mn-lt"/>
                <a:ea typeface="+mn-ea"/>
                <a:cs typeface="+mn-cs"/>
              </a:rPr>
              <a:t>之间的真实的关联关系应该如下图</a:t>
            </a:r>
            <a:r>
              <a:rPr lang="en-US" altLang="zh-CN" sz="1200" kern="1200" dirty="0" smtClean="0">
                <a:solidFill>
                  <a:schemeClr val="tx1"/>
                </a:solidFill>
                <a:effectLst/>
                <a:latin typeface="+mn-lt"/>
                <a:ea typeface="+mn-ea"/>
                <a:cs typeface="+mn-cs"/>
              </a:rPr>
              <a:t>26</a:t>
            </a:r>
            <a:r>
              <a:rPr lang="zh-CN" altLang="zh-CN" sz="1200" kern="1200" dirty="0" smtClean="0">
                <a:solidFill>
                  <a:schemeClr val="tx1"/>
                </a:solidFill>
                <a:effectLst/>
                <a:latin typeface="+mn-lt"/>
                <a:ea typeface="+mn-ea"/>
                <a:cs typeface="+mn-cs"/>
              </a:rPr>
              <a:t>的图</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所示：</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告警</a:t>
            </a:r>
            <a:r>
              <a:rPr lang="en-US" altLang="zh-CN" sz="1200" kern="1200" dirty="0" smtClean="0">
                <a:solidFill>
                  <a:schemeClr val="tx1"/>
                </a:solidFill>
                <a:effectLst/>
                <a:latin typeface="+mn-lt"/>
                <a:ea typeface="+mn-ea"/>
                <a:cs typeface="+mn-cs"/>
              </a:rPr>
              <a:t>A1</a:t>
            </a:r>
            <a:r>
              <a:rPr lang="zh-CN" altLang="zh-CN" sz="1200" kern="1200" dirty="0" smtClean="0">
                <a:solidFill>
                  <a:schemeClr val="tx1"/>
                </a:solidFill>
                <a:effectLst/>
                <a:latin typeface="+mn-lt"/>
                <a:ea typeface="+mn-ea"/>
                <a:cs typeface="+mn-cs"/>
              </a:rPr>
              <a:t>对于故障</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F3</a:t>
            </a:r>
            <a:r>
              <a:rPr lang="zh-CN" altLang="zh-CN" sz="1200" kern="1200" dirty="0" smtClean="0">
                <a:solidFill>
                  <a:schemeClr val="tx1"/>
                </a:solidFill>
                <a:effectLst/>
                <a:latin typeface="+mn-lt"/>
                <a:ea typeface="+mn-ea"/>
                <a:cs typeface="+mn-cs"/>
              </a:rPr>
              <a:t>来说是冗余告警，当</a:t>
            </a:r>
            <a:r>
              <a:rPr lang="en-US" altLang="zh-CN" sz="1200" kern="1200" dirty="0" smtClean="0">
                <a:solidFill>
                  <a:schemeClr val="tx1"/>
                </a:solidFill>
                <a:effectLst/>
                <a:latin typeface="+mn-lt"/>
                <a:ea typeface="+mn-ea"/>
                <a:cs typeface="+mn-cs"/>
              </a:rPr>
              <a:t>A2</a:t>
            </a:r>
            <a:r>
              <a:rPr lang="zh-CN" altLang="zh-CN" sz="1200" kern="1200" dirty="0" smtClean="0">
                <a:solidFill>
                  <a:schemeClr val="tx1"/>
                </a:solidFill>
                <a:effectLst/>
                <a:latin typeface="+mn-lt"/>
                <a:ea typeface="+mn-ea"/>
                <a:cs typeface="+mn-cs"/>
              </a:rPr>
              <a:t>状态确定时，无论</a:t>
            </a:r>
            <a:r>
              <a:rPr lang="en-US" altLang="zh-CN" sz="1200" kern="1200" dirty="0" smtClean="0">
                <a:solidFill>
                  <a:schemeClr val="tx1"/>
                </a:solidFill>
                <a:effectLst/>
                <a:latin typeface="+mn-lt"/>
                <a:ea typeface="+mn-ea"/>
                <a:cs typeface="+mn-cs"/>
              </a:rPr>
              <a:t>A1</a:t>
            </a:r>
            <a:r>
              <a:rPr lang="zh-CN" altLang="zh-CN" sz="1200" kern="1200" dirty="0" smtClean="0">
                <a:solidFill>
                  <a:schemeClr val="tx1"/>
                </a:solidFill>
                <a:effectLst/>
                <a:latin typeface="+mn-lt"/>
                <a:ea typeface="+mn-ea"/>
                <a:cs typeface="+mn-cs"/>
              </a:rPr>
              <a:t>状态如何，都不会对</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F3</a:t>
            </a:r>
            <a:r>
              <a:rPr lang="zh-CN" altLang="zh-CN" sz="1200" kern="1200" dirty="0" smtClean="0">
                <a:solidFill>
                  <a:schemeClr val="tx1"/>
                </a:solidFill>
                <a:effectLst/>
                <a:latin typeface="+mn-lt"/>
                <a:ea typeface="+mn-ea"/>
                <a:cs typeface="+mn-cs"/>
              </a:rPr>
              <a:t>的后验概率产生影响，而且</a:t>
            </a:r>
            <a:r>
              <a:rPr lang="en-US" altLang="zh-CN" sz="1200" kern="1200" dirty="0" smtClean="0">
                <a:solidFill>
                  <a:schemeClr val="tx1"/>
                </a:solidFill>
                <a:effectLst/>
                <a:latin typeface="+mn-lt"/>
                <a:ea typeface="+mn-ea"/>
                <a:cs typeface="+mn-cs"/>
              </a:rPr>
              <a:t>A1</a:t>
            </a:r>
            <a:r>
              <a:rPr lang="zh-CN" altLang="zh-CN" sz="1200" kern="1200" dirty="0" smtClean="0">
                <a:solidFill>
                  <a:schemeClr val="tx1"/>
                </a:solidFill>
                <a:effectLst/>
                <a:latin typeface="+mn-lt"/>
                <a:ea typeface="+mn-ea"/>
                <a:cs typeface="+mn-cs"/>
              </a:rPr>
              <a:t>与其他类型的故障或告警之间无关联关系，因此，可以通过去除</a:t>
            </a:r>
            <a:r>
              <a:rPr lang="en-US" altLang="zh-CN" sz="1200" kern="1200" dirty="0" smtClean="0">
                <a:solidFill>
                  <a:schemeClr val="tx1"/>
                </a:solidFill>
                <a:effectLst/>
                <a:latin typeface="+mn-lt"/>
                <a:ea typeface="+mn-ea"/>
                <a:cs typeface="+mn-cs"/>
              </a:rPr>
              <a:t>A1</a:t>
            </a:r>
            <a:r>
              <a:rPr lang="zh-CN" altLang="zh-CN" sz="1200" kern="1200" dirty="0" smtClean="0">
                <a:solidFill>
                  <a:schemeClr val="tx1"/>
                </a:solidFill>
                <a:effectLst/>
                <a:latin typeface="+mn-lt"/>
                <a:ea typeface="+mn-ea"/>
                <a:cs typeface="+mn-cs"/>
              </a:rPr>
              <a:t>来简化贝叶斯网络的结构。</a:t>
            </a:r>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19</a:t>
            </a:fld>
            <a:endParaRPr lang="zh-CN" altLang="en-US"/>
          </a:p>
        </p:txBody>
      </p:sp>
    </p:spTree>
    <p:extLst>
      <p:ext uri="{BB962C8B-B14F-4D97-AF65-F5344CB8AC3E}">
        <p14:creationId xmlns:p14="http://schemas.microsoft.com/office/powerpoint/2010/main" val="3028609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通过去除冗余告警我们可以降低贝叶斯网络模型的复杂度，图</a:t>
            </a:r>
            <a:r>
              <a:rPr lang="en-US" altLang="zh-CN" dirty="0" smtClean="0"/>
              <a:t>13</a:t>
            </a:r>
            <a:r>
              <a:rPr lang="zh-CN" altLang="en-US" dirty="0" smtClean="0"/>
              <a:t>为优化后的贝叶斯网络的结构，与未优化前的贝叶斯网络的结构相比，优化后的贝叶斯网络的节点数量减少了</a:t>
            </a:r>
            <a:r>
              <a:rPr lang="en-US" altLang="zh-CN" dirty="0" smtClean="0"/>
              <a:t>17%</a:t>
            </a:r>
            <a:r>
              <a:rPr lang="zh-CN" altLang="en-US" dirty="0" smtClean="0"/>
              <a:t>，连边数量减少了</a:t>
            </a:r>
            <a:r>
              <a:rPr lang="en-US" altLang="zh-CN" dirty="0" smtClean="0"/>
              <a:t>18%</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20</a:t>
            </a:fld>
            <a:endParaRPr lang="zh-CN" altLang="en-US"/>
          </a:p>
        </p:txBody>
      </p:sp>
    </p:spTree>
    <p:extLst>
      <p:ext uri="{BB962C8B-B14F-4D97-AF65-F5344CB8AC3E}">
        <p14:creationId xmlns:p14="http://schemas.microsoft.com/office/powerpoint/2010/main" val="4109401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21</a:t>
            </a:fld>
            <a:endParaRPr lang="zh-CN" altLang="en-US"/>
          </a:p>
        </p:txBody>
      </p:sp>
    </p:spTree>
    <p:extLst>
      <p:ext uri="{BB962C8B-B14F-4D97-AF65-F5344CB8AC3E}">
        <p14:creationId xmlns:p14="http://schemas.microsoft.com/office/powerpoint/2010/main" val="2357560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为了评估本文建立的基站故障类型识别的贝叶斯网络模型，我们使用</a:t>
            </a:r>
            <a:r>
              <a:rPr lang="zh-CN" altLang="en-US" dirty="0" smtClean="0"/>
              <a:t>基站故障记录数据</a:t>
            </a:r>
            <a:r>
              <a:rPr lang="zh-CN" altLang="en-US" dirty="0" smtClean="0"/>
              <a:t>对模型</a:t>
            </a:r>
            <a:r>
              <a:rPr lang="zh-CN" altLang="en-US" dirty="0" smtClean="0"/>
              <a:t>进行</a:t>
            </a:r>
            <a:r>
              <a:rPr lang="en-US" altLang="zh-CN" dirty="0" smtClean="0"/>
              <a:t>10-</a:t>
            </a:r>
            <a:r>
              <a:rPr lang="zh-CN" altLang="en-US" dirty="0" smtClean="0"/>
              <a:t>折交叉</a:t>
            </a:r>
            <a:r>
              <a:rPr lang="zh-CN" altLang="en-US" dirty="0" smtClean="0"/>
              <a:t>验证测试。</a:t>
            </a:r>
            <a:endParaRPr lang="en-US" altLang="zh-CN" dirty="0" smtClean="0"/>
          </a:p>
          <a:p>
            <a:r>
              <a:rPr lang="zh-CN" altLang="en-US" dirty="0" smtClean="0"/>
              <a:t>从图</a:t>
            </a:r>
            <a:r>
              <a:rPr lang="en-US" altLang="zh-CN" dirty="0" smtClean="0"/>
              <a:t>14</a:t>
            </a:r>
            <a:r>
              <a:rPr lang="zh-CN" altLang="en-US" dirty="0" smtClean="0"/>
              <a:t>可以看出，</a:t>
            </a:r>
            <a:r>
              <a:rPr lang="zh-CN" altLang="zh-CN" sz="1200" kern="1200" dirty="0" smtClean="0">
                <a:solidFill>
                  <a:schemeClr val="tx1"/>
                </a:solidFill>
                <a:effectLst/>
                <a:latin typeface="+mn-lt"/>
                <a:ea typeface="+mn-ea"/>
                <a:cs typeface="+mn-cs"/>
              </a:rPr>
              <a:t>模型在</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次测试中对基站</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种故障类型识别的总体精确率和对各类型故障识别的精确率都比较高，且模型各次测试对故障类型识别的精确率的值都比较平稳</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dirty="0" smtClean="0"/>
              <a:t>从图</a:t>
            </a:r>
            <a:r>
              <a:rPr lang="en-US" altLang="zh-CN" dirty="0" smtClean="0"/>
              <a:t>15</a:t>
            </a:r>
            <a:r>
              <a:rPr lang="zh-CN" altLang="zh-CN" sz="1200" kern="1200" dirty="0" smtClean="0">
                <a:solidFill>
                  <a:schemeClr val="tx1"/>
                </a:solidFill>
                <a:effectLst/>
                <a:latin typeface="+mn-lt"/>
                <a:ea typeface="+mn-ea"/>
                <a:cs typeface="+mn-cs"/>
              </a:rPr>
              <a:t>可以看出，模型在</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次交叉测试中对基站</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种故障类型识别的总体召回率和对故障</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F3</a:t>
            </a:r>
            <a:r>
              <a:rPr lang="zh-CN" altLang="zh-CN" sz="1200" kern="1200" dirty="0" smtClean="0">
                <a:solidFill>
                  <a:schemeClr val="tx1"/>
                </a:solidFill>
                <a:effectLst/>
                <a:latin typeface="+mn-lt"/>
                <a:ea typeface="+mn-ea"/>
                <a:cs typeface="+mn-cs"/>
              </a:rPr>
              <a:t>识别的召回率都比较高，而对故障</a:t>
            </a:r>
            <a:r>
              <a:rPr lang="en-US" altLang="zh-CN" sz="1200" kern="1200" dirty="0" smtClean="0">
                <a:solidFill>
                  <a:schemeClr val="tx1"/>
                </a:solidFill>
                <a:effectLst/>
                <a:latin typeface="+mn-lt"/>
                <a:ea typeface="+mn-ea"/>
                <a:cs typeface="+mn-cs"/>
              </a:rPr>
              <a:t>F4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F5</a:t>
            </a:r>
            <a:r>
              <a:rPr lang="zh-CN" altLang="zh-CN" sz="1200" kern="1200" dirty="0" smtClean="0">
                <a:solidFill>
                  <a:schemeClr val="tx1"/>
                </a:solidFill>
                <a:effectLst/>
                <a:latin typeface="+mn-lt"/>
                <a:ea typeface="+mn-ea"/>
                <a:cs typeface="+mn-cs"/>
              </a:rPr>
              <a:t>识别的召回率相对较低</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22</a:t>
            </a:fld>
            <a:endParaRPr lang="zh-CN" altLang="en-US"/>
          </a:p>
        </p:txBody>
      </p:sp>
    </p:spTree>
    <p:extLst>
      <p:ext uri="{BB962C8B-B14F-4D97-AF65-F5344CB8AC3E}">
        <p14:creationId xmlns:p14="http://schemas.microsoft.com/office/powerpoint/2010/main" val="2497910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从图</a:t>
            </a:r>
            <a:r>
              <a:rPr lang="en-US" altLang="zh-CN" sz="1200" kern="1200" dirty="0" smtClean="0">
                <a:solidFill>
                  <a:schemeClr val="tx1"/>
                </a:solidFill>
                <a:effectLst/>
                <a:latin typeface="+mn-lt"/>
                <a:ea typeface="+mn-ea"/>
                <a:cs typeface="+mn-cs"/>
              </a:rPr>
              <a:t>16</a:t>
            </a:r>
            <a:r>
              <a:rPr lang="zh-CN" altLang="zh-CN" sz="1200" kern="1200" dirty="0" smtClean="0">
                <a:solidFill>
                  <a:schemeClr val="tx1"/>
                </a:solidFill>
                <a:effectLst/>
                <a:latin typeface="+mn-lt"/>
                <a:ea typeface="+mn-ea"/>
                <a:cs typeface="+mn-cs"/>
              </a:rPr>
              <a:t>可以看出，模型在</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次交叉测试中对基站</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种故障类型识别的总体</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分数和对故障</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F3</a:t>
            </a:r>
            <a:r>
              <a:rPr lang="zh-CN" altLang="zh-CN" sz="1200" kern="1200" dirty="0" smtClean="0">
                <a:solidFill>
                  <a:schemeClr val="tx1"/>
                </a:solidFill>
                <a:effectLst/>
                <a:latin typeface="+mn-lt"/>
                <a:ea typeface="+mn-ea"/>
                <a:cs typeface="+mn-cs"/>
              </a:rPr>
              <a:t>识别的</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分数比较高，对故障</a:t>
            </a:r>
            <a:r>
              <a:rPr lang="en-US" altLang="zh-CN" sz="1200" kern="1200" dirty="0" smtClean="0">
                <a:solidFill>
                  <a:schemeClr val="tx1"/>
                </a:solidFill>
                <a:effectLst/>
                <a:latin typeface="+mn-lt"/>
                <a:ea typeface="+mn-ea"/>
                <a:cs typeface="+mn-cs"/>
              </a:rPr>
              <a:t>F4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F5</a:t>
            </a:r>
            <a:r>
              <a:rPr lang="zh-CN" altLang="zh-CN" sz="1200" kern="1200" dirty="0" smtClean="0">
                <a:solidFill>
                  <a:schemeClr val="tx1"/>
                </a:solidFill>
                <a:effectLst/>
                <a:latin typeface="+mn-lt"/>
                <a:ea typeface="+mn-ea"/>
                <a:cs typeface="+mn-cs"/>
              </a:rPr>
              <a:t>相对较低</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23</a:t>
            </a:fld>
            <a:endParaRPr lang="zh-CN" altLang="en-US"/>
          </a:p>
        </p:txBody>
      </p:sp>
    </p:spTree>
    <p:extLst>
      <p:ext uri="{BB962C8B-B14F-4D97-AF65-F5344CB8AC3E}">
        <p14:creationId xmlns:p14="http://schemas.microsoft.com/office/powerpoint/2010/main" val="509312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从表</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可以看出，模型在</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次测试中对基站</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种故障类型总体</a:t>
            </a:r>
            <a:r>
              <a:rPr lang="zh-CN" altLang="en-US" sz="1200" kern="1200" dirty="0" smtClean="0">
                <a:solidFill>
                  <a:schemeClr val="tx1"/>
                </a:solidFill>
                <a:effectLst/>
                <a:latin typeface="+mn-lt"/>
                <a:ea typeface="+mn-ea"/>
                <a:cs typeface="+mn-cs"/>
              </a:rPr>
              <a:t>识别的</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分数则能够达到</a:t>
            </a:r>
            <a:r>
              <a:rPr lang="en-US" altLang="zh-CN" sz="1200" kern="1200" dirty="0" smtClean="0">
                <a:solidFill>
                  <a:schemeClr val="tx1"/>
                </a:solidFill>
                <a:effectLst/>
                <a:latin typeface="+mn-lt"/>
                <a:ea typeface="+mn-ea"/>
                <a:cs typeface="+mn-cs"/>
              </a:rPr>
              <a:t>0.912</a:t>
            </a:r>
            <a:r>
              <a:rPr lang="zh-CN" altLang="en-US" sz="1200" kern="1200" dirty="0" smtClean="0">
                <a:solidFill>
                  <a:schemeClr val="tx1"/>
                </a:solidFill>
                <a:effectLst/>
                <a:latin typeface="+mn-lt"/>
                <a:ea typeface="+mn-ea"/>
                <a:cs typeface="+mn-cs"/>
              </a:rPr>
              <a:t>，说明模型能够对基站故障的类型进行较好的识别。</a:t>
            </a:r>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24</a:t>
            </a:fld>
            <a:endParaRPr lang="zh-CN" altLang="en-US"/>
          </a:p>
        </p:txBody>
      </p:sp>
    </p:spTree>
    <p:extLst>
      <p:ext uri="{BB962C8B-B14F-4D97-AF65-F5344CB8AC3E}">
        <p14:creationId xmlns:p14="http://schemas.microsoft.com/office/powerpoint/2010/main" val="3425584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25</a:t>
            </a:fld>
            <a:endParaRPr lang="zh-CN" altLang="en-US"/>
          </a:p>
        </p:txBody>
      </p:sp>
    </p:spTree>
    <p:extLst>
      <p:ext uri="{BB962C8B-B14F-4D97-AF65-F5344CB8AC3E}">
        <p14:creationId xmlns:p14="http://schemas.microsoft.com/office/powerpoint/2010/main" val="1956370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26</a:t>
            </a:fld>
            <a:endParaRPr lang="zh-CN" altLang="en-US"/>
          </a:p>
        </p:txBody>
      </p:sp>
    </p:spTree>
    <p:extLst>
      <p:ext uri="{BB962C8B-B14F-4D97-AF65-F5344CB8AC3E}">
        <p14:creationId xmlns:p14="http://schemas.microsoft.com/office/powerpoint/2010/main" val="177611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对于基站告警之间以及故障和告警之间的关联关系的挖掘，本文使用的是数据挖掘中的关联规则挖掘算法，关联规则算法能够很好发现频繁项目集之间存在的关联关系，但是对于一些不频繁发生的项目集，它们之间也可能会存在着比较重要的关联关系，而这些关联关系是关联规则算法所不能发现的。因此，本文通过关联规则算法挖掘出来的基站告警之间以及故障和告警之间的关联关系可能并不全面，进而导致本文建立的基站故障类型识别的贝叶斯网络模型对于一些故障类型的识别的准确性和全面性较低。</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于本文所研究的移动通信基站告警数据中并不包含各类型告警的级别，因此本文在对基站告警之间以及故障和告警之间的关联关系进行挖掘时，是将各类型告警的重要性平等看待的，然而实际上基站各类型告警之间的重要性并不是平等的，一次紧急的告警可能会比很多次普通的告警的影响大得多，而且基站产生的告警信息中高级别的告警一般比较少。因此，在对基站告警之间以及故障和告警之间的关联关系进行挖掘时将各类型告警的重要性平等看待可能会遗漏一些告警之间或者故障和告警之间的关联关系。</a:t>
            </a:r>
          </a:p>
          <a:p>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27</a:t>
            </a:fld>
            <a:endParaRPr lang="zh-CN" altLang="en-US"/>
          </a:p>
        </p:txBody>
      </p:sp>
    </p:spTree>
    <p:extLst>
      <p:ext uri="{BB962C8B-B14F-4D97-AF65-F5344CB8AC3E}">
        <p14:creationId xmlns:p14="http://schemas.microsoft.com/office/powerpoint/2010/main" val="4125238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作为移动通信</a:t>
            </a:r>
            <a:r>
              <a:rPr lang="zh-CN" altLang="zh-CN" sz="1200" kern="1200" dirty="0" smtClean="0">
                <a:solidFill>
                  <a:schemeClr val="tx1"/>
                </a:solidFill>
                <a:effectLst/>
                <a:latin typeface="+mn-lt"/>
                <a:ea typeface="+mn-ea"/>
                <a:cs typeface="+mn-cs"/>
              </a:rPr>
              <a:t>网的</a:t>
            </a:r>
            <a:r>
              <a:rPr lang="zh-CN" altLang="zh-CN" sz="1200" kern="1200" dirty="0" smtClean="0">
                <a:solidFill>
                  <a:schemeClr val="tx1"/>
                </a:solidFill>
                <a:effectLst/>
                <a:latin typeface="+mn-lt"/>
                <a:ea typeface="+mn-ea"/>
                <a:cs typeface="+mn-cs"/>
              </a:rPr>
              <a:t>主体设备，移动通信基</a:t>
            </a:r>
            <a:r>
              <a:rPr lang="zh-CN" altLang="zh-CN" sz="1200" kern="1200" dirty="0" smtClean="0">
                <a:solidFill>
                  <a:schemeClr val="tx1"/>
                </a:solidFill>
                <a:effectLst/>
                <a:latin typeface="+mn-lt"/>
                <a:ea typeface="+mn-ea"/>
                <a:cs typeface="+mn-cs"/>
              </a:rPr>
              <a:t>站是移动通信网稳定</a:t>
            </a:r>
            <a:r>
              <a:rPr lang="zh-CN" altLang="en-US" sz="1200" kern="1200" dirty="0" smtClean="0">
                <a:solidFill>
                  <a:schemeClr val="tx1"/>
                </a:solidFill>
                <a:effectLst/>
                <a:latin typeface="+mn-lt"/>
                <a:ea typeface="+mn-ea"/>
                <a:cs typeface="+mn-cs"/>
              </a:rPr>
              <a:t>可靠</a:t>
            </a:r>
            <a:r>
              <a:rPr lang="zh-CN" altLang="zh-CN" sz="1200" kern="1200" dirty="0" smtClean="0">
                <a:solidFill>
                  <a:schemeClr val="tx1"/>
                </a:solidFill>
                <a:effectLst/>
                <a:latin typeface="+mn-lt"/>
                <a:ea typeface="+mn-ea"/>
                <a:cs typeface="+mn-cs"/>
              </a:rPr>
              <a:t>运行</a:t>
            </a:r>
            <a:r>
              <a:rPr lang="zh-CN" altLang="zh-CN" sz="1200" kern="1200" dirty="0" smtClean="0">
                <a:solidFill>
                  <a:schemeClr val="tx1"/>
                </a:solidFill>
                <a:effectLst/>
                <a:latin typeface="+mn-lt"/>
                <a:ea typeface="+mn-ea"/>
                <a:cs typeface="+mn-cs"/>
              </a:rPr>
              <a:t>的重要保障。然而，在实际</a:t>
            </a:r>
            <a:r>
              <a:rPr lang="zh-CN" altLang="zh-CN" sz="1200" kern="1200" dirty="0" smtClean="0">
                <a:solidFill>
                  <a:schemeClr val="tx1"/>
                </a:solidFill>
                <a:effectLst/>
                <a:latin typeface="+mn-lt"/>
                <a:ea typeface="+mn-ea"/>
                <a:cs typeface="+mn-cs"/>
              </a:rPr>
              <a:t>的</a:t>
            </a:r>
            <a:r>
              <a:rPr lang="zh-CN" altLang="en-US" sz="1200" kern="1200" dirty="0" smtClean="0">
                <a:solidFill>
                  <a:schemeClr val="tx1"/>
                </a:solidFill>
                <a:effectLst/>
                <a:latin typeface="+mn-lt"/>
                <a:ea typeface="+mn-ea"/>
                <a:cs typeface="+mn-cs"/>
              </a:rPr>
              <a:t>工作</a:t>
            </a:r>
            <a:r>
              <a:rPr lang="zh-CN" altLang="zh-CN" sz="1200" kern="1200" dirty="0" smtClean="0">
                <a:solidFill>
                  <a:schemeClr val="tx1"/>
                </a:solidFill>
                <a:effectLst/>
                <a:latin typeface="+mn-lt"/>
                <a:ea typeface="+mn-ea"/>
                <a:cs typeface="+mn-cs"/>
              </a:rPr>
              <a:t>过程</a:t>
            </a:r>
            <a:r>
              <a:rPr lang="zh-CN" altLang="zh-CN" sz="1200" kern="1200" dirty="0" smtClean="0">
                <a:solidFill>
                  <a:schemeClr val="tx1"/>
                </a:solidFill>
                <a:effectLst/>
                <a:latin typeface="+mn-lt"/>
                <a:ea typeface="+mn-ea"/>
                <a:cs typeface="+mn-cs"/>
              </a:rPr>
              <a:t>中基站故障时有发生，</a:t>
            </a:r>
            <a:r>
              <a:rPr lang="zh-CN" altLang="zh-CN" sz="1200" kern="1200" dirty="0" smtClean="0">
                <a:solidFill>
                  <a:schemeClr val="tx1"/>
                </a:solidFill>
                <a:effectLst/>
                <a:latin typeface="+mn-lt"/>
                <a:ea typeface="+mn-ea"/>
                <a:cs typeface="+mn-cs"/>
              </a:rPr>
              <a:t>且</a:t>
            </a:r>
            <a:r>
              <a:rPr lang="zh-CN" altLang="en-US" sz="1200" kern="1200" dirty="0" smtClean="0">
                <a:solidFill>
                  <a:schemeClr val="tx1"/>
                </a:solidFill>
                <a:effectLst/>
                <a:latin typeface="+mn-lt"/>
                <a:ea typeface="+mn-ea"/>
                <a:cs typeface="+mn-cs"/>
              </a:rPr>
              <a:t>当基站发生故障时我们仅知道：基站故障发生的时刻以及伴随故障发生的告警的发生时刻。基站告警作为基站运行状态异常的反映，与基站故障之间存在着密切的关联关系，可以作为我们对基站故障类型识别的重要依据。</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4800" b="0" dirty="0" smtClean="0">
                <a:latin typeface="+mn-ea"/>
                <a:ea typeface="+mn-ea"/>
              </a:rPr>
              <a:t>因此，当基站发生故障，如何有效的利用这些少量已知信息识别出基站故障的类型，帮助</a:t>
            </a:r>
            <a:r>
              <a:rPr lang="zh-CN" altLang="en-US" sz="4800" dirty="0" smtClean="0"/>
              <a:t>运维人员对基站故障进行快速定位和有针对性的维修，从而使基站能够快速恢复到正常工作状态是通信运营商一直关心的问题。</a:t>
            </a:r>
          </a:p>
          <a:p>
            <a:endParaRPr lang="zh-CN" altLang="en-US" sz="4800" b="0" dirty="0">
              <a:latin typeface="+mn-ea"/>
              <a:ea typeface="+mn-ea"/>
            </a:endParaRPr>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D80DB06F-26D1-4B27-BADA-80ECDEEE8BC7}" type="slidenum">
              <a:rPr kumimoji="0" lang="zh-CN" altLang="en-US" sz="1800" b="0" i="0" u="none" strike="noStrike" kern="0" cap="none" spc="0" normalizeH="0" baseline="0" noProof="0" smtClean="0">
                <a:ln>
                  <a:noFill/>
                </a:ln>
                <a:solidFill>
                  <a:sysClr val="windowText" lastClr="000000"/>
                </a:solidFill>
                <a:effectLst/>
                <a:uLnTx/>
                <a:uFillTx/>
              </a:rPr>
              <a:t>3</a:t>
            </a:fld>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92686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对基站故障类型进行识别存在以下难点：</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基</a:t>
            </a:r>
            <a:r>
              <a:rPr lang="zh-CN" altLang="en-US" sz="1200" kern="1200" dirty="0" smtClean="0">
                <a:solidFill>
                  <a:schemeClr val="tx1"/>
                </a:solidFill>
                <a:effectLst/>
                <a:latin typeface="+mn-lt"/>
                <a:ea typeface="+mn-ea"/>
                <a:cs typeface="+mn-cs"/>
              </a:rPr>
              <a:t>站产生的告警信息中存在大量的冗余告警；二是基站故障和告警之间的关联关系具有不确定性，这种不确定性主要表现在：     </a:t>
            </a:r>
            <a:r>
              <a:rPr lang="zh-CN" altLang="zh-CN" sz="1200" kern="1200" dirty="0" smtClean="0">
                <a:solidFill>
                  <a:schemeClr val="tx1"/>
                </a:solidFill>
                <a:effectLst/>
                <a:latin typeface="+mn-lt"/>
                <a:ea typeface="+mn-ea"/>
                <a:cs typeface="+mn-cs"/>
              </a:rPr>
              <a:t>基站故障和告警之间的不确定性的关联关系使得</a:t>
            </a:r>
            <a:r>
              <a:rPr lang="zh-CN" altLang="en-US" sz="1200" kern="1200" dirty="0" smtClean="0">
                <a:solidFill>
                  <a:schemeClr val="tx1"/>
                </a:solidFill>
                <a:effectLst/>
                <a:latin typeface="+mn-lt"/>
                <a:ea typeface="+mn-ea"/>
                <a:cs typeface="+mn-cs"/>
              </a:rPr>
              <a:t>我们</a:t>
            </a:r>
            <a:r>
              <a:rPr lang="zh-CN" altLang="zh-CN" sz="1200" kern="1200" dirty="0" smtClean="0">
                <a:solidFill>
                  <a:schemeClr val="tx1"/>
                </a:solidFill>
                <a:effectLst/>
                <a:latin typeface="+mn-lt"/>
                <a:ea typeface="+mn-ea"/>
                <a:cs typeface="+mn-cs"/>
              </a:rPr>
              <a:t>难以简单的根据故障和告警之间的关联关系对基站故障的类型进行识别。</a:t>
            </a:r>
          </a:p>
          <a:p>
            <a:endParaRPr lang="zh-CN" altLang="en-US" sz="4800" b="0" dirty="0">
              <a:latin typeface="+mn-ea"/>
              <a:ea typeface="+mn-ea"/>
            </a:endParaRPr>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D80DB06F-26D1-4B27-BADA-80ECDEEE8BC7}" type="slidenum">
              <a:rPr kumimoji="0" lang="zh-CN" altLang="en-US" sz="1800" b="0" i="0" u="none" strike="noStrike" kern="0" cap="none" spc="0" normalizeH="0" baseline="0" noProof="0" smtClean="0">
                <a:ln>
                  <a:noFill/>
                </a:ln>
                <a:solidFill>
                  <a:sysClr val="windowText" lastClr="000000"/>
                </a:solidFill>
                <a:effectLst/>
                <a:uLnTx/>
                <a:uFillTx/>
              </a:rPr>
              <a:t>4</a:t>
            </a:fld>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9929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针对利用告警信息对基站故障的类型进行识别存在的难点，</a:t>
            </a:r>
            <a:r>
              <a:rPr lang="zh-CN" altLang="en-US" dirty="0" smtClean="0">
                <a:solidFill>
                  <a:prstClr val="black"/>
                </a:solidFill>
              </a:rPr>
              <a:t>本文选择在解决不确定性问题方面具有巨大优势的贝叶斯网络作为核心算法，提出了一种基于贝叶斯网络的基站故障类型识别方法。该方法通过将基站告警之间以及故障和告警之间的关联关系建模成贝叶斯网络，并通过去除冗余告警来对贝叶斯网络进行优化，降低网络的复杂度。当基站发生故障时，根据基站产生的异常告警信息和优化后的贝叶斯网络对基站故障的类型进行推理，识别出故障的类型。</a:t>
            </a:r>
            <a:endParaRPr lang="en-US" altLang="zh-CN" dirty="0" smtClean="0">
              <a:solidFill>
                <a:prstClr val="black"/>
              </a:solidFill>
            </a:endParaRPr>
          </a:p>
          <a:p>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5</a:t>
            </a:fld>
            <a:endParaRPr lang="zh-CN" altLang="en-US"/>
          </a:p>
        </p:txBody>
      </p:sp>
    </p:spTree>
    <p:extLst>
      <p:ext uri="{BB962C8B-B14F-4D97-AF65-F5344CB8AC3E}">
        <p14:creationId xmlns:p14="http://schemas.microsoft.com/office/powerpoint/2010/main" val="359256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在对基站告警之间以及故障和告警之间的关联关系进行挖掘时，</a:t>
            </a:r>
            <a:r>
              <a:rPr lang="zh-CN" altLang="zh-CN" sz="1200" kern="1200" dirty="0" smtClean="0">
                <a:solidFill>
                  <a:schemeClr val="tx1"/>
                </a:solidFill>
                <a:effectLst/>
                <a:latin typeface="+mn-lt"/>
                <a:ea typeface="+mn-ea"/>
                <a:cs typeface="+mn-cs"/>
              </a:rPr>
              <a:t>为了有效的将基站告警数据和故障数据转换成适合关联规则挖掘的事务型数据，</a:t>
            </a:r>
            <a:r>
              <a:rPr lang="zh-CN" altLang="en-US" sz="1200" kern="1200" dirty="0" smtClean="0">
                <a:solidFill>
                  <a:schemeClr val="tx1"/>
                </a:solidFill>
                <a:effectLst/>
                <a:latin typeface="+mn-lt"/>
                <a:ea typeface="+mn-ea"/>
                <a:cs typeface="+mn-cs"/>
              </a:rPr>
              <a:t>本文</a:t>
            </a:r>
            <a:r>
              <a:rPr lang="zh-CN" altLang="zh-CN" sz="1200" kern="1200" dirty="0" smtClean="0">
                <a:solidFill>
                  <a:schemeClr val="tx1"/>
                </a:solidFill>
                <a:effectLst/>
                <a:latin typeface="+mn-lt"/>
                <a:ea typeface="+mn-ea"/>
                <a:cs typeface="+mn-cs"/>
              </a:rPr>
              <a:t>分别提出了一种基于聚类和可变滑动时间窗的告警事务提取方法以及一种基于聚类和异常值检测的故障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告警事务提取方法。</a:t>
            </a:r>
            <a:r>
              <a:rPr lang="zh-CN" altLang="en-US" sz="1200" kern="1200" dirty="0" smtClean="0">
                <a:solidFill>
                  <a:schemeClr val="tx1"/>
                </a:solidFill>
                <a:effectLst/>
                <a:latin typeface="+mn-lt"/>
                <a:ea typeface="+mn-ea"/>
                <a:cs typeface="+mn-cs"/>
              </a:rPr>
              <a:t>在建立基站故障类型识别的贝叶斯网络模型时，本文通过去除冗余告警来对模型进行优化，降低网络的复杂度。</a:t>
            </a:r>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6</a:t>
            </a:fld>
            <a:endParaRPr lang="zh-CN" altLang="en-US"/>
          </a:p>
        </p:txBody>
      </p:sp>
    </p:spTree>
    <p:extLst>
      <p:ext uri="{BB962C8B-B14F-4D97-AF65-F5344CB8AC3E}">
        <p14:creationId xmlns:p14="http://schemas.microsoft.com/office/powerpoint/2010/main" val="1664170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a:t>
            </a:r>
            <a:r>
              <a:rPr lang="en-US" altLang="zh-CN" dirty="0" smtClean="0"/>
              <a:t>2</a:t>
            </a:r>
            <a:r>
              <a:rPr lang="zh-CN" altLang="en-US" dirty="0" smtClean="0"/>
              <a:t>是本文对基站告警之间关联关系挖掘的流程图</a:t>
            </a:r>
            <a:r>
              <a:rPr lang="zh-CN" altLang="en-US" dirty="0" smtClean="0"/>
              <a:t>，在</a:t>
            </a:r>
            <a:r>
              <a:rPr lang="zh-CN" altLang="en-US" dirty="0" smtClean="0"/>
              <a:t>对告警之间关联关系进行挖掘之前，需要首先将告警数据转换</a:t>
            </a:r>
            <a:r>
              <a:rPr lang="zh-CN" altLang="en-US" dirty="0" smtClean="0"/>
              <a:t>成适合关联规则挖掘的告警</a:t>
            </a:r>
            <a:r>
              <a:rPr lang="zh-CN" altLang="en-US" dirty="0" smtClean="0"/>
              <a:t>事务</a:t>
            </a:r>
            <a:r>
              <a:rPr lang="zh-CN" altLang="en-US" dirty="0" smtClean="0"/>
              <a:t>数据，然后再进行告警之间关联关系的挖掘。</a:t>
            </a:r>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将告警数据转换成告警事务数据常用的方法</a:t>
            </a:r>
            <a:r>
              <a:rPr lang="zh-CN" altLang="zh-CN" sz="1200" kern="1200" dirty="0" smtClean="0">
                <a:solidFill>
                  <a:schemeClr val="tx1"/>
                </a:solidFill>
                <a:effectLst/>
                <a:latin typeface="+mn-lt"/>
                <a:ea typeface="+mn-ea"/>
                <a:cs typeface="+mn-cs"/>
              </a:rPr>
              <a:t>是</a:t>
            </a:r>
            <a:r>
              <a:rPr lang="zh-CN" altLang="en-US" sz="1200" kern="1200" dirty="0" smtClean="0">
                <a:solidFill>
                  <a:schemeClr val="tx1"/>
                </a:solidFill>
                <a:effectLst/>
                <a:latin typeface="+mn-lt"/>
                <a:ea typeface="+mn-ea"/>
                <a:cs typeface="+mn-cs"/>
              </a:rPr>
              <a:t>利用固定窗口大小和滑动步长的滑动时间窗在整个数据持续的时间范围内进行，这种方法比较简单，适合在时间轴上分布比较均匀的数据。然而，由于告警的发生具有突发性，告警在时间轴上的分布是不均匀的，而且存在在很长一段时间内无告警发生的现象。因此，利用传统的方法提取告警事务就可能会存在以下问题：</a:t>
            </a:r>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8</a:t>
            </a:fld>
            <a:endParaRPr lang="zh-CN" altLang="en-US"/>
          </a:p>
        </p:txBody>
      </p:sp>
    </p:spTree>
    <p:extLst>
      <p:ext uri="{BB962C8B-B14F-4D97-AF65-F5344CB8AC3E}">
        <p14:creationId xmlns:p14="http://schemas.microsoft.com/office/powerpoint/2010/main" val="1216565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640FF-D461-4028-830D-1BA4D1F97ADF}" type="slidenum">
              <a:rPr lang="zh-CN" altLang="en-US" smtClean="0"/>
              <a:t>9</a:t>
            </a:fld>
            <a:endParaRPr lang="zh-CN" altLang="en-US"/>
          </a:p>
        </p:txBody>
      </p:sp>
    </p:spTree>
    <p:extLst>
      <p:ext uri="{BB962C8B-B14F-4D97-AF65-F5344CB8AC3E}">
        <p14:creationId xmlns:p14="http://schemas.microsoft.com/office/powerpoint/2010/main" val="2733028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9B3948-3770-4FA2-95FC-E847B8C5D64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9B3948-3770-4FA2-95FC-E847B8C5D64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9B3948-3770-4FA2-95FC-E847B8C5D64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pic>
        <p:nvPicPr>
          <p:cNvPr id="2" name="Picture 2" descr="C:\Users\Administrator\Desktop\校徽3.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88" y="1588"/>
            <a:ext cx="9142412"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038EC746-749D-4337-9D6E-1A3E283A3581}"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9B3948-3770-4FA2-95FC-E847B8C5D64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9B3948-3770-4FA2-95FC-E847B8C5D64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71487"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0"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9B3948-3770-4FA2-95FC-E847B8C5D64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9B3948-3770-4FA2-95FC-E847B8C5D64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9B3948-3770-4FA2-95FC-E847B8C5D64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9B3948-3770-4FA2-95FC-E847B8C5D64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9B3948-3770-4FA2-95FC-E847B8C5D64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9B3948-3770-4FA2-95FC-E847B8C5D64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3.png"/><Relationship Id="rId18" Type="http://schemas.openxmlformats.org/officeDocument/2006/relationships/image" Target="../media/image8.jpeg"/><Relationship Id="rId3" Type="http://schemas.openxmlformats.org/officeDocument/2006/relationships/slideLayout" Target="../slideLayouts/slideLayout16.xml"/><Relationship Id="rId21" Type="http://schemas.openxmlformats.org/officeDocument/2006/relationships/image" Target="../media/image11.png"/><Relationship Id="rId7" Type="http://schemas.openxmlformats.org/officeDocument/2006/relationships/slideLayout" Target="../slideLayouts/slideLayout20.xml"/><Relationship Id="rId12" Type="http://schemas.openxmlformats.org/officeDocument/2006/relationships/theme" Target="../theme/theme2.xml"/><Relationship Id="rId17" Type="http://schemas.openxmlformats.org/officeDocument/2006/relationships/image" Target="../media/image7.jpeg"/><Relationship Id="rId2" Type="http://schemas.openxmlformats.org/officeDocument/2006/relationships/slideLayout" Target="../slideLayouts/slideLayout15.xml"/><Relationship Id="rId16" Type="http://schemas.openxmlformats.org/officeDocument/2006/relationships/image" Target="../media/image6.jpeg"/><Relationship Id="rId20" Type="http://schemas.openxmlformats.org/officeDocument/2006/relationships/image" Target="../media/image10.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5.jpeg"/><Relationship Id="rId10" Type="http://schemas.openxmlformats.org/officeDocument/2006/relationships/slideLayout" Target="../slideLayouts/slideLayout23.xml"/><Relationship Id="rId19" Type="http://schemas.openxmlformats.org/officeDocument/2006/relationships/image" Target="../media/image9.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9B3948-3770-4FA2-95FC-E847B8C5D64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63" descr="北京交通大学02副本"/>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200" y="76200"/>
            <a:ext cx="4351338"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64" descr="1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229350" y="2143125"/>
            <a:ext cx="29146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2" name="Group 4"/>
          <p:cNvGrpSpPr>
            <a:grpSpLocks noChangeAspect="1"/>
          </p:cNvGrpSpPr>
          <p:nvPr/>
        </p:nvGrpSpPr>
        <p:grpSpPr bwMode="auto">
          <a:xfrm>
            <a:off x="4572000" y="152400"/>
            <a:ext cx="4276725" cy="568325"/>
            <a:chOff x="0" y="0"/>
            <a:chExt cx="2694" cy="358"/>
          </a:xfrm>
        </p:grpSpPr>
        <p:pic>
          <p:nvPicPr>
            <p:cNvPr id="2061" name="Picture 66" descr="北方交通大学—世纪钟（校钟）"/>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555" y="0"/>
              <a:ext cx="531"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2" name="Picture 67" descr="北方交通大学—思源楼"/>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614" y="3"/>
              <a:ext cx="600"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68" descr="09525834336"/>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086" y="0"/>
              <a:ext cx="52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4" name="Picture 69" descr="19楼"/>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2214" y="3"/>
              <a:ext cx="480"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5" name="Picture 70" descr="20055131012136649"/>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0" y="3"/>
              <a:ext cx="555"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3" name="Right Triangle 9"/>
          <p:cNvSpPr>
            <a:spLocks noChangeArrowheads="1"/>
          </p:cNvSpPr>
          <p:nvPr/>
        </p:nvSpPr>
        <p:spPr bwMode="auto">
          <a:xfrm>
            <a:off x="0" y="4664075"/>
            <a:ext cx="9150350" cy="0"/>
          </a:xfrm>
          <a:prstGeom prst="rtTriangle">
            <a:avLst/>
          </a:prstGeom>
          <a:gradFill rotWithShape="1">
            <a:gsLst>
              <a:gs pos="0">
                <a:srgbClr val="154C8E"/>
              </a:gs>
              <a:gs pos="53000">
                <a:srgbClr val="5E91DA"/>
              </a:gs>
              <a:gs pos="100000">
                <a:srgbClr val="154C8E"/>
              </a:gs>
            </a:gsLst>
            <a:lin ang="30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defRPr/>
            </a:pPr>
            <a:endParaRPr lang="zh-CN" altLang="en-US" b="0">
              <a:solidFill>
                <a:srgbClr val="FFFFFF"/>
              </a:solidFill>
              <a:latin typeface="Calibri" panose="020F0502020204030204" pitchFamily="34" charset="0"/>
            </a:endParaRPr>
          </a:p>
        </p:txBody>
      </p:sp>
      <p:grpSp>
        <p:nvGrpSpPr>
          <p:cNvPr id="2054" name="Group 11"/>
          <p:cNvGrpSpPr/>
          <p:nvPr/>
        </p:nvGrpSpPr>
        <p:grpSpPr bwMode="auto">
          <a:xfrm>
            <a:off x="0" y="4946650"/>
            <a:ext cx="9144000" cy="1911350"/>
            <a:chOff x="0" y="0"/>
            <a:chExt cx="9147765" cy="2032192"/>
          </a:xfrm>
        </p:grpSpPr>
        <p:sp>
          <p:nvSpPr>
            <p:cNvPr id="2055" name="Freeform 6"/>
            <p:cNvSpPr/>
            <p:nvPr/>
          </p:nvSpPr>
          <p:spPr bwMode="auto">
            <a:xfrm>
              <a:off x="1691384" y="0"/>
              <a:ext cx="7456381" cy="518176"/>
            </a:xfrm>
            <a:custGeom>
              <a:avLst/>
              <a:gdLst>
                <a:gd name="T0" fmla="*/ 2147483647 w 4697"/>
                <a:gd name="T1" fmla="*/ 0 h 367"/>
                <a:gd name="T2" fmla="*/ 2147483647 w 4697"/>
                <a:gd name="T3" fmla="*/ 2147483647 h 367"/>
                <a:gd name="T4" fmla="*/ 0 w 4697"/>
                <a:gd name="T5" fmla="*/ 2147483647 h 367"/>
                <a:gd name="T6" fmla="*/ 2147483647 w 4697"/>
                <a:gd name="T7" fmla="*/ 0 h 367"/>
                <a:gd name="T8" fmla="*/ 0 60000 65536"/>
                <a:gd name="T9" fmla="*/ 0 60000 65536"/>
                <a:gd name="T10" fmla="*/ 0 60000 65536"/>
                <a:gd name="T11" fmla="*/ 0 60000 65536"/>
                <a:gd name="T12" fmla="*/ 0 w 4697"/>
                <a:gd name="T13" fmla="*/ 0 h 367"/>
                <a:gd name="T14" fmla="*/ 4697 w 4697"/>
                <a:gd name="T15" fmla="*/ 367 h 367"/>
              </a:gdLst>
              <a:ahLst/>
              <a:cxnLst>
                <a:cxn ang="T8">
                  <a:pos x="T0" y="T1"/>
                </a:cxn>
                <a:cxn ang="T9">
                  <a:pos x="T2" y="T3"/>
                </a:cxn>
                <a:cxn ang="T10">
                  <a:pos x="T4" y="T5"/>
                </a:cxn>
                <a:cxn ang="T11">
                  <a:pos x="T6" y="T7"/>
                </a:cxn>
              </a:cxnLst>
              <a:rect l="T12" t="T13" r="T14" b="T15"/>
              <a:pathLst>
                <a:path w="4697" h="367">
                  <a:moveTo>
                    <a:pt x="4697" y="0"/>
                  </a:moveTo>
                  <a:lnTo>
                    <a:pt x="4697" y="367"/>
                  </a:lnTo>
                  <a:lnTo>
                    <a:pt x="0" y="218"/>
                  </a:lnTo>
                  <a:lnTo>
                    <a:pt x="4697" y="0"/>
                  </a:lnTo>
                  <a:close/>
                </a:path>
              </a:pathLst>
            </a:custGeom>
            <a:solidFill>
              <a:srgbClr val="A2C2CF">
                <a:alpha val="39999"/>
              </a:srgbClr>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400" b="1">
                <a:solidFill>
                  <a:srgbClr val="000000"/>
                </a:solidFill>
                <a:latin typeface="Times New Roman" panose="02020603050405020304" pitchFamily="18" charset="0"/>
              </a:endParaRPr>
            </a:p>
          </p:txBody>
        </p:sp>
        <p:sp>
          <p:nvSpPr>
            <p:cNvPr id="2056" name="Freeform 7"/>
            <p:cNvSpPr/>
            <p:nvPr/>
          </p:nvSpPr>
          <p:spPr bwMode="auto">
            <a:xfrm>
              <a:off x="39704" y="302129"/>
              <a:ext cx="9108061" cy="838869"/>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400" b="1">
                <a:solidFill>
                  <a:srgbClr val="000000"/>
                </a:solidFill>
                <a:latin typeface="Times New Roman" panose="02020603050405020304" pitchFamily="18" charset="0"/>
              </a:endParaRPr>
            </a:p>
          </p:txBody>
        </p:sp>
        <p:grpSp>
          <p:nvGrpSpPr>
            <p:cNvPr id="2057" name="Group 14"/>
            <p:cNvGrpSpPr/>
            <p:nvPr/>
          </p:nvGrpSpPr>
          <p:grpSpPr bwMode="auto">
            <a:xfrm>
              <a:off x="-15114" y="29436"/>
              <a:ext cx="9175072" cy="2015718"/>
              <a:chOff x="0" y="0"/>
              <a:chExt cx="9174480" cy="1895856"/>
            </a:xfrm>
          </p:grpSpPr>
          <p:pic>
            <p:nvPicPr>
              <p:cNvPr id="2059" name="Freeform 10"/>
              <p:cNvPicPr>
                <a:picLocks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0" y="0"/>
                <a:ext cx="9174480" cy="189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0" name="Text Box 16"/>
              <p:cNvSpPr txBox="1">
                <a:spLocks noChangeArrowheads="1"/>
              </p:cNvSpPr>
              <p:nvPr/>
            </p:nvSpPr>
            <p:spPr bwMode="auto">
              <a:xfrm>
                <a:off x="18289" y="19939"/>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a:solidFill>
                    <a:srgbClr val="B9D77A"/>
                  </a:solidFill>
                  <a:latin typeface="Lucida Sans Unicode" panose="020B0602030504020204" pitchFamily="34" charset="0"/>
                  <a:ea typeface="黑体" panose="02010609060101010101" pitchFamily="49" charset="-122"/>
                </a:endParaRPr>
              </a:p>
            </p:txBody>
          </p:sp>
        </p:grpSp>
        <p:pic>
          <p:nvPicPr>
            <p:cNvPr id="2058" name="Straight Connector 11"/>
            <p:cNvPicPr>
              <a:picLocks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018" y="35918"/>
              <a:ext cx="9162879" cy="86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1" y="2018710"/>
            <a:ext cx="9143999" cy="747875"/>
          </a:xfrm>
          <a:prstGeom prst="rect">
            <a:avLst/>
          </a:prstGeom>
        </p:spPr>
        <p:txBody>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nSpc>
                <a:spcPts val="3600"/>
              </a:lnSpc>
            </a:pPr>
            <a:r>
              <a:rPr lang="zh-CN" altLang="en-US" sz="3600" b="1" dirty="0" smtClean="0">
                <a:solidFill>
                  <a:srgbClr val="015AA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移动通信基站故障类型的识别</a:t>
            </a:r>
            <a:endParaRPr lang="zh-CN" altLang="en-US" sz="3600" b="1" dirty="0">
              <a:solidFill>
                <a:srgbClr val="015AA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TextBox 1"/>
          <p:cNvSpPr txBox="1"/>
          <p:nvPr/>
        </p:nvSpPr>
        <p:spPr>
          <a:xfrm>
            <a:off x="2987271" y="3162197"/>
            <a:ext cx="3169457" cy="1791260"/>
          </a:xfrm>
          <a:prstGeom prst="rect">
            <a:avLst/>
          </a:prstGeom>
          <a:noFill/>
        </p:spPr>
        <p:txBody>
          <a:bodyPr wrap="none" rtlCol="0">
            <a:spAutoFit/>
          </a:bodyPr>
          <a:lstStyle/>
          <a:p>
            <a:pPr algn="l">
              <a:lnSpc>
                <a:spcPct val="120000"/>
              </a:lnSpc>
            </a:pPr>
            <a:r>
              <a:rPr lang="zh-CN" altLang="en-US" sz="2400" b="1" dirty="0">
                <a:solidFill>
                  <a:srgbClr val="005AB0"/>
                </a:solidFill>
                <a:latin typeface="微软雅黑" panose="020B0503020204020204" pitchFamily="34" charset="-122"/>
                <a:ea typeface="微软雅黑" panose="020B0503020204020204" pitchFamily="34" charset="-122"/>
                <a:sym typeface="+mn-ea"/>
              </a:rPr>
              <a:t>答辩人</a:t>
            </a:r>
            <a:r>
              <a:rPr lang="zh-CN" altLang="en-US" sz="2400" b="1" dirty="0" smtClean="0">
                <a:solidFill>
                  <a:srgbClr val="005AB0"/>
                </a:solidFill>
                <a:latin typeface="微软雅黑" panose="020B0503020204020204" pitchFamily="34" charset="-122"/>
                <a:ea typeface="微软雅黑" panose="020B0503020204020204" pitchFamily="34" charset="-122"/>
                <a:sym typeface="+mn-ea"/>
              </a:rPr>
              <a:t>：刘子可</a:t>
            </a:r>
            <a:endParaRPr lang="en-US" altLang="zh-CN" sz="2400" b="1" dirty="0" smtClean="0">
              <a:solidFill>
                <a:srgbClr val="005AB0"/>
              </a:solidFill>
              <a:latin typeface="微软雅黑" panose="020B0503020204020204" pitchFamily="34" charset="-122"/>
              <a:ea typeface="微软雅黑" panose="020B0503020204020204" pitchFamily="34" charset="-122"/>
              <a:sym typeface="+mn-ea"/>
            </a:endParaRPr>
          </a:p>
          <a:p>
            <a:pPr algn="l">
              <a:lnSpc>
                <a:spcPct val="120000"/>
              </a:lnSpc>
            </a:pPr>
            <a:r>
              <a:rPr lang="zh-CN" altLang="en-US" sz="2400" b="1" dirty="0" smtClean="0">
                <a:solidFill>
                  <a:srgbClr val="005AB0"/>
                </a:solidFill>
                <a:latin typeface="微软雅黑" panose="020B0503020204020204" pitchFamily="34" charset="-122"/>
                <a:ea typeface="微软雅黑" panose="020B0503020204020204" pitchFamily="34" charset="-122"/>
                <a:sym typeface="+mn-ea"/>
              </a:rPr>
              <a:t>学   号：</a:t>
            </a:r>
            <a:r>
              <a:rPr lang="en-US" altLang="zh-CN" sz="2400" b="1" dirty="0" smtClean="0">
                <a:solidFill>
                  <a:srgbClr val="005AB0"/>
                </a:solidFill>
                <a:latin typeface="微软雅黑" panose="020B0503020204020204" pitchFamily="34" charset="-122"/>
                <a:ea typeface="微软雅黑" panose="020B0503020204020204" pitchFamily="34" charset="-122"/>
                <a:sym typeface="+mn-ea"/>
              </a:rPr>
              <a:t>18125037</a:t>
            </a:r>
            <a:r>
              <a:rPr lang="zh-CN" altLang="en-US" sz="2400" b="1" dirty="0" smtClean="0">
                <a:solidFill>
                  <a:srgbClr val="005AB0"/>
                </a:solidFill>
                <a:latin typeface="微软雅黑" panose="020B0503020204020204" pitchFamily="34" charset="-122"/>
                <a:ea typeface="微软雅黑" panose="020B0503020204020204" pitchFamily="34" charset="-122"/>
                <a:sym typeface="+mn-ea"/>
              </a:rPr>
              <a:t>   </a:t>
            </a:r>
            <a:endParaRPr lang="zh-CN" altLang="en-US" sz="2400" b="1" dirty="0">
              <a:solidFill>
                <a:srgbClr val="005AB0"/>
              </a:solidFill>
              <a:latin typeface="微软雅黑" panose="020B0503020204020204" pitchFamily="34" charset="-122"/>
              <a:ea typeface="微软雅黑" panose="020B0503020204020204" pitchFamily="34" charset="-122"/>
              <a:sym typeface="+mn-ea"/>
            </a:endParaRPr>
          </a:p>
          <a:p>
            <a:pPr algn="l">
              <a:lnSpc>
                <a:spcPct val="120000"/>
              </a:lnSpc>
            </a:pPr>
            <a:r>
              <a:rPr lang="zh-CN" altLang="en-US" sz="2400" b="1" dirty="0" smtClean="0">
                <a:solidFill>
                  <a:srgbClr val="005AB0"/>
                </a:solidFill>
                <a:latin typeface="微软雅黑" panose="020B0503020204020204" pitchFamily="34" charset="-122"/>
                <a:ea typeface="微软雅黑" panose="020B0503020204020204" pitchFamily="34" charset="-122"/>
                <a:sym typeface="+mn-ea"/>
              </a:rPr>
              <a:t>导   师：郑宏云</a:t>
            </a:r>
            <a:endParaRPr lang="en-US" altLang="zh-CN" sz="2400" b="1" dirty="0">
              <a:solidFill>
                <a:srgbClr val="005AB0"/>
              </a:solidFill>
              <a:latin typeface="微软雅黑" panose="020B0503020204020204" pitchFamily="34" charset="-122"/>
              <a:ea typeface="微软雅黑" panose="020B0503020204020204" pitchFamily="34" charset="-122"/>
            </a:endParaRPr>
          </a:p>
          <a:p>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p14:dur="250" advTm="4297">
        <p:push dir="u"/>
      </p:transition>
    </mc:Choice>
    <mc:Fallback>
      <p:transition advTm="4297">
        <p:push dir="u"/>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加号 4"/>
          <p:cNvSpPr/>
          <p:nvPr/>
        </p:nvSpPr>
        <p:spPr>
          <a:xfrm>
            <a:off x="4716145" y="1478915"/>
            <a:ext cx="821690" cy="2171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16585">
              <a:lnSpc>
                <a:spcPct val="90000"/>
              </a:lnSpc>
              <a:spcBef>
                <a:spcPct val="0"/>
              </a:spcBef>
              <a:spcAft>
                <a:spcPct val="35000"/>
              </a:spcAft>
            </a:pPr>
            <a:endParaRPr lang="zh-CN" altLang="en-US" sz="1400"/>
          </a:p>
        </p:txBody>
      </p:sp>
      <p:sp>
        <p:nvSpPr>
          <p:cNvPr id="4" name="文本框 3"/>
          <p:cNvSpPr txBox="1"/>
          <p:nvPr/>
        </p:nvSpPr>
        <p:spPr>
          <a:xfrm>
            <a:off x="5317589" y="215662"/>
            <a:ext cx="3390314" cy="461665"/>
          </a:xfrm>
          <a:prstGeom prst="rect">
            <a:avLst/>
          </a:prstGeom>
          <a:noFill/>
        </p:spPr>
        <p:txBody>
          <a:bodyPr wrap="square" rtlCol="0">
            <a:spAutoFit/>
          </a:bodyPr>
          <a:lstStyle/>
          <a:p>
            <a:pPr algn="r"/>
            <a:r>
              <a:rPr lang="en-US" altLang="zh-CN" sz="2400" b="1" dirty="0" smtClean="0">
                <a:solidFill>
                  <a:schemeClr val="tx2">
                    <a:lumMod val="60000"/>
                    <a:lumOff val="40000"/>
                  </a:schemeClr>
                </a:solidFill>
                <a:latin typeface="微软雅黑" panose="020B0503020204020204" pitchFamily="34" charset="-122"/>
                <a:ea typeface="微软雅黑" panose="020B0503020204020204" pitchFamily="34" charset="-122"/>
              </a:rPr>
              <a:t>2  </a:t>
            </a:r>
            <a:r>
              <a:rPr lang="zh-CN" altLang="en-US" sz="2400" b="1" dirty="0" smtClean="0">
                <a:solidFill>
                  <a:schemeClr val="tx2">
                    <a:lumMod val="60000"/>
                    <a:lumOff val="40000"/>
                  </a:schemeClr>
                </a:solidFill>
                <a:latin typeface="微软雅黑" panose="020B0503020204020204" pitchFamily="34" charset="-122"/>
                <a:ea typeface="微软雅黑" panose="020B0503020204020204" pitchFamily="34" charset="-122"/>
              </a:rPr>
              <a:t>告警关联关系挖掘</a:t>
            </a:r>
            <a:endParaRPr lang="zh-CN" altLang="zh-CN"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18977" y="1195754"/>
            <a:ext cx="6302327"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2.3</a:t>
            </a:r>
            <a:r>
              <a:rPr lang="zh-CN" altLang="en-US" sz="2200" b="1" dirty="0" smtClean="0"/>
              <a:t>  关联关系挖掘</a:t>
            </a:r>
            <a:endParaRPr lang="zh-CN" altLang="en-US" sz="2200" b="1"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2518116" y="2532184"/>
            <a:ext cx="108110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文本框 10"/>
          <p:cNvSpPr txBox="1"/>
          <p:nvPr/>
        </p:nvSpPr>
        <p:spPr>
          <a:xfrm>
            <a:off x="780757" y="1809520"/>
            <a:ext cx="7582486" cy="1089529"/>
          </a:xfrm>
          <a:prstGeom prst="rect">
            <a:avLst/>
          </a:prstGeom>
          <a:noFill/>
        </p:spPr>
        <p:txBody>
          <a:bodyPr wrap="square" rtlCol="0">
            <a:spAutoFit/>
          </a:bodyPr>
          <a:lstStyle/>
          <a:p>
            <a:pPr indent="457200">
              <a:lnSpc>
                <a:spcPct val="120000"/>
              </a:lnSpc>
            </a:pPr>
            <a:r>
              <a:rPr lang="zh-CN" altLang="en-US" dirty="0" smtClean="0"/>
              <a:t>针对告警数据是时间序列数据的特点，本文</a:t>
            </a:r>
            <a:r>
              <a:rPr lang="zh-CN" altLang="en-US" dirty="0"/>
              <a:t>使用能够较为高效的对时间序列数据进行关联关系</a:t>
            </a:r>
            <a:r>
              <a:rPr lang="zh-CN" altLang="en-US" dirty="0" smtClean="0"/>
              <a:t>挖掘的</a:t>
            </a:r>
            <a:r>
              <a:rPr lang="en-US" altLang="zh-CN" dirty="0" err="1">
                <a:latin typeface="Times New Roman" panose="02020603050405020304" pitchFamily="18" charset="0"/>
                <a:cs typeface="Times New Roman" panose="02020603050405020304" pitchFamily="18" charset="0"/>
              </a:rPr>
              <a:t>PrefixSpan</a:t>
            </a:r>
            <a:r>
              <a:rPr lang="zh-CN" altLang="en-US" dirty="0"/>
              <a:t>算法对基站告警之间的关联关系进行挖掘。</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7077" y="3012484"/>
            <a:ext cx="4649845" cy="3056696"/>
          </a:xfrm>
          <a:prstGeom prst="rect">
            <a:avLst/>
          </a:prstGeom>
        </p:spPr>
      </p:pic>
      <p:sp>
        <p:nvSpPr>
          <p:cNvPr id="12" name="文本框 11"/>
          <p:cNvSpPr txBox="1"/>
          <p:nvPr/>
        </p:nvSpPr>
        <p:spPr>
          <a:xfrm>
            <a:off x="2648452" y="6182615"/>
            <a:ext cx="3847094" cy="308220"/>
          </a:xfrm>
          <a:prstGeom prst="rect">
            <a:avLst/>
          </a:prstGeom>
          <a:noFill/>
        </p:spPr>
        <p:txBody>
          <a:bodyPr wrap="square" rtlCol="0">
            <a:spAutoFit/>
          </a:bodyPr>
          <a:lstStyle/>
          <a:p>
            <a:pPr algn="ctr"/>
            <a:r>
              <a:rPr lang="zh-CN" altLang="en-US" sz="1400" dirty="0" smtClean="0"/>
              <a:t>图</a:t>
            </a:r>
            <a:r>
              <a:rPr lang="en-US" altLang="zh-CN" sz="1400" dirty="0" smtClean="0">
                <a:latin typeface="Times New Roman" panose="02020603050405020304" pitchFamily="18" charset="0"/>
                <a:cs typeface="Times New Roman" panose="02020603050405020304" pitchFamily="18" charset="0"/>
              </a:rPr>
              <a:t>4 </a:t>
            </a:r>
            <a:r>
              <a:rPr lang="zh-CN" altLang="en-US" sz="1400" dirty="0" smtClean="0">
                <a:latin typeface="Times New Roman" panose="02020603050405020304" pitchFamily="18" charset="0"/>
                <a:cs typeface="Times New Roman" panose="02020603050405020304" pitchFamily="18" charset="0"/>
              </a:rPr>
              <a:t>告警关联关系连接图</a:t>
            </a:r>
            <a:endParaRPr lang="zh-CN" altLang="en-US" sz="1400" dirty="0"/>
          </a:p>
        </p:txBody>
      </p:sp>
    </p:spTree>
    <p:extLst>
      <p:ext uri="{BB962C8B-B14F-4D97-AF65-F5344CB8AC3E}">
        <p14:creationId xmlns:p14="http://schemas.microsoft.com/office/powerpoint/2010/main" val="3790638386"/>
      </p:ext>
    </p:extLst>
  </p:cSld>
  <p:clrMapOvr>
    <a:masterClrMapping/>
  </p:clrMapOvr>
  <p:transition spd="med" advTm="30001">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加号 4"/>
          <p:cNvSpPr/>
          <p:nvPr/>
        </p:nvSpPr>
        <p:spPr>
          <a:xfrm>
            <a:off x="4716145" y="1478915"/>
            <a:ext cx="821690" cy="2171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16585">
              <a:lnSpc>
                <a:spcPct val="90000"/>
              </a:lnSpc>
              <a:spcBef>
                <a:spcPct val="0"/>
              </a:spcBef>
              <a:spcAft>
                <a:spcPct val="35000"/>
              </a:spcAft>
            </a:pPr>
            <a:endParaRPr lang="zh-CN" altLang="en-US" sz="1400"/>
          </a:p>
        </p:txBody>
      </p:sp>
      <p:sp>
        <p:nvSpPr>
          <p:cNvPr id="4" name="文本框 3"/>
          <p:cNvSpPr txBox="1"/>
          <p:nvPr/>
        </p:nvSpPr>
        <p:spPr>
          <a:xfrm>
            <a:off x="4862287" y="215662"/>
            <a:ext cx="3831548" cy="461665"/>
          </a:xfrm>
          <a:prstGeom prst="rect">
            <a:avLst/>
          </a:prstGeom>
          <a:noFill/>
        </p:spPr>
        <p:txBody>
          <a:bodyPr wrap="square" rtlCol="0">
            <a:spAutoFit/>
          </a:bodyPr>
          <a:lstStyle/>
          <a:p>
            <a:pPr algn="r"/>
            <a:r>
              <a:rPr lang="en-US" altLang="zh-CN" sz="2400" b="1" dirty="0" smtClean="0">
                <a:solidFill>
                  <a:schemeClr val="tx2">
                    <a:lumMod val="60000"/>
                    <a:lumOff val="40000"/>
                  </a:schemeClr>
                </a:solidFill>
                <a:latin typeface="微软雅黑" panose="020B0503020204020204" pitchFamily="34" charset="-122"/>
                <a:ea typeface="微软雅黑" panose="020B0503020204020204" pitchFamily="34" charset="-122"/>
              </a:rPr>
              <a:t>3  </a:t>
            </a:r>
            <a:r>
              <a:rPr lang="zh-CN" altLang="en-US" sz="2400" b="1" dirty="0" smtClean="0">
                <a:solidFill>
                  <a:schemeClr val="tx2">
                    <a:lumMod val="60000"/>
                    <a:lumOff val="40000"/>
                  </a:schemeClr>
                </a:solidFill>
                <a:latin typeface="微软雅黑" panose="020B0503020204020204" pitchFamily="34" charset="-122"/>
                <a:ea typeface="微软雅黑" panose="020B0503020204020204" pitchFamily="34" charset="-122"/>
              </a:rPr>
              <a:t>故障</a:t>
            </a:r>
            <a:r>
              <a:rPr lang="en-US" altLang="zh-CN" sz="2400" b="1"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2400" b="1" dirty="0" smtClean="0">
                <a:solidFill>
                  <a:schemeClr val="tx2">
                    <a:lumMod val="60000"/>
                    <a:lumOff val="40000"/>
                  </a:schemeClr>
                </a:solidFill>
                <a:latin typeface="微软雅黑" panose="020B0503020204020204" pitchFamily="34" charset="-122"/>
                <a:ea typeface="微软雅黑" panose="020B0503020204020204" pitchFamily="34" charset="-122"/>
              </a:rPr>
              <a:t>告警关联关系挖掘</a:t>
            </a:r>
            <a:endParaRPr lang="zh-CN" altLang="zh-CN"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18978" y="1195754"/>
            <a:ext cx="3516924"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3</a:t>
            </a:r>
            <a:r>
              <a:rPr lang="zh-CN" altLang="en-US" sz="2200" b="1" dirty="0" smtClean="0"/>
              <a:t>  故障</a:t>
            </a:r>
            <a:r>
              <a:rPr lang="en-US" altLang="zh-CN" sz="2200" b="1" dirty="0" smtClean="0"/>
              <a:t>-</a:t>
            </a:r>
            <a:r>
              <a:rPr lang="zh-CN" altLang="en-US" sz="2200" b="1" dirty="0" smtClean="0"/>
              <a:t>告警关联关系挖掘</a:t>
            </a:r>
            <a:endParaRPr lang="zh-CN" altLang="en-US" sz="2200" b="1" dirty="0"/>
          </a:p>
        </p:txBody>
      </p:sp>
      <p:sp>
        <p:nvSpPr>
          <p:cNvPr id="28" name="文本框 27"/>
          <p:cNvSpPr txBox="1"/>
          <p:nvPr/>
        </p:nvSpPr>
        <p:spPr>
          <a:xfrm>
            <a:off x="4531554" y="6393160"/>
            <a:ext cx="3480568" cy="307777"/>
          </a:xfrm>
          <a:prstGeom prst="rect">
            <a:avLst/>
          </a:prstGeom>
          <a:noFill/>
        </p:spPr>
        <p:txBody>
          <a:bodyPr wrap="square" rtlCol="0">
            <a:spAutoFit/>
          </a:bodyPr>
          <a:lstStyle/>
          <a:p>
            <a:pPr algn="ctr"/>
            <a:r>
              <a:rPr lang="zh-CN" altLang="en-US" sz="1400" dirty="0" smtClean="0"/>
              <a:t>图</a:t>
            </a:r>
            <a:r>
              <a:rPr lang="en-US" altLang="zh-CN" sz="1400" dirty="0" smtClean="0">
                <a:latin typeface="Times New Roman" panose="02020603050405020304" pitchFamily="18" charset="0"/>
                <a:cs typeface="Times New Roman" panose="02020603050405020304" pitchFamily="18" charset="0"/>
              </a:rPr>
              <a:t>5 </a:t>
            </a:r>
            <a:r>
              <a:rPr lang="zh-CN" altLang="en-US" sz="1400" dirty="0" smtClean="0">
                <a:latin typeface="Times New Roman" panose="02020603050405020304" pitchFamily="18" charset="0"/>
                <a:cs typeface="Times New Roman" panose="02020603050405020304" pitchFamily="18" charset="0"/>
              </a:rPr>
              <a:t>故障</a:t>
            </a:r>
            <a:r>
              <a:rPr lang="en-US" altLang="zh-CN" sz="1400" dirty="0" smtClean="0">
                <a:latin typeface="Times New Roman" panose="02020603050405020304" pitchFamily="18" charset="0"/>
                <a:cs typeface="Times New Roman" panose="02020603050405020304" pitchFamily="18" charset="0"/>
              </a:rPr>
              <a:t>-</a:t>
            </a:r>
            <a:r>
              <a:rPr lang="zh-CN" altLang="en-US" sz="1400" dirty="0" smtClean="0">
                <a:latin typeface="Times New Roman" panose="02020603050405020304" pitchFamily="18" charset="0"/>
                <a:cs typeface="Times New Roman" panose="02020603050405020304" pitchFamily="18" charset="0"/>
              </a:rPr>
              <a:t>告警</a:t>
            </a:r>
            <a:r>
              <a:rPr lang="zh-CN" altLang="en-US" sz="1400" dirty="0">
                <a:latin typeface="Times New Roman" panose="02020603050405020304" pitchFamily="18" charset="0"/>
                <a:cs typeface="Times New Roman" panose="02020603050405020304" pitchFamily="18" charset="0"/>
              </a:rPr>
              <a:t>关联关系挖掘流程图</a:t>
            </a:r>
            <a:endParaRPr lang="zh-CN" altLang="en-US" sz="1400" dirty="0"/>
          </a:p>
        </p:txBody>
      </p:sp>
      <p:grpSp>
        <p:nvGrpSpPr>
          <p:cNvPr id="33" name="组合 32"/>
          <p:cNvGrpSpPr/>
          <p:nvPr/>
        </p:nvGrpSpPr>
        <p:grpSpPr>
          <a:xfrm>
            <a:off x="4135902" y="1195754"/>
            <a:ext cx="4420723" cy="5022376"/>
            <a:chOff x="4135902" y="1195754"/>
            <a:chExt cx="4420723" cy="5022376"/>
          </a:xfrm>
        </p:grpSpPr>
        <p:cxnSp>
          <p:nvCxnSpPr>
            <p:cNvPr id="26" name="直接箭头连接符 25"/>
            <p:cNvCxnSpPr/>
            <p:nvPr/>
          </p:nvCxnSpPr>
          <p:spPr>
            <a:xfrm>
              <a:off x="6346264" y="5095345"/>
              <a:ext cx="0" cy="47698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32" name="组合 31"/>
            <p:cNvGrpSpPr/>
            <p:nvPr/>
          </p:nvGrpSpPr>
          <p:grpSpPr>
            <a:xfrm>
              <a:off x="4135902" y="1195754"/>
              <a:ext cx="4420723" cy="5022376"/>
              <a:chOff x="3651315" y="1114470"/>
              <a:chExt cx="4420723" cy="5022376"/>
            </a:xfrm>
          </p:grpSpPr>
          <p:sp>
            <p:nvSpPr>
              <p:cNvPr id="11" name="流程图: 过程 10"/>
              <p:cNvSpPr/>
              <p:nvPr/>
            </p:nvSpPr>
            <p:spPr>
              <a:xfrm>
                <a:off x="4687063" y="2221380"/>
                <a:ext cx="2200378" cy="60491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故障</a:t>
                </a:r>
                <a:r>
                  <a:rPr lang="en-US" altLang="zh-CN" dirty="0" smtClean="0"/>
                  <a:t>-</a:t>
                </a:r>
                <a:r>
                  <a:rPr lang="zh-CN" altLang="en-US" dirty="0" smtClean="0"/>
                  <a:t>告警事务提取</a:t>
                </a:r>
                <a:endParaRPr lang="zh-CN" altLang="en-US" dirty="0"/>
              </a:p>
            </p:txBody>
          </p:sp>
          <p:sp>
            <p:nvSpPr>
              <p:cNvPr id="18" name="流程图: 数据 17"/>
              <p:cNvSpPr/>
              <p:nvPr/>
            </p:nvSpPr>
            <p:spPr>
              <a:xfrm>
                <a:off x="4706504" y="3294821"/>
                <a:ext cx="2208096" cy="64579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故障</a:t>
                </a:r>
                <a:r>
                  <a:rPr lang="en-US" altLang="zh-CN" dirty="0" smtClean="0"/>
                  <a:t>-</a:t>
                </a:r>
                <a:r>
                  <a:rPr lang="zh-CN" altLang="en-US" dirty="0" smtClean="0"/>
                  <a:t>告警事务数据</a:t>
                </a:r>
                <a:endParaRPr lang="zh-CN" altLang="en-US" dirty="0"/>
              </a:p>
            </p:txBody>
          </p:sp>
          <p:sp>
            <p:nvSpPr>
              <p:cNvPr id="19" name="流程图: 过程 18"/>
              <p:cNvSpPr/>
              <p:nvPr/>
            </p:nvSpPr>
            <p:spPr>
              <a:xfrm>
                <a:off x="4844716" y="4409150"/>
                <a:ext cx="1885071" cy="60491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关联关系挖掘</a:t>
                </a:r>
                <a:endParaRPr lang="zh-CN" altLang="en-US" dirty="0"/>
              </a:p>
            </p:txBody>
          </p:sp>
          <p:sp>
            <p:nvSpPr>
              <p:cNvPr id="21" name="流程图: 数据 20"/>
              <p:cNvSpPr/>
              <p:nvPr/>
            </p:nvSpPr>
            <p:spPr>
              <a:xfrm>
                <a:off x="4740387" y="5491047"/>
                <a:ext cx="2242580" cy="64579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故障</a:t>
                </a:r>
                <a:r>
                  <a:rPr lang="en-US" altLang="zh-CN" dirty="0" smtClean="0"/>
                  <a:t>-</a:t>
                </a:r>
                <a:r>
                  <a:rPr lang="zh-CN" altLang="en-US" dirty="0" smtClean="0"/>
                  <a:t>告警关联关系</a:t>
                </a:r>
                <a:endParaRPr lang="zh-CN" altLang="en-US" dirty="0"/>
              </a:p>
            </p:txBody>
          </p:sp>
          <p:cxnSp>
            <p:nvCxnSpPr>
              <p:cNvPr id="13" name="直接箭头连接符 12"/>
              <p:cNvCxnSpPr/>
              <p:nvPr/>
            </p:nvCxnSpPr>
            <p:spPr>
              <a:xfrm>
                <a:off x="5781820" y="1912744"/>
                <a:ext cx="5431" cy="30245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a:off x="5810552" y="2826291"/>
                <a:ext cx="0" cy="47698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a:off x="5829688" y="3940620"/>
                <a:ext cx="0" cy="47698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30" name="组合 29"/>
              <p:cNvGrpSpPr/>
              <p:nvPr/>
            </p:nvGrpSpPr>
            <p:grpSpPr>
              <a:xfrm>
                <a:off x="3651315" y="1114470"/>
                <a:ext cx="4420723" cy="806148"/>
                <a:chOff x="3624628" y="1119991"/>
                <a:chExt cx="4420723" cy="806148"/>
              </a:xfrm>
            </p:grpSpPr>
            <p:grpSp>
              <p:nvGrpSpPr>
                <p:cNvPr id="23" name="组合 22"/>
                <p:cNvGrpSpPr/>
                <p:nvPr/>
              </p:nvGrpSpPr>
              <p:grpSpPr>
                <a:xfrm>
                  <a:off x="4570220" y="1145857"/>
                  <a:ext cx="3475131" cy="767349"/>
                  <a:chOff x="4570220" y="1145857"/>
                  <a:chExt cx="3475131" cy="767349"/>
                </a:xfrm>
              </p:grpSpPr>
              <p:sp>
                <p:nvSpPr>
                  <p:cNvPr id="17" name="流程图: 数据 16"/>
                  <p:cNvSpPr/>
                  <p:nvPr/>
                </p:nvSpPr>
                <p:spPr>
                  <a:xfrm>
                    <a:off x="6132145" y="1145857"/>
                    <a:ext cx="1913206" cy="548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告警数据</a:t>
                    </a:r>
                    <a:endParaRPr lang="zh-CN" altLang="en-US" dirty="0"/>
                  </a:p>
                </p:txBody>
              </p:sp>
              <p:cxnSp>
                <p:nvCxnSpPr>
                  <p:cNvPr id="20" name="直接箭头连接符 19"/>
                  <p:cNvCxnSpPr/>
                  <p:nvPr/>
                </p:nvCxnSpPr>
                <p:spPr>
                  <a:xfrm flipH="1">
                    <a:off x="4570220" y="1668631"/>
                    <a:ext cx="3087" cy="244575"/>
                  </a:xfrm>
                  <a:prstGeom prst="straightConnector1">
                    <a:avLst/>
                  </a:prstGeom>
                  <a:ln w="381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9" name="组合 28"/>
                <p:cNvGrpSpPr/>
                <p:nvPr/>
              </p:nvGrpSpPr>
              <p:grpSpPr>
                <a:xfrm>
                  <a:off x="3624628" y="1119991"/>
                  <a:ext cx="3445188" cy="806148"/>
                  <a:chOff x="3624628" y="1119991"/>
                  <a:chExt cx="3445188" cy="806148"/>
                </a:xfrm>
              </p:grpSpPr>
              <p:sp>
                <p:nvSpPr>
                  <p:cNvPr id="10" name="流程图: 数据 9"/>
                  <p:cNvSpPr/>
                  <p:nvPr/>
                </p:nvSpPr>
                <p:spPr>
                  <a:xfrm>
                    <a:off x="3624628" y="1119991"/>
                    <a:ext cx="1913206" cy="548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故障数据</a:t>
                    </a:r>
                    <a:endParaRPr lang="zh-CN" altLang="en-US" dirty="0"/>
                  </a:p>
                </p:txBody>
              </p:sp>
              <p:cxnSp>
                <p:nvCxnSpPr>
                  <p:cNvPr id="22" name="直接箭头连接符 21"/>
                  <p:cNvCxnSpPr/>
                  <p:nvPr/>
                </p:nvCxnSpPr>
                <p:spPr>
                  <a:xfrm flipH="1">
                    <a:off x="7066729" y="1681564"/>
                    <a:ext cx="3087" cy="244575"/>
                  </a:xfrm>
                  <a:prstGeom prst="straightConnector1">
                    <a:avLst/>
                  </a:prstGeom>
                  <a:ln w="381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4551288" y="1913206"/>
                    <a:ext cx="2518528" cy="0"/>
                  </a:xfrm>
                  <a:prstGeom prst="line">
                    <a:avLst/>
                  </a:prstGeom>
                  <a:ln w="38100"/>
                </p:spPr>
                <p:style>
                  <a:lnRef idx="1">
                    <a:schemeClr val="dk1"/>
                  </a:lnRef>
                  <a:fillRef idx="0">
                    <a:schemeClr val="dk1"/>
                  </a:fillRef>
                  <a:effectRef idx="0">
                    <a:schemeClr val="dk1"/>
                  </a:effectRef>
                  <a:fontRef idx="minor">
                    <a:schemeClr val="tx1"/>
                  </a:fontRef>
                </p:style>
              </p:cxnSp>
            </p:grpSp>
          </p:grpSp>
        </p:grpSp>
      </p:grpSp>
    </p:spTree>
    <p:extLst>
      <p:ext uri="{BB962C8B-B14F-4D97-AF65-F5344CB8AC3E}">
        <p14:creationId xmlns:p14="http://schemas.microsoft.com/office/powerpoint/2010/main" val="183761588"/>
      </p:ext>
    </p:extLst>
  </p:cSld>
  <p:clrMapOvr>
    <a:masterClrMapping/>
  </p:clrMapOvr>
  <p:transition spd="med" advTm="13180">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加号 4"/>
          <p:cNvSpPr/>
          <p:nvPr/>
        </p:nvSpPr>
        <p:spPr>
          <a:xfrm>
            <a:off x="4716145" y="1478915"/>
            <a:ext cx="821690" cy="2171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16585">
              <a:lnSpc>
                <a:spcPct val="90000"/>
              </a:lnSpc>
              <a:spcBef>
                <a:spcPct val="0"/>
              </a:spcBef>
              <a:spcAft>
                <a:spcPct val="35000"/>
              </a:spcAft>
            </a:pPr>
            <a:endParaRPr lang="zh-CN" altLang="en-US" sz="1400"/>
          </a:p>
        </p:txBody>
      </p:sp>
      <p:sp>
        <p:nvSpPr>
          <p:cNvPr id="4" name="文本框 3"/>
          <p:cNvSpPr txBox="1"/>
          <p:nvPr/>
        </p:nvSpPr>
        <p:spPr>
          <a:xfrm>
            <a:off x="5008098" y="215662"/>
            <a:ext cx="3812345" cy="461665"/>
          </a:xfrm>
          <a:prstGeom prst="rect">
            <a:avLst/>
          </a:prstGeom>
          <a:noFill/>
        </p:spPr>
        <p:txBody>
          <a:bodyPr wrap="square" rtlCol="0">
            <a:spAutoFit/>
          </a:bodyPr>
          <a:lstStyle/>
          <a:p>
            <a:pPr algn="r"/>
            <a:r>
              <a:rPr lang="en-US" altLang="zh-CN" sz="2400" b="1" dirty="0" smtClean="0">
                <a:solidFill>
                  <a:schemeClr val="tx2">
                    <a:lumMod val="60000"/>
                    <a:lumOff val="40000"/>
                  </a:schemeClr>
                </a:solidFill>
                <a:latin typeface="微软雅黑" panose="020B0503020204020204" pitchFamily="34" charset="-122"/>
                <a:ea typeface="微软雅黑" panose="020B0503020204020204" pitchFamily="34" charset="-122"/>
              </a:rPr>
              <a:t>3  </a:t>
            </a:r>
            <a:r>
              <a:rPr lang="zh-CN" altLang="en-US" sz="2400" b="1" dirty="0" smtClean="0">
                <a:solidFill>
                  <a:schemeClr val="tx2">
                    <a:lumMod val="60000"/>
                    <a:lumOff val="40000"/>
                  </a:schemeClr>
                </a:solidFill>
                <a:latin typeface="微软雅黑" panose="020B0503020204020204" pitchFamily="34" charset="-122"/>
                <a:ea typeface="微软雅黑" panose="020B0503020204020204" pitchFamily="34" charset="-122"/>
              </a:rPr>
              <a:t>故障</a:t>
            </a:r>
            <a:r>
              <a:rPr lang="en-US" altLang="zh-CN" sz="2400" b="1"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2400" b="1" dirty="0" smtClean="0">
                <a:solidFill>
                  <a:schemeClr val="tx2">
                    <a:lumMod val="60000"/>
                    <a:lumOff val="40000"/>
                  </a:schemeClr>
                </a:solidFill>
                <a:latin typeface="微软雅黑" panose="020B0503020204020204" pitchFamily="34" charset="-122"/>
                <a:ea typeface="微软雅黑" panose="020B0503020204020204" pitchFamily="34" charset="-122"/>
              </a:rPr>
              <a:t>告警关联</a:t>
            </a:r>
            <a:r>
              <a:rPr lang="zh-CN" altLang="en-US" sz="2400" b="1" dirty="0" smtClean="0">
                <a:solidFill>
                  <a:schemeClr val="tx2">
                    <a:lumMod val="60000"/>
                    <a:lumOff val="40000"/>
                  </a:schemeClr>
                </a:solidFill>
                <a:latin typeface="微软雅黑" panose="020B0503020204020204" pitchFamily="34" charset="-122"/>
                <a:ea typeface="微软雅黑" panose="020B0503020204020204" pitchFamily="34" charset="-122"/>
              </a:rPr>
              <a:t>关系挖掘</a:t>
            </a:r>
            <a:endParaRPr lang="zh-CN" altLang="zh-CN"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18978" y="1195754"/>
            <a:ext cx="292608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3.1</a:t>
            </a:r>
            <a:r>
              <a:rPr lang="zh-CN" altLang="en-US" sz="2200" b="1" dirty="0" smtClean="0"/>
              <a:t>  问题描述</a:t>
            </a:r>
            <a:endParaRPr lang="zh-CN" altLang="en-US" sz="2200" b="1" dirty="0"/>
          </a:p>
        </p:txBody>
      </p:sp>
      <p:sp>
        <p:nvSpPr>
          <p:cNvPr id="20" name="文本框 19"/>
          <p:cNvSpPr txBox="1"/>
          <p:nvPr/>
        </p:nvSpPr>
        <p:spPr>
          <a:xfrm>
            <a:off x="1060996" y="1906852"/>
            <a:ext cx="7310298" cy="1421928"/>
          </a:xfrm>
          <a:prstGeom prst="rect">
            <a:avLst/>
          </a:prstGeom>
          <a:noFill/>
        </p:spPr>
        <p:txBody>
          <a:bodyPr wrap="square" rtlCol="0">
            <a:spAutoFit/>
          </a:bodyPr>
          <a:lstStyle/>
          <a:p>
            <a:pPr indent="457200">
              <a:lnSpc>
                <a:spcPct val="120000"/>
              </a:lnSpc>
            </a:pPr>
            <a:r>
              <a:rPr lang="zh-CN" altLang="en-US" dirty="0" smtClean="0"/>
              <a:t>在将故障数据和告警数据转换成故障</a:t>
            </a:r>
            <a:r>
              <a:rPr lang="en-US" altLang="zh-CN" dirty="0" smtClean="0"/>
              <a:t>-</a:t>
            </a:r>
            <a:r>
              <a:rPr lang="zh-CN" altLang="en-US" dirty="0" smtClean="0"/>
              <a:t>告警事务数据时存在以下两个问题：</a:t>
            </a:r>
            <a:endParaRPr lang="en-US" altLang="zh-CN" dirty="0" smtClean="0"/>
          </a:p>
          <a:p>
            <a:pPr marL="285750" indent="-285750">
              <a:lnSpc>
                <a:spcPct val="120000"/>
              </a:lnSpc>
              <a:buFont typeface="Wingdings" panose="05000000000000000000" pitchFamily="2" charset="2"/>
              <a:buChar char="Ø"/>
            </a:pPr>
            <a:r>
              <a:rPr lang="zh-CN" altLang="en-US" dirty="0" smtClean="0"/>
              <a:t>如何确定故障</a:t>
            </a:r>
            <a:r>
              <a:rPr lang="zh-CN" altLang="en-US" dirty="0" smtClean="0"/>
              <a:t>持续时间</a:t>
            </a:r>
            <a:r>
              <a:rPr lang="zh-CN" altLang="en-US" dirty="0" smtClean="0"/>
              <a:t>窗口的大小；</a:t>
            </a:r>
            <a:endParaRPr lang="en-US" altLang="zh-CN" dirty="0" smtClean="0"/>
          </a:p>
          <a:p>
            <a:pPr marL="285750" indent="-285750">
              <a:lnSpc>
                <a:spcPct val="120000"/>
              </a:lnSpc>
              <a:buFont typeface="Wingdings" panose="05000000000000000000" pitchFamily="2" charset="2"/>
              <a:buChar char="Ø"/>
            </a:pPr>
            <a:r>
              <a:rPr lang="zh-CN" altLang="en-US" dirty="0" smtClean="0"/>
              <a:t>如何找出与故障相关的告警；</a:t>
            </a:r>
            <a:endParaRPr lang="en-US" altLang="zh-CN" dirty="0" smtClean="0"/>
          </a:p>
        </p:txBody>
      </p:sp>
      <p:pic>
        <p:nvPicPr>
          <p:cNvPr id="2" name="图片 1"/>
          <p:cNvPicPr>
            <a:picLocks noChangeAspect="1"/>
          </p:cNvPicPr>
          <p:nvPr/>
        </p:nvPicPr>
        <p:blipFill>
          <a:blip r:embed="rId3"/>
          <a:stretch>
            <a:fillRect/>
          </a:stretch>
        </p:blipFill>
        <p:spPr>
          <a:xfrm>
            <a:off x="1239377" y="3539547"/>
            <a:ext cx="6953535" cy="2379328"/>
          </a:xfrm>
          <a:prstGeom prst="rect">
            <a:avLst/>
          </a:prstGeom>
        </p:spPr>
      </p:pic>
      <p:sp>
        <p:nvSpPr>
          <p:cNvPr id="7" name="文本框 6"/>
          <p:cNvSpPr txBox="1"/>
          <p:nvPr/>
        </p:nvSpPr>
        <p:spPr>
          <a:xfrm>
            <a:off x="2975860" y="5918875"/>
            <a:ext cx="3480568" cy="307777"/>
          </a:xfrm>
          <a:prstGeom prst="rect">
            <a:avLst/>
          </a:prstGeom>
          <a:noFill/>
        </p:spPr>
        <p:txBody>
          <a:bodyPr wrap="square" rtlCol="0">
            <a:spAutoFit/>
          </a:bodyPr>
          <a:lstStyle/>
          <a:p>
            <a:pPr algn="ctr"/>
            <a:r>
              <a:rPr lang="zh-CN" altLang="en-US" sz="1400" dirty="0" smtClean="0"/>
              <a:t>图</a:t>
            </a:r>
            <a:r>
              <a:rPr lang="en-US" altLang="zh-CN" sz="1400" dirty="0" smtClean="0">
                <a:latin typeface="Times New Roman" panose="02020603050405020304" pitchFamily="18" charset="0"/>
                <a:cs typeface="Times New Roman" panose="02020603050405020304" pitchFamily="18" charset="0"/>
              </a:rPr>
              <a:t>6  </a:t>
            </a:r>
            <a:r>
              <a:rPr lang="zh-CN" altLang="en-US" sz="1400" dirty="0" smtClean="0">
                <a:latin typeface="Times New Roman" panose="02020603050405020304" pitchFamily="18" charset="0"/>
                <a:cs typeface="Times New Roman" panose="02020603050405020304" pitchFamily="18" charset="0"/>
              </a:rPr>
              <a:t>故障持续时间窗口说明</a:t>
            </a:r>
            <a:endParaRPr lang="zh-CN" altLang="en-US" sz="1400" dirty="0"/>
          </a:p>
        </p:txBody>
      </p:sp>
    </p:spTree>
    <p:extLst>
      <p:ext uri="{BB962C8B-B14F-4D97-AF65-F5344CB8AC3E}">
        <p14:creationId xmlns:p14="http://schemas.microsoft.com/office/powerpoint/2010/main" val="1160717353"/>
      </p:ext>
    </p:extLst>
  </p:cSld>
  <p:clrMapOvr>
    <a:masterClrMapping/>
  </p:clrMapOvr>
  <p:transition spd="med" advTm="15132">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加号 4"/>
          <p:cNvSpPr/>
          <p:nvPr/>
        </p:nvSpPr>
        <p:spPr>
          <a:xfrm>
            <a:off x="4716145" y="1478915"/>
            <a:ext cx="821690" cy="2171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16585">
              <a:lnSpc>
                <a:spcPct val="90000"/>
              </a:lnSpc>
              <a:spcBef>
                <a:spcPct val="0"/>
              </a:spcBef>
              <a:spcAft>
                <a:spcPct val="35000"/>
              </a:spcAft>
            </a:pPr>
            <a:endParaRPr lang="zh-CN" altLang="en-US" sz="1400"/>
          </a:p>
        </p:txBody>
      </p:sp>
      <p:sp>
        <p:nvSpPr>
          <p:cNvPr id="4" name="文本框 3"/>
          <p:cNvSpPr txBox="1"/>
          <p:nvPr/>
        </p:nvSpPr>
        <p:spPr>
          <a:xfrm>
            <a:off x="4940301" y="215662"/>
            <a:ext cx="3809804" cy="461665"/>
          </a:xfrm>
          <a:prstGeom prst="rect">
            <a:avLst/>
          </a:prstGeom>
          <a:noFill/>
        </p:spPr>
        <p:txBody>
          <a:bodyPr wrap="square" rtlCol="0">
            <a:spAutoFit/>
          </a:bodyPr>
          <a:lstStyle/>
          <a:p>
            <a:pPr algn="r"/>
            <a:r>
              <a:rPr lang="en-US" altLang="zh-CN" sz="2400" b="1" dirty="0" smtClean="0">
                <a:solidFill>
                  <a:schemeClr val="tx2">
                    <a:lumMod val="60000"/>
                    <a:lumOff val="40000"/>
                  </a:schemeClr>
                </a:solidFill>
                <a:latin typeface="微软雅黑" panose="020B0503020204020204" pitchFamily="34" charset="-122"/>
                <a:ea typeface="微软雅黑" panose="020B0503020204020204" pitchFamily="34" charset="-122"/>
              </a:rPr>
              <a:t>3  </a:t>
            </a:r>
            <a:r>
              <a:rPr lang="zh-CN" altLang="en-US" sz="2400" b="1" dirty="0" smtClean="0">
                <a:solidFill>
                  <a:schemeClr val="tx2">
                    <a:lumMod val="60000"/>
                    <a:lumOff val="40000"/>
                  </a:schemeClr>
                </a:solidFill>
                <a:latin typeface="微软雅黑" panose="020B0503020204020204" pitchFamily="34" charset="-122"/>
                <a:ea typeface="微软雅黑" panose="020B0503020204020204" pitchFamily="34" charset="-122"/>
              </a:rPr>
              <a:t>故障</a:t>
            </a:r>
            <a:r>
              <a:rPr lang="en-US" altLang="zh-CN" sz="2400" b="1"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2400" b="1" dirty="0" smtClean="0">
                <a:solidFill>
                  <a:schemeClr val="tx2">
                    <a:lumMod val="60000"/>
                    <a:lumOff val="40000"/>
                  </a:schemeClr>
                </a:solidFill>
                <a:latin typeface="微软雅黑" panose="020B0503020204020204" pitchFamily="34" charset="-122"/>
                <a:ea typeface="微软雅黑" panose="020B0503020204020204" pitchFamily="34" charset="-122"/>
              </a:rPr>
              <a:t>告警关联</a:t>
            </a:r>
            <a:r>
              <a:rPr lang="zh-CN" altLang="en-US" sz="2400" b="1" dirty="0" smtClean="0">
                <a:solidFill>
                  <a:schemeClr val="tx2">
                    <a:lumMod val="60000"/>
                    <a:lumOff val="40000"/>
                  </a:schemeClr>
                </a:solidFill>
                <a:latin typeface="微软雅黑" panose="020B0503020204020204" pitchFamily="34" charset="-122"/>
                <a:ea typeface="微软雅黑" panose="020B0503020204020204" pitchFamily="34" charset="-122"/>
              </a:rPr>
              <a:t>关系挖掘</a:t>
            </a:r>
            <a:endParaRPr lang="zh-CN" altLang="zh-CN"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18978" y="1195754"/>
            <a:ext cx="4173851" cy="904863"/>
          </a:xfrm>
          <a:prstGeom prst="rect">
            <a:avLst/>
          </a:prstGeom>
          <a:noFill/>
        </p:spPr>
        <p:txBody>
          <a:bodyPr wrap="square" rtlCol="0">
            <a:spAutoFit/>
          </a:bodyPr>
          <a:lstStyle/>
          <a:p>
            <a:pPr>
              <a:lnSpc>
                <a:spcPct val="120000"/>
              </a:lnSpc>
            </a:pPr>
            <a:r>
              <a:rPr lang="en-US" altLang="zh-CN" sz="2200" b="1" dirty="0" smtClean="0">
                <a:latin typeface="Times New Roman" panose="02020603050405020304" pitchFamily="18" charset="0"/>
                <a:cs typeface="Times New Roman" panose="02020603050405020304" pitchFamily="18" charset="0"/>
              </a:rPr>
              <a:t>3.2</a:t>
            </a:r>
            <a:r>
              <a:rPr lang="zh-CN" altLang="en-US" sz="2200" b="1" dirty="0" smtClean="0"/>
              <a:t>  基于聚类和异常值检测的   </a:t>
            </a:r>
            <a:endParaRPr lang="en-US" altLang="zh-CN" sz="2200" b="1" dirty="0" smtClean="0"/>
          </a:p>
          <a:p>
            <a:pPr>
              <a:lnSpc>
                <a:spcPct val="120000"/>
              </a:lnSpc>
            </a:pPr>
            <a:r>
              <a:rPr lang="en-US" altLang="zh-CN" sz="2200" b="1" dirty="0"/>
              <a:t> </a:t>
            </a:r>
            <a:r>
              <a:rPr lang="en-US" altLang="zh-CN" sz="2200" b="1" dirty="0" smtClean="0"/>
              <a:t>         </a:t>
            </a:r>
            <a:r>
              <a:rPr lang="zh-CN" altLang="en-US" sz="2200" b="1" dirty="0" smtClean="0"/>
              <a:t>故障</a:t>
            </a:r>
            <a:r>
              <a:rPr lang="en-US" altLang="zh-CN" sz="2200" b="1" dirty="0" smtClean="0"/>
              <a:t>-</a:t>
            </a:r>
            <a:r>
              <a:rPr lang="zh-CN" altLang="en-US" sz="2200" b="1" dirty="0" smtClean="0"/>
              <a:t>告警</a:t>
            </a:r>
            <a:r>
              <a:rPr lang="zh-CN" altLang="en-US" sz="2200" b="1" dirty="0" smtClean="0"/>
              <a:t>事务提取</a:t>
            </a:r>
            <a:endParaRPr lang="zh-CN" altLang="en-US" sz="2200" b="1" dirty="0"/>
          </a:p>
        </p:txBody>
      </p:sp>
      <p:sp>
        <p:nvSpPr>
          <p:cNvPr id="20" name="文本框 19"/>
          <p:cNvSpPr txBox="1"/>
          <p:nvPr/>
        </p:nvSpPr>
        <p:spPr>
          <a:xfrm>
            <a:off x="439253" y="2904775"/>
            <a:ext cx="4684542" cy="2086725"/>
          </a:xfrm>
          <a:prstGeom prst="rect">
            <a:avLst/>
          </a:prstGeom>
          <a:noFill/>
        </p:spPr>
        <p:txBody>
          <a:bodyPr wrap="square" rtlCol="0">
            <a:spAutoFit/>
          </a:bodyPr>
          <a:lstStyle/>
          <a:p>
            <a:pPr marL="285750" indent="-285750">
              <a:lnSpc>
                <a:spcPct val="120000"/>
              </a:lnSpc>
              <a:buFont typeface="Wingdings" panose="05000000000000000000" pitchFamily="2" charset="2"/>
              <a:buChar char="Ø"/>
            </a:pPr>
            <a:r>
              <a:rPr lang="zh-CN" altLang="en-US" dirty="0" smtClean="0"/>
              <a:t>有故障发生时告警之间发生的时间间隔较小，告警分布比较密集；</a:t>
            </a:r>
            <a:endParaRPr lang="en-US" altLang="zh-CN" dirty="0" smtClean="0"/>
          </a:p>
          <a:p>
            <a:pPr marL="285750" indent="-285750">
              <a:lnSpc>
                <a:spcPct val="120000"/>
              </a:lnSpc>
              <a:buFont typeface="Wingdings" panose="05000000000000000000" pitchFamily="2" charset="2"/>
              <a:buChar char="Ø"/>
            </a:pPr>
            <a:r>
              <a:rPr lang="zh-CN" altLang="en-US" dirty="0"/>
              <a:t>基站告警数量和故障数量之间存在着较强的正相关关系，当基站发生故障时，与该故障相关的告警就会在故障持续的时间窗口内大量重复的发生；</a:t>
            </a:r>
            <a:endParaRPr lang="en-US" altLang="zh-CN" dirty="0" smtClean="0"/>
          </a:p>
        </p:txBody>
      </p:sp>
      <p:sp>
        <p:nvSpPr>
          <p:cNvPr id="7" name="文本框 6"/>
          <p:cNvSpPr txBox="1"/>
          <p:nvPr/>
        </p:nvSpPr>
        <p:spPr>
          <a:xfrm>
            <a:off x="618978" y="2320866"/>
            <a:ext cx="1508468" cy="400110"/>
          </a:xfrm>
          <a:prstGeom prst="rect">
            <a:avLst/>
          </a:prstGeom>
          <a:noFill/>
        </p:spPr>
        <p:txBody>
          <a:bodyPr wrap="square" rtlCol="0">
            <a:spAutoFit/>
          </a:bodyPr>
          <a:lstStyle/>
          <a:p>
            <a:r>
              <a:rPr lang="zh-CN" altLang="en-US" sz="2000" b="1" dirty="0" smtClean="0"/>
              <a:t>基本思想：</a:t>
            </a:r>
            <a:endParaRPr lang="zh-CN" altLang="en-US" sz="2000" b="1" dirty="0"/>
          </a:p>
        </p:txBody>
      </p:sp>
      <p:grpSp>
        <p:nvGrpSpPr>
          <p:cNvPr id="43" name="组合 42"/>
          <p:cNvGrpSpPr/>
          <p:nvPr/>
        </p:nvGrpSpPr>
        <p:grpSpPr>
          <a:xfrm>
            <a:off x="4940300" y="803938"/>
            <a:ext cx="4203700" cy="5934488"/>
            <a:chOff x="4205936" y="404291"/>
            <a:chExt cx="4380508" cy="6093549"/>
          </a:xfrm>
        </p:grpSpPr>
        <p:cxnSp>
          <p:nvCxnSpPr>
            <p:cNvPr id="9" name="直接箭头连接符 8"/>
            <p:cNvCxnSpPr/>
            <p:nvPr/>
          </p:nvCxnSpPr>
          <p:spPr>
            <a:xfrm>
              <a:off x="5049731" y="1214958"/>
              <a:ext cx="41296" cy="4398590"/>
            </a:xfrm>
            <a:prstGeom prst="straightConnector1">
              <a:avLst/>
            </a:prstGeom>
            <a:ln w="381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35" name="组合 34"/>
            <p:cNvGrpSpPr/>
            <p:nvPr/>
          </p:nvGrpSpPr>
          <p:grpSpPr>
            <a:xfrm>
              <a:off x="4205936" y="404291"/>
              <a:ext cx="4380508" cy="4970764"/>
              <a:chOff x="4320968" y="1592962"/>
              <a:chExt cx="4380508" cy="4970764"/>
            </a:xfrm>
          </p:grpSpPr>
          <p:sp>
            <p:nvSpPr>
              <p:cNvPr id="11" name="流程图: 过程 10"/>
              <p:cNvSpPr/>
              <p:nvPr/>
            </p:nvSpPr>
            <p:spPr>
              <a:xfrm>
                <a:off x="5772925" y="2694881"/>
                <a:ext cx="1322920" cy="60491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告警聚类</a:t>
                </a:r>
                <a:endParaRPr lang="zh-CN" altLang="en-US" sz="1600" dirty="0"/>
              </a:p>
            </p:txBody>
          </p:sp>
          <p:sp>
            <p:nvSpPr>
              <p:cNvPr id="12" name="流程图: 数据 11"/>
              <p:cNvSpPr/>
              <p:nvPr/>
            </p:nvSpPr>
            <p:spPr>
              <a:xfrm>
                <a:off x="5375853" y="3766490"/>
                <a:ext cx="2208096" cy="64579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故障持续时间窗口</a:t>
                </a:r>
                <a:endParaRPr lang="zh-CN" altLang="en-US" sz="1600" dirty="0"/>
              </a:p>
            </p:txBody>
          </p:sp>
          <p:sp>
            <p:nvSpPr>
              <p:cNvPr id="13" name="流程图: 过程 12"/>
              <p:cNvSpPr/>
              <p:nvPr/>
            </p:nvSpPr>
            <p:spPr>
              <a:xfrm>
                <a:off x="5599834" y="4867957"/>
                <a:ext cx="1718742" cy="65546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告警发生次数异常值检测</a:t>
                </a:r>
                <a:endParaRPr lang="zh-CN" altLang="en-US" sz="1600" dirty="0"/>
              </a:p>
            </p:txBody>
          </p:sp>
          <p:sp>
            <p:nvSpPr>
              <p:cNvPr id="14" name="流程图: 数据 13"/>
              <p:cNvSpPr/>
              <p:nvPr/>
            </p:nvSpPr>
            <p:spPr>
              <a:xfrm>
                <a:off x="5582375" y="6000408"/>
                <a:ext cx="1795055" cy="56331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异常告警</a:t>
                </a:r>
                <a:endParaRPr lang="zh-CN" altLang="en-US" sz="1600" dirty="0"/>
              </a:p>
            </p:txBody>
          </p:sp>
          <p:cxnSp>
            <p:nvCxnSpPr>
              <p:cNvPr id="15" name="直接箭头连接符 14"/>
              <p:cNvCxnSpPr/>
              <p:nvPr/>
            </p:nvCxnSpPr>
            <p:spPr>
              <a:xfrm>
                <a:off x="6435237" y="2390396"/>
                <a:ext cx="5431" cy="30245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a:off x="6456763" y="3299792"/>
                <a:ext cx="0" cy="47698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6479901" y="4412289"/>
                <a:ext cx="0" cy="47698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18" name="组合 17"/>
              <p:cNvGrpSpPr/>
              <p:nvPr/>
            </p:nvGrpSpPr>
            <p:grpSpPr>
              <a:xfrm>
                <a:off x="4320968" y="1592962"/>
                <a:ext cx="4380508" cy="807198"/>
                <a:chOff x="3664843" y="1118941"/>
                <a:chExt cx="4380508" cy="807198"/>
              </a:xfrm>
            </p:grpSpPr>
            <p:grpSp>
              <p:nvGrpSpPr>
                <p:cNvPr id="19" name="组合 18"/>
                <p:cNvGrpSpPr/>
                <p:nvPr/>
              </p:nvGrpSpPr>
              <p:grpSpPr>
                <a:xfrm>
                  <a:off x="4506905" y="1145857"/>
                  <a:ext cx="3538446" cy="763857"/>
                  <a:chOff x="4506905" y="1145857"/>
                  <a:chExt cx="3538446" cy="763857"/>
                </a:xfrm>
              </p:grpSpPr>
              <p:sp>
                <p:nvSpPr>
                  <p:cNvPr id="25" name="流程图: 数据 24"/>
                  <p:cNvSpPr/>
                  <p:nvPr/>
                </p:nvSpPr>
                <p:spPr>
                  <a:xfrm>
                    <a:off x="6300546" y="1145857"/>
                    <a:ext cx="1744805" cy="548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告警数据</a:t>
                    </a:r>
                    <a:endParaRPr lang="zh-CN" altLang="en-US" sz="1600" dirty="0"/>
                  </a:p>
                </p:txBody>
              </p:sp>
              <p:cxnSp>
                <p:nvCxnSpPr>
                  <p:cNvPr id="26" name="直接箭头连接符 25"/>
                  <p:cNvCxnSpPr/>
                  <p:nvPr/>
                </p:nvCxnSpPr>
                <p:spPr>
                  <a:xfrm flipH="1">
                    <a:off x="4506905" y="1665139"/>
                    <a:ext cx="3087" cy="244575"/>
                  </a:xfrm>
                  <a:prstGeom prst="straightConnector1">
                    <a:avLst/>
                  </a:prstGeom>
                  <a:ln w="381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1" name="组合 20"/>
                <p:cNvGrpSpPr/>
                <p:nvPr/>
              </p:nvGrpSpPr>
              <p:grpSpPr>
                <a:xfrm>
                  <a:off x="3664843" y="1118941"/>
                  <a:ext cx="3404973" cy="807198"/>
                  <a:chOff x="3664843" y="1118941"/>
                  <a:chExt cx="3404973" cy="807198"/>
                </a:xfrm>
              </p:grpSpPr>
              <p:sp>
                <p:nvSpPr>
                  <p:cNvPr id="22" name="流程图: 数据 21"/>
                  <p:cNvSpPr/>
                  <p:nvPr/>
                </p:nvSpPr>
                <p:spPr>
                  <a:xfrm>
                    <a:off x="3664843" y="1118941"/>
                    <a:ext cx="1730326" cy="548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故障数据</a:t>
                    </a:r>
                    <a:endParaRPr lang="zh-CN" altLang="en-US" sz="1600" dirty="0"/>
                  </a:p>
                </p:txBody>
              </p:sp>
              <p:cxnSp>
                <p:nvCxnSpPr>
                  <p:cNvPr id="23" name="直接箭头连接符 22"/>
                  <p:cNvCxnSpPr/>
                  <p:nvPr/>
                </p:nvCxnSpPr>
                <p:spPr>
                  <a:xfrm flipH="1">
                    <a:off x="7066729" y="1681564"/>
                    <a:ext cx="3087" cy="244575"/>
                  </a:xfrm>
                  <a:prstGeom prst="straightConnector1">
                    <a:avLst/>
                  </a:prstGeom>
                  <a:ln w="381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a:off x="4486704" y="1909714"/>
                    <a:ext cx="2583112" cy="3494"/>
                  </a:xfrm>
                  <a:prstGeom prst="line">
                    <a:avLst/>
                  </a:prstGeom>
                  <a:ln w="38100"/>
                </p:spPr>
                <p:style>
                  <a:lnRef idx="1">
                    <a:schemeClr val="dk1"/>
                  </a:lnRef>
                  <a:fillRef idx="0">
                    <a:schemeClr val="dk1"/>
                  </a:fillRef>
                  <a:effectRef idx="0">
                    <a:schemeClr val="dk1"/>
                  </a:effectRef>
                  <a:fontRef idx="minor">
                    <a:schemeClr val="tx1"/>
                  </a:fontRef>
                </p:style>
              </p:cxnSp>
            </p:grpSp>
          </p:grpSp>
          <p:cxnSp>
            <p:nvCxnSpPr>
              <p:cNvPr id="31" name="直接箭头连接符 30"/>
              <p:cNvCxnSpPr/>
              <p:nvPr/>
            </p:nvCxnSpPr>
            <p:spPr>
              <a:xfrm>
                <a:off x="6511222" y="5523422"/>
                <a:ext cx="0" cy="47698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36" name="流程图: 数据 35"/>
            <p:cNvSpPr/>
            <p:nvPr/>
          </p:nvSpPr>
          <p:spPr>
            <a:xfrm>
              <a:off x="5335208" y="5852041"/>
              <a:ext cx="2032895" cy="64579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故障</a:t>
              </a:r>
              <a:r>
                <a:rPr lang="en-US" altLang="zh-CN" sz="1600" dirty="0" smtClean="0"/>
                <a:t>-</a:t>
              </a:r>
              <a:r>
                <a:rPr lang="zh-CN" altLang="en-US" sz="1600" dirty="0" smtClean="0"/>
                <a:t>告警事务</a:t>
              </a:r>
              <a:endParaRPr lang="zh-CN" altLang="en-US" sz="1600" dirty="0"/>
            </a:p>
          </p:txBody>
        </p:sp>
        <p:cxnSp>
          <p:nvCxnSpPr>
            <p:cNvPr id="37" name="直接箭头连接符 36"/>
            <p:cNvCxnSpPr/>
            <p:nvPr/>
          </p:nvCxnSpPr>
          <p:spPr>
            <a:xfrm>
              <a:off x="6396190" y="5375055"/>
              <a:ext cx="0" cy="47698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p:nvPr/>
          </p:nvCxnSpPr>
          <p:spPr>
            <a:xfrm flipV="1">
              <a:off x="5070379" y="5600020"/>
              <a:ext cx="1325811" cy="135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44" name="文本框 43"/>
          <p:cNvSpPr txBox="1"/>
          <p:nvPr/>
        </p:nvSpPr>
        <p:spPr>
          <a:xfrm>
            <a:off x="1167618" y="6423955"/>
            <a:ext cx="4856374" cy="307777"/>
          </a:xfrm>
          <a:prstGeom prst="rect">
            <a:avLst/>
          </a:prstGeom>
          <a:noFill/>
        </p:spPr>
        <p:txBody>
          <a:bodyPr wrap="square" rtlCol="0">
            <a:spAutoFit/>
          </a:bodyPr>
          <a:lstStyle/>
          <a:p>
            <a:pPr algn="ctr"/>
            <a:r>
              <a:rPr lang="zh-CN" altLang="en-US" sz="1400" dirty="0" smtClean="0"/>
              <a:t>图</a:t>
            </a:r>
            <a:r>
              <a:rPr lang="en-US" altLang="zh-CN" sz="1400" dirty="0" smtClean="0">
                <a:latin typeface="Times New Roman" panose="02020603050405020304" pitchFamily="18" charset="0"/>
                <a:cs typeface="Times New Roman" panose="02020603050405020304" pitchFamily="18" charset="0"/>
              </a:rPr>
              <a:t>7 </a:t>
            </a:r>
            <a:r>
              <a:rPr lang="zh-CN" altLang="en-US" sz="1400" dirty="0" smtClean="0">
                <a:latin typeface="Times New Roman" panose="02020603050405020304" pitchFamily="18" charset="0"/>
                <a:cs typeface="Times New Roman" panose="02020603050405020304" pitchFamily="18" charset="0"/>
              </a:rPr>
              <a:t>基于</a:t>
            </a:r>
            <a:r>
              <a:rPr lang="zh-CN" altLang="en-US" sz="1400" dirty="0">
                <a:latin typeface="Times New Roman" panose="02020603050405020304" pitchFamily="18" charset="0"/>
                <a:cs typeface="Times New Roman" panose="02020603050405020304" pitchFamily="18" charset="0"/>
              </a:rPr>
              <a:t>聚类和异常值检测的故障</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告警事务提取流程图</a:t>
            </a:r>
            <a:endParaRPr lang="zh-CN" altLang="en-US" sz="1400" dirty="0"/>
          </a:p>
        </p:txBody>
      </p:sp>
    </p:spTree>
    <p:extLst>
      <p:ext uri="{BB962C8B-B14F-4D97-AF65-F5344CB8AC3E}">
        <p14:creationId xmlns:p14="http://schemas.microsoft.com/office/powerpoint/2010/main" val="3598427245"/>
      </p:ext>
    </p:extLst>
  </p:cSld>
  <p:clrMapOvr>
    <a:masterClrMapping/>
  </p:clrMapOvr>
  <p:transition spd="med" advTm="58989">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加号 4"/>
          <p:cNvSpPr/>
          <p:nvPr/>
        </p:nvSpPr>
        <p:spPr>
          <a:xfrm>
            <a:off x="4716145" y="1478915"/>
            <a:ext cx="821690" cy="2171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16585">
              <a:lnSpc>
                <a:spcPct val="90000"/>
              </a:lnSpc>
              <a:spcBef>
                <a:spcPct val="0"/>
              </a:spcBef>
              <a:spcAft>
                <a:spcPct val="35000"/>
              </a:spcAft>
            </a:pPr>
            <a:endParaRPr lang="zh-CN" altLang="en-US" sz="1400"/>
          </a:p>
        </p:txBody>
      </p:sp>
      <p:sp>
        <p:nvSpPr>
          <p:cNvPr id="4" name="文本框 3"/>
          <p:cNvSpPr txBox="1"/>
          <p:nvPr/>
        </p:nvSpPr>
        <p:spPr>
          <a:xfrm>
            <a:off x="4716145" y="215662"/>
            <a:ext cx="4203700" cy="461665"/>
          </a:xfrm>
          <a:prstGeom prst="rect">
            <a:avLst/>
          </a:prstGeom>
          <a:noFill/>
        </p:spPr>
        <p:txBody>
          <a:bodyPr wrap="square" rtlCol="0">
            <a:spAutoFit/>
          </a:bodyPr>
          <a:lstStyle/>
          <a:p>
            <a:pPr algn="r"/>
            <a:r>
              <a:rPr lang="en-US" altLang="zh-CN" sz="2400" b="1" dirty="0" smtClean="0">
                <a:solidFill>
                  <a:schemeClr val="tx2">
                    <a:lumMod val="60000"/>
                    <a:lumOff val="40000"/>
                  </a:schemeClr>
                </a:solidFill>
                <a:latin typeface="微软雅黑" panose="020B0503020204020204" pitchFamily="34" charset="-122"/>
                <a:ea typeface="微软雅黑" panose="020B0503020204020204" pitchFamily="34" charset="-122"/>
              </a:rPr>
              <a:t>3  </a:t>
            </a:r>
            <a:r>
              <a:rPr lang="zh-CN" altLang="en-US" sz="2400" b="1" dirty="0" smtClean="0">
                <a:solidFill>
                  <a:schemeClr val="tx2">
                    <a:lumMod val="60000"/>
                    <a:lumOff val="40000"/>
                  </a:schemeClr>
                </a:solidFill>
                <a:latin typeface="微软雅黑" panose="020B0503020204020204" pitchFamily="34" charset="-122"/>
                <a:ea typeface="微软雅黑" panose="020B0503020204020204" pitchFamily="34" charset="-122"/>
              </a:rPr>
              <a:t>故障</a:t>
            </a:r>
            <a:r>
              <a:rPr lang="en-US" altLang="zh-CN" sz="2400" b="1"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2400" b="1" dirty="0" smtClean="0">
                <a:solidFill>
                  <a:schemeClr val="tx2">
                    <a:lumMod val="60000"/>
                    <a:lumOff val="40000"/>
                  </a:schemeClr>
                </a:solidFill>
                <a:latin typeface="微软雅黑" panose="020B0503020204020204" pitchFamily="34" charset="-122"/>
                <a:ea typeface="微软雅黑" panose="020B0503020204020204" pitchFamily="34" charset="-122"/>
              </a:rPr>
              <a:t>告警关联</a:t>
            </a:r>
            <a:r>
              <a:rPr lang="zh-CN" altLang="en-US" sz="2400" b="1" dirty="0" smtClean="0">
                <a:solidFill>
                  <a:schemeClr val="tx2">
                    <a:lumMod val="60000"/>
                    <a:lumOff val="40000"/>
                  </a:schemeClr>
                </a:solidFill>
                <a:latin typeface="微软雅黑" panose="020B0503020204020204" pitchFamily="34" charset="-122"/>
                <a:ea typeface="微软雅黑" panose="020B0503020204020204" pitchFamily="34" charset="-122"/>
              </a:rPr>
              <a:t>关系挖掘</a:t>
            </a:r>
            <a:endParaRPr lang="zh-CN" altLang="zh-CN"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18977" y="1195754"/>
            <a:ext cx="6302327"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3.2</a:t>
            </a:r>
            <a:r>
              <a:rPr lang="zh-CN" altLang="en-US" sz="2200" b="1" dirty="0" smtClean="0"/>
              <a:t>  基于聚类和异常值检测的故障</a:t>
            </a:r>
            <a:r>
              <a:rPr lang="en-US" altLang="zh-CN" sz="2200" b="1" dirty="0" smtClean="0"/>
              <a:t>-</a:t>
            </a:r>
            <a:r>
              <a:rPr lang="zh-CN" altLang="en-US" sz="2200" b="1" dirty="0" smtClean="0"/>
              <a:t>告警事务提取</a:t>
            </a:r>
            <a:endParaRPr lang="zh-CN" altLang="en-US" sz="2200" b="1" dirty="0"/>
          </a:p>
        </p:txBody>
      </p:sp>
      <p:sp>
        <p:nvSpPr>
          <p:cNvPr id="2" name="文本框 1"/>
          <p:cNvSpPr txBox="1"/>
          <p:nvPr/>
        </p:nvSpPr>
        <p:spPr>
          <a:xfrm>
            <a:off x="773723" y="1775736"/>
            <a:ext cx="4234375" cy="369332"/>
          </a:xfrm>
          <a:prstGeom prst="rect">
            <a:avLst/>
          </a:prstGeom>
          <a:noFill/>
        </p:spPr>
        <p:txBody>
          <a:bodyPr wrap="square" rtlCol="0">
            <a:spAutoFit/>
          </a:bodyPr>
          <a:lstStyle/>
          <a:p>
            <a:r>
              <a:rPr lang="zh-CN" altLang="en-US" dirty="0" smtClean="0"/>
              <a:t>（</a:t>
            </a:r>
            <a:r>
              <a:rPr lang="en-US" altLang="zh-CN" dirty="0">
                <a:latin typeface="Times New Roman" panose="02020603050405020304" pitchFamily="18" charset="0"/>
                <a:cs typeface="Times New Roman" panose="02020603050405020304" pitchFamily="18" charset="0"/>
              </a:rPr>
              <a:t>1</a:t>
            </a:r>
            <a:r>
              <a:rPr lang="zh-CN" altLang="en-US" dirty="0" smtClean="0"/>
              <a:t>）基于</a:t>
            </a:r>
            <a:r>
              <a:rPr lang="zh-CN" altLang="en-US" dirty="0"/>
              <a:t>聚类</a:t>
            </a:r>
            <a:r>
              <a:rPr lang="zh-CN" altLang="en-US" dirty="0" smtClean="0"/>
              <a:t>的故障持续时间窗口确定</a:t>
            </a:r>
            <a:endParaRPr lang="zh-CN" altLang="en-US" dirty="0"/>
          </a:p>
        </p:txBody>
      </p:sp>
      <p:sp>
        <p:nvSpPr>
          <p:cNvPr id="3" name="文本框 2"/>
          <p:cNvSpPr txBox="1"/>
          <p:nvPr/>
        </p:nvSpPr>
        <p:spPr>
          <a:xfrm>
            <a:off x="773723" y="2224719"/>
            <a:ext cx="7582486" cy="1089529"/>
          </a:xfrm>
          <a:prstGeom prst="rect">
            <a:avLst/>
          </a:prstGeom>
          <a:noFill/>
        </p:spPr>
        <p:txBody>
          <a:bodyPr wrap="square" rtlCol="0">
            <a:spAutoFit/>
          </a:bodyPr>
          <a:lstStyle/>
          <a:p>
            <a:pPr indent="457200">
              <a:lnSpc>
                <a:spcPct val="120000"/>
              </a:lnSpc>
            </a:pPr>
            <a:r>
              <a:rPr lang="zh-CN" altLang="en-US" dirty="0" smtClean="0"/>
              <a:t>采用</a:t>
            </a:r>
            <a:r>
              <a:rPr lang="en-US" altLang="zh-CN" dirty="0">
                <a:latin typeface="Times New Roman" panose="02020603050405020304" pitchFamily="18" charset="0"/>
                <a:cs typeface="Times New Roman" panose="02020603050405020304" pitchFamily="18" charset="0"/>
              </a:rPr>
              <a:t>DBSCAN</a:t>
            </a:r>
            <a:r>
              <a:rPr lang="zh-CN" altLang="en-US" dirty="0"/>
              <a:t>聚类算法，对故障发生后的时间段内的告警进行聚类，从而找出与故障发生时间紧邻且告警密集分布的时间段，即故障持续的时间窗口</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p:cNvSpPr txBox="1"/>
          <p:nvPr/>
        </p:nvSpPr>
        <p:spPr>
          <a:xfrm>
            <a:off x="618977" y="3774499"/>
            <a:ext cx="4614205" cy="2419124"/>
          </a:xfrm>
          <a:prstGeom prst="rect">
            <a:avLst/>
          </a:prstGeom>
          <a:noFill/>
        </p:spPr>
        <p:txBody>
          <a:bodyPr wrap="square" rtlCol="0">
            <a:spAutoFit/>
          </a:bodyPr>
          <a:lstStyle/>
          <a:p>
            <a:pPr indent="457200">
              <a:lnSpc>
                <a:spcPct val="120000"/>
              </a:lnSpc>
            </a:pPr>
            <a:r>
              <a:rPr lang="zh-CN" altLang="en-US" dirty="0" smtClean="0"/>
              <a:t>使用箱线图异常值检测方法对故障持续时间窗口内的各类型告警进行以下两个时间维度的异常值检测：</a:t>
            </a:r>
            <a:endParaRPr lang="en-US" altLang="zh-CN" dirty="0" smtClean="0"/>
          </a:p>
          <a:p>
            <a:pPr marL="285750" indent="-285750">
              <a:lnSpc>
                <a:spcPct val="120000"/>
              </a:lnSpc>
              <a:buFont typeface="Wingdings" panose="05000000000000000000" pitchFamily="2" charset="2"/>
              <a:buChar char="Ø"/>
            </a:pPr>
            <a:r>
              <a:rPr lang="zh-CN" altLang="en-US" dirty="0" smtClean="0"/>
              <a:t>横向</a:t>
            </a:r>
            <a:r>
              <a:rPr lang="zh-CN" altLang="en-US" dirty="0"/>
              <a:t>时间维</a:t>
            </a:r>
            <a:r>
              <a:rPr lang="zh-CN" altLang="en-US" dirty="0" smtClean="0"/>
              <a:t>度：故障</a:t>
            </a:r>
            <a:r>
              <a:rPr lang="zh-CN" altLang="en-US" dirty="0"/>
              <a:t>持续时间窗口</a:t>
            </a:r>
            <a:r>
              <a:rPr lang="zh-CN" altLang="en-US" dirty="0" smtClean="0"/>
              <a:t>内及故障</a:t>
            </a:r>
            <a:r>
              <a:rPr lang="zh-CN" altLang="en-US" dirty="0"/>
              <a:t>当天其他未发生故障的时间</a:t>
            </a:r>
            <a:r>
              <a:rPr lang="zh-CN" altLang="en-US" dirty="0" smtClean="0"/>
              <a:t>窗口；</a:t>
            </a:r>
            <a:endParaRPr lang="zh-CN" altLang="en-US" dirty="0"/>
          </a:p>
          <a:p>
            <a:pPr marL="285750" indent="-285750">
              <a:lnSpc>
                <a:spcPct val="120000"/>
              </a:lnSpc>
              <a:buFont typeface="Wingdings" panose="05000000000000000000" pitchFamily="2" charset="2"/>
              <a:buChar char="Ø"/>
            </a:pPr>
            <a:r>
              <a:rPr lang="zh-CN" altLang="en-US" dirty="0"/>
              <a:t>纵向时间维度</a:t>
            </a:r>
            <a:r>
              <a:rPr lang="zh-CN" altLang="en-US" dirty="0" smtClean="0"/>
              <a:t>：故障</a:t>
            </a:r>
            <a:r>
              <a:rPr lang="zh-CN" altLang="en-US" dirty="0"/>
              <a:t>持续时间</a:t>
            </a:r>
            <a:r>
              <a:rPr lang="zh-CN" altLang="en-US" dirty="0" smtClean="0"/>
              <a:t>窗口及其他</a:t>
            </a:r>
            <a:r>
              <a:rPr lang="zh-CN" altLang="en-US" dirty="0"/>
              <a:t>日期相同时间窗口</a:t>
            </a:r>
            <a:r>
              <a:rPr lang="zh-CN" altLang="en-US" dirty="0" smtClean="0"/>
              <a:t>内；</a:t>
            </a:r>
            <a:endParaRPr lang="zh-CN" altLang="en-US"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603" y="3174033"/>
            <a:ext cx="2789653" cy="2789653"/>
          </a:xfrm>
          <a:prstGeom prst="rect">
            <a:avLst/>
          </a:prstGeom>
        </p:spPr>
      </p:pic>
      <p:sp>
        <p:nvSpPr>
          <p:cNvPr id="12" name="文本框 11"/>
          <p:cNvSpPr txBox="1"/>
          <p:nvPr/>
        </p:nvSpPr>
        <p:spPr>
          <a:xfrm>
            <a:off x="5758134" y="6113068"/>
            <a:ext cx="3238589" cy="307777"/>
          </a:xfrm>
          <a:prstGeom prst="rect">
            <a:avLst/>
          </a:prstGeom>
          <a:noFill/>
        </p:spPr>
        <p:txBody>
          <a:bodyPr wrap="square" rtlCol="0">
            <a:spAutoFit/>
          </a:bodyPr>
          <a:lstStyle/>
          <a:p>
            <a:pPr algn="ctr"/>
            <a:r>
              <a:rPr lang="zh-CN" altLang="en-US" sz="1400" dirty="0" smtClean="0"/>
              <a:t>图</a:t>
            </a:r>
            <a:r>
              <a:rPr lang="en-US" altLang="zh-CN" sz="1400" dirty="0" smtClean="0">
                <a:latin typeface="Times New Roman" panose="02020603050405020304" pitchFamily="18" charset="0"/>
                <a:cs typeface="Times New Roman" panose="02020603050405020304" pitchFamily="18" charset="0"/>
              </a:rPr>
              <a:t>8 </a:t>
            </a:r>
            <a:r>
              <a:rPr lang="zh-CN" altLang="en-US" sz="1400" dirty="0" smtClean="0">
                <a:latin typeface="Times New Roman" panose="02020603050405020304" pitchFamily="18" charset="0"/>
                <a:cs typeface="Times New Roman" panose="02020603050405020304" pitchFamily="18" charset="0"/>
              </a:rPr>
              <a:t>异常</a:t>
            </a:r>
            <a:r>
              <a:rPr lang="zh-CN" altLang="en-US" sz="1400" dirty="0">
                <a:latin typeface="Times New Roman" panose="02020603050405020304" pitchFamily="18" charset="0"/>
                <a:cs typeface="Times New Roman" panose="02020603050405020304" pitchFamily="18" charset="0"/>
              </a:rPr>
              <a:t>检测的时间维度说明</a:t>
            </a:r>
            <a:endParaRPr lang="zh-CN" altLang="en-US" sz="1400" dirty="0"/>
          </a:p>
        </p:txBody>
      </p:sp>
      <p:sp>
        <p:nvSpPr>
          <p:cNvPr id="13" name="文本框 12"/>
          <p:cNvSpPr txBox="1"/>
          <p:nvPr/>
        </p:nvSpPr>
        <p:spPr>
          <a:xfrm>
            <a:off x="773722" y="3323128"/>
            <a:ext cx="4234375" cy="369332"/>
          </a:xfrm>
          <a:prstGeom prst="rect">
            <a:avLst/>
          </a:prstGeom>
          <a:noFill/>
        </p:spPr>
        <p:txBody>
          <a:bodyPr wrap="square" rtlCol="0">
            <a:spAutoFit/>
          </a:bodyPr>
          <a:lstStyle/>
          <a:p>
            <a:r>
              <a:rPr lang="zh-CN" altLang="en-US" dirty="0" smtClean="0"/>
              <a:t>（</a:t>
            </a:r>
            <a:r>
              <a:rPr lang="en-US" altLang="zh-CN" dirty="0" smtClean="0">
                <a:latin typeface="Times New Roman" panose="02020603050405020304" pitchFamily="18" charset="0"/>
                <a:cs typeface="Times New Roman" panose="02020603050405020304" pitchFamily="18" charset="0"/>
              </a:rPr>
              <a:t>2</a:t>
            </a:r>
            <a:r>
              <a:rPr lang="zh-CN" altLang="en-US" dirty="0" smtClean="0"/>
              <a:t>）</a:t>
            </a:r>
            <a:r>
              <a:rPr lang="zh-CN" altLang="en-US" dirty="0"/>
              <a:t>告警次数异常值检测</a:t>
            </a:r>
          </a:p>
        </p:txBody>
      </p:sp>
    </p:spTree>
    <p:extLst>
      <p:ext uri="{BB962C8B-B14F-4D97-AF65-F5344CB8AC3E}">
        <p14:creationId xmlns:p14="http://schemas.microsoft.com/office/powerpoint/2010/main" val="2500427365"/>
      </p:ext>
    </p:extLst>
  </p:cSld>
  <p:clrMapOvr>
    <a:masterClrMapping/>
  </p:clrMapOvr>
  <p:transition spd="med" advTm="63868">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加号 4"/>
          <p:cNvSpPr/>
          <p:nvPr/>
        </p:nvSpPr>
        <p:spPr>
          <a:xfrm>
            <a:off x="4716145" y="1478915"/>
            <a:ext cx="821690" cy="2171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16585">
              <a:lnSpc>
                <a:spcPct val="90000"/>
              </a:lnSpc>
              <a:spcBef>
                <a:spcPct val="0"/>
              </a:spcBef>
              <a:spcAft>
                <a:spcPct val="35000"/>
              </a:spcAft>
            </a:pPr>
            <a:endParaRPr lang="zh-CN" altLang="en-US" sz="1400"/>
          </a:p>
        </p:txBody>
      </p:sp>
      <p:sp>
        <p:nvSpPr>
          <p:cNvPr id="4" name="文本框 3"/>
          <p:cNvSpPr txBox="1"/>
          <p:nvPr/>
        </p:nvSpPr>
        <p:spPr>
          <a:xfrm>
            <a:off x="4716145" y="215662"/>
            <a:ext cx="4033960" cy="461665"/>
          </a:xfrm>
          <a:prstGeom prst="rect">
            <a:avLst/>
          </a:prstGeom>
          <a:noFill/>
        </p:spPr>
        <p:txBody>
          <a:bodyPr wrap="square" rtlCol="0">
            <a:spAutoFit/>
          </a:bodyPr>
          <a:lstStyle/>
          <a:p>
            <a:pPr algn="r"/>
            <a:r>
              <a:rPr lang="en-US" altLang="zh-CN" sz="2400" b="1" dirty="0" smtClean="0">
                <a:solidFill>
                  <a:schemeClr val="tx2">
                    <a:lumMod val="60000"/>
                    <a:lumOff val="40000"/>
                  </a:schemeClr>
                </a:solidFill>
                <a:latin typeface="微软雅黑" panose="020B0503020204020204" pitchFamily="34" charset="-122"/>
                <a:ea typeface="微软雅黑" panose="020B0503020204020204" pitchFamily="34" charset="-122"/>
              </a:rPr>
              <a:t>3  </a:t>
            </a:r>
            <a:r>
              <a:rPr lang="zh-CN" altLang="en-US" sz="2400" b="1" dirty="0" smtClean="0">
                <a:solidFill>
                  <a:schemeClr val="tx2">
                    <a:lumMod val="60000"/>
                    <a:lumOff val="40000"/>
                  </a:schemeClr>
                </a:solidFill>
                <a:latin typeface="微软雅黑" panose="020B0503020204020204" pitchFamily="34" charset="-122"/>
                <a:ea typeface="微软雅黑" panose="020B0503020204020204" pitchFamily="34" charset="-122"/>
              </a:rPr>
              <a:t>故障</a:t>
            </a:r>
            <a:r>
              <a:rPr lang="en-US" altLang="zh-CN" sz="2400" b="1"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2400" b="1" dirty="0" smtClean="0">
                <a:solidFill>
                  <a:schemeClr val="tx2">
                    <a:lumMod val="60000"/>
                    <a:lumOff val="40000"/>
                  </a:schemeClr>
                </a:solidFill>
                <a:latin typeface="微软雅黑" panose="020B0503020204020204" pitchFamily="34" charset="-122"/>
                <a:ea typeface="微软雅黑" panose="020B0503020204020204" pitchFamily="34" charset="-122"/>
              </a:rPr>
              <a:t>告警关联</a:t>
            </a:r>
            <a:r>
              <a:rPr lang="zh-CN" altLang="en-US" sz="2400" b="1" dirty="0" smtClean="0">
                <a:solidFill>
                  <a:schemeClr val="tx2">
                    <a:lumMod val="60000"/>
                    <a:lumOff val="40000"/>
                  </a:schemeClr>
                </a:solidFill>
                <a:latin typeface="微软雅黑" panose="020B0503020204020204" pitchFamily="34" charset="-122"/>
                <a:ea typeface="微软雅黑" panose="020B0503020204020204" pitchFamily="34" charset="-122"/>
              </a:rPr>
              <a:t>关系挖掘</a:t>
            </a:r>
            <a:endParaRPr lang="zh-CN" altLang="zh-CN"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18977" y="1195754"/>
            <a:ext cx="6302327"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3.3</a:t>
            </a:r>
            <a:r>
              <a:rPr lang="zh-CN" altLang="en-US" sz="2200" b="1" dirty="0" smtClean="0"/>
              <a:t>  </a:t>
            </a:r>
            <a:r>
              <a:rPr lang="zh-CN" altLang="en-US" sz="2200" b="1" dirty="0" smtClean="0"/>
              <a:t>关联关系挖掘</a:t>
            </a:r>
            <a:endParaRPr lang="zh-CN" altLang="en-US" sz="2200" b="1"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2518116" y="2532184"/>
            <a:ext cx="108110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文本框 10"/>
          <p:cNvSpPr txBox="1"/>
          <p:nvPr/>
        </p:nvSpPr>
        <p:spPr>
          <a:xfrm>
            <a:off x="780757" y="1809520"/>
            <a:ext cx="7582486" cy="757130"/>
          </a:xfrm>
          <a:prstGeom prst="rect">
            <a:avLst/>
          </a:prstGeom>
          <a:noFill/>
        </p:spPr>
        <p:txBody>
          <a:bodyPr wrap="square" rtlCol="0">
            <a:spAutoFit/>
          </a:bodyPr>
          <a:lstStyle/>
          <a:p>
            <a:pPr indent="457200">
              <a:lnSpc>
                <a:spcPct val="120000"/>
              </a:lnSpc>
            </a:pPr>
            <a:r>
              <a:rPr lang="zh-CN" altLang="en-US" dirty="0" smtClean="0"/>
              <a:t>本文使用</a:t>
            </a:r>
            <a:r>
              <a:rPr lang="en-US" altLang="zh-CN" dirty="0" err="1" smtClean="0">
                <a:latin typeface="Times New Roman" panose="02020603050405020304" pitchFamily="18" charset="0"/>
                <a:cs typeface="Times New Roman" panose="02020603050405020304" pitchFamily="18" charset="0"/>
              </a:rPr>
              <a:t>PrefixSpan</a:t>
            </a:r>
            <a:r>
              <a:rPr lang="zh-CN" altLang="en-US" dirty="0"/>
              <a:t>算法</a:t>
            </a:r>
            <a:r>
              <a:rPr lang="zh-CN" altLang="en-US" dirty="0" smtClean="0"/>
              <a:t>对基站故障</a:t>
            </a:r>
            <a:r>
              <a:rPr lang="en-US" altLang="zh-CN" dirty="0" smtClean="0"/>
              <a:t>-</a:t>
            </a:r>
            <a:r>
              <a:rPr lang="zh-CN" altLang="en-US" dirty="0" smtClean="0"/>
              <a:t>告警事务数据进行挖掘，从而挖掘出基站故障和告警</a:t>
            </a:r>
            <a:r>
              <a:rPr lang="zh-CN" altLang="en-US" dirty="0"/>
              <a:t>之间的关联</a:t>
            </a:r>
            <a:r>
              <a:rPr lang="zh-CN" altLang="en-US" dirty="0" smtClean="0"/>
              <a:t>关系。</a:t>
            </a:r>
            <a:endParaRPr lang="zh-CN" altLang="en-US" dirty="0"/>
          </a:p>
        </p:txBody>
      </p:sp>
      <p:sp>
        <p:nvSpPr>
          <p:cNvPr id="12" name="文本框 11"/>
          <p:cNvSpPr txBox="1"/>
          <p:nvPr/>
        </p:nvSpPr>
        <p:spPr>
          <a:xfrm>
            <a:off x="2648453" y="5666433"/>
            <a:ext cx="3847094" cy="308220"/>
          </a:xfrm>
          <a:prstGeom prst="rect">
            <a:avLst/>
          </a:prstGeom>
          <a:noFill/>
        </p:spPr>
        <p:txBody>
          <a:bodyPr wrap="square" rtlCol="0">
            <a:spAutoFit/>
          </a:bodyPr>
          <a:lstStyle/>
          <a:p>
            <a:pPr algn="ctr"/>
            <a:r>
              <a:rPr lang="zh-CN" altLang="en-US" sz="1400" dirty="0" smtClean="0"/>
              <a:t>图</a:t>
            </a:r>
            <a:r>
              <a:rPr lang="en-US" altLang="zh-CN" sz="1400" dirty="0" smtClean="0">
                <a:latin typeface="Times New Roman" panose="02020603050405020304" pitchFamily="18" charset="0"/>
                <a:cs typeface="Times New Roman" panose="02020603050405020304" pitchFamily="18" charset="0"/>
              </a:rPr>
              <a:t>9 </a:t>
            </a:r>
            <a:r>
              <a:rPr lang="zh-CN" altLang="en-US" sz="1400" dirty="0" smtClean="0">
                <a:latin typeface="Times New Roman" panose="02020603050405020304" pitchFamily="18" charset="0"/>
                <a:cs typeface="Times New Roman" panose="02020603050405020304" pitchFamily="18" charset="0"/>
              </a:rPr>
              <a:t>故障</a:t>
            </a:r>
            <a:r>
              <a:rPr lang="en-US" altLang="zh-CN" sz="1400" dirty="0" smtClean="0">
                <a:latin typeface="Times New Roman" panose="02020603050405020304" pitchFamily="18" charset="0"/>
                <a:cs typeface="Times New Roman" panose="02020603050405020304" pitchFamily="18" charset="0"/>
              </a:rPr>
              <a:t>-</a:t>
            </a:r>
            <a:r>
              <a:rPr lang="zh-CN" altLang="en-US" sz="1400" dirty="0" smtClean="0">
                <a:latin typeface="Times New Roman" panose="02020603050405020304" pitchFamily="18" charset="0"/>
                <a:cs typeface="Times New Roman" panose="02020603050405020304" pitchFamily="18" charset="0"/>
              </a:rPr>
              <a:t>告警关联关系连接图</a:t>
            </a:r>
            <a:endParaRPr lang="zh-CN" altLang="en-US" sz="1400" dirty="0"/>
          </a:p>
        </p:txBody>
      </p:sp>
      <p:pic>
        <p:nvPicPr>
          <p:cNvPr id="2" name="图片 1"/>
          <p:cNvPicPr>
            <a:picLocks noChangeAspect="1"/>
          </p:cNvPicPr>
          <p:nvPr/>
        </p:nvPicPr>
        <p:blipFill>
          <a:blip r:embed="rId4"/>
          <a:stretch>
            <a:fillRect/>
          </a:stretch>
        </p:blipFill>
        <p:spPr>
          <a:xfrm>
            <a:off x="780757" y="2822394"/>
            <a:ext cx="7710296" cy="2679707"/>
          </a:xfrm>
          <a:prstGeom prst="rect">
            <a:avLst/>
          </a:prstGeom>
        </p:spPr>
      </p:pic>
    </p:spTree>
    <p:custDataLst>
      <p:tags r:id="rId1"/>
    </p:custDataLst>
    <p:extLst>
      <p:ext uri="{BB962C8B-B14F-4D97-AF65-F5344CB8AC3E}">
        <p14:creationId xmlns:p14="http://schemas.microsoft.com/office/powerpoint/2010/main" val="2412533111"/>
      </p:ext>
    </p:extLst>
  </p:cSld>
  <p:clrMapOvr>
    <a:masterClrMapping/>
  </p:clrMapOvr>
  <p:transition spd="med" advTm="19418">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35569" y="156210"/>
            <a:ext cx="5528603" cy="506292"/>
          </a:xfrm>
          <a:prstGeom prst="rect">
            <a:avLst/>
          </a:prstGeom>
          <a:noFill/>
        </p:spPr>
        <p:txBody>
          <a:bodyPr wrap="square" rtlCol="0">
            <a:spAutoFit/>
          </a:bodyPr>
          <a:lstStyle/>
          <a:p>
            <a:pPr algn="r"/>
            <a:r>
              <a:rPr lang="en-US" altLang="zh-CN" sz="2690" b="1" dirty="0" smtClean="0">
                <a:solidFill>
                  <a:schemeClr val="tx2">
                    <a:lumMod val="60000"/>
                    <a:lumOff val="40000"/>
                  </a:schemeClr>
                </a:solidFill>
                <a:latin typeface="微软雅黑" panose="020B0503020204020204" pitchFamily="34" charset="-122"/>
                <a:ea typeface="微软雅黑" panose="020B0503020204020204" pitchFamily="34" charset="-122"/>
              </a:rPr>
              <a:t>4  </a:t>
            </a:r>
            <a:r>
              <a:rPr lang="zh-CN" altLang="en-US" sz="2690" b="1" dirty="0" smtClean="0">
                <a:solidFill>
                  <a:schemeClr val="tx2">
                    <a:lumMod val="60000"/>
                    <a:lumOff val="40000"/>
                  </a:schemeClr>
                </a:solidFill>
                <a:latin typeface="微软雅黑" panose="020B0503020204020204" pitchFamily="34" charset="-122"/>
                <a:ea typeface="微软雅黑" panose="020B0503020204020204" pitchFamily="34" charset="-122"/>
              </a:rPr>
              <a:t>基于贝叶斯网络的故障类型识别</a:t>
            </a:r>
            <a:endParaRPr lang="zh-CN" altLang="zh-CN" sz="269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18977" y="1195754"/>
            <a:ext cx="6302327"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4.1</a:t>
            </a:r>
            <a:r>
              <a:rPr lang="zh-CN" altLang="en-US" sz="2200" b="1" dirty="0" smtClean="0"/>
              <a:t>  贝叶斯网络建立</a:t>
            </a:r>
            <a:endParaRPr lang="zh-CN" altLang="en-US" sz="2200" b="1" dirty="0"/>
          </a:p>
        </p:txBody>
      </p:sp>
      <p:sp>
        <p:nvSpPr>
          <p:cNvPr id="31" name="文本框 30"/>
          <p:cNvSpPr txBox="1"/>
          <p:nvPr/>
        </p:nvSpPr>
        <p:spPr>
          <a:xfrm>
            <a:off x="787789" y="1790561"/>
            <a:ext cx="4234375" cy="369332"/>
          </a:xfrm>
          <a:prstGeom prst="rect">
            <a:avLst/>
          </a:prstGeom>
          <a:noFill/>
        </p:spPr>
        <p:txBody>
          <a:bodyPr wrap="square" rtlCol="0">
            <a:spAutoFit/>
          </a:bodyPr>
          <a:lstStyle/>
          <a:p>
            <a:r>
              <a:rPr lang="zh-CN" altLang="en-US" dirty="0" smtClean="0"/>
              <a:t>（</a:t>
            </a:r>
            <a:r>
              <a:rPr lang="en-US" altLang="zh-CN" dirty="0" smtClean="0">
                <a:latin typeface="Times New Roman" panose="02020603050405020304" pitchFamily="18" charset="0"/>
                <a:cs typeface="Times New Roman" panose="02020603050405020304" pitchFamily="18" charset="0"/>
              </a:rPr>
              <a:t>1</a:t>
            </a:r>
            <a:r>
              <a:rPr lang="zh-CN" altLang="en-US" dirty="0" smtClean="0"/>
              <a:t>）贝叶斯网络结构建立</a:t>
            </a:r>
            <a:endParaRPr lang="zh-CN" altLang="en-US" dirty="0"/>
          </a:p>
        </p:txBody>
      </p:sp>
      <p:sp>
        <p:nvSpPr>
          <p:cNvPr id="32" name="文本框 31"/>
          <p:cNvSpPr txBox="1"/>
          <p:nvPr/>
        </p:nvSpPr>
        <p:spPr>
          <a:xfrm>
            <a:off x="2660973" y="6152938"/>
            <a:ext cx="3847094" cy="308220"/>
          </a:xfrm>
          <a:prstGeom prst="rect">
            <a:avLst/>
          </a:prstGeom>
          <a:noFill/>
        </p:spPr>
        <p:txBody>
          <a:bodyPr wrap="square" rtlCol="0">
            <a:spAutoFit/>
          </a:bodyPr>
          <a:lstStyle/>
          <a:p>
            <a:pPr algn="ctr"/>
            <a:r>
              <a:rPr lang="zh-CN" altLang="en-US" sz="1400" dirty="0" smtClean="0"/>
              <a:t>图</a:t>
            </a:r>
            <a:r>
              <a:rPr lang="en-US" altLang="zh-CN" sz="1400" dirty="0" smtClean="0">
                <a:latin typeface="Times New Roman" panose="02020603050405020304" pitchFamily="18" charset="0"/>
                <a:cs typeface="Times New Roman" panose="02020603050405020304" pitchFamily="18" charset="0"/>
              </a:rPr>
              <a:t>10 </a:t>
            </a:r>
            <a:r>
              <a:rPr lang="zh-CN" altLang="en-US" sz="1400" dirty="0" smtClean="0">
                <a:latin typeface="Times New Roman" panose="02020603050405020304" pitchFamily="18" charset="0"/>
                <a:cs typeface="Times New Roman" panose="02020603050405020304" pitchFamily="18" charset="0"/>
              </a:rPr>
              <a:t>贝叶斯</a:t>
            </a:r>
            <a:r>
              <a:rPr lang="zh-CN" altLang="en-US" sz="1400" dirty="0">
                <a:latin typeface="Times New Roman" panose="02020603050405020304" pitchFamily="18" charset="0"/>
                <a:cs typeface="Times New Roman" panose="02020603050405020304" pitchFamily="18" charset="0"/>
              </a:rPr>
              <a:t>网络的结构</a:t>
            </a:r>
            <a:endParaRPr lang="zh-CN" altLang="en-US" sz="1400" dirty="0"/>
          </a:p>
        </p:txBody>
      </p:sp>
      <p:pic>
        <p:nvPicPr>
          <p:cNvPr id="5" name="图片 4"/>
          <p:cNvPicPr>
            <a:picLocks noChangeAspect="1"/>
          </p:cNvPicPr>
          <p:nvPr/>
        </p:nvPicPr>
        <p:blipFill>
          <a:blip r:embed="rId3"/>
          <a:stretch>
            <a:fillRect/>
          </a:stretch>
        </p:blipFill>
        <p:spPr>
          <a:xfrm>
            <a:off x="618977" y="3189753"/>
            <a:ext cx="7931087" cy="2777867"/>
          </a:xfrm>
          <a:prstGeom prst="rect">
            <a:avLst/>
          </a:prstGeom>
        </p:spPr>
      </p:pic>
      <p:sp>
        <p:nvSpPr>
          <p:cNvPr id="7" name="文本框 6"/>
          <p:cNvSpPr txBox="1"/>
          <p:nvPr/>
        </p:nvSpPr>
        <p:spPr>
          <a:xfrm>
            <a:off x="618977" y="2248522"/>
            <a:ext cx="8088924" cy="757130"/>
          </a:xfrm>
          <a:prstGeom prst="rect">
            <a:avLst/>
          </a:prstGeom>
          <a:noFill/>
        </p:spPr>
        <p:txBody>
          <a:bodyPr wrap="square" rtlCol="0">
            <a:spAutoFit/>
          </a:bodyPr>
          <a:lstStyle/>
          <a:p>
            <a:pPr marL="285750" indent="-285750">
              <a:lnSpc>
                <a:spcPct val="120000"/>
              </a:lnSpc>
              <a:buFont typeface="Wingdings" panose="05000000000000000000" pitchFamily="2" charset="2"/>
              <a:buChar char="Ø"/>
            </a:pPr>
            <a:r>
              <a:rPr lang="zh-CN" altLang="en-US" dirty="0" smtClean="0"/>
              <a:t>各类型故障、告警</a:t>
            </a:r>
            <a:r>
              <a:rPr lang="zh-CN" altLang="en-US" dirty="0" smtClean="0"/>
              <a:t>：节点</a:t>
            </a:r>
            <a:endParaRPr lang="en-US" altLang="zh-CN" dirty="0" smtClean="0"/>
          </a:p>
          <a:p>
            <a:pPr marL="285750" indent="-285750">
              <a:lnSpc>
                <a:spcPct val="120000"/>
              </a:lnSpc>
              <a:buFont typeface="Wingdings" panose="05000000000000000000" pitchFamily="2" charset="2"/>
              <a:buChar char="Ø"/>
            </a:pPr>
            <a:r>
              <a:rPr lang="zh-CN" altLang="en-US" dirty="0" smtClean="0"/>
              <a:t>告警之间以及故障和告警之间的关联关系</a:t>
            </a:r>
            <a:r>
              <a:rPr lang="zh-CN" altLang="en-US" dirty="0" smtClean="0"/>
              <a:t>：相应</a:t>
            </a:r>
            <a:r>
              <a:rPr lang="zh-CN" altLang="en-US" dirty="0" smtClean="0"/>
              <a:t>节点之间的有向</a:t>
            </a:r>
            <a:r>
              <a:rPr lang="zh-CN" altLang="en-US" dirty="0" smtClean="0"/>
              <a:t>边</a:t>
            </a:r>
            <a:endParaRPr lang="en-US" altLang="zh-CN" dirty="0" smtClean="0"/>
          </a:p>
        </p:txBody>
      </p:sp>
    </p:spTree>
    <p:extLst>
      <p:ext uri="{BB962C8B-B14F-4D97-AF65-F5344CB8AC3E}">
        <p14:creationId xmlns:p14="http://schemas.microsoft.com/office/powerpoint/2010/main" val="1297778202"/>
      </p:ext>
    </p:extLst>
  </p:cSld>
  <p:clrMapOvr>
    <a:masterClrMapping/>
  </p:clrMapOvr>
  <p:transition spd="med" advTm="19743">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038623" y="156210"/>
            <a:ext cx="5669278" cy="506292"/>
          </a:xfrm>
          <a:prstGeom prst="rect">
            <a:avLst/>
          </a:prstGeom>
          <a:noFill/>
        </p:spPr>
        <p:txBody>
          <a:bodyPr wrap="square" rtlCol="0">
            <a:spAutoFit/>
          </a:bodyPr>
          <a:lstStyle/>
          <a:p>
            <a:pPr algn="r"/>
            <a:r>
              <a:rPr lang="en-US" altLang="zh-CN" sz="2690" b="1" dirty="0" smtClean="0">
                <a:solidFill>
                  <a:schemeClr val="tx2">
                    <a:lumMod val="60000"/>
                    <a:lumOff val="40000"/>
                  </a:schemeClr>
                </a:solidFill>
                <a:latin typeface="微软雅黑" panose="020B0503020204020204" pitchFamily="34" charset="-122"/>
                <a:ea typeface="微软雅黑" panose="020B0503020204020204" pitchFamily="34" charset="-122"/>
              </a:rPr>
              <a:t>4  </a:t>
            </a:r>
            <a:r>
              <a:rPr lang="zh-CN" altLang="en-US" sz="2690" b="1" dirty="0" smtClean="0">
                <a:solidFill>
                  <a:schemeClr val="tx2">
                    <a:lumMod val="60000"/>
                    <a:lumOff val="40000"/>
                  </a:schemeClr>
                </a:solidFill>
                <a:latin typeface="微软雅黑" panose="020B0503020204020204" pitchFamily="34" charset="-122"/>
                <a:ea typeface="微软雅黑" panose="020B0503020204020204" pitchFamily="34" charset="-122"/>
              </a:rPr>
              <a:t>基于贝叶斯网络的故障类型识别</a:t>
            </a:r>
            <a:endParaRPr lang="zh-CN" altLang="zh-CN" sz="269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18977" y="1195754"/>
            <a:ext cx="6302327"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4.1</a:t>
            </a:r>
            <a:r>
              <a:rPr lang="zh-CN" altLang="en-US" sz="2200" b="1" dirty="0" smtClean="0"/>
              <a:t>  贝叶斯网络建立</a:t>
            </a:r>
            <a:endParaRPr lang="zh-CN" altLang="en-US" sz="2200" b="1" dirty="0"/>
          </a:p>
        </p:txBody>
      </p:sp>
      <p:sp>
        <p:nvSpPr>
          <p:cNvPr id="31" name="文本框 30"/>
          <p:cNvSpPr txBox="1"/>
          <p:nvPr/>
        </p:nvSpPr>
        <p:spPr>
          <a:xfrm>
            <a:off x="787789" y="1790561"/>
            <a:ext cx="4234375" cy="369332"/>
          </a:xfrm>
          <a:prstGeom prst="rect">
            <a:avLst/>
          </a:prstGeom>
          <a:noFill/>
        </p:spPr>
        <p:txBody>
          <a:bodyPr wrap="square" rtlCol="0">
            <a:spAutoFit/>
          </a:bodyPr>
          <a:lstStyle/>
          <a:p>
            <a:r>
              <a:rPr lang="zh-CN" altLang="en-US" dirty="0" smtClean="0"/>
              <a:t>（</a:t>
            </a:r>
            <a:r>
              <a:rPr lang="en-US" altLang="zh-CN" dirty="0" smtClean="0">
                <a:latin typeface="Times New Roman" panose="02020603050405020304" pitchFamily="18" charset="0"/>
                <a:cs typeface="Times New Roman" panose="02020603050405020304" pitchFamily="18" charset="0"/>
              </a:rPr>
              <a:t>2</a:t>
            </a:r>
            <a:r>
              <a:rPr lang="zh-CN" altLang="en-US" dirty="0" smtClean="0"/>
              <a:t>）贝叶斯网络参数学习</a:t>
            </a:r>
            <a:endParaRPr lang="zh-CN" altLang="en-US" dirty="0"/>
          </a:p>
        </p:txBody>
      </p:sp>
      <p:sp>
        <p:nvSpPr>
          <p:cNvPr id="9" name="文本框 8"/>
          <p:cNvSpPr txBox="1"/>
          <p:nvPr/>
        </p:nvSpPr>
        <p:spPr>
          <a:xfrm>
            <a:off x="618977" y="2248522"/>
            <a:ext cx="8088924" cy="757130"/>
          </a:xfrm>
          <a:prstGeom prst="rect">
            <a:avLst/>
          </a:prstGeom>
          <a:noFill/>
        </p:spPr>
        <p:txBody>
          <a:bodyPr wrap="square" rtlCol="0">
            <a:spAutoFit/>
          </a:bodyPr>
          <a:lstStyle/>
          <a:p>
            <a:pPr indent="457200">
              <a:lnSpc>
                <a:spcPct val="120000"/>
              </a:lnSpc>
            </a:pPr>
            <a:r>
              <a:rPr lang="zh-CN" altLang="en-US" dirty="0" smtClean="0"/>
              <a:t>对于贝叶斯网络中各节点的参数，本文通过</a:t>
            </a:r>
            <a:r>
              <a:rPr lang="zh-CN" altLang="en-US" dirty="0"/>
              <a:t>使用最大似然估计</a:t>
            </a:r>
            <a:r>
              <a:rPr lang="zh-CN" altLang="en-US" dirty="0" smtClean="0"/>
              <a:t>算法对</a:t>
            </a:r>
            <a:r>
              <a:rPr lang="zh-CN" altLang="en-US" dirty="0"/>
              <a:t>基站故障</a:t>
            </a:r>
            <a:r>
              <a:rPr lang="en-US" altLang="zh-CN" dirty="0"/>
              <a:t>-</a:t>
            </a:r>
            <a:r>
              <a:rPr lang="zh-CN" altLang="en-US" dirty="0"/>
              <a:t>告警事务数据进行</a:t>
            </a:r>
            <a:r>
              <a:rPr lang="zh-CN" altLang="en-US" dirty="0" smtClean="0"/>
              <a:t>学习来获得。</a:t>
            </a:r>
            <a:endParaRPr lang="en-US" altLang="zh-CN" dirty="0" smtClean="0"/>
          </a:p>
        </p:txBody>
      </p:sp>
      <p:graphicFrame>
        <p:nvGraphicFramePr>
          <p:cNvPr id="10" name="表格 9"/>
          <p:cNvGraphicFramePr>
            <a:graphicFrameLocks noGrp="1"/>
          </p:cNvGraphicFramePr>
          <p:nvPr>
            <p:extLst>
              <p:ext uri="{D42A27DB-BD31-4B8C-83A1-F6EECF244321}">
                <p14:modId xmlns:p14="http://schemas.microsoft.com/office/powerpoint/2010/main" val="1557514631"/>
              </p:ext>
            </p:extLst>
          </p:nvPr>
        </p:nvGraphicFramePr>
        <p:xfrm>
          <a:off x="618977" y="4174538"/>
          <a:ext cx="2982351" cy="1296000"/>
        </p:xfrm>
        <a:graphic>
          <a:graphicData uri="http://schemas.openxmlformats.org/drawingml/2006/table">
            <a:tbl>
              <a:tblPr firstRow="1" firstCol="1" bandRow="1"/>
              <a:tblGrid>
                <a:gridCol w="1503315">
                  <a:extLst>
                    <a:ext uri="{9D8B030D-6E8A-4147-A177-3AD203B41FA5}">
                      <a16:colId xmlns:a16="http://schemas.microsoft.com/office/drawing/2014/main" val="2916334751"/>
                    </a:ext>
                  </a:extLst>
                </a:gridCol>
                <a:gridCol w="1479036">
                  <a:extLst>
                    <a:ext uri="{9D8B030D-6E8A-4147-A177-3AD203B41FA5}">
                      <a16:colId xmlns:a16="http://schemas.microsoft.com/office/drawing/2014/main" val="2398025799"/>
                    </a:ext>
                  </a:extLst>
                </a:gridCol>
              </a:tblGrid>
              <a:tr h="324000">
                <a:tc gridSpan="2">
                  <a:txBody>
                    <a:bodyPr/>
                    <a:lstStyle/>
                    <a:p>
                      <a:pPr indent="127000" algn="ctr">
                        <a:lnSpc>
                          <a:spcPts val="2000"/>
                        </a:lnSpc>
                        <a:spcAft>
                          <a:spcPts val="0"/>
                        </a:spcAft>
                      </a:pPr>
                      <a:r>
                        <a:rPr lang="en-US" sz="1600" kern="100" dirty="0">
                          <a:effectLst/>
                          <a:latin typeface="Times New Roman" panose="02020603050405020304" pitchFamily="18" charset="0"/>
                          <a:ea typeface="等线" panose="02010600030101010101" pitchFamily="2" charset="-122"/>
                        </a:rPr>
                        <a:t>P(F1)</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848715854"/>
                  </a:ext>
                </a:extLst>
              </a:tr>
              <a:tr h="324000">
                <a:tc>
                  <a:txBody>
                    <a:bodyPr/>
                    <a:lstStyle/>
                    <a:p>
                      <a:pPr indent="127000" algn="ctr">
                        <a:lnSpc>
                          <a:spcPts val="2000"/>
                        </a:lnSpc>
                        <a:spcAft>
                          <a:spcPts val="0"/>
                        </a:spcAft>
                      </a:pPr>
                      <a:r>
                        <a:rPr lang="zh-CN" sz="1600" kern="100">
                          <a:effectLst/>
                          <a:latin typeface="Times New Roman" panose="02020603050405020304" pitchFamily="18" charset="0"/>
                          <a:ea typeface="宋体" panose="02010600030101010101" pitchFamily="2" charset="-122"/>
                        </a:rPr>
                        <a:t>状态</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zh-CN" sz="1600" kern="100" dirty="0">
                          <a:effectLst/>
                          <a:latin typeface="Times New Roman" panose="02020603050405020304" pitchFamily="18" charset="0"/>
                          <a:ea typeface="宋体" panose="02010600030101010101" pitchFamily="2" charset="-122"/>
                        </a:rPr>
                        <a:t>取值</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6306377"/>
                  </a:ext>
                </a:extLst>
              </a:tr>
              <a:tr h="324000">
                <a:tc>
                  <a:txBody>
                    <a:bodyPr/>
                    <a:lstStyle/>
                    <a:p>
                      <a:pPr indent="127000" algn="ctr">
                        <a:lnSpc>
                          <a:spcPts val="2000"/>
                        </a:lnSpc>
                        <a:spcAft>
                          <a:spcPts val="0"/>
                        </a:spcAft>
                      </a:pPr>
                      <a:r>
                        <a:rPr lang="en-US" sz="1600" kern="100">
                          <a:effectLst/>
                          <a:latin typeface="Times New Roman" panose="02020603050405020304" pitchFamily="18" charset="0"/>
                          <a:ea typeface="等线" panose="02010600030101010101" pitchFamily="2" charset="-122"/>
                        </a:rPr>
                        <a:t>true</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600" kern="100" dirty="0">
                          <a:effectLst/>
                          <a:latin typeface="Times New Roman" panose="02020603050405020304" pitchFamily="18" charset="0"/>
                          <a:ea typeface="等线" panose="02010600030101010101" pitchFamily="2" charset="-122"/>
                        </a:rPr>
                        <a:t>0.770</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84640664"/>
                  </a:ext>
                </a:extLst>
              </a:tr>
              <a:tr h="324000">
                <a:tc>
                  <a:txBody>
                    <a:bodyPr/>
                    <a:lstStyle/>
                    <a:p>
                      <a:pPr indent="127000" algn="ctr">
                        <a:lnSpc>
                          <a:spcPts val="2000"/>
                        </a:lnSpc>
                        <a:spcAft>
                          <a:spcPts val="0"/>
                        </a:spcAft>
                      </a:pPr>
                      <a:r>
                        <a:rPr lang="en-US" sz="1600" kern="100">
                          <a:effectLst/>
                          <a:latin typeface="Times New Roman" panose="02020603050405020304" pitchFamily="18" charset="0"/>
                          <a:ea typeface="等线" panose="02010600030101010101" pitchFamily="2" charset="-122"/>
                        </a:rPr>
                        <a:t>false</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100" dirty="0">
                          <a:effectLst/>
                          <a:latin typeface="Times New Roman" panose="02020603050405020304" pitchFamily="18" charset="0"/>
                          <a:ea typeface="等线" panose="02010600030101010101" pitchFamily="2" charset="-122"/>
                        </a:rPr>
                        <a:t>0.230</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2849352"/>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489682409"/>
              </p:ext>
            </p:extLst>
          </p:nvPr>
        </p:nvGraphicFramePr>
        <p:xfrm>
          <a:off x="4112845" y="3421913"/>
          <a:ext cx="3960000" cy="3240000"/>
        </p:xfrm>
        <a:graphic>
          <a:graphicData uri="http://schemas.openxmlformats.org/drawingml/2006/table">
            <a:tbl>
              <a:tblPr firstRow="1" firstCol="1" bandRow="1"/>
              <a:tblGrid>
                <a:gridCol w="792000">
                  <a:extLst>
                    <a:ext uri="{9D8B030D-6E8A-4147-A177-3AD203B41FA5}">
                      <a16:colId xmlns:a16="http://schemas.microsoft.com/office/drawing/2014/main" val="3714217451"/>
                    </a:ext>
                  </a:extLst>
                </a:gridCol>
                <a:gridCol w="792000">
                  <a:extLst>
                    <a:ext uri="{9D8B030D-6E8A-4147-A177-3AD203B41FA5}">
                      <a16:colId xmlns:a16="http://schemas.microsoft.com/office/drawing/2014/main" val="133607396"/>
                    </a:ext>
                  </a:extLst>
                </a:gridCol>
                <a:gridCol w="792000">
                  <a:extLst>
                    <a:ext uri="{9D8B030D-6E8A-4147-A177-3AD203B41FA5}">
                      <a16:colId xmlns:a16="http://schemas.microsoft.com/office/drawing/2014/main" val="4198590184"/>
                    </a:ext>
                  </a:extLst>
                </a:gridCol>
                <a:gridCol w="792000">
                  <a:extLst>
                    <a:ext uri="{9D8B030D-6E8A-4147-A177-3AD203B41FA5}">
                      <a16:colId xmlns:a16="http://schemas.microsoft.com/office/drawing/2014/main" val="3791294223"/>
                    </a:ext>
                  </a:extLst>
                </a:gridCol>
                <a:gridCol w="792000">
                  <a:extLst>
                    <a:ext uri="{9D8B030D-6E8A-4147-A177-3AD203B41FA5}">
                      <a16:colId xmlns:a16="http://schemas.microsoft.com/office/drawing/2014/main" val="3082552750"/>
                    </a:ext>
                  </a:extLst>
                </a:gridCol>
              </a:tblGrid>
              <a:tr h="324000">
                <a:tc gridSpan="5">
                  <a:txBody>
                    <a:bodyPr/>
                    <a:lstStyle/>
                    <a:p>
                      <a:pPr indent="127000" algn="ctr">
                        <a:lnSpc>
                          <a:spcPts val="2000"/>
                        </a:lnSpc>
                        <a:spcAft>
                          <a:spcPts val="0"/>
                        </a:spcAft>
                      </a:pPr>
                      <a:r>
                        <a:rPr lang="en-US" sz="1600" kern="0" dirty="0" smtClean="0">
                          <a:solidFill>
                            <a:srgbClr val="000000"/>
                          </a:solidFill>
                          <a:effectLst/>
                          <a:latin typeface="Times New Roman" panose="02020603050405020304" pitchFamily="18" charset="0"/>
                          <a:ea typeface="等线" panose="02010600030101010101" pitchFamily="2" charset="-122"/>
                        </a:rPr>
                        <a:t>P(A2|F1F2F3)</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43034962"/>
                  </a:ext>
                </a:extLst>
              </a:tr>
              <a:tr h="324000">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F1</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F2</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F3</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false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0">
                          <a:solidFill>
                            <a:srgbClr val="000000"/>
                          </a:solidFill>
                          <a:effectLst/>
                          <a:latin typeface="Times New Roman" panose="02020603050405020304" pitchFamily="18" charset="0"/>
                          <a:ea typeface="等线" panose="02010600030101010101" pitchFamily="2" charset="-122"/>
                        </a:rPr>
                        <a:t>true</a:t>
                      </a:r>
                      <a:endParaRPr lang="zh-CN" sz="2000" kern="10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0010687"/>
                  </a:ext>
                </a:extLst>
              </a:tr>
              <a:tr h="324000">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false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false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false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600" kern="0" dirty="0" smtClean="0">
                          <a:solidFill>
                            <a:srgbClr val="000000"/>
                          </a:solidFill>
                          <a:effectLst/>
                          <a:latin typeface="Times New Roman" panose="02020603050405020304" pitchFamily="18" charset="0"/>
                          <a:ea typeface="等线" panose="02010600030101010101" pitchFamily="2" charset="-122"/>
                        </a:rPr>
                        <a:t>0</a:t>
                      </a:r>
                      <a:r>
                        <a:rPr lang="en-US" altLang="zh-CN" sz="1600" kern="0" dirty="0" smtClean="0">
                          <a:solidFill>
                            <a:srgbClr val="000000"/>
                          </a:solidFill>
                          <a:effectLst/>
                          <a:latin typeface="Times New Roman" panose="02020603050405020304" pitchFamily="18" charset="0"/>
                          <a:ea typeface="等线" panose="02010600030101010101" pitchFamily="2" charset="-122"/>
                        </a:rPr>
                        <a:t>.978</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600" kern="0" dirty="0" smtClean="0">
                          <a:solidFill>
                            <a:srgbClr val="000000"/>
                          </a:solidFill>
                          <a:effectLst/>
                          <a:latin typeface="Times New Roman" panose="02020603050405020304" pitchFamily="18" charset="0"/>
                          <a:ea typeface="等线" panose="02010600030101010101" pitchFamily="2" charset="-122"/>
                        </a:rPr>
                        <a:t>0</a:t>
                      </a:r>
                      <a:r>
                        <a:rPr lang="en-US" altLang="zh-CN" sz="1600" kern="0" dirty="0" smtClean="0">
                          <a:solidFill>
                            <a:srgbClr val="000000"/>
                          </a:solidFill>
                          <a:effectLst/>
                          <a:latin typeface="Times New Roman" panose="02020603050405020304" pitchFamily="18" charset="0"/>
                          <a:ea typeface="等线" panose="02010600030101010101" pitchFamily="2" charset="-122"/>
                        </a:rPr>
                        <a:t>.022</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80226787"/>
                  </a:ext>
                </a:extLst>
              </a:tr>
              <a:tr h="324000">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false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false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true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smtClean="0">
                          <a:solidFill>
                            <a:srgbClr val="000000"/>
                          </a:solidFill>
                          <a:effectLst/>
                          <a:latin typeface="Times New Roman" panose="02020603050405020304" pitchFamily="18" charset="0"/>
                          <a:ea typeface="等线" panose="02010600030101010101" pitchFamily="2" charset="-122"/>
                        </a:rPr>
                        <a:t>0</a:t>
                      </a:r>
                      <a:r>
                        <a:rPr lang="en-US" altLang="zh-CN" sz="1600" kern="0" dirty="0" smtClean="0">
                          <a:solidFill>
                            <a:srgbClr val="000000"/>
                          </a:solidFill>
                          <a:effectLst/>
                          <a:latin typeface="Times New Roman" panose="02020603050405020304" pitchFamily="18" charset="0"/>
                          <a:ea typeface="等线" panose="02010600030101010101" pitchFamily="2" charset="-122"/>
                        </a:rPr>
                        <a:t>.904</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smtClean="0">
                          <a:solidFill>
                            <a:srgbClr val="000000"/>
                          </a:solidFill>
                          <a:effectLst/>
                          <a:latin typeface="Times New Roman" panose="02020603050405020304" pitchFamily="18" charset="0"/>
                          <a:ea typeface="等线" panose="02010600030101010101" pitchFamily="2" charset="-122"/>
                        </a:rPr>
                        <a:t>0.096</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extLst>
                  <a:ext uri="{0D108BD9-81ED-4DB2-BD59-A6C34878D82A}">
                    <a16:rowId xmlns:a16="http://schemas.microsoft.com/office/drawing/2014/main" val="3617166945"/>
                  </a:ext>
                </a:extLst>
              </a:tr>
              <a:tr h="324000">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false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true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false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smtClean="0">
                          <a:solidFill>
                            <a:srgbClr val="000000"/>
                          </a:solidFill>
                          <a:effectLst/>
                          <a:latin typeface="Times New Roman" panose="02020603050405020304" pitchFamily="18" charset="0"/>
                          <a:ea typeface="等线" panose="02010600030101010101" pitchFamily="2" charset="-122"/>
                        </a:rPr>
                        <a:t>0.795</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smtClean="0">
                          <a:solidFill>
                            <a:srgbClr val="000000"/>
                          </a:solidFill>
                          <a:effectLst/>
                          <a:latin typeface="Times New Roman" panose="02020603050405020304" pitchFamily="18" charset="0"/>
                          <a:ea typeface="等线" panose="02010600030101010101" pitchFamily="2" charset="-122"/>
                        </a:rPr>
                        <a:t>0.205</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extLst>
                  <a:ext uri="{0D108BD9-81ED-4DB2-BD59-A6C34878D82A}">
                    <a16:rowId xmlns:a16="http://schemas.microsoft.com/office/drawing/2014/main" val="2539086596"/>
                  </a:ext>
                </a:extLst>
              </a:tr>
              <a:tr h="324000">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false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true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true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smtClean="0">
                          <a:solidFill>
                            <a:srgbClr val="000000"/>
                          </a:solidFill>
                          <a:effectLst/>
                          <a:latin typeface="Times New Roman" panose="02020603050405020304" pitchFamily="18" charset="0"/>
                          <a:ea typeface="等线" panose="02010600030101010101" pitchFamily="2" charset="-122"/>
                        </a:rPr>
                        <a:t>0.476</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smtClean="0">
                          <a:solidFill>
                            <a:srgbClr val="000000"/>
                          </a:solidFill>
                          <a:effectLst/>
                          <a:latin typeface="Times New Roman" panose="02020603050405020304" pitchFamily="18" charset="0"/>
                          <a:ea typeface="等线" panose="02010600030101010101" pitchFamily="2" charset="-122"/>
                        </a:rPr>
                        <a:t>0.524</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extLst>
                  <a:ext uri="{0D108BD9-81ED-4DB2-BD59-A6C34878D82A}">
                    <a16:rowId xmlns:a16="http://schemas.microsoft.com/office/drawing/2014/main" val="3658221866"/>
                  </a:ext>
                </a:extLst>
              </a:tr>
              <a:tr h="324000">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true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false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false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smtClean="0">
                          <a:solidFill>
                            <a:srgbClr val="000000"/>
                          </a:solidFill>
                          <a:effectLst/>
                          <a:latin typeface="Times New Roman" panose="02020603050405020304" pitchFamily="18" charset="0"/>
                          <a:ea typeface="等线" panose="02010600030101010101" pitchFamily="2" charset="-122"/>
                        </a:rPr>
                        <a:t>0.965</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smtClean="0">
                          <a:solidFill>
                            <a:srgbClr val="000000"/>
                          </a:solidFill>
                          <a:effectLst/>
                          <a:latin typeface="Times New Roman" panose="02020603050405020304" pitchFamily="18" charset="0"/>
                          <a:ea typeface="等线" panose="02010600030101010101" pitchFamily="2" charset="-122"/>
                        </a:rPr>
                        <a:t>0.035</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extLst>
                  <a:ext uri="{0D108BD9-81ED-4DB2-BD59-A6C34878D82A}">
                    <a16:rowId xmlns:a16="http://schemas.microsoft.com/office/drawing/2014/main" val="3324504184"/>
                  </a:ext>
                </a:extLst>
              </a:tr>
              <a:tr h="324000">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true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false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true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smtClean="0">
                          <a:solidFill>
                            <a:srgbClr val="000000"/>
                          </a:solidFill>
                          <a:effectLst/>
                          <a:latin typeface="Times New Roman" panose="02020603050405020304" pitchFamily="18" charset="0"/>
                          <a:ea typeface="等线" panose="02010600030101010101" pitchFamily="2" charset="-122"/>
                        </a:rPr>
                        <a:t>0.902</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smtClean="0">
                          <a:solidFill>
                            <a:srgbClr val="000000"/>
                          </a:solidFill>
                          <a:effectLst/>
                          <a:latin typeface="Times New Roman" panose="02020603050405020304" pitchFamily="18" charset="0"/>
                          <a:ea typeface="等线" panose="02010600030101010101" pitchFamily="2" charset="-122"/>
                        </a:rPr>
                        <a:t>0.098</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extLst>
                  <a:ext uri="{0D108BD9-81ED-4DB2-BD59-A6C34878D82A}">
                    <a16:rowId xmlns:a16="http://schemas.microsoft.com/office/drawing/2014/main" val="3117693088"/>
                  </a:ext>
                </a:extLst>
              </a:tr>
              <a:tr h="324000">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true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true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false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smtClean="0">
                          <a:solidFill>
                            <a:srgbClr val="000000"/>
                          </a:solidFill>
                          <a:effectLst/>
                          <a:latin typeface="Times New Roman" panose="02020603050405020304" pitchFamily="18" charset="0"/>
                          <a:ea typeface="等线" panose="02010600030101010101" pitchFamily="2" charset="-122"/>
                        </a:rPr>
                        <a:t>0.845</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600" kern="0" dirty="0" smtClean="0">
                          <a:solidFill>
                            <a:srgbClr val="000000"/>
                          </a:solidFill>
                          <a:effectLst/>
                          <a:latin typeface="Times New Roman" panose="02020603050405020304" pitchFamily="18" charset="0"/>
                          <a:ea typeface="等线" panose="02010600030101010101" pitchFamily="2" charset="-122"/>
                        </a:rPr>
                        <a:t>0.155</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extLst>
                  <a:ext uri="{0D108BD9-81ED-4DB2-BD59-A6C34878D82A}">
                    <a16:rowId xmlns:a16="http://schemas.microsoft.com/office/drawing/2014/main" val="3698821748"/>
                  </a:ext>
                </a:extLst>
              </a:tr>
              <a:tr h="324000">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true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true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0" dirty="0">
                          <a:solidFill>
                            <a:srgbClr val="000000"/>
                          </a:solidFill>
                          <a:effectLst/>
                          <a:latin typeface="Times New Roman" panose="02020603050405020304" pitchFamily="18" charset="0"/>
                          <a:ea typeface="等线" panose="02010600030101010101" pitchFamily="2" charset="-122"/>
                        </a:rPr>
                        <a:t>true</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0" dirty="0" smtClean="0">
                          <a:solidFill>
                            <a:srgbClr val="000000"/>
                          </a:solidFill>
                          <a:effectLst/>
                          <a:latin typeface="Times New Roman" panose="02020603050405020304" pitchFamily="18" charset="0"/>
                          <a:ea typeface="等线" panose="02010600030101010101" pitchFamily="2" charset="-122"/>
                        </a:rPr>
                        <a:t>0.452</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0" dirty="0" smtClean="0">
                          <a:solidFill>
                            <a:srgbClr val="000000"/>
                          </a:solidFill>
                          <a:effectLst/>
                          <a:latin typeface="Times New Roman" panose="02020603050405020304" pitchFamily="18" charset="0"/>
                          <a:ea typeface="等线" panose="02010600030101010101" pitchFamily="2" charset="-122"/>
                        </a:rPr>
                        <a:t>0.548</a:t>
                      </a:r>
                      <a:endParaRPr lang="zh-CN" sz="20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304783"/>
                  </a:ext>
                </a:extLst>
              </a:tr>
            </a:tbl>
          </a:graphicData>
        </a:graphic>
      </p:graphicFrame>
      <p:sp>
        <p:nvSpPr>
          <p:cNvPr id="13" name="文本框 12"/>
          <p:cNvSpPr txBox="1"/>
          <p:nvPr/>
        </p:nvSpPr>
        <p:spPr>
          <a:xfrm>
            <a:off x="587836" y="3745913"/>
            <a:ext cx="3044631" cy="307777"/>
          </a:xfrm>
          <a:prstGeom prst="rect">
            <a:avLst/>
          </a:prstGeom>
          <a:noFill/>
        </p:spPr>
        <p:txBody>
          <a:bodyPr wrap="square" rtlCol="0">
            <a:spAutoFit/>
          </a:bodyPr>
          <a:lstStyle/>
          <a:p>
            <a:pPr algn="ctr"/>
            <a:r>
              <a:rPr lang="zh-CN" altLang="en-US" sz="1400" dirty="0" smtClean="0">
                <a:latin typeface="Times New Roman" panose="02020603050405020304" pitchFamily="18" charset="0"/>
                <a:cs typeface="Times New Roman" panose="02020603050405020304" pitchFamily="18" charset="0"/>
              </a:rPr>
              <a:t>表</a:t>
            </a:r>
            <a:r>
              <a:rPr lang="en-US" altLang="zh-CN" sz="1400" dirty="0" smtClean="0">
                <a:latin typeface="Times New Roman" panose="02020603050405020304" pitchFamily="18" charset="0"/>
                <a:cs typeface="Times New Roman" panose="02020603050405020304" pitchFamily="18" charset="0"/>
              </a:rPr>
              <a:t>1 </a:t>
            </a:r>
            <a:r>
              <a:rPr lang="en-US" altLang="zh-CN" sz="1400" dirty="0">
                <a:latin typeface="Times New Roman" panose="02020603050405020304" pitchFamily="18" charset="0"/>
                <a:cs typeface="Times New Roman" panose="02020603050405020304" pitchFamily="18" charset="0"/>
              </a:rPr>
              <a:t>F1</a:t>
            </a:r>
            <a:r>
              <a:rPr lang="zh-CN" altLang="en-US" sz="1400" dirty="0">
                <a:latin typeface="Times New Roman" panose="02020603050405020304" pitchFamily="18" charset="0"/>
                <a:cs typeface="Times New Roman" panose="02020603050405020304" pitchFamily="18" charset="0"/>
              </a:rPr>
              <a:t>的先验概率分布表</a:t>
            </a:r>
            <a:endParaRPr lang="zh-CN" altLang="en-US" sz="1400" dirty="0"/>
          </a:p>
        </p:txBody>
      </p:sp>
      <p:sp>
        <p:nvSpPr>
          <p:cNvPr id="14" name="文本框 13"/>
          <p:cNvSpPr txBox="1"/>
          <p:nvPr/>
        </p:nvSpPr>
        <p:spPr>
          <a:xfrm>
            <a:off x="4570529" y="3050883"/>
            <a:ext cx="3044631" cy="307777"/>
          </a:xfrm>
          <a:prstGeom prst="rect">
            <a:avLst/>
          </a:prstGeom>
          <a:noFill/>
        </p:spPr>
        <p:txBody>
          <a:bodyPr wrap="square" rtlCol="0">
            <a:spAutoFit/>
          </a:bodyPr>
          <a:lstStyle/>
          <a:p>
            <a:pPr algn="ctr"/>
            <a:r>
              <a:rPr lang="zh-CN" altLang="en-US" sz="1400" dirty="0" smtClean="0">
                <a:latin typeface="Times New Roman" panose="02020603050405020304" pitchFamily="18" charset="0"/>
                <a:cs typeface="Times New Roman" panose="02020603050405020304" pitchFamily="18" charset="0"/>
              </a:rPr>
              <a:t>表</a:t>
            </a:r>
            <a:r>
              <a:rPr lang="en-US" altLang="zh-CN" sz="1400" dirty="0" smtClean="0">
                <a:latin typeface="Times New Roman" panose="02020603050405020304" pitchFamily="18" charset="0"/>
                <a:cs typeface="Times New Roman" panose="02020603050405020304" pitchFamily="18" charset="0"/>
              </a:rPr>
              <a:t>2 A2</a:t>
            </a:r>
            <a:r>
              <a:rPr lang="zh-CN" altLang="en-US" sz="1400" dirty="0" smtClean="0">
                <a:latin typeface="Times New Roman" panose="02020603050405020304" pitchFamily="18" charset="0"/>
                <a:cs typeface="Times New Roman" panose="02020603050405020304" pitchFamily="18" charset="0"/>
              </a:rPr>
              <a:t>的条件概率</a:t>
            </a:r>
            <a:r>
              <a:rPr lang="zh-CN" altLang="en-US" sz="1400" dirty="0">
                <a:latin typeface="Times New Roman" panose="02020603050405020304" pitchFamily="18" charset="0"/>
                <a:cs typeface="Times New Roman" panose="02020603050405020304" pitchFamily="18" charset="0"/>
              </a:rPr>
              <a:t>分布表</a:t>
            </a:r>
            <a:endParaRPr lang="zh-CN" altLang="en-US" sz="1400" dirty="0"/>
          </a:p>
        </p:txBody>
      </p:sp>
    </p:spTree>
    <p:extLst>
      <p:ext uri="{BB962C8B-B14F-4D97-AF65-F5344CB8AC3E}">
        <p14:creationId xmlns:p14="http://schemas.microsoft.com/office/powerpoint/2010/main" val="2655777819"/>
      </p:ext>
    </p:extLst>
  </p:cSld>
  <p:clrMapOvr>
    <a:masterClrMapping/>
  </p:clrMapOvr>
  <p:transition spd="med" advTm="7482">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511636" y="1839693"/>
            <a:ext cx="1356648" cy="4351180"/>
            <a:chOff x="6511636" y="1839693"/>
            <a:chExt cx="1356648" cy="4351180"/>
          </a:xfrm>
        </p:grpSpPr>
        <p:sp>
          <p:nvSpPr>
            <p:cNvPr id="8" name="椭圆 7"/>
            <p:cNvSpPr/>
            <p:nvPr/>
          </p:nvSpPr>
          <p:spPr>
            <a:xfrm>
              <a:off x="6511636" y="2393541"/>
              <a:ext cx="1356648" cy="334675"/>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511636" y="2973649"/>
              <a:ext cx="1356648" cy="334675"/>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511636" y="3559122"/>
              <a:ext cx="1356648" cy="334675"/>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511636" y="4144595"/>
              <a:ext cx="1356648" cy="334675"/>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511636" y="4705601"/>
              <a:ext cx="1356648" cy="334675"/>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511636" y="1839693"/>
              <a:ext cx="1356648" cy="334675"/>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511636" y="5266607"/>
              <a:ext cx="1356648" cy="334675"/>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511636" y="5856198"/>
              <a:ext cx="1356648" cy="334675"/>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3305449" y="156210"/>
            <a:ext cx="5416520" cy="506292"/>
          </a:xfrm>
          <a:prstGeom prst="rect">
            <a:avLst/>
          </a:prstGeom>
          <a:noFill/>
        </p:spPr>
        <p:txBody>
          <a:bodyPr wrap="square" rtlCol="0">
            <a:spAutoFit/>
          </a:bodyPr>
          <a:lstStyle/>
          <a:p>
            <a:pPr algn="r"/>
            <a:r>
              <a:rPr lang="en-US" altLang="zh-CN" sz="2690" b="1" dirty="0" smtClean="0">
                <a:solidFill>
                  <a:schemeClr val="tx2">
                    <a:lumMod val="60000"/>
                    <a:lumOff val="40000"/>
                  </a:schemeClr>
                </a:solidFill>
                <a:latin typeface="微软雅黑" panose="020B0503020204020204" pitchFamily="34" charset="-122"/>
                <a:ea typeface="微软雅黑" panose="020B0503020204020204" pitchFamily="34" charset="-122"/>
              </a:rPr>
              <a:t>4  </a:t>
            </a:r>
            <a:r>
              <a:rPr lang="zh-CN" altLang="en-US" sz="2690" b="1" dirty="0" smtClean="0">
                <a:solidFill>
                  <a:schemeClr val="tx2">
                    <a:lumMod val="60000"/>
                    <a:lumOff val="40000"/>
                  </a:schemeClr>
                </a:solidFill>
                <a:latin typeface="微软雅黑" panose="020B0503020204020204" pitchFamily="34" charset="-122"/>
                <a:ea typeface="微软雅黑" panose="020B0503020204020204" pitchFamily="34" charset="-122"/>
              </a:rPr>
              <a:t>基于贝叶斯网络的故障类型识别</a:t>
            </a:r>
            <a:endParaRPr lang="zh-CN" altLang="zh-CN" sz="269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18977" y="1195754"/>
            <a:ext cx="6302327"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4.2</a:t>
            </a:r>
            <a:r>
              <a:rPr lang="zh-CN" altLang="en-US" sz="2200" b="1" dirty="0" smtClean="0"/>
              <a:t>  冗余告警去除</a:t>
            </a:r>
            <a:endParaRPr lang="zh-CN" altLang="en-US" sz="2200" b="1" dirty="0"/>
          </a:p>
        </p:txBody>
      </p:sp>
      <p:pic>
        <p:nvPicPr>
          <p:cNvPr id="4" name="图片 3"/>
          <p:cNvPicPr>
            <a:picLocks noChangeAspect="1"/>
          </p:cNvPicPr>
          <p:nvPr/>
        </p:nvPicPr>
        <p:blipFill>
          <a:blip r:embed="rId4"/>
          <a:stretch>
            <a:fillRect/>
          </a:stretch>
        </p:blipFill>
        <p:spPr>
          <a:xfrm>
            <a:off x="618975" y="3839975"/>
            <a:ext cx="2686471" cy="1935338"/>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1374992029"/>
              </p:ext>
            </p:extLst>
          </p:nvPr>
        </p:nvGraphicFramePr>
        <p:xfrm>
          <a:off x="3969969" y="1247975"/>
          <a:ext cx="4752000" cy="5184000"/>
        </p:xfrm>
        <a:graphic>
          <a:graphicData uri="http://schemas.openxmlformats.org/drawingml/2006/table">
            <a:tbl>
              <a:tblPr firstRow="1" firstCol="1" bandRow="1"/>
              <a:tblGrid>
                <a:gridCol w="792000">
                  <a:extLst>
                    <a:ext uri="{9D8B030D-6E8A-4147-A177-3AD203B41FA5}">
                      <a16:colId xmlns:a16="http://schemas.microsoft.com/office/drawing/2014/main" val="3714217451"/>
                    </a:ext>
                  </a:extLst>
                </a:gridCol>
                <a:gridCol w="792000">
                  <a:extLst>
                    <a:ext uri="{9D8B030D-6E8A-4147-A177-3AD203B41FA5}">
                      <a16:colId xmlns:a16="http://schemas.microsoft.com/office/drawing/2014/main" val="133607396"/>
                    </a:ext>
                  </a:extLst>
                </a:gridCol>
                <a:gridCol w="792000">
                  <a:extLst>
                    <a:ext uri="{9D8B030D-6E8A-4147-A177-3AD203B41FA5}">
                      <a16:colId xmlns:a16="http://schemas.microsoft.com/office/drawing/2014/main" val="4198590184"/>
                    </a:ext>
                  </a:extLst>
                </a:gridCol>
                <a:gridCol w="792000">
                  <a:extLst>
                    <a:ext uri="{9D8B030D-6E8A-4147-A177-3AD203B41FA5}">
                      <a16:colId xmlns:a16="http://schemas.microsoft.com/office/drawing/2014/main" val="386957283"/>
                    </a:ext>
                  </a:extLst>
                </a:gridCol>
                <a:gridCol w="792000">
                  <a:extLst>
                    <a:ext uri="{9D8B030D-6E8A-4147-A177-3AD203B41FA5}">
                      <a16:colId xmlns:a16="http://schemas.microsoft.com/office/drawing/2014/main" val="3791294223"/>
                    </a:ext>
                  </a:extLst>
                </a:gridCol>
                <a:gridCol w="792000">
                  <a:extLst>
                    <a:ext uri="{9D8B030D-6E8A-4147-A177-3AD203B41FA5}">
                      <a16:colId xmlns:a16="http://schemas.microsoft.com/office/drawing/2014/main" val="3082552750"/>
                    </a:ext>
                  </a:extLst>
                </a:gridCol>
              </a:tblGrid>
              <a:tr h="288000">
                <a:tc gridSpan="6">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P(A1|F1F2F3A2)</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43034962"/>
                  </a:ext>
                </a:extLst>
              </a:tr>
              <a:tr h="288000">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F1</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F2</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400" kern="0">
                          <a:solidFill>
                            <a:srgbClr val="000000"/>
                          </a:solidFill>
                          <a:effectLst/>
                          <a:latin typeface="Times New Roman" panose="02020603050405020304" pitchFamily="18" charset="0"/>
                          <a:ea typeface="等线" panose="02010600030101010101" pitchFamily="2" charset="-122"/>
                        </a:rPr>
                        <a:t>F3</a:t>
                      </a:r>
                      <a:endParaRPr lang="zh-CN" sz="1800" kern="10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A2</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400" kern="0">
                          <a:solidFill>
                            <a:srgbClr val="000000"/>
                          </a:solidFill>
                          <a:effectLst/>
                          <a:latin typeface="Times New Roman" panose="02020603050405020304" pitchFamily="18" charset="0"/>
                          <a:ea typeface="等线" panose="02010600030101010101" pitchFamily="2" charset="-122"/>
                        </a:rPr>
                        <a:t>true</a:t>
                      </a:r>
                      <a:endParaRPr lang="zh-CN" sz="1800" kern="10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0010687"/>
                  </a:ext>
                </a:extLst>
              </a:tr>
              <a:tr h="288000">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1</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80226787"/>
                  </a:ext>
                </a:extLst>
              </a:tr>
              <a:tr h="288000">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a:solidFill>
                            <a:srgbClr val="000000"/>
                          </a:solidFill>
                          <a:effectLst/>
                          <a:latin typeface="Times New Roman" panose="02020603050405020304" pitchFamily="18" charset="0"/>
                          <a:ea typeface="等线" panose="02010600030101010101" pitchFamily="2" charset="-122"/>
                        </a:rPr>
                        <a:t>false</a:t>
                      </a:r>
                      <a:endParaRPr lang="zh-CN" sz="1800" kern="10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a:solidFill>
                            <a:srgbClr val="000000"/>
                          </a:solidFill>
                          <a:effectLst/>
                          <a:latin typeface="Times New Roman" panose="02020603050405020304" pitchFamily="18" charset="0"/>
                          <a:ea typeface="等线" panose="02010600030101010101" pitchFamily="2" charset="-122"/>
                        </a:rPr>
                        <a:t>true</a:t>
                      </a:r>
                      <a:endParaRPr lang="zh-CN" sz="1800" kern="10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0.769</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a:solidFill>
                            <a:srgbClr val="000000"/>
                          </a:solidFill>
                          <a:effectLst/>
                          <a:latin typeface="Times New Roman" panose="02020603050405020304" pitchFamily="18" charset="0"/>
                          <a:ea typeface="等线" panose="02010600030101010101" pitchFamily="2" charset="-122"/>
                        </a:rPr>
                        <a:t>0.231</a:t>
                      </a:r>
                      <a:endParaRPr lang="zh-CN" sz="1800" kern="10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extLst>
                  <a:ext uri="{0D108BD9-81ED-4DB2-BD59-A6C34878D82A}">
                    <a16:rowId xmlns:a16="http://schemas.microsoft.com/office/drawing/2014/main" val="1123606131"/>
                  </a:ext>
                </a:extLst>
              </a:tr>
              <a:tr h="288000">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1</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extLst>
                  <a:ext uri="{0D108BD9-81ED-4DB2-BD59-A6C34878D82A}">
                    <a16:rowId xmlns:a16="http://schemas.microsoft.com/office/drawing/2014/main" val="3617166945"/>
                  </a:ext>
                </a:extLst>
              </a:tr>
              <a:tr h="288000">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a:solidFill>
                            <a:srgbClr val="000000"/>
                          </a:solidFill>
                          <a:effectLst/>
                          <a:latin typeface="Times New Roman" panose="02020603050405020304" pitchFamily="18" charset="0"/>
                          <a:ea typeface="等线" panose="02010600030101010101" pitchFamily="2" charset="-122"/>
                        </a:rPr>
                        <a:t>false</a:t>
                      </a:r>
                      <a:endParaRPr lang="zh-CN" sz="1800" kern="10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0.658</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0.342</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extLst>
                  <a:ext uri="{0D108BD9-81ED-4DB2-BD59-A6C34878D82A}">
                    <a16:rowId xmlns:a16="http://schemas.microsoft.com/office/drawing/2014/main" val="1467534608"/>
                  </a:ext>
                </a:extLst>
              </a:tr>
              <a:tr h="288000">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1</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extLst>
                  <a:ext uri="{0D108BD9-81ED-4DB2-BD59-A6C34878D82A}">
                    <a16:rowId xmlns:a16="http://schemas.microsoft.com/office/drawing/2014/main" val="2539086596"/>
                  </a:ext>
                </a:extLst>
              </a:tr>
              <a:tr h="288000">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a:solidFill>
                            <a:srgbClr val="000000"/>
                          </a:solidFill>
                          <a:effectLst/>
                          <a:latin typeface="Times New Roman" panose="02020603050405020304" pitchFamily="18" charset="0"/>
                          <a:ea typeface="等线" panose="02010600030101010101" pitchFamily="2" charset="-122"/>
                        </a:rPr>
                        <a:t>true</a:t>
                      </a:r>
                      <a:endParaRPr lang="zh-CN" sz="1800" kern="10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0.733</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0.267</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extLst>
                  <a:ext uri="{0D108BD9-81ED-4DB2-BD59-A6C34878D82A}">
                    <a16:rowId xmlns:a16="http://schemas.microsoft.com/office/drawing/2014/main" val="1625292784"/>
                  </a:ext>
                </a:extLst>
              </a:tr>
              <a:tr h="288000">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1</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extLst>
                  <a:ext uri="{0D108BD9-81ED-4DB2-BD59-A6C34878D82A}">
                    <a16:rowId xmlns:a16="http://schemas.microsoft.com/office/drawing/2014/main" val="3658221866"/>
                  </a:ext>
                </a:extLst>
              </a:tr>
              <a:tr h="288000">
                <a:tc>
                  <a:txBody>
                    <a:bodyPr/>
                    <a:lstStyle/>
                    <a:p>
                      <a:pPr indent="127000" algn="ctr">
                        <a:lnSpc>
                          <a:spcPts val="2000"/>
                        </a:lnSpc>
                        <a:spcAft>
                          <a:spcPts val="0"/>
                        </a:spcAft>
                      </a:pPr>
                      <a:r>
                        <a:rPr lang="en-US" sz="1400" kern="0">
                          <a:solidFill>
                            <a:srgbClr val="000000"/>
                          </a:solidFill>
                          <a:effectLst/>
                          <a:latin typeface="Times New Roman" panose="02020603050405020304" pitchFamily="18" charset="0"/>
                          <a:ea typeface="等线" panose="02010600030101010101" pitchFamily="2" charset="-122"/>
                        </a:rPr>
                        <a:t>false</a:t>
                      </a:r>
                      <a:endParaRPr lang="zh-CN" sz="1800" kern="10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a:solidFill>
                            <a:srgbClr val="000000"/>
                          </a:solidFill>
                          <a:effectLst/>
                          <a:latin typeface="Times New Roman" panose="02020603050405020304" pitchFamily="18" charset="0"/>
                          <a:ea typeface="等线" panose="02010600030101010101" pitchFamily="2" charset="-122"/>
                        </a:rPr>
                        <a:t>true</a:t>
                      </a:r>
                      <a:endParaRPr lang="zh-CN" sz="1800" kern="10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0.619</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0.381</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extLst>
                  <a:ext uri="{0D108BD9-81ED-4DB2-BD59-A6C34878D82A}">
                    <a16:rowId xmlns:a16="http://schemas.microsoft.com/office/drawing/2014/main" val="654689750"/>
                  </a:ext>
                </a:extLst>
              </a:tr>
              <a:tr h="288000">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1</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extLst>
                  <a:ext uri="{0D108BD9-81ED-4DB2-BD59-A6C34878D82A}">
                    <a16:rowId xmlns:a16="http://schemas.microsoft.com/office/drawing/2014/main" val="3324504184"/>
                  </a:ext>
                </a:extLst>
              </a:tr>
              <a:tr h="288000">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a:solidFill>
                            <a:srgbClr val="000000"/>
                          </a:solidFill>
                          <a:effectLst/>
                          <a:latin typeface="Times New Roman" panose="02020603050405020304" pitchFamily="18" charset="0"/>
                          <a:ea typeface="等线" panose="02010600030101010101" pitchFamily="2" charset="-122"/>
                        </a:rPr>
                        <a:t>true</a:t>
                      </a:r>
                      <a:endParaRPr lang="zh-CN" sz="1800" kern="10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0.731</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0.269</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extLst>
                  <a:ext uri="{0D108BD9-81ED-4DB2-BD59-A6C34878D82A}">
                    <a16:rowId xmlns:a16="http://schemas.microsoft.com/office/drawing/2014/main" val="1008058474"/>
                  </a:ext>
                </a:extLst>
              </a:tr>
              <a:tr h="288000">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1</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extLst>
                  <a:ext uri="{0D108BD9-81ED-4DB2-BD59-A6C34878D82A}">
                    <a16:rowId xmlns:a16="http://schemas.microsoft.com/office/drawing/2014/main" val="3117693088"/>
                  </a:ext>
                </a:extLst>
              </a:tr>
              <a:tr h="288000">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a:solidFill>
                            <a:srgbClr val="000000"/>
                          </a:solidFill>
                          <a:effectLst/>
                          <a:latin typeface="Times New Roman" panose="02020603050405020304" pitchFamily="18" charset="0"/>
                          <a:ea typeface="等线" panose="02010600030101010101" pitchFamily="2" charset="-122"/>
                        </a:rPr>
                        <a:t>true</a:t>
                      </a:r>
                      <a:endParaRPr lang="zh-CN" sz="1800" kern="10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0.65</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0.35</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extLst>
                  <a:ext uri="{0D108BD9-81ED-4DB2-BD59-A6C34878D82A}">
                    <a16:rowId xmlns:a16="http://schemas.microsoft.com/office/drawing/2014/main" val="3778765788"/>
                  </a:ext>
                </a:extLst>
              </a:tr>
              <a:tr h="288000">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1</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extLst>
                  <a:ext uri="{0D108BD9-81ED-4DB2-BD59-A6C34878D82A}">
                    <a16:rowId xmlns:a16="http://schemas.microsoft.com/office/drawing/2014/main" val="3698821748"/>
                  </a:ext>
                </a:extLst>
              </a:tr>
              <a:tr h="288000">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a:solidFill>
                            <a:srgbClr val="000000"/>
                          </a:solidFill>
                          <a:effectLst/>
                          <a:latin typeface="Times New Roman" panose="02020603050405020304" pitchFamily="18" charset="0"/>
                          <a:ea typeface="等线" panose="02010600030101010101" pitchFamily="2" charset="-122"/>
                        </a:rPr>
                        <a:t>true</a:t>
                      </a:r>
                      <a:endParaRPr lang="zh-CN" sz="1800" kern="10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0.706</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0.294</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extLst>
                  <a:ext uri="{0D108BD9-81ED-4DB2-BD59-A6C34878D82A}">
                    <a16:rowId xmlns:a16="http://schemas.microsoft.com/office/drawing/2014/main" val="1196005424"/>
                  </a:ext>
                </a:extLst>
              </a:tr>
              <a:tr h="288000">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false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1</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a:noFill/>
                    </a:lnB>
                  </a:tcPr>
                </a:tc>
                <a:extLst>
                  <a:ext uri="{0D108BD9-81ED-4DB2-BD59-A6C34878D82A}">
                    <a16:rowId xmlns:a16="http://schemas.microsoft.com/office/drawing/2014/main" val="898448432"/>
                  </a:ext>
                </a:extLst>
              </a:tr>
              <a:tr h="288000">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true</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0.68</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400" kern="0" dirty="0">
                          <a:solidFill>
                            <a:srgbClr val="000000"/>
                          </a:solidFill>
                          <a:effectLst/>
                          <a:latin typeface="Times New Roman" panose="02020603050405020304" pitchFamily="18" charset="0"/>
                          <a:ea typeface="等线" panose="02010600030101010101" pitchFamily="2" charset="-122"/>
                        </a:rPr>
                        <a:t>0.32</a:t>
                      </a:r>
                      <a:endParaRPr lang="zh-CN" sz="1800" kern="100" dirty="0">
                        <a:effectLst/>
                        <a:latin typeface="Times New Roman" panose="02020603050405020304" pitchFamily="18" charset="0"/>
                        <a:ea typeface="宋体" panose="02010600030101010101" pitchFamily="2" charset="-122"/>
                      </a:endParaRPr>
                    </a:p>
                  </a:txBody>
                  <a:tcPr marL="64784" marR="64784"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304783"/>
                  </a:ext>
                </a:extLst>
              </a:tr>
            </a:tbl>
          </a:graphicData>
        </a:graphic>
      </p:graphicFrame>
      <p:sp>
        <p:nvSpPr>
          <p:cNvPr id="11" name="文本框 10"/>
          <p:cNvSpPr txBox="1"/>
          <p:nvPr/>
        </p:nvSpPr>
        <p:spPr>
          <a:xfrm>
            <a:off x="4823653" y="885996"/>
            <a:ext cx="3044631" cy="307777"/>
          </a:xfrm>
          <a:prstGeom prst="rect">
            <a:avLst/>
          </a:prstGeom>
          <a:noFill/>
        </p:spPr>
        <p:txBody>
          <a:bodyPr wrap="square" rtlCol="0">
            <a:spAutoFit/>
          </a:bodyPr>
          <a:lstStyle/>
          <a:p>
            <a:pPr algn="ctr"/>
            <a:r>
              <a:rPr lang="zh-CN" altLang="en-US" sz="1400" dirty="0" smtClean="0">
                <a:latin typeface="Times New Roman" panose="02020603050405020304" pitchFamily="18" charset="0"/>
                <a:cs typeface="Times New Roman" panose="02020603050405020304" pitchFamily="18" charset="0"/>
              </a:rPr>
              <a:t>表</a:t>
            </a:r>
            <a:r>
              <a:rPr lang="en-US" altLang="zh-CN" sz="1400" dirty="0" smtClean="0">
                <a:latin typeface="Times New Roman" panose="02020603050405020304" pitchFamily="18" charset="0"/>
                <a:cs typeface="Times New Roman" panose="02020603050405020304" pitchFamily="18" charset="0"/>
              </a:rPr>
              <a:t>3 A1</a:t>
            </a:r>
            <a:r>
              <a:rPr lang="zh-CN" altLang="en-US" sz="1400" dirty="0" smtClean="0">
                <a:latin typeface="Times New Roman" panose="02020603050405020304" pitchFamily="18" charset="0"/>
                <a:cs typeface="Times New Roman" panose="02020603050405020304" pitchFamily="18" charset="0"/>
              </a:rPr>
              <a:t>的条件概率</a:t>
            </a:r>
            <a:r>
              <a:rPr lang="zh-CN" altLang="en-US" sz="1400" dirty="0">
                <a:latin typeface="Times New Roman" panose="02020603050405020304" pitchFamily="18" charset="0"/>
                <a:cs typeface="Times New Roman" panose="02020603050405020304" pitchFamily="18" charset="0"/>
              </a:rPr>
              <a:t>分布表</a:t>
            </a:r>
            <a:endParaRPr lang="zh-CN" altLang="en-US" sz="1400" dirty="0"/>
          </a:p>
        </p:txBody>
      </p:sp>
      <p:sp>
        <p:nvSpPr>
          <p:cNvPr id="12" name="文本框 11"/>
          <p:cNvSpPr txBox="1"/>
          <p:nvPr/>
        </p:nvSpPr>
        <p:spPr>
          <a:xfrm>
            <a:off x="216278" y="5943793"/>
            <a:ext cx="3491864" cy="308220"/>
          </a:xfrm>
          <a:prstGeom prst="rect">
            <a:avLst/>
          </a:prstGeom>
          <a:noFill/>
        </p:spPr>
        <p:txBody>
          <a:bodyPr wrap="square" rtlCol="0">
            <a:spAutoFit/>
          </a:bodyPr>
          <a:lstStyle/>
          <a:p>
            <a:pPr algn="ctr"/>
            <a:r>
              <a:rPr lang="zh-CN" altLang="en-US" sz="1400" dirty="0" smtClean="0"/>
              <a:t>图</a:t>
            </a:r>
            <a:r>
              <a:rPr lang="en-US" altLang="zh-CN" sz="1400" dirty="0" smtClean="0">
                <a:latin typeface="Times New Roman" panose="02020603050405020304" pitchFamily="18" charset="0"/>
                <a:cs typeface="Times New Roman" panose="02020603050405020304" pitchFamily="18" charset="0"/>
              </a:rPr>
              <a:t>11  A1</a:t>
            </a:r>
            <a:r>
              <a:rPr lang="zh-CN" altLang="en-US" sz="1400" dirty="0" smtClean="0">
                <a:latin typeface="Times New Roman" panose="02020603050405020304" pitchFamily="18" charset="0"/>
                <a:cs typeface="Times New Roman" panose="02020603050405020304" pitchFamily="18" charset="0"/>
              </a:rPr>
              <a:t>和其</a:t>
            </a:r>
            <a:r>
              <a:rPr lang="zh-CN" altLang="en-US" sz="1400" dirty="0">
                <a:latin typeface="Times New Roman" panose="02020603050405020304" pitchFamily="18" charset="0"/>
                <a:cs typeface="Times New Roman" panose="02020603050405020304" pitchFamily="18" charset="0"/>
              </a:rPr>
              <a:t>父节点之间的连接关系图</a:t>
            </a:r>
            <a:endParaRPr lang="zh-CN" altLang="en-US" sz="1400" dirty="0"/>
          </a:p>
        </p:txBody>
      </p:sp>
      <p:sp>
        <p:nvSpPr>
          <p:cNvPr id="6" name="文本框 5"/>
          <p:cNvSpPr txBox="1"/>
          <p:nvPr/>
        </p:nvSpPr>
        <p:spPr>
          <a:xfrm>
            <a:off x="428625" y="1851053"/>
            <a:ext cx="3541344" cy="1754326"/>
          </a:xfrm>
          <a:prstGeom prst="rect">
            <a:avLst/>
          </a:prstGeom>
          <a:noFill/>
        </p:spPr>
        <p:txBody>
          <a:bodyPr wrap="square" rtlCol="0">
            <a:spAutoFit/>
          </a:bodyPr>
          <a:lstStyle/>
          <a:p>
            <a:pPr indent="457200">
              <a:lnSpc>
                <a:spcPct val="120000"/>
              </a:lnSpc>
            </a:pPr>
            <a:r>
              <a:rPr lang="zh-CN" altLang="en-US" dirty="0"/>
              <a:t>通过观察贝叶斯网络的结构以及各节点</a:t>
            </a:r>
            <a:r>
              <a:rPr lang="zh-CN" altLang="en-US" dirty="0" smtClean="0"/>
              <a:t>的概率分布</a:t>
            </a:r>
            <a:r>
              <a:rPr lang="zh-CN" altLang="en-US" dirty="0"/>
              <a:t>表，可以发现贝叶斯网络中存在着一些与故障并不是直接相关的冗余告警</a:t>
            </a:r>
            <a:r>
              <a:rPr lang="zh-CN" altLang="en-US" dirty="0" smtClean="0"/>
              <a:t>。如，对于告警</a:t>
            </a:r>
            <a:r>
              <a:rPr lang="en-US" altLang="zh-CN" dirty="0" smtClean="0">
                <a:latin typeface="Times New Roman" panose="02020603050405020304" pitchFamily="18" charset="0"/>
                <a:cs typeface="Times New Roman" panose="02020603050405020304" pitchFamily="18" charset="0"/>
              </a:rPr>
              <a:t>A1</a:t>
            </a:r>
            <a:r>
              <a:rPr lang="zh-CN" altLang="en-US" dirty="0" smtClean="0"/>
              <a:t>：</a:t>
            </a:r>
            <a:endParaRPr lang="zh-CN" altLang="en-US" dirty="0"/>
          </a:p>
        </p:txBody>
      </p:sp>
    </p:spTree>
    <p:custDataLst>
      <p:tags r:id="rId1"/>
    </p:custDataLst>
    <p:extLst>
      <p:ext uri="{BB962C8B-B14F-4D97-AF65-F5344CB8AC3E}">
        <p14:creationId xmlns:p14="http://schemas.microsoft.com/office/powerpoint/2010/main" val="1621545499"/>
      </p:ext>
    </p:extLst>
  </p:cSld>
  <p:clrMapOvr>
    <a:masterClrMapping/>
  </p:clrMapOvr>
  <p:transition spd="med" advTm="3729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77773" y="156210"/>
            <a:ext cx="5514536" cy="506292"/>
          </a:xfrm>
          <a:prstGeom prst="rect">
            <a:avLst/>
          </a:prstGeom>
          <a:noFill/>
        </p:spPr>
        <p:txBody>
          <a:bodyPr wrap="square" rtlCol="0">
            <a:spAutoFit/>
          </a:bodyPr>
          <a:lstStyle/>
          <a:p>
            <a:pPr algn="r"/>
            <a:r>
              <a:rPr lang="en-US" altLang="zh-CN" sz="2690" b="1" dirty="0" smtClean="0">
                <a:solidFill>
                  <a:schemeClr val="tx2">
                    <a:lumMod val="60000"/>
                    <a:lumOff val="40000"/>
                  </a:schemeClr>
                </a:solidFill>
                <a:latin typeface="微软雅黑" panose="020B0503020204020204" pitchFamily="34" charset="-122"/>
                <a:ea typeface="微软雅黑" panose="020B0503020204020204" pitchFamily="34" charset="-122"/>
              </a:rPr>
              <a:t>4  </a:t>
            </a:r>
            <a:r>
              <a:rPr lang="zh-CN" altLang="en-US" sz="2690" b="1" dirty="0" smtClean="0">
                <a:solidFill>
                  <a:schemeClr val="tx2">
                    <a:lumMod val="60000"/>
                    <a:lumOff val="40000"/>
                  </a:schemeClr>
                </a:solidFill>
                <a:latin typeface="微软雅黑" panose="020B0503020204020204" pitchFamily="34" charset="-122"/>
                <a:ea typeface="微软雅黑" panose="020B0503020204020204" pitchFamily="34" charset="-122"/>
              </a:rPr>
              <a:t>基于贝叶斯网络的故障类型识别</a:t>
            </a:r>
            <a:endParaRPr lang="zh-CN" altLang="zh-CN" sz="269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18977" y="1195754"/>
            <a:ext cx="6302327"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4.2</a:t>
            </a:r>
            <a:r>
              <a:rPr lang="zh-CN" altLang="en-US" sz="2200" b="1" dirty="0" smtClean="0"/>
              <a:t>  冗余告警去除</a:t>
            </a:r>
            <a:endParaRPr lang="zh-CN" altLang="en-US" sz="2200" b="1" dirty="0"/>
          </a:p>
        </p:txBody>
      </p:sp>
      <p:sp>
        <p:nvSpPr>
          <p:cNvPr id="12" name="文本框 11"/>
          <p:cNvSpPr txBox="1"/>
          <p:nvPr/>
        </p:nvSpPr>
        <p:spPr>
          <a:xfrm>
            <a:off x="2933927" y="4999047"/>
            <a:ext cx="3791928" cy="307777"/>
          </a:xfrm>
          <a:prstGeom prst="rect">
            <a:avLst/>
          </a:prstGeom>
          <a:noFill/>
        </p:spPr>
        <p:txBody>
          <a:bodyPr wrap="square" rtlCol="0">
            <a:spAutoFit/>
          </a:bodyPr>
          <a:lstStyle/>
          <a:p>
            <a:pPr algn="ctr"/>
            <a:r>
              <a:rPr lang="zh-CN" altLang="en-US" sz="1400" dirty="0" smtClean="0"/>
              <a:t>图</a:t>
            </a:r>
            <a:r>
              <a:rPr lang="en-US" altLang="zh-CN" sz="1400" dirty="0" smtClean="0">
                <a:latin typeface="Times New Roman" panose="02020603050405020304" pitchFamily="18" charset="0"/>
                <a:cs typeface="Times New Roman" panose="02020603050405020304" pitchFamily="18" charset="0"/>
              </a:rPr>
              <a:t>12  A1</a:t>
            </a:r>
            <a:r>
              <a:rPr lang="zh-CN" altLang="en-US" sz="1400" dirty="0">
                <a:latin typeface="Times New Roman" panose="02020603050405020304" pitchFamily="18" charset="0"/>
                <a:cs typeface="Times New Roman" panose="02020603050405020304" pitchFamily="18" charset="0"/>
              </a:rPr>
              <a:t>与</a:t>
            </a:r>
            <a:r>
              <a:rPr lang="en-US" altLang="zh-CN" sz="1400" dirty="0">
                <a:latin typeface="Times New Roman" panose="02020603050405020304" pitchFamily="18" charset="0"/>
                <a:cs typeface="Times New Roman" panose="02020603050405020304" pitchFamily="18" charset="0"/>
              </a:rPr>
              <a:t>F1</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F2</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F3</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A2</a:t>
            </a:r>
            <a:r>
              <a:rPr lang="zh-CN" altLang="en-US" sz="1400" dirty="0">
                <a:latin typeface="Times New Roman" panose="02020603050405020304" pitchFamily="18" charset="0"/>
                <a:cs typeface="Times New Roman" panose="02020603050405020304" pitchFamily="18" charset="0"/>
              </a:rPr>
              <a:t>真实的关联关系</a:t>
            </a:r>
            <a:endParaRPr lang="zh-CN" altLang="en-US" sz="1400" dirty="0"/>
          </a:p>
        </p:txBody>
      </p:sp>
      <p:pic>
        <p:nvPicPr>
          <p:cNvPr id="4" name="图片 3"/>
          <p:cNvPicPr>
            <a:picLocks noChangeAspect="1"/>
          </p:cNvPicPr>
          <p:nvPr/>
        </p:nvPicPr>
        <p:blipFill>
          <a:blip r:embed="rId3"/>
          <a:stretch>
            <a:fillRect/>
          </a:stretch>
        </p:blipFill>
        <p:spPr>
          <a:xfrm>
            <a:off x="1767971" y="2321512"/>
            <a:ext cx="6123840" cy="2587845"/>
          </a:xfrm>
          <a:prstGeom prst="rect">
            <a:avLst/>
          </a:prstGeom>
        </p:spPr>
      </p:pic>
      <p:sp>
        <p:nvSpPr>
          <p:cNvPr id="11" name="右箭头 10"/>
          <p:cNvSpPr/>
          <p:nvPr/>
        </p:nvSpPr>
        <p:spPr>
          <a:xfrm>
            <a:off x="2389486" y="5433880"/>
            <a:ext cx="393895" cy="60491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95735" y="5551671"/>
            <a:ext cx="2686930" cy="369332"/>
          </a:xfrm>
          <a:prstGeom prst="rect">
            <a:avLst/>
          </a:prstGeom>
          <a:noFill/>
        </p:spPr>
        <p:txBody>
          <a:bodyPr wrap="square" rtlCol="0">
            <a:spAutoFit/>
          </a:bodyPr>
          <a:lstStyle/>
          <a:p>
            <a:r>
              <a:rPr lang="en-US" altLang="zh-CN" dirty="0">
                <a:solidFill>
                  <a:prstClr val="black"/>
                </a:solidFill>
                <a:latin typeface="Times New Roman" panose="02020603050405020304" pitchFamily="18" charset="0"/>
                <a:cs typeface="Times New Roman" panose="02020603050405020304" pitchFamily="18" charset="0"/>
              </a:rPr>
              <a:t>A1</a:t>
            </a:r>
            <a:r>
              <a:rPr lang="zh-CN" altLang="en-US" dirty="0" smtClean="0"/>
              <a:t>是冗余告警</a:t>
            </a:r>
            <a:endParaRPr lang="zh-CN" altLang="en-US" dirty="0"/>
          </a:p>
        </p:txBody>
      </p:sp>
    </p:spTree>
    <p:extLst>
      <p:ext uri="{BB962C8B-B14F-4D97-AF65-F5344CB8AC3E}">
        <p14:creationId xmlns:p14="http://schemas.microsoft.com/office/powerpoint/2010/main" val="3159336752"/>
      </p:ext>
    </p:extLst>
  </p:cSld>
  <p:clrMapOvr>
    <a:masterClrMapping/>
  </p:clrMapOvr>
  <p:transition spd="med" advTm="36636">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9" name="AutoShape 14"/>
          <p:cNvSpPr>
            <a:spLocks noChangeArrowheads="1"/>
          </p:cNvSpPr>
          <p:nvPr/>
        </p:nvSpPr>
        <p:spPr bwMode="auto">
          <a:xfrm>
            <a:off x="1449237" y="2359622"/>
            <a:ext cx="6412059" cy="533400"/>
          </a:xfrm>
          <a:prstGeom prst="rect">
            <a:avLst/>
          </a:prstGeom>
          <a:solidFill>
            <a:srgbClr val="990000"/>
          </a:solidFill>
          <a:ln w="9525">
            <a:noFill/>
            <a:miter lim="800000"/>
          </a:ln>
        </p:spPr>
        <p:txBody>
          <a:bodyPr anchor="ctr"/>
          <a:lstStyle/>
          <a:p>
            <a:pPr marL="88900">
              <a:defRPr/>
            </a:pPr>
            <a:r>
              <a:rPr lang="en-US" altLang="zh-CN" sz="2800" dirty="0">
                <a:solidFill>
                  <a:schemeClr val="bg1"/>
                </a:solidFill>
                <a:latin typeface="微软雅黑" panose="020B0503020204020204" pitchFamily="34" charset="-122"/>
                <a:ea typeface="微软雅黑" panose="020B0503020204020204" pitchFamily="34" charset="-122"/>
              </a:rPr>
              <a:t>2</a:t>
            </a:r>
          </a:p>
        </p:txBody>
      </p:sp>
      <p:sp>
        <p:nvSpPr>
          <p:cNvPr id="20" name="AutoShape 15"/>
          <p:cNvSpPr>
            <a:spLocks noChangeArrowheads="1"/>
          </p:cNvSpPr>
          <p:nvPr/>
        </p:nvSpPr>
        <p:spPr bwMode="auto">
          <a:xfrm>
            <a:off x="2261049" y="2410422"/>
            <a:ext cx="5529040" cy="431800"/>
          </a:xfrm>
          <a:prstGeom prst="rect">
            <a:avLst/>
          </a:prstGeom>
          <a:solidFill>
            <a:schemeClr val="bg1"/>
          </a:solidFill>
          <a:ln w="9525">
            <a:noFill/>
            <a:miter lim="800000"/>
          </a:ln>
        </p:spPr>
        <p:txBody>
          <a:bodyPr anchor="ctr"/>
          <a:lstStyle/>
          <a:p>
            <a:pPr indent="180975">
              <a:defRPr/>
            </a:pPr>
            <a:r>
              <a:rPr lang="zh-CN" altLang="en-US" sz="2400" b="1" dirty="0" smtClean="0">
                <a:solidFill>
                  <a:sysClr val="windowText" lastClr="000000"/>
                </a:solidFill>
                <a:latin typeface="微软雅黑" panose="020B0503020204020204" pitchFamily="34" charset="-122"/>
                <a:ea typeface="微软雅黑" panose="020B0503020204020204" pitchFamily="34" charset="-122"/>
              </a:rPr>
              <a:t>告警关联关系挖掘</a:t>
            </a:r>
            <a:endParaRPr lang="zh-CN" altLang="en-US" sz="2400" b="1" dirty="0">
              <a:solidFill>
                <a:sysClr val="windowText" lastClr="000000"/>
              </a:solidFill>
              <a:latin typeface="微软雅黑" panose="020B0503020204020204" pitchFamily="34" charset="-122"/>
              <a:ea typeface="微软雅黑" panose="020B0503020204020204" pitchFamily="34" charset="-122"/>
            </a:endParaRPr>
          </a:p>
        </p:txBody>
      </p:sp>
      <p:sp>
        <p:nvSpPr>
          <p:cNvPr id="21" name="AutoShape 14"/>
          <p:cNvSpPr>
            <a:spLocks noChangeArrowheads="1"/>
          </p:cNvSpPr>
          <p:nvPr/>
        </p:nvSpPr>
        <p:spPr bwMode="auto">
          <a:xfrm>
            <a:off x="1449238" y="1471712"/>
            <a:ext cx="6412058" cy="533400"/>
          </a:xfrm>
          <a:prstGeom prst="rect">
            <a:avLst/>
          </a:prstGeom>
          <a:solidFill>
            <a:srgbClr val="990000"/>
          </a:solidFill>
          <a:ln w="9525">
            <a:noFill/>
            <a:miter lim="800000"/>
          </a:ln>
        </p:spPr>
        <p:txBody>
          <a:bodyPr anchor="ctr"/>
          <a:lstStyle/>
          <a:p>
            <a:pPr marL="88900">
              <a:defRPr/>
            </a:pPr>
            <a:r>
              <a:rPr lang="en-US" altLang="zh-CN" sz="2800" dirty="0">
                <a:solidFill>
                  <a:schemeClr val="bg1"/>
                </a:solidFill>
                <a:latin typeface="微软雅黑" panose="020B0503020204020204" pitchFamily="34" charset="-122"/>
                <a:ea typeface="微软雅黑" panose="020B0503020204020204" pitchFamily="34" charset="-122"/>
              </a:rPr>
              <a:t>1</a:t>
            </a:r>
          </a:p>
        </p:txBody>
      </p:sp>
      <p:sp>
        <p:nvSpPr>
          <p:cNvPr id="22" name="AutoShape 15"/>
          <p:cNvSpPr>
            <a:spLocks noChangeArrowheads="1"/>
          </p:cNvSpPr>
          <p:nvPr/>
        </p:nvSpPr>
        <p:spPr bwMode="auto">
          <a:xfrm>
            <a:off x="2261048" y="1522512"/>
            <a:ext cx="5529041" cy="431800"/>
          </a:xfrm>
          <a:prstGeom prst="rect">
            <a:avLst/>
          </a:prstGeom>
          <a:solidFill>
            <a:schemeClr val="bg1"/>
          </a:solidFill>
          <a:ln w="9525">
            <a:noFill/>
            <a:miter lim="800000"/>
          </a:ln>
        </p:spPr>
        <p:txBody>
          <a:bodyPr anchor="ctr"/>
          <a:lstStyle/>
          <a:p>
            <a:pPr indent="180975">
              <a:defRPr/>
            </a:pPr>
            <a:r>
              <a:rPr lang="zh-CN" altLang="en-US" sz="2400" b="1" dirty="0" smtClean="0">
                <a:solidFill>
                  <a:schemeClr val="tx1"/>
                </a:solidFill>
                <a:latin typeface="微软雅黑" panose="020B0503020204020204" pitchFamily="34" charset="-122"/>
                <a:ea typeface="微软雅黑" panose="020B0503020204020204" pitchFamily="34" charset="-122"/>
              </a:rPr>
              <a:t>引言</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1449235" y="4147827"/>
            <a:ext cx="6412065" cy="533400"/>
            <a:chOff x="1669371" y="3600733"/>
            <a:chExt cx="4955797" cy="533400"/>
          </a:xfrm>
        </p:grpSpPr>
        <p:sp>
          <p:nvSpPr>
            <p:cNvPr id="24" name="AutoShape 14"/>
            <p:cNvSpPr>
              <a:spLocks noChangeArrowheads="1"/>
            </p:cNvSpPr>
            <p:nvPr/>
          </p:nvSpPr>
          <p:spPr bwMode="auto">
            <a:xfrm>
              <a:off x="1669371" y="3600733"/>
              <a:ext cx="4955797" cy="533400"/>
            </a:xfrm>
            <a:prstGeom prst="rect">
              <a:avLst/>
            </a:prstGeom>
            <a:solidFill>
              <a:srgbClr val="990000"/>
            </a:solidFill>
            <a:ln w="9525">
              <a:noFill/>
              <a:miter lim="800000"/>
            </a:ln>
          </p:spPr>
          <p:txBody>
            <a:bodyPr anchor="ctr"/>
            <a:lstStyle/>
            <a:p>
              <a:pPr marL="88900">
                <a:defRPr/>
              </a:pPr>
              <a:r>
                <a:rPr lang="en-US" altLang="zh-CN" sz="2800" dirty="0">
                  <a:solidFill>
                    <a:schemeClr val="bg1"/>
                  </a:solidFill>
                  <a:latin typeface="微软雅黑" panose="020B0503020204020204" pitchFamily="34" charset="-122"/>
                  <a:ea typeface="微软雅黑" panose="020B0503020204020204" pitchFamily="34" charset="-122"/>
                </a:rPr>
                <a:t>4</a:t>
              </a:r>
            </a:p>
          </p:txBody>
        </p:sp>
        <p:sp>
          <p:nvSpPr>
            <p:cNvPr id="25" name="AutoShape 15"/>
            <p:cNvSpPr>
              <a:spLocks noChangeArrowheads="1"/>
            </p:cNvSpPr>
            <p:nvPr/>
          </p:nvSpPr>
          <p:spPr bwMode="auto">
            <a:xfrm>
              <a:off x="2296813" y="3651533"/>
              <a:ext cx="4273320" cy="431800"/>
            </a:xfrm>
            <a:prstGeom prst="rect">
              <a:avLst/>
            </a:prstGeom>
            <a:solidFill>
              <a:schemeClr val="bg1"/>
            </a:solidFill>
            <a:ln w="9525">
              <a:noFill/>
              <a:miter lim="800000"/>
            </a:ln>
          </p:spPr>
          <p:txBody>
            <a:bodyPr anchor="ctr"/>
            <a:lstStyle/>
            <a:p>
              <a:pPr indent="180975">
                <a:defRPr/>
              </a:pPr>
              <a:r>
                <a:rPr lang="zh-CN" altLang="en-US" sz="2400" b="1" dirty="0">
                  <a:solidFill>
                    <a:sysClr val="windowText" lastClr="000000"/>
                  </a:solidFill>
                  <a:latin typeface="微软雅黑" panose="020B0503020204020204" pitchFamily="34" charset="-122"/>
                  <a:ea typeface="微软雅黑" panose="020B0503020204020204" pitchFamily="34" charset="-122"/>
                </a:rPr>
                <a:t>基于贝叶斯网络的故障类型识别</a:t>
              </a:r>
            </a:p>
          </p:txBody>
        </p:sp>
      </p:grpSp>
      <p:sp>
        <p:nvSpPr>
          <p:cNvPr id="35" name="标题 7"/>
          <p:cNvSpPr txBox="1"/>
          <p:nvPr/>
        </p:nvSpPr>
        <p:spPr bwMode="auto">
          <a:xfrm>
            <a:off x="6939189" y="261811"/>
            <a:ext cx="1331912" cy="692150"/>
          </a:xfrm>
          <a:prstGeom prst="rect">
            <a:avLst/>
          </a:prstGeom>
          <a:noFill/>
          <a:ln w="9525">
            <a:noFill/>
            <a:miter lim="800000"/>
          </a:ln>
        </p:spPr>
        <p:txBody>
          <a:bodyPr vert="horz" wrap="square" lIns="91432" tIns="45716" rIns="91432" bIns="45716" numCol="1" anchor="ctr" anchorCtr="0" compatLnSpc="1"/>
          <a:lst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800" b="1">
                <a:solidFill>
                  <a:schemeClr val="tx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800" b="1">
                <a:solidFill>
                  <a:schemeClr val="tx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800" b="1">
                <a:solidFill>
                  <a:schemeClr val="tx1"/>
                </a:solidFill>
                <a:latin typeface="Arial" panose="020B0604020202020204" pitchFamily="34" charset="0"/>
                <a:ea typeface="微软雅黑" panose="020B0503020204020204" pitchFamily="34" charset="-122"/>
              </a:defRPr>
            </a:lvl5pPr>
            <a:lvl6pPr marL="457200" algn="l" rtl="0" eaLnBrk="1" fontAlgn="base" hangingPunct="1">
              <a:spcBef>
                <a:spcPct val="0"/>
              </a:spcBef>
              <a:spcAft>
                <a:spcPct val="0"/>
              </a:spcAft>
              <a:defRPr sz="2800" b="1">
                <a:solidFill>
                  <a:schemeClr val="tx1"/>
                </a:solidFill>
                <a:latin typeface="Arial" panose="020B0604020202020204" pitchFamily="34" charset="0"/>
                <a:ea typeface="微软雅黑" panose="020B0503020204020204" pitchFamily="34" charset="-122"/>
              </a:defRPr>
            </a:lvl6pPr>
            <a:lvl7pPr marL="914400" algn="l" rtl="0" eaLnBrk="1" fontAlgn="base" hangingPunct="1">
              <a:spcBef>
                <a:spcPct val="0"/>
              </a:spcBef>
              <a:spcAft>
                <a:spcPct val="0"/>
              </a:spcAft>
              <a:defRPr sz="2800" b="1">
                <a:solidFill>
                  <a:schemeClr val="tx1"/>
                </a:solidFill>
                <a:latin typeface="Arial" panose="020B0604020202020204" pitchFamily="34" charset="0"/>
                <a:ea typeface="微软雅黑" panose="020B0503020204020204" pitchFamily="34" charset="-122"/>
              </a:defRPr>
            </a:lvl7pPr>
            <a:lvl8pPr marL="1371600" algn="l" rtl="0" eaLnBrk="1" fontAlgn="base" hangingPunct="1">
              <a:spcBef>
                <a:spcPct val="0"/>
              </a:spcBef>
              <a:spcAft>
                <a:spcPct val="0"/>
              </a:spcAft>
              <a:defRPr sz="2800" b="1">
                <a:solidFill>
                  <a:schemeClr val="tx1"/>
                </a:solidFill>
                <a:latin typeface="Arial" panose="020B0604020202020204" pitchFamily="34" charset="0"/>
                <a:ea typeface="微软雅黑" panose="020B0503020204020204" pitchFamily="34" charset="-122"/>
              </a:defRPr>
            </a:lvl8pPr>
            <a:lvl9pPr marL="1828800" algn="l" rtl="0" eaLnBrk="1" fontAlgn="base" hangingPunct="1">
              <a:spcBef>
                <a:spcPct val="0"/>
              </a:spcBef>
              <a:spcAft>
                <a:spcPct val="0"/>
              </a:spcAft>
              <a:defRPr sz="2800" b="1">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目  录</a:t>
            </a:r>
          </a:p>
        </p:txBody>
      </p:sp>
      <p:grpSp>
        <p:nvGrpSpPr>
          <p:cNvPr id="38" name="组合 37"/>
          <p:cNvGrpSpPr/>
          <p:nvPr/>
        </p:nvGrpSpPr>
        <p:grpSpPr>
          <a:xfrm>
            <a:off x="1449235" y="3241049"/>
            <a:ext cx="6412065" cy="533400"/>
            <a:chOff x="1669371" y="3600733"/>
            <a:chExt cx="4955797" cy="533400"/>
          </a:xfrm>
        </p:grpSpPr>
        <p:sp>
          <p:nvSpPr>
            <p:cNvPr id="39" name="AutoShape 14"/>
            <p:cNvSpPr>
              <a:spLocks noChangeArrowheads="1"/>
            </p:cNvSpPr>
            <p:nvPr/>
          </p:nvSpPr>
          <p:spPr bwMode="auto">
            <a:xfrm>
              <a:off x="1669371" y="3600733"/>
              <a:ext cx="4955797" cy="533400"/>
            </a:xfrm>
            <a:prstGeom prst="rect">
              <a:avLst/>
            </a:prstGeom>
            <a:solidFill>
              <a:srgbClr val="990000"/>
            </a:solidFill>
            <a:ln w="9525">
              <a:noFill/>
              <a:miter lim="800000"/>
            </a:ln>
          </p:spPr>
          <p:txBody>
            <a:bodyPr anchor="ctr"/>
            <a:lstStyle/>
            <a:p>
              <a:pPr marL="88900">
                <a:defRPr/>
              </a:pPr>
              <a:r>
                <a:rPr lang="en-US" altLang="zh-CN" sz="2800" dirty="0">
                  <a:solidFill>
                    <a:schemeClr val="bg1"/>
                  </a:solidFill>
                  <a:latin typeface="微软雅黑" panose="020B0503020204020204" pitchFamily="34" charset="-122"/>
                  <a:ea typeface="微软雅黑" panose="020B0503020204020204" pitchFamily="34" charset="-122"/>
                </a:rPr>
                <a:t>3</a:t>
              </a:r>
            </a:p>
          </p:txBody>
        </p:sp>
        <p:sp>
          <p:nvSpPr>
            <p:cNvPr id="44" name="AutoShape 15"/>
            <p:cNvSpPr>
              <a:spLocks noChangeArrowheads="1"/>
            </p:cNvSpPr>
            <p:nvPr/>
          </p:nvSpPr>
          <p:spPr bwMode="auto">
            <a:xfrm>
              <a:off x="2296812" y="3651533"/>
              <a:ext cx="4273321" cy="431800"/>
            </a:xfrm>
            <a:prstGeom prst="rect">
              <a:avLst/>
            </a:prstGeom>
            <a:solidFill>
              <a:schemeClr val="bg1"/>
            </a:solidFill>
            <a:ln w="9525">
              <a:noFill/>
              <a:miter lim="800000"/>
            </a:ln>
          </p:spPr>
          <p:txBody>
            <a:bodyPr anchor="ctr"/>
            <a:lstStyle/>
            <a:p>
              <a:pPr indent="180975">
                <a:defRPr/>
              </a:pPr>
              <a:r>
                <a:rPr lang="zh-CN" altLang="en-US" sz="2400" b="1" dirty="0" smtClean="0">
                  <a:solidFill>
                    <a:sysClr val="windowText" lastClr="000000"/>
                  </a:solidFill>
                  <a:latin typeface="微软雅黑" panose="020B0503020204020204" pitchFamily="34" charset="-122"/>
                  <a:ea typeface="微软雅黑" panose="020B0503020204020204" pitchFamily="34" charset="-122"/>
                </a:rPr>
                <a:t>故障关联关系挖掘</a:t>
              </a:r>
              <a:endParaRPr lang="zh-CN" altLang="en-US" sz="2400" b="1"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1449236" y="5047136"/>
            <a:ext cx="6412061" cy="533400"/>
            <a:chOff x="1669371" y="3600733"/>
            <a:chExt cx="4955797" cy="533400"/>
          </a:xfrm>
        </p:grpSpPr>
        <p:sp>
          <p:nvSpPr>
            <p:cNvPr id="33" name="AutoShape 14"/>
            <p:cNvSpPr>
              <a:spLocks noChangeArrowheads="1"/>
            </p:cNvSpPr>
            <p:nvPr/>
          </p:nvSpPr>
          <p:spPr bwMode="auto">
            <a:xfrm>
              <a:off x="1669371" y="3600733"/>
              <a:ext cx="4955797" cy="533400"/>
            </a:xfrm>
            <a:prstGeom prst="rect">
              <a:avLst/>
            </a:prstGeom>
            <a:solidFill>
              <a:srgbClr val="990000"/>
            </a:solidFill>
            <a:ln w="9525">
              <a:noFill/>
              <a:miter lim="800000"/>
            </a:ln>
          </p:spPr>
          <p:txBody>
            <a:bodyPr anchor="ctr"/>
            <a:lstStyle/>
            <a:p>
              <a:pPr marL="88900">
                <a:defRPr/>
              </a:pPr>
              <a:r>
                <a:rPr lang="en-US" altLang="zh-CN" sz="2800" dirty="0">
                  <a:solidFill>
                    <a:schemeClr val="bg1"/>
                  </a:solidFill>
                  <a:latin typeface="微软雅黑" panose="020B0503020204020204" pitchFamily="34" charset="-122"/>
                  <a:ea typeface="微软雅黑" panose="020B0503020204020204" pitchFamily="34" charset="-122"/>
                </a:rPr>
                <a:t>5</a:t>
              </a:r>
            </a:p>
          </p:txBody>
        </p:sp>
        <p:sp>
          <p:nvSpPr>
            <p:cNvPr id="34" name="AutoShape 15"/>
            <p:cNvSpPr>
              <a:spLocks noChangeArrowheads="1"/>
            </p:cNvSpPr>
            <p:nvPr/>
          </p:nvSpPr>
          <p:spPr bwMode="auto">
            <a:xfrm>
              <a:off x="2296813" y="3651533"/>
              <a:ext cx="4273320" cy="431800"/>
            </a:xfrm>
            <a:prstGeom prst="rect">
              <a:avLst/>
            </a:prstGeom>
            <a:solidFill>
              <a:schemeClr val="bg1"/>
            </a:solidFill>
            <a:ln w="9525">
              <a:noFill/>
              <a:miter lim="800000"/>
            </a:ln>
          </p:spPr>
          <p:txBody>
            <a:bodyPr anchor="ctr"/>
            <a:lstStyle/>
            <a:p>
              <a:pPr indent="180975">
                <a:defRPr/>
              </a:pPr>
              <a:r>
                <a:rPr lang="zh-CN" altLang="en-US" sz="2400" b="1" dirty="0" smtClean="0">
                  <a:solidFill>
                    <a:sysClr val="windowText" lastClr="000000"/>
                  </a:solidFill>
                  <a:latin typeface="微软雅黑" panose="020B0503020204020204" pitchFamily="34" charset="-122"/>
                  <a:ea typeface="微软雅黑" panose="020B0503020204020204" pitchFamily="34" charset="-122"/>
                </a:rPr>
                <a:t>总结与展望</a:t>
              </a:r>
              <a:endParaRPr lang="zh-CN" altLang="en-US" sz="2400" b="1" dirty="0">
                <a:solidFill>
                  <a:sysClr val="windowText" lastClr="000000"/>
                </a:solidFill>
                <a:latin typeface="微软雅黑" panose="020B0503020204020204" pitchFamily="34" charset="-122"/>
                <a:ea typeface="微软雅黑" panose="020B0503020204020204" pitchFamily="34" charset="-122"/>
              </a:endParaRPr>
            </a:p>
          </p:txBody>
        </p:sp>
      </p:grpSp>
    </p:spTree>
  </p:cSld>
  <p:clrMapOvr>
    <a:masterClrMapping/>
  </p:clrMapOvr>
  <p:transition spd="med" advTm="2230">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37095" y="156210"/>
            <a:ext cx="5570807" cy="506292"/>
          </a:xfrm>
          <a:prstGeom prst="rect">
            <a:avLst/>
          </a:prstGeom>
          <a:noFill/>
        </p:spPr>
        <p:txBody>
          <a:bodyPr wrap="square" rtlCol="0">
            <a:spAutoFit/>
          </a:bodyPr>
          <a:lstStyle/>
          <a:p>
            <a:pPr algn="r"/>
            <a:r>
              <a:rPr lang="en-US" altLang="zh-CN" sz="2690" b="1" dirty="0" smtClean="0">
                <a:solidFill>
                  <a:schemeClr val="tx2">
                    <a:lumMod val="60000"/>
                    <a:lumOff val="40000"/>
                  </a:schemeClr>
                </a:solidFill>
                <a:latin typeface="微软雅黑" panose="020B0503020204020204" pitchFamily="34" charset="-122"/>
                <a:ea typeface="微软雅黑" panose="020B0503020204020204" pitchFamily="34" charset="-122"/>
              </a:rPr>
              <a:t>4  </a:t>
            </a:r>
            <a:r>
              <a:rPr lang="zh-CN" altLang="en-US" sz="2690" b="1" dirty="0" smtClean="0">
                <a:solidFill>
                  <a:schemeClr val="tx2">
                    <a:lumMod val="60000"/>
                    <a:lumOff val="40000"/>
                  </a:schemeClr>
                </a:solidFill>
                <a:latin typeface="微软雅黑" panose="020B0503020204020204" pitchFamily="34" charset="-122"/>
                <a:ea typeface="微软雅黑" panose="020B0503020204020204" pitchFamily="34" charset="-122"/>
              </a:rPr>
              <a:t>基于贝叶斯网络的故障类型识别</a:t>
            </a:r>
            <a:endParaRPr lang="zh-CN" altLang="zh-CN" sz="269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18977" y="1195754"/>
            <a:ext cx="6302327"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4.2</a:t>
            </a:r>
            <a:r>
              <a:rPr lang="zh-CN" altLang="en-US" sz="2200" b="1" dirty="0" smtClean="0"/>
              <a:t>  冗余告警去除</a:t>
            </a:r>
            <a:endParaRPr lang="zh-CN" altLang="en-US" sz="2200" b="1" dirty="0"/>
          </a:p>
        </p:txBody>
      </p:sp>
      <p:sp>
        <p:nvSpPr>
          <p:cNvPr id="12" name="文本框 11"/>
          <p:cNvSpPr txBox="1"/>
          <p:nvPr/>
        </p:nvSpPr>
        <p:spPr>
          <a:xfrm>
            <a:off x="2219616" y="6069309"/>
            <a:ext cx="3791928" cy="307777"/>
          </a:xfrm>
          <a:prstGeom prst="rect">
            <a:avLst/>
          </a:prstGeom>
          <a:noFill/>
        </p:spPr>
        <p:txBody>
          <a:bodyPr wrap="square" rtlCol="0">
            <a:spAutoFit/>
          </a:bodyPr>
          <a:lstStyle/>
          <a:p>
            <a:pPr algn="ctr"/>
            <a:r>
              <a:rPr lang="zh-CN" altLang="en-US" sz="1400" dirty="0" smtClean="0"/>
              <a:t>图</a:t>
            </a:r>
            <a:r>
              <a:rPr lang="en-US" altLang="zh-CN" sz="1400" dirty="0" smtClean="0">
                <a:latin typeface="Times New Roman" panose="02020603050405020304" pitchFamily="18" charset="0"/>
                <a:cs typeface="Times New Roman" panose="02020603050405020304" pitchFamily="18" charset="0"/>
              </a:rPr>
              <a:t>13  </a:t>
            </a:r>
            <a:r>
              <a:rPr lang="zh-CN" altLang="en-US" sz="1400" dirty="0" smtClean="0">
                <a:latin typeface="Times New Roman" panose="02020603050405020304" pitchFamily="18" charset="0"/>
                <a:cs typeface="Times New Roman" panose="02020603050405020304" pitchFamily="18" charset="0"/>
              </a:rPr>
              <a:t>优化后贝叶斯网络的结构</a:t>
            </a:r>
            <a:endParaRPr lang="zh-CN" altLang="en-US" sz="1400" dirty="0"/>
          </a:p>
        </p:txBody>
      </p:sp>
      <p:sp>
        <p:nvSpPr>
          <p:cNvPr id="10" name="文本框 9"/>
          <p:cNvSpPr txBox="1"/>
          <p:nvPr/>
        </p:nvSpPr>
        <p:spPr>
          <a:xfrm>
            <a:off x="618977" y="1869126"/>
            <a:ext cx="8088925" cy="1089529"/>
          </a:xfrm>
          <a:prstGeom prst="rect">
            <a:avLst/>
          </a:prstGeom>
          <a:noFill/>
        </p:spPr>
        <p:txBody>
          <a:bodyPr wrap="square" rtlCol="0">
            <a:spAutoFit/>
          </a:bodyPr>
          <a:lstStyle/>
          <a:p>
            <a:pPr indent="457200">
              <a:lnSpc>
                <a:spcPct val="120000"/>
              </a:lnSpc>
            </a:pPr>
            <a:r>
              <a:rPr lang="zh-CN" altLang="en-US" dirty="0"/>
              <a:t>贝叶斯网络中存在的冗余告警共有</a:t>
            </a:r>
            <a:r>
              <a:rPr lang="en-US" altLang="zh-CN" dirty="0">
                <a:solidFill>
                  <a:prstClr val="black"/>
                </a:solidFill>
                <a:latin typeface="Times New Roman" panose="02020603050405020304" pitchFamily="18" charset="0"/>
                <a:cs typeface="Times New Roman" panose="02020603050405020304" pitchFamily="18" charset="0"/>
              </a:rPr>
              <a:t>A1</a:t>
            </a:r>
            <a:r>
              <a:rPr lang="zh-CN" altLang="en-US" dirty="0"/>
              <a:t>、</a:t>
            </a:r>
            <a:r>
              <a:rPr lang="en-US" altLang="zh-CN" dirty="0">
                <a:solidFill>
                  <a:prstClr val="black"/>
                </a:solidFill>
                <a:latin typeface="Times New Roman" panose="02020603050405020304" pitchFamily="18" charset="0"/>
                <a:cs typeface="Times New Roman" panose="02020603050405020304" pitchFamily="18" charset="0"/>
              </a:rPr>
              <a:t>A3</a:t>
            </a:r>
            <a:r>
              <a:rPr lang="zh-CN" altLang="en-US" dirty="0"/>
              <a:t>、</a:t>
            </a:r>
            <a:r>
              <a:rPr lang="en-US" altLang="zh-CN" dirty="0">
                <a:solidFill>
                  <a:prstClr val="black"/>
                </a:solidFill>
                <a:latin typeface="Times New Roman" panose="02020603050405020304" pitchFamily="18" charset="0"/>
                <a:cs typeface="Times New Roman" panose="02020603050405020304" pitchFamily="18" charset="0"/>
              </a:rPr>
              <a:t>A5</a:t>
            </a:r>
            <a:r>
              <a:rPr lang="zh-CN" altLang="en-US" dirty="0"/>
              <a:t>、</a:t>
            </a:r>
            <a:r>
              <a:rPr lang="en-US" altLang="zh-CN" dirty="0">
                <a:solidFill>
                  <a:prstClr val="black"/>
                </a:solidFill>
                <a:latin typeface="Times New Roman" panose="02020603050405020304" pitchFamily="18" charset="0"/>
                <a:cs typeface="Times New Roman" panose="02020603050405020304" pitchFamily="18" charset="0"/>
              </a:rPr>
              <a:t>A7</a:t>
            </a:r>
            <a:r>
              <a:rPr lang="zh-CN" altLang="en-US" dirty="0"/>
              <a:t>、</a:t>
            </a:r>
            <a:r>
              <a:rPr lang="en-US" altLang="zh-CN" dirty="0">
                <a:solidFill>
                  <a:prstClr val="black"/>
                </a:solidFill>
                <a:latin typeface="Times New Roman" panose="02020603050405020304" pitchFamily="18" charset="0"/>
                <a:cs typeface="Times New Roman" panose="02020603050405020304" pitchFamily="18" charset="0"/>
              </a:rPr>
              <a:t>A9</a:t>
            </a:r>
            <a:r>
              <a:rPr lang="zh-CN" altLang="en-US" dirty="0"/>
              <a:t>、</a:t>
            </a:r>
            <a:r>
              <a:rPr lang="en-US" altLang="zh-CN" dirty="0">
                <a:solidFill>
                  <a:prstClr val="black"/>
                </a:solidFill>
                <a:latin typeface="Times New Roman" panose="02020603050405020304" pitchFamily="18" charset="0"/>
                <a:cs typeface="Times New Roman" panose="02020603050405020304" pitchFamily="18" charset="0"/>
              </a:rPr>
              <a:t>A11</a:t>
            </a:r>
            <a:r>
              <a:rPr lang="zh-CN" altLang="en-US" dirty="0"/>
              <a:t>、</a:t>
            </a:r>
            <a:r>
              <a:rPr lang="en-US" altLang="zh-CN" dirty="0">
                <a:solidFill>
                  <a:prstClr val="black"/>
                </a:solidFill>
                <a:latin typeface="Times New Roman" panose="02020603050405020304" pitchFamily="18" charset="0"/>
                <a:cs typeface="Times New Roman" panose="02020603050405020304" pitchFamily="18" charset="0"/>
              </a:rPr>
              <a:t>A13</a:t>
            </a:r>
            <a:r>
              <a:rPr lang="zh-CN" altLang="en-US" dirty="0"/>
              <a:t>以及</a:t>
            </a:r>
            <a:r>
              <a:rPr lang="en-US" altLang="zh-CN" dirty="0">
                <a:solidFill>
                  <a:prstClr val="black"/>
                </a:solidFill>
                <a:latin typeface="Times New Roman" panose="02020603050405020304" pitchFamily="18" charset="0"/>
                <a:cs typeface="Times New Roman" panose="02020603050405020304" pitchFamily="18" charset="0"/>
              </a:rPr>
              <a:t>A21</a:t>
            </a:r>
            <a:r>
              <a:rPr lang="zh-CN" altLang="en-US" dirty="0"/>
              <a:t>，</a:t>
            </a:r>
            <a:r>
              <a:rPr lang="zh-CN" altLang="en-US" dirty="0" smtClean="0"/>
              <a:t>通过</a:t>
            </a:r>
            <a:r>
              <a:rPr lang="zh-CN" altLang="en-US" dirty="0"/>
              <a:t>去除这些冗余</a:t>
            </a:r>
            <a:r>
              <a:rPr lang="zh-CN" altLang="en-US" dirty="0" smtClean="0"/>
              <a:t>告警可以对贝叶斯</a:t>
            </a:r>
            <a:r>
              <a:rPr lang="zh-CN" altLang="en-US" dirty="0"/>
              <a:t>网络的</a:t>
            </a:r>
            <a:r>
              <a:rPr lang="zh-CN" altLang="en-US" dirty="0" smtClean="0"/>
              <a:t>结构进行优化，降低网络结构</a:t>
            </a:r>
            <a:r>
              <a:rPr lang="zh-CN" altLang="en-US" dirty="0"/>
              <a:t>的复杂度，优化后的贝叶斯网络的结构如下</a:t>
            </a:r>
            <a:r>
              <a:rPr lang="zh-CN" altLang="en-US" dirty="0" smtClean="0"/>
              <a:t>图所</a:t>
            </a:r>
            <a:r>
              <a:rPr lang="zh-CN" altLang="en-US" dirty="0"/>
              <a:t>示：</a:t>
            </a:r>
            <a:endParaRPr lang="en-US" altLang="zh-CN" dirty="0" smtClean="0"/>
          </a:p>
        </p:txBody>
      </p:sp>
      <p:pic>
        <p:nvPicPr>
          <p:cNvPr id="7" name="图片 6"/>
          <p:cNvPicPr>
            <a:picLocks noChangeAspect="1"/>
          </p:cNvPicPr>
          <p:nvPr/>
        </p:nvPicPr>
        <p:blipFill>
          <a:blip r:embed="rId4"/>
          <a:stretch>
            <a:fillRect/>
          </a:stretch>
        </p:blipFill>
        <p:spPr>
          <a:xfrm>
            <a:off x="207216" y="3228511"/>
            <a:ext cx="7816729" cy="2724831"/>
          </a:xfrm>
          <a:prstGeom prst="rect">
            <a:avLst/>
          </a:prstGeom>
        </p:spPr>
      </p:pic>
      <p:sp>
        <p:nvSpPr>
          <p:cNvPr id="2" name="文本框 1"/>
          <p:cNvSpPr txBox="1"/>
          <p:nvPr/>
        </p:nvSpPr>
        <p:spPr>
          <a:xfrm>
            <a:off x="6615835" y="3579690"/>
            <a:ext cx="2092067" cy="725327"/>
          </a:xfrm>
          <a:prstGeom prst="rect">
            <a:avLst/>
          </a:prstGeom>
          <a:noFill/>
        </p:spPr>
        <p:txBody>
          <a:bodyPr wrap="square" rtlCol="0">
            <a:spAutoFit/>
          </a:bodyPr>
          <a:lstStyle/>
          <a:p>
            <a:pPr>
              <a:lnSpc>
                <a:spcPct val="120000"/>
              </a:lnSpc>
            </a:pPr>
            <a:r>
              <a:rPr lang="zh-CN" altLang="en-US" dirty="0" smtClean="0"/>
              <a:t>节点数量减少</a:t>
            </a:r>
            <a:r>
              <a:rPr lang="en-US" altLang="zh-CN" dirty="0">
                <a:solidFill>
                  <a:prstClr val="black"/>
                </a:solidFill>
                <a:latin typeface="Times New Roman" panose="02020603050405020304" pitchFamily="18" charset="0"/>
                <a:cs typeface="Times New Roman" panose="02020603050405020304" pitchFamily="18" charset="0"/>
              </a:rPr>
              <a:t>17%</a:t>
            </a:r>
            <a:r>
              <a:rPr lang="zh-CN" altLang="en-US" dirty="0" smtClean="0"/>
              <a:t>；</a:t>
            </a:r>
            <a:endParaRPr lang="en-US" altLang="zh-CN" dirty="0" smtClean="0"/>
          </a:p>
          <a:p>
            <a:pPr>
              <a:lnSpc>
                <a:spcPct val="120000"/>
              </a:lnSpc>
            </a:pPr>
            <a:r>
              <a:rPr lang="zh-CN" altLang="en-US" dirty="0" smtClean="0"/>
              <a:t>连边数量减少</a:t>
            </a:r>
            <a:r>
              <a:rPr lang="en-US" altLang="zh-CN" dirty="0">
                <a:solidFill>
                  <a:prstClr val="black"/>
                </a:solidFill>
                <a:latin typeface="Times New Roman" panose="02020603050405020304" pitchFamily="18" charset="0"/>
                <a:cs typeface="Times New Roman" panose="02020603050405020304" pitchFamily="18" charset="0"/>
              </a:rPr>
              <a:t>18</a:t>
            </a:r>
            <a:r>
              <a:rPr lang="en-US" altLang="zh-CN" dirty="0" smtClean="0">
                <a:solidFill>
                  <a:prstClr val="black"/>
                </a:solidFill>
                <a:latin typeface="Times New Roman" panose="02020603050405020304" pitchFamily="18" charset="0"/>
                <a:cs typeface="Times New Roman" panose="02020603050405020304" pitchFamily="18" charset="0"/>
              </a:rPr>
              <a:t>%</a:t>
            </a:r>
            <a:r>
              <a:rPr lang="zh-CN" altLang="en-US" dirty="0" smtClean="0">
                <a:solidFill>
                  <a:prstClr val="black"/>
                </a:solidFill>
                <a:latin typeface="Times New Roman" panose="02020603050405020304" pitchFamily="18" charset="0"/>
                <a:cs typeface="Times New Roman" panose="02020603050405020304" pitchFamily="18" charset="0"/>
              </a:rPr>
              <a:t>；</a:t>
            </a:r>
            <a:endParaRPr lang="zh-CN" altLang="en-US" dirty="0">
              <a:solidFill>
                <a:prstClr val="black"/>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68625759"/>
      </p:ext>
    </p:extLst>
  </p:cSld>
  <p:clrMapOvr>
    <a:masterClrMapping/>
  </p:clrMapOvr>
  <p:transition spd="med" advTm="2115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457950" y="6165851"/>
            <a:ext cx="2057400" cy="365125"/>
          </a:xfrm>
        </p:spPr>
        <p:txBody>
          <a:bodyPr/>
          <a:lstStyle/>
          <a:p>
            <a:fld id="{209B3948-3770-4FA2-95FC-E847B8C5D64D}" type="slidenum">
              <a:rPr lang="zh-CN" altLang="en-US" smtClean="0"/>
              <a:t>21</a:t>
            </a:fld>
            <a:endParaRPr lang="zh-CN" altLang="en-US"/>
          </a:p>
        </p:txBody>
      </p:sp>
      <p:sp>
        <p:nvSpPr>
          <p:cNvPr id="3" name="文本框 2"/>
          <p:cNvSpPr txBox="1"/>
          <p:nvPr/>
        </p:nvSpPr>
        <p:spPr>
          <a:xfrm>
            <a:off x="3179298" y="156210"/>
            <a:ext cx="5641146" cy="506292"/>
          </a:xfrm>
          <a:prstGeom prst="rect">
            <a:avLst/>
          </a:prstGeom>
          <a:noFill/>
        </p:spPr>
        <p:txBody>
          <a:bodyPr wrap="square" rtlCol="0">
            <a:spAutoFit/>
          </a:bodyPr>
          <a:lstStyle/>
          <a:p>
            <a:pPr algn="r"/>
            <a:r>
              <a:rPr lang="en-US" altLang="zh-CN" sz="2690" b="1" dirty="0" smtClean="0">
                <a:solidFill>
                  <a:schemeClr val="tx2">
                    <a:lumMod val="60000"/>
                    <a:lumOff val="40000"/>
                  </a:schemeClr>
                </a:solidFill>
                <a:latin typeface="微软雅黑" panose="020B0503020204020204" pitchFamily="34" charset="-122"/>
                <a:ea typeface="微软雅黑" panose="020B0503020204020204" pitchFamily="34" charset="-122"/>
              </a:rPr>
              <a:t>4  </a:t>
            </a:r>
            <a:r>
              <a:rPr lang="zh-CN" altLang="en-US" sz="2690" b="1" dirty="0" smtClean="0">
                <a:solidFill>
                  <a:schemeClr val="tx2">
                    <a:lumMod val="60000"/>
                    <a:lumOff val="40000"/>
                  </a:schemeClr>
                </a:solidFill>
                <a:latin typeface="微软雅黑" panose="020B0503020204020204" pitchFamily="34" charset="-122"/>
                <a:ea typeface="微软雅黑" panose="020B0503020204020204" pitchFamily="34" charset="-122"/>
              </a:rPr>
              <a:t>基于贝叶斯网络的故障类型识别</a:t>
            </a:r>
            <a:endParaRPr lang="zh-CN" altLang="zh-CN" sz="269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18977" y="1195754"/>
            <a:ext cx="6302327"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4.3</a:t>
            </a:r>
            <a:r>
              <a:rPr lang="zh-CN" altLang="en-US" sz="2200" b="1" dirty="0" smtClean="0"/>
              <a:t>  基于贝叶斯网络的故障类型识别算法</a:t>
            </a:r>
            <a:endParaRPr lang="zh-CN" altLang="en-US" sz="2200" b="1" dirty="0"/>
          </a:p>
        </p:txBody>
      </p:sp>
      <p:graphicFrame>
        <p:nvGraphicFramePr>
          <p:cNvPr id="4" name="表格 3"/>
          <p:cNvGraphicFramePr>
            <a:graphicFrameLocks noGrp="1"/>
          </p:cNvGraphicFramePr>
          <p:nvPr>
            <p:extLst>
              <p:ext uri="{D42A27DB-BD31-4B8C-83A1-F6EECF244321}">
                <p14:modId xmlns:p14="http://schemas.microsoft.com/office/powerpoint/2010/main" val="634247353"/>
              </p:ext>
            </p:extLst>
          </p:nvPr>
        </p:nvGraphicFramePr>
        <p:xfrm>
          <a:off x="1342146" y="2424381"/>
          <a:ext cx="6480000" cy="3344256"/>
        </p:xfrm>
        <a:graphic>
          <a:graphicData uri="http://schemas.openxmlformats.org/drawingml/2006/table">
            <a:tbl>
              <a:tblPr firstRow="1" firstCol="1" bandRow="1"/>
              <a:tblGrid>
                <a:gridCol w="6480000">
                  <a:extLst>
                    <a:ext uri="{9D8B030D-6E8A-4147-A177-3AD203B41FA5}">
                      <a16:colId xmlns:a16="http://schemas.microsoft.com/office/drawing/2014/main" val="593071060"/>
                    </a:ext>
                  </a:extLst>
                </a:gridCol>
              </a:tblGrid>
              <a:tr h="432000">
                <a:tc>
                  <a:txBody>
                    <a:bodyPr/>
                    <a:lstStyle/>
                    <a:p>
                      <a:pPr indent="127000" algn="just">
                        <a:lnSpc>
                          <a:spcPts val="2000"/>
                        </a:lnSpc>
                        <a:spcAft>
                          <a:spcPts val="0"/>
                        </a:spcAft>
                      </a:pPr>
                      <a:r>
                        <a:rPr lang="zh-CN" sz="1600" b="1" kern="100" dirty="0">
                          <a:effectLst/>
                          <a:latin typeface="Times New Roman" panose="02020603050405020304" pitchFamily="18" charset="0"/>
                          <a:ea typeface="宋体" panose="02010600030101010101" pitchFamily="2" charset="-122"/>
                        </a:rPr>
                        <a:t>算法</a:t>
                      </a:r>
                      <a:r>
                        <a:rPr lang="zh-CN" sz="1600" kern="100" dirty="0">
                          <a:effectLst/>
                          <a:latin typeface="Times New Roman" panose="02020603050405020304" pitchFamily="18" charset="0"/>
                          <a:ea typeface="宋体" panose="02010600030101010101" pitchFamily="2" charset="-122"/>
                        </a:rPr>
                        <a:t>：基于贝叶斯网络的基站故障类型识别算法</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3653276"/>
                  </a:ext>
                </a:extLst>
              </a:tr>
              <a:tr h="432000">
                <a:tc>
                  <a:txBody>
                    <a:bodyPr/>
                    <a:lstStyle/>
                    <a:p>
                      <a:pPr indent="127000" algn="just">
                        <a:lnSpc>
                          <a:spcPts val="2000"/>
                        </a:lnSpc>
                        <a:spcAft>
                          <a:spcPts val="0"/>
                        </a:spcAft>
                      </a:pPr>
                      <a:r>
                        <a:rPr lang="zh-CN" sz="1600" b="1" kern="100" dirty="0">
                          <a:effectLst/>
                          <a:latin typeface="Times New Roman" panose="02020603050405020304" pitchFamily="18" charset="0"/>
                          <a:ea typeface="宋体" panose="02010600030101010101" pitchFamily="2" charset="-122"/>
                        </a:rPr>
                        <a:t>输入</a:t>
                      </a:r>
                      <a:r>
                        <a:rPr lang="zh-CN" sz="1600" kern="100" dirty="0">
                          <a:effectLst/>
                          <a:latin typeface="Times New Roman" panose="02020603050405020304" pitchFamily="18" charset="0"/>
                          <a:ea typeface="宋体" panose="02010600030101010101" pitchFamily="2" charset="-122"/>
                        </a:rPr>
                        <a:t>：告警信息、贝叶斯网络</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65115708"/>
                  </a:ext>
                </a:extLst>
              </a:tr>
              <a:tr h="432000">
                <a:tc>
                  <a:txBody>
                    <a:bodyPr/>
                    <a:lstStyle/>
                    <a:p>
                      <a:pPr indent="127000" algn="just">
                        <a:lnSpc>
                          <a:spcPts val="2000"/>
                        </a:lnSpc>
                        <a:spcAft>
                          <a:spcPts val="0"/>
                        </a:spcAft>
                      </a:pPr>
                      <a:r>
                        <a:rPr lang="zh-CN" sz="1600" b="1" kern="100" dirty="0">
                          <a:effectLst/>
                          <a:latin typeface="Times New Roman" panose="02020603050405020304" pitchFamily="18" charset="0"/>
                          <a:ea typeface="宋体" panose="02010600030101010101" pitchFamily="2" charset="-122"/>
                        </a:rPr>
                        <a:t>输出</a:t>
                      </a:r>
                      <a:r>
                        <a:rPr lang="zh-CN" sz="1600" kern="100" dirty="0">
                          <a:effectLst/>
                          <a:latin typeface="Times New Roman" panose="02020603050405020304" pitchFamily="18" charset="0"/>
                          <a:ea typeface="宋体" panose="02010600030101010101" pitchFamily="2" charset="-122"/>
                        </a:rPr>
                        <a:t>：故障类型</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4009477890"/>
                  </a:ext>
                </a:extLst>
              </a:tr>
              <a:tr h="432000">
                <a:tc>
                  <a:txBody>
                    <a:bodyPr/>
                    <a:lstStyle/>
                    <a:p>
                      <a:pPr marL="342900" lvl="0" indent="-342900" algn="just">
                        <a:lnSpc>
                          <a:spcPct val="120000"/>
                        </a:lnSpc>
                        <a:spcAft>
                          <a:spcPts val="0"/>
                        </a:spcAft>
                        <a:buFont typeface="Times New Roman" panose="02020603050405020304" pitchFamily="18" charset="0"/>
                        <a:buAutoNum type="arabicPeriod"/>
                      </a:pPr>
                      <a:r>
                        <a:rPr lang="zh-CN" sz="1600" kern="100" dirty="0">
                          <a:effectLst/>
                          <a:latin typeface="Times New Roman" panose="02020603050405020304" pitchFamily="18" charset="0"/>
                          <a:ea typeface="宋体" panose="02010600030101010101" pitchFamily="2" charset="-122"/>
                        </a:rPr>
                        <a:t>根据告警信息对贝叶斯网络中各类型告警节点的状态进行更新，在此次故障中发生的告警，其状态更新为</a:t>
                      </a:r>
                      <a:r>
                        <a:rPr lang="en-US" sz="1600" kern="100" dirty="0" smtClean="0">
                          <a:effectLst/>
                          <a:latin typeface="Times New Roman" panose="02020603050405020304" pitchFamily="18" charset="0"/>
                          <a:ea typeface="宋体" panose="02010600030101010101" pitchFamily="2" charset="-122"/>
                        </a:rPr>
                        <a:t>true</a:t>
                      </a:r>
                      <a:r>
                        <a:rPr lang="zh-CN" altLang="en-US" sz="1600" kern="100" dirty="0" smtClean="0">
                          <a:effectLst/>
                          <a:latin typeface="Times New Roman" panose="02020603050405020304" pitchFamily="18" charset="0"/>
                          <a:ea typeface="宋体" panose="02010600030101010101" pitchFamily="2" charset="-122"/>
                        </a:rPr>
                        <a:t>，</a:t>
                      </a:r>
                      <a:r>
                        <a:rPr lang="zh-CN" sz="1600" kern="100" dirty="0" smtClean="0">
                          <a:effectLst/>
                          <a:latin typeface="Times New Roman" panose="02020603050405020304" pitchFamily="18" charset="0"/>
                          <a:ea typeface="宋体" panose="02010600030101010101" pitchFamily="2" charset="-122"/>
                        </a:rPr>
                        <a:t>未</a:t>
                      </a:r>
                      <a:r>
                        <a:rPr lang="zh-CN" sz="1600" kern="100" dirty="0">
                          <a:effectLst/>
                          <a:latin typeface="Times New Roman" panose="02020603050405020304" pitchFamily="18" charset="0"/>
                          <a:ea typeface="宋体" panose="02010600030101010101" pitchFamily="2" charset="-122"/>
                        </a:rPr>
                        <a:t>发生的告警，其状态更新为</a:t>
                      </a:r>
                      <a:r>
                        <a:rPr lang="en-US" sz="1600" kern="100" dirty="0">
                          <a:effectLst/>
                          <a:latin typeface="Times New Roman" panose="02020603050405020304" pitchFamily="18" charset="0"/>
                          <a:ea typeface="宋体" panose="02010600030101010101" pitchFamily="2" charset="-122"/>
                        </a:rPr>
                        <a:t>false</a:t>
                      </a:r>
                      <a:r>
                        <a:rPr lang="zh-CN" sz="1600" kern="100" dirty="0" smtClean="0">
                          <a:effectLst/>
                          <a:latin typeface="Times New Roman" panose="02020603050405020304" pitchFamily="18" charset="0"/>
                          <a:ea typeface="宋体" panose="02010600030101010101" pitchFamily="2" charset="-122"/>
                        </a:rPr>
                        <a:t>；</a:t>
                      </a:r>
                    </a:p>
                    <a:p>
                      <a:pPr marL="342900" marR="0" lvl="0" indent="-342900" algn="just" defTabSz="685800" rtl="0" eaLnBrk="1" fontAlgn="auto" latinLnBrk="0" hangingPunct="1">
                        <a:lnSpc>
                          <a:spcPct val="120000"/>
                        </a:lnSpc>
                        <a:spcBef>
                          <a:spcPts val="0"/>
                        </a:spcBef>
                        <a:spcAft>
                          <a:spcPts val="0"/>
                        </a:spcAft>
                        <a:buClrTx/>
                        <a:buSzTx/>
                        <a:buFont typeface="Times New Roman" panose="02020603050405020304" pitchFamily="18" charset="0"/>
                        <a:buAutoNum type="arabicPeriod"/>
                        <a:tabLst/>
                        <a:defRPr/>
                      </a:pPr>
                      <a:r>
                        <a:rPr lang="zh-CN" altLang="zh-CN" sz="1600" kern="100" dirty="0" smtClean="0">
                          <a:effectLst/>
                          <a:latin typeface="Times New Roman" panose="02020603050405020304" pitchFamily="18" charset="0"/>
                          <a:ea typeface="+mn-ea"/>
                        </a:rPr>
                        <a:t>根据各类型告警节点更新后的状态以及贝叶斯网络，利用贝叶斯公式计算各类型故障发生的后验概率；</a:t>
                      </a:r>
                      <a:endParaRPr lang="zh-CN" altLang="zh-CN" sz="2000" kern="100" dirty="0" smtClean="0">
                        <a:effectLst/>
                        <a:latin typeface="Times New Roman" panose="02020603050405020304" pitchFamily="18" charset="0"/>
                        <a:ea typeface="+mn-ea"/>
                      </a:endParaRPr>
                    </a:p>
                    <a:p>
                      <a:pPr marL="342900" marR="0" lvl="0" indent="-342900" algn="just" defTabSz="685800" rtl="0" eaLnBrk="1" fontAlgn="auto" latinLnBrk="0" hangingPunct="1">
                        <a:lnSpc>
                          <a:spcPct val="120000"/>
                        </a:lnSpc>
                        <a:spcBef>
                          <a:spcPts val="0"/>
                        </a:spcBef>
                        <a:spcAft>
                          <a:spcPts val="0"/>
                        </a:spcAft>
                        <a:buClrTx/>
                        <a:buSzTx/>
                        <a:buFont typeface="Times New Roman" panose="02020603050405020304" pitchFamily="18" charset="0"/>
                        <a:buAutoNum type="arabicPeriod"/>
                        <a:tabLst/>
                        <a:defRPr/>
                      </a:pPr>
                      <a:r>
                        <a:rPr lang="zh-CN" altLang="zh-CN" sz="1600" kern="100" dirty="0" smtClean="0">
                          <a:effectLst/>
                          <a:latin typeface="Times New Roman" panose="02020603050405020304" pitchFamily="18" charset="0"/>
                          <a:ea typeface="+mn-ea"/>
                        </a:rPr>
                        <a:t>对各类型故障发生的后验概率进行排序，并将后验概率最大的故障类型作为基站此次故障的类型。</a:t>
                      </a:r>
                      <a:endParaRPr lang="zh-CN" altLang="zh-CN" sz="2000" kern="100" dirty="0" smtClean="0">
                        <a:effectLst/>
                        <a:latin typeface="Times New Roman" panose="02020603050405020304" pitchFamily="18" charset="0"/>
                        <a:ea typeface="+mn-ea"/>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07032"/>
                  </a:ext>
                </a:extLst>
              </a:tr>
            </a:tbl>
          </a:graphicData>
        </a:graphic>
      </p:graphicFrame>
      <p:sp>
        <p:nvSpPr>
          <p:cNvPr id="11" name="文本框 10"/>
          <p:cNvSpPr txBox="1"/>
          <p:nvPr/>
        </p:nvSpPr>
        <p:spPr>
          <a:xfrm>
            <a:off x="2686182" y="2021866"/>
            <a:ext cx="3791928" cy="307777"/>
          </a:xfrm>
          <a:prstGeom prst="rect">
            <a:avLst/>
          </a:prstGeom>
          <a:noFill/>
        </p:spPr>
        <p:txBody>
          <a:bodyPr wrap="square" rtlCol="0">
            <a:spAutoFit/>
          </a:bodyPr>
          <a:lstStyle/>
          <a:p>
            <a:pPr algn="ctr"/>
            <a:r>
              <a:rPr lang="zh-CN" altLang="en-US" sz="1400" dirty="0" smtClean="0">
                <a:latin typeface="Times New Roman" panose="02020603050405020304" pitchFamily="18" charset="0"/>
                <a:cs typeface="Times New Roman" panose="02020603050405020304" pitchFamily="18" charset="0"/>
              </a:rPr>
              <a:t>表</a:t>
            </a:r>
            <a:r>
              <a:rPr lang="en-US" altLang="zh-CN" sz="1400" dirty="0" smtClean="0">
                <a:latin typeface="Times New Roman" panose="02020603050405020304" pitchFamily="18" charset="0"/>
                <a:cs typeface="Times New Roman" panose="02020603050405020304" pitchFamily="18" charset="0"/>
              </a:rPr>
              <a:t>4 </a:t>
            </a:r>
            <a:r>
              <a:rPr lang="zh-CN" altLang="en-US" sz="1400" dirty="0" smtClean="0">
                <a:latin typeface="Times New Roman" panose="02020603050405020304" pitchFamily="18" charset="0"/>
                <a:cs typeface="Times New Roman" panose="02020603050405020304" pitchFamily="18" charset="0"/>
              </a:rPr>
              <a:t>基于</a:t>
            </a:r>
            <a:r>
              <a:rPr lang="zh-CN" altLang="en-US" sz="1400" dirty="0">
                <a:latin typeface="Times New Roman" panose="02020603050405020304" pitchFamily="18" charset="0"/>
                <a:cs typeface="Times New Roman" panose="02020603050405020304" pitchFamily="18" charset="0"/>
              </a:rPr>
              <a:t>贝叶斯网络</a:t>
            </a:r>
            <a:r>
              <a:rPr lang="zh-CN" altLang="en-US" sz="1400" dirty="0" smtClean="0">
                <a:latin typeface="Times New Roman" panose="02020603050405020304" pitchFamily="18" charset="0"/>
                <a:cs typeface="Times New Roman" panose="02020603050405020304" pitchFamily="18" charset="0"/>
              </a:rPr>
              <a:t>的故障</a:t>
            </a:r>
            <a:r>
              <a:rPr lang="zh-CN" altLang="en-US" sz="1400" dirty="0">
                <a:latin typeface="Times New Roman" panose="02020603050405020304" pitchFamily="18" charset="0"/>
                <a:cs typeface="Times New Roman" panose="02020603050405020304" pitchFamily="18" charset="0"/>
              </a:rPr>
              <a:t>类型</a:t>
            </a:r>
            <a:r>
              <a:rPr lang="zh-CN" altLang="en-US" sz="1400" dirty="0" smtClean="0">
                <a:latin typeface="Times New Roman" panose="02020603050405020304" pitchFamily="18" charset="0"/>
                <a:cs typeface="Times New Roman" panose="02020603050405020304" pitchFamily="18" charset="0"/>
              </a:rPr>
              <a:t>识别算法</a:t>
            </a:r>
            <a:endParaRPr lang="zh-CN" altLang="en-US" sz="1400" dirty="0"/>
          </a:p>
        </p:txBody>
      </p:sp>
    </p:spTree>
    <p:extLst>
      <p:ext uri="{BB962C8B-B14F-4D97-AF65-F5344CB8AC3E}">
        <p14:creationId xmlns:p14="http://schemas.microsoft.com/office/powerpoint/2010/main" val="2238074415"/>
      </p:ext>
    </p:extLst>
  </p:cSld>
  <p:clrMapOvr>
    <a:masterClrMapping/>
  </p:clrMapOvr>
  <p:transition spd="med" advTm="33583">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23029" y="156210"/>
            <a:ext cx="5663702" cy="506292"/>
          </a:xfrm>
          <a:prstGeom prst="rect">
            <a:avLst/>
          </a:prstGeom>
          <a:noFill/>
        </p:spPr>
        <p:txBody>
          <a:bodyPr wrap="square" rtlCol="0">
            <a:spAutoFit/>
          </a:bodyPr>
          <a:lstStyle/>
          <a:p>
            <a:pPr algn="r"/>
            <a:r>
              <a:rPr lang="en-US" altLang="zh-CN" sz="2690" b="1" dirty="0" smtClean="0">
                <a:solidFill>
                  <a:schemeClr val="tx2">
                    <a:lumMod val="60000"/>
                    <a:lumOff val="40000"/>
                  </a:schemeClr>
                </a:solidFill>
                <a:latin typeface="微软雅黑" panose="020B0503020204020204" pitchFamily="34" charset="-122"/>
                <a:ea typeface="微软雅黑" panose="020B0503020204020204" pitchFamily="34" charset="-122"/>
              </a:rPr>
              <a:t>4  </a:t>
            </a:r>
            <a:r>
              <a:rPr lang="zh-CN" altLang="en-US" sz="2690" b="1" dirty="0" smtClean="0">
                <a:solidFill>
                  <a:schemeClr val="tx2">
                    <a:lumMod val="60000"/>
                    <a:lumOff val="40000"/>
                  </a:schemeClr>
                </a:solidFill>
                <a:latin typeface="微软雅黑" panose="020B0503020204020204" pitchFamily="34" charset="-122"/>
                <a:ea typeface="微软雅黑" panose="020B0503020204020204" pitchFamily="34" charset="-122"/>
              </a:rPr>
              <a:t>基于贝叶斯网络的故障类型识别</a:t>
            </a:r>
            <a:endParaRPr lang="zh-CN" altLang="zh-CN" sz="269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18977" y="1195754"/>
            <a:ext cx="6302327"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4.4</a:t>
            </a:r>
            <a:r>
              <a:rPr lang="zh-CN" altLang="en-US" sz="2200" b="1" dirty="0" smtClean="0"/>
              <a:t>  故障类型识别的贝叶斯网络模型评估</a:t>
            </a:r>
            <a:endParaRPr lang="zh-CN" altLang="en-US" sz="2200" b="1"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575" y="2159893"/>
            <a:ext cx="4128408" cy="3100406"/>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8252" y="2159893"/>
            <a:ext cx="4068479" cy="3100406"/>
          </a:xfrm>
          <a:prstGeom prst="rect">
            <a:avLst/>
          </a:prstGeom>
        </p:spPr>
      </p:pic>
      <p:sp>
        <p:nvSpPr>
          <p:cNvPr id="9" name="文本框 8"/>
          <p:cNvSpPr txBox="1"/>
          <p:nvPr/>
        </p:nvSpPr>
        <p:spPr>
          <a:xfrm>
            <a:off x="501815" y="5485774"/>
            <a:ext cx="3791928" cy="307777"/>
          </a:xfrm>
          <a:prstGeom prst="rect">
            <a:avLst/>
          </a:prstGeom>
          <a:noFill/>
        </p:spPr>
        <p:txBody>
          <a:bodyPr wrap="square" rtlCol="0">
            <a:spAutoFit/>
          </a:bodyPr>
          <a:lstStyle/>
          <a:p>
            <a:pPr algn="ctr"/>
            <a:r>
              <a:rPr lang="zh-CN" altLang="en-US" sz="1400" dirty="0" smtClean="0"/>
              <a:t>图</a:t>
            </a:r>
            <a:r>
              <a:rPr lang="en-US" altLang="zh-CN" sz="1400" dirty="0" smtClean="0">
                <a:latin typeface="Times New Roman" panose="02020603050405020304" pitchFamily="18" charset="0"/>
                <a:cs typeface="Times New Roman" panose="02020603050405020304" pitchFamily="18" charset="0"/>
              </a:rPr>
              <a:t>14 </a:t>
            </a:r>
            <a:r>
              <a:rPr lang="zh-CN" altLang="en-US" sz="1400" dirty="0" smtClean="0">
                <a:latin typeface="Times New Roman" panose="02020603050405020304" pitchFamily="18" charset="0"/>
                <a:cs typeface="Times New Roman" panose="02020603050405020304" pitchFamily="18" charset="0"/>
              </a:rPr>
              <a:t>模型</a:t>
            </a:r>
            <a:r>
              <a:rPr lang="en-US" altLang="zh-CN" sz="1400" dirty="0">
                <a:latin typeface="Times New Roman" panose="02020603050405020304" pitchFamily="18" charset="0"/>
                <a:cs typeface="Times New Roman" panose="02020603050405020304" pitchFamily="18" charset="0"/>
              </a:rPr>
              <a:t>10</a:t>
            </a:r>
            <a:r>
              <a:rPr lang="zh-CN" altLang="en-US" sz="1400" dirty="0">
                <a:latin typeface="Times New Roman" panose="02020603050405020304" pitchFamily="18" charset="0"/>
                <a:cs typeface="Times New Roman" panose="02020603050405020304" pitchFamily="18" charset="0"/>
              </a:rPr>
              <a:t>次测试结果精确率变化曲线</a:t>
            </a:r>
            <a:endParaRPr lang="zh-CN" altLang="en-US" sz="1400" dirty="0"/>
          </a:p>
        </p:txBody>
      </p:sp>
      <p:sp>
        <p:nvSpPr>
          <p:cNvPr id="10" name="文本框 9"/>
          <p:cNvSpPr txBox="1"/>
          <p:nvPr/>
        </p:nvSpPr>
        <p:spPr>
          <a:xfrm>
            <a:off x="4856527" y="5485773"/>
            <a:ext cx="3791928" cy="307777"/>
          </a:xfrm>
          <a:prstGeom prst="rect">
            <a:avLst/>
          </a:prstGeom>
          <a:noFill/>
        </p:spPr>
        <p:txBody>
          <a:bodyPr wrap="square" rtlCol="0">
            <a:spAutoFit/>
          </a:bodyPr>
          <a:lstStyle/>
          <a:p>
            <a:pPr algn="ctr"/>
            <a:r>
              <a:rPr lang="zh-CN" altLang="en-US" sz="1400" dirty="0" smtClean="0"/>
              <a:t>图</a:t>
            </a:r>
            <a:r>
              <a:rPr lang="en-US" altLang="zh-CN" sz="1400" dirty="0" smtClean="0">
                <a:latin typeface="Times New Roman" panose="02020603050405020304" pitchFamily="18" charset="0"/>
                <a:cs typeface="Times New Roman" panose="02020603050405020304" pitchFamily="18" charset="0"/>
              </a:rPr>
              <a:t>15 </a:t>
            </a:r>
            <a:r>
              <a:rPr lang="zh-CN" altLang="en-US" sz="1400" dirty="0" smtClean="0">
                <a:latin typeface="Times New Roman" panose="02020603050405020304" pitchFamily="18" charset="0"/>
                <a:cs typeface="Times New Roman" panose="02020603050405020304" pitchFamily="18" charset="0"/>
              </a:rPr>
              <a:t>模型</a:t>
            </a:r>
            <a:r>
              <a:rPr lang="en-US" altLang="zh-CN" sz="1400" dirty="0">
                <a:latin typeface="Times New Roman" panose="02020603050405020304" pitchFamily="18" charset="0"/>
                <a:cs typeface="Times New Roman" panose="02020603050405020304" pitchFamily="18" charset="0"/>
              </a:rPr>
              <a:t>10</a:t>
            </a:r>
            <a:r>
              <a:rPr lang="zh-CN" altLang="en-US" sz="1400" dirty="0">
                <a:latin typeface="Times New Roman" panose="02020603050405020304" pitchFamily="18" charset="0"/>
                <a:cs typeface="Times New Roman" panose="02020603050405020304" pitchFamily="18" charset="0"/>
              </a:rPr>
              <a:t>次测试</a:t>
            </a:r>
            <a:r>
              <a:rPr lang="zh-CN" altLang="en-US" sz="1400" dirty="0" smtClean="0">
                <a:latin typeface="Times New Roman" panose="02020603050405020304" pitchFamily="18" charset="0"/>
                <a:cs typeface="Times New Roman" panose="02020603050405020304" pitchFamily="18" charset="0"/>
              </a:rPr>
              <a:t>结果召回率变化</a:t>
            </a:r>
            <a:r>
              <a:rPr lang="zh-CN" altLang="en-US" sz="1400" dirty="0">
                <a:latin typeface="Times New Roman" panose="02020603050405020304" pitchFamily="18" charset="0"/>
                <a:cs typeface="Times New Roman" panose="02020603050405020304" pitchFamily="18" charset="0"/>
              </a:rPr>
              <a:t>曲线</a:t>
            </a:r>
            <a:endParaRPr lang="zh-CN" altLang="en-US" sz="1400" dirty="0"/>
          </a:p>
        </p:txBody>
      </p:sp>
    </p:spTree>
    <p:extLst>
      <p:ext uri="{BB962C8B-B14F-4D97-AF65-F5344CB8AC3E}">
        <p14:creationId xmlns:p14="http://schemas.microsoft.com/office/powerpoint/2010/main" val="1734103102"/>
      </p:ext>
    </p:extLst>
  </p:cSld>
  <p:clrMapOvr>
    <a:masterClrMapping/>
  </p:clrMapOvr>
  <p:transition spd="med" advTm="47800">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457950" y="6165851"/>
            <a:ext cx="2057400" cy="365125"/>
          </a:xfrm>
        </p:spPr>
        <p:txBody>
          <a:bodyPr/>
          <a:lstStyle/>
          <a:p>
            <a:fld id="{209B3948-3770-4FA2-95FC-E847B8C5D64D}" type="slidenum">
              <a:rPr lang="zh-CN" altLang="en-US" smtClean="0"/>
              <a:t>23</a:t>
            </a:fld>
            <a:endParaRPr lang="zh-CN" altLang="en-US"/>
          </a:p>
        </p:txBody>
      </p:sp>
      <p:sp>
        <p:nvSpPr>
          <p:cNvPr id="3" name="文本框 2"/>
          <p:cNvSpPr txBox="1"/>
          <p:nvPr/>
        </p:nvSpPr>
        <p:spPr>
          <a:xfrm>
            <a:off x="3390315" y="156210"/>
            <a:ext cx="5387925" cy="506292"/>
          </a:xfrm>
          <a:prstGeom prst="rect">
            <a:avLst/>
          </a:prstGeom>
          <a:noFill/>
        </p:spPr>
        <p:txBody>
          <a:bodyPr wrap="square" rtlCol="0">
            <a:spAutoFit/>
          </a:bodyPr>
          <a:lstStyle/>
          <a:p>
            <a:pPr algn="r"/>
            <a:r>
              <a:rPr lang="en-US" altLang="zh-CN" sz="2690" b="1" dirty="0" smtClean="0">
                <a:solidFill>
                  <a:schemeClr val="tx2">
                    <a:lumMod val="60000"/>
                    <a:lumOff val="40000"/>
                  </a:schemeClr>
                </a:solidFill>
                <a:latin typeface="微软雅黑" panose="020B0503020204020204" pitchFamily="34" charset="-122"/>
                <a:ea typeface="微软雅黑" panose="020B0503020204020204" pitchFamily="34" charset="-122"/>
              </a:rPr>
              <a:t>4  </a:t>
            </a:r>
            <a:r>
              <a:rPr lang="zh-CN" altLang="en-US" sz="2690" b="1" dirty="0" smtClean="0">
                <a:solidFill>
                  <a:schemeClr val="tx2">
                    <a:lumMod val="60000"/>
                    <a:lumOff val="40000"/>
                  </a:schemeClr>
                </a:solidFill>
                <a:latin typeface="微软雅黑" panose="020B0503020204020204" pitchFamily="34" charset="-122"/>
                <a:ea typeface="微软雅黑" panose="020B0503020204020204" pitchFamily="34" charset="-122"/>
              </a:rPr>
              <a:t>基于贝叶斯网络的故障类型识别</a:t>
            </a:r>
            <a:endParaRPr lang="zh-CN" altLang="zh-CN" sz="269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18977" y="1195754"/>
            <a:ext cx="6302327"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4.4</a:t>
            </a:r>
            <a:r>
              <a:rPr lang="zh-CN" altLang="en-US" sz="2200" b="1" dirty="0" smtClean="0"/>
              <a:t>  故障类型识别的贝叶斯网络模型评估</a:t>
            </a:r>
            <a:endParaRPr lang="zh-CN" altLang="en-US" sz="2200" b="1"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6640" y="2159893"/>
            <a:ext cx="4709019" cy="3537522"/>
          </a:xfrm>
          <a:prstGeom prst="rect">
            <a:avLst/>
          </a:prstGeom>
        </p:spPr>
      </p:pic>
      <p:sp>
        <p:nvSpPr>
          <p:cNvPr id="9" name="文本框 8"/>
          <p:cNvSpPr txBox="1"/>
          <p:nvPr/>
        </p:nvSpPr>
        <p:spPr>
          <a:xfrm>
            <a:off x="2921579" y="5858074"/>
            <a:ext cx="3791928" cy="307777"/>
          </a:xfrm>
          <a:prstGeom prst="rect">
            <a:avLst/>
          </a:prstGeom>
          <a:noFill/>
        </p:spPr>
        <p:txBody>
          <a:bodyPr wrap="square" rtlCol="0">
            <a:spAutoFit/>
          </a:bodyPr>
          <a:lstStyle/>
          <a:p>
            <a:pPr algn="ctr"/>
            <a:r>
              <a:rPr lang="zh-CN" altLang="en-US" sz="1400" dirty="0" smtClean="0"/>
              <a:t>图</a:t>
            </a:r>
            <a:r>
              <a:rPr lang="en-US" altLang="zh-CN" sz="1400" dirty="0" smtClean="0">
                <a:latin typeface="Times New Roman" panose="02020603050405020304" pitchFamily="18" charset="0"/>
                <a:cs typeface="Times New Roman" panose="02020603050405020304" pitchFamily="18" charset="0"/>
              </a:rPr>
              <a:t>16 </a:t>
            </a:r>
            <a:r>
              <a:rPr lang="zh-CN" altLang="en-US" sz="1400" dirty="0" smtClean="0">
                <a:latin typeface="Times New Roman" panose="02020603050405020304" pitchFamily="18" charset="0"/>
                <a:cs typeface="Times New Roman" panose="02020603050405020304" pitchFamily="18" charset="0"/>
              </a:rPr>
              <a:t>模型</a:t>
            </a:r>
            <a:r>
              <a:rPr lang="en-US" altLang="zh-CN" sz="1400" dirty="0">
                <a:latin typeface="Times New Roman" panose="02020603050405020304" pitchFamily="18" charset="0"/>
                <a:cs typeface="Times New Roman" panose="02020603050405020304" pitchFamily="18" charset="0"/>
              </a:rPr>
              <a:t>10</a:t>
            </a:r>
            <a:r>
              <a:rPr lang="zh-CN" altLang="en-US" sz="1400" dirty="0">
                <a:latin typeface="Times New Roman" panose="02020603050405020304" pitchFamily="18" charset="0"/>
                <a:cs typeface="Times New Roman" panose="02020603050405020304" pitchFamily="18" charset="0"/>
              </a:rPr>
              <a:t>次测试</a:t>
            </a:r>
            <a:r>
              <a:rPr lang="zh-CN" altLang="en-US" sz="1400" dirty="0" smtClean="0">
                <a:latin typeface="Times New Roman" panose="02020603050405020304" pitchFamily="18" charset="0"/>
                <a:cs typeface="Times New Roman" panose="02020603050405020304" pitchFamily="18" charset="0"/>
              </a:rPr>
              <a:t>结果</a:t>
            </a:r>
            <a:r>
              <a:rPr lang="en-US" altLang="zh-CN" sz="1400" dirty="0" smtClean="0">
                <a:latin typeface="Times New Roman" panose="02020603050405020304" pitchFamily="18" charset="0"/>
                <a:cs typeface="Times New Roman" panose="02020603050405020304" pitchFamily="18" charset="0"/>
              </a:rPr>
              <a:t>F1</a:t>
            </a:r>
            <a:r>
              <a:rPr lang="zh-CN" altLang="en-US" sz="1400" dirty="0" smtClean="0">
                <a:latin typeface="Times New Roman" panose="02020603050405020304" pitchFamily="18" charset="0"/>
                <a:cs typeface="Times New Roman" panose="02020603050405020304" pitchFamily="18" charset="0"/>
              </a:rPr>
              <a:t>分数变化</a:t>
            </a:r>
            <a:r>
              <a:rPr lang="zh-CN" altLang="en-US" sz="1400" dirty="0">
                <a:latin typeface="Times New Roman" panose="02020603050405020304" pitchFamily="18" charset="0"/>
                <a:cs typeface="Times New Roman" panose="02020603050405020304" pitchFamily="18" charset="0"/>
              </a:rPr>
              <a:t>曲线</a:t>
            </a:r>
            <a:endParaRPr lang="zh-CN" altLang="en-US" sz="1400" dirty="0"/>
          </a:p>
        </p:txBody>
      </p:sp>
    </p:spTree>
    <p:extLst>
      <p:ext uri="{BB962C8B-B14F-4D97-AF65-F5344CB8AC3E}">
        <p14:creationId xmlns:p14="http://schemas.microsoft.com/office/powerpoint/2010/main" val="1702906198"/>
      </p:ext>
    </p:extLst>
  </p:cSld>
  <p:clrMapOvr>
    <a:masterClrMapping/>
  </p:clrMapOvr>
  <p:transition spd="med" advTm="15422">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91840" y="156210"/>
            <a:ext cx="5486399" cy="506292"/>
          </a:xfrm>
          <a:prstGeom prst="rect">
            <a:avLst/>
          </a:prstGeom>
          <a:noFill/>
        </p:spPr>
        <p:txBody>
          <a:bodyPr wrap="square" rtlCol="0">
            <a:spAutoFit/>
          </a:bodyPr>
          <a:lstStyle/>
          <a:p>
            <a:pPr algn="r"/>
            <a:r>
              <a:rPr lang="en-US" altLang="zh-CN" sz="2690" b="1" dirty="0" smtClean="0">
                <a:solidFill>
                  <a:schemeClr val="tx2">
                    <a:lumMod val="60000"/>
                    <a:lumOff val="40000"/>
                  </a:schemeClr>
                </a:solidFill>
                <a:latin typeface="微软雅黑" panose="020B0503020204020204" pitchFamily="34" charset="-122"/>
                <a:ea typeface="微软雅黑" panose="020B0503020204020204" pitchFamily="34" charset="-122"/>
              </a:rPr>
              <a:t>4  </a:t>
            </a:r>
            <a:r>
              <a:rPr lang="zh-CN" altLang="en-US" sz="2690" b="1" dirty="0" smtClean="0">
                <a:solidFill>
                  <a:schemeClr val="tx2">
                    <a:lumMod val="60000"/>
                    <a:lumOff val="40000"/>
                  </a:schemeClr>
                </a:solidFill>
                <a:latin typeface="微软雅黑" panose="020B0503020204020204" pitchFamily="34" charset="-122"/>
                <a:ea typeface="微软雅黑" panose="020B0503020204020204" pitchFamily="34" charset="-122"/>
              </a:rPr>
              <a:t>基于贝叶斯网络的故障类型识别</a:t>
            </a:r>
            <a:endParaRPr lang="zh-CN" altLang="zh-CN" sz="269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18977" y="1195754"/>
            <a:ext cx="6302327"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4.4</a:t>
            </a:r>
            <a:r>
              <a:rPr lang="zh-CN" altLang="en-US" sz="2200" b="1" dirty="0" smtClean="0"/>
              <a:t>  故障类型识别的贝叶斯网络模型评估</a:t>
            </a:r>
            <a:endParaRPr lang="zh-CN" altLang="en-US" sz="2200" b="1" dirty="0"/>
          </a:p>
        </p:txBody>
      </p:sp>
      <p:sp>
        <p:nvSpPr>
          <p:cNvPr id="9" name="文本框 8"/>
          <p:cNvSpPr txBox="1"/>
          <p:nvPr/>
        </p:nvSpPr>
        <p:spPr>
          <a:xfrm>
            <a:off x="2167790" y="2257788"/>
            <a:ext cx="4770609" cy="307777"/>
          </a:xfrm>
          <a:prstGeom prst="rect">
            <a:avLst/>
          </a:prstGeom>
          <a:noFill/>
        </p:spPr>
        <p:txBody>
          <a:bodyPr wrap="square" rtlCol="0">
            <a:spAutoFit/>
          </a:bodyPr>
          <a:lstStyle/>
          <a:p>
            <a:pPr algn="ctr"/>
            <a:r>
              <a:rPr lang="zh-CN" altLang="en-US" sz="1400" dirty="0" smtClean="0"/>
              <a:t>表</a:t>
            </a:r>
            <a:r>
              <a:rPr lang="en-US" altLang="zh-CN" sz="1400" dirty="0" smtClean="0">
                <a:latin typeface="Times New Roman" panose="02020603050405020304" pitchFamily="18" charset="0"/>
                <a:cs typeface="Times New Roman" panose="02020603050405020304" pitchFamily="18" charset="0"/>
              </a:rPr>
              <a:t>5 </a:t>
            </a:r>
            <a:r>
              <a:rPr lang="zh-CN" altLang="en-US" sz="1400" dirty="0" smtClean="0">
                <a:latin typeface="Times New Roman" panose="02020603050405020304" pitchFamily="18" charset="0"/>
                <a:cs typeface="Times New Roman" panose="02020603050405020304" pitchFamily="18" charset="0"/>
              </a:rPr>
              <a:t>模型</a:t>
            </a:r>
            <a:r>
              <a:rPr lang="en-US" altLang="zh-CN" sz="1400" dirty="0">
                <a:latin typeface="Times New Roman" panose="02020603050405020304" pitchFamily="18" charset="0"/>
                <a:cs typeface="Times New Roman" panose="02020603050405020304" pitchFamily="18" charset="0"/>
              </a:rPr>
              <a:t>10</a:t>
            </a:r>
            <a:r>
              <a:rPr lang="zh-CN" altLang="en-US" sz="1400" dirty="0">
                <a:latin typeface="Times New Roman" panose="02020603050405020304" pitchFamily="18" charset="0"/>
                <a:cs typeface="Times New Roman" panose="02020603050405020304" pitchFamily="18" charset="0"/>
              </a:rPr>
              <a:t>次测试的精确</a:t>
            </a:r>
            <a:r>
              <a:rPr lang="zh-CN" altLang="en-US" sz="1400" dirty="0" smtClean="0">
                <a:latin typeface="Times New Roman" panose="02020603050405020304" pitchFamily="18" charset="0"/>
                <a:cs typeface="Times New Roman" panose="02020603050405020304" pitchFamily="18" charset="0"/>
              </a:rPr>
              <a:t>率、召回率以及</a:t>
            </a:r>
            <a:r>
              <a:rPr lang="en-US" altLang="zh-CN" sz="1400" dirty="0" smtClean="0">
                <a:latin typeface="Times New Roman" panose="02020603050405020304" pitchFamily="18" charset="0"/>
                <a:cs typeface="Times New Roman" panose="02020603050405020304" pitchFamily="18" charset="0"/>
              </a:rPr>
              <a:t>F1</a:t>
            </a:r>
            <a:r>
              <a:rPr lang="zh-CN" altLang="en-US" sz="1400" dirty="0" smtClean="0">
                <a:latin typeface="Times New Roman" panose="02020603050405020304" pitchFamily="18" charset="0"/>
                <a:cs typeface="Times New Roman" panose="02020603050405020304" pitchFamily="18" charset="0"/>
              </a:rPr>
              <a:t>分数的</a:t>
            </a:r>
            <a:r>
              <a:rPr lang="zh-CN" altLang="en-US" sz="1400" dirty="0">
                <a:latin typeface="Times New Roman" panose="02020603050405020304" pitchFamily="18" charset="0"/>
                <a:cs typeface="Times New Roman" panose="02020603050405020304" pitchFamily="18" charset="0"/>
              </a:rPr>
              <a:t>平均值</a:t>
            </a:r>
            <a:endParaRPr lang="zh-CN" altLang="en-US" sz="1400" dirty="0"/>
          </a:p>
        </p:txBody>
      </p:sp>
      <p:graphicFrame>
        <p:nvGraphicFramePr>
          <p:cNvPr id="4" name="表格 3"/>
          <p:cNvGraphicFramePr>
            <a:graphicFrameLocks noGrp="1"/>
          </p:cNvGraphicFramePr>
          <p:nvPr>
            <p:extLst>
              <p:ext uri="{D42A27DB-BD31-4B8C-83A1-F6EECF244321}">
                <p14:modId xmlns:p14="http://schemas.microsoft.com/office/powerpoint/2010/main" val="336089261"/>
              </p:ext>
            </p:extLst>
          </p:nvPr>
        </p:nvGraphicFramePr>
        <p:xfrm>
          <a:off x="717453" y="2688676"/>
          <a:ext cx="7671285" cy="1728000"/>
        </p:xfrm>
        <a:graphic>
          <a:graphicData uri="http://schemas.openxmlformats.org/drawingml/2006/table">
            <a:tbl>
              <a:tblPr firstRow="1" firstCol="1" bandRow="1"/>
              <a:tblGrid>
                <a:gridCol w="900521">
                  <a:extLst>
                    <a:ext uri="{9D8B030D-6E8A-4147-A177-3AD203B41FA5}">
                      <a16:colId xmlns:a16="http://schemas.microsoft.com/office/drawing/2014/main" val="2020049977"/>
                    </a:ext>
                  </a:extLst>
                </a:gridCol>
                <a:gridCol w="1584339">
                  <a:extLst>
                    <a:ext uri="{9D8B030D-6E8A-4147-A177-3AD203B41FA5}">
                      <a16:colId xmlns:a16="http://schemas.microsoft.com/office/drawing/2014/main" val="579323242"/>
                    </a:ext>
                  </a:extLst>
                </a:gridCol>
                <a:gridCol w="1037285">
                  <a:extLst>
                    <a:ext uri="{9D8B030D-6E8A-4147-A177-3AD203B41FA5}">
                      <a16:colId xmlns:a16="http://schemas.microsoft.com/office/drawing/2014/main" val="752776126"/>
                    </a:ext>
                  </a:extLst>
                </a:gridCol>
                <a:gridCol w="1037285">
                  <a:extLst>
                    <a:ext uri="{9D8B030D-6E8A-4147-A177-3AD203B41FA5}">
                      <a16:colId xmlns:a16="http://schemas.microsoft.com/office/drawing/2014/main" val="1104504354"/>
                    </a:ext>
                  </a:extLst>
                </a:gridCol>
                <a:gridCol w="1037285">
                  <a:extLst>
                    <a:ext uri="{9D8B030D-6E8A-4147-A177-3AD203B41FA5}">
                      <a16:colId xmlns:a16="http://schemas.microsoft.com/office/drawing/2014/main" val="429781187"/>
                    </a:ext>
                  </a:extLst>
                </a:gridCol>
                <a:gridCol w="1037285">
                  <a:extLst>
                    <a:ext uri="{9D8B030D-6E8A-4147-A177-3AD203B41FA5}">
                      <a16:colId xmlns:a16="http://schemas.microsoft.com/office/drawing/2014/main" val="111485591"/>
                    </a:ext>
                  </a:extLst>
                </a:gridCol>
                <a:gridCol w="1037285">
                  <a:extLst>
                    <a:ext uri="{9D8B030D-6E8A-4147-A177-3AD203B41FA5}">
                      <a16:colId xmlns:a16="http://schemas.microsoft.com/office/drawing/2014/main" val="2288814647"/>
                    </a:ext>
                  </a:extLst>
                </a:gridCol>
              </a:tblGrid>
              <a:tr h="432000">
                <a:tc>
                  <a:txBody>
                    <a:bodyPr/>
                    <a:lstStyle/>
                    <a:p>
                      <a:pPr indent="127000" algn="ctr">
                        <a:lnSpc>
                          <a:spcPts val="2000"/>
                        </a:lnSpc>
                        <a:spcAft>
                          <a:spcPts val="0"/>
                        </a:spcAft>
                      </a:pPr>
                      <a:r>
                        <a:rPr lang="en-US" sz="1600" kern="100" dirty="0">
                          <a:effectLst/>
                          <a:latin typeface="Times New Roman" panose="02020603050405020304" pitchFamily="18" charset="0"/>
                          <a:ea typeface="等线"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zh-CN" sz="1600" kern="100" dirty="0">
                          <a:effectLst/>
                          <a:latin typeface="Times New Roman" panose="02020603050405020304" pitchFamily="18" charset="0"/>
                          <a:ea typeface="宋体" panose="02010600030101010101" pitchFamily="2" charset="-122"/>
                        </a:rPr>
                        <a:t>模型总体</a:t>
                      </a: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100" dirty="0">
                          <a:effectLst/>
                          <a:latin typeface="Times New Roman" panose="02020603050405020304" pitchFamily="18" charset="0"/>
                          <a:ea typeface="等线" panose="02010600030101010101" pitchFamily="2" charset="-122"/>
                        </a:rPr>
                        <a:t>F1</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100" dirty="0">
                          <a:effectLst/>
                          <a:latin typeface="Times New Roman" panose="02020603050405020304" pitchFamily="18" charset="0"/>
                          <a:ea typeface="等线" panose="02010600030101010101" pitchFamily="2" charset="-122"/>
                        </a:rPr>
                        <a:t>F2</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100">
                          <a:effectLst/>
                          <a:latin typeface="Times New Roman" panose="02020603050405020304" pitchFamily="18" charset="0"/>
                          <a:ea typeface="等线" panose="02010600030101010101" pitchFamily="2" charset="-122"/>
                        </a:rPr>
                        <a:t>F3</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100">
                          <a:effectLst/>
                          <a:latin typeface="Times New Roman" panose="02020603050405020304" pitchFamily="18" charset="0"/>
                          <a:ea typeface="等线" panose="02010600030101010101" pitchFamily="2" charset="-122"/>
                        </a:rPr>
                        <a:t>F4</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100">
                          <a:effectLst/>
                          <a:latin typeface="Times New Roman" panose="02020603050405020304" pitchFamily="18" charset="0"/>
                          <a:ea typeface="等线" panose="02010600030101010101" pitchFamily="2" charset="-122"/>
                        </a:rPr>
                        <a:t>F5</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4384039"/>
                  </a:ext>
                </a:extLst>
              </a:tr>
              <a:tr h="432000">
                <a:tc>
                  <a:txBody>
                    <a:bodyPr/>
                    <a:lstStyle/>
                    <a:p>
                      <a:pPr indent="127000" algn="ctr">
                        <a:lnSpc>
                          <a:spcPts val="2000"/>
                        </a:lnSpc>
                        <a:spcAft>
                          <a:spcPts val="0"/>
                        </a:spcAft>
                      </a:pPr>
                      <a:r>
                        <a:rPr lang="zh-CN" sz="1600" kern="100">
                          <a:effectLst/>
                          <a:latin typeface="Times New Roman" panose="02020603050405020304" pitchFamily="18" charset="0"/>
                          <a:ea typeface="宋体" panose="02010600030101010101" pitchFamily="2" charset="-122"/>
                        </a:rPr>
                        <a:t>精确率</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600" kern="100" dirty="0">
                          <a:effectLst/>
                          <a:latin typeface="Times New Roman" panose="02020603050405020304" pitchFamily="18" charset="0"/>
                          <a:ea typeface="等线" panose="02010600030101010101" pitchFamily="2" charset="-122"/>
                        </a:rPr>
                        <a:t>0.882</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600" kern="100" dirty="0">
                          <a:effectLst/>
                          <a:latin typeface="Times New Roman" panose="02020603050405020304" pitchFamily="18" charset="0"/>
                          <a:ea typeface="等线" panose="02010600030101010101" pitchFamily="2" charset="-122"/>
                        </a:rPr>
                        <a:t>0.889</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600" kern="100" dirty="0">
                          <a:effectLst/>
                          <a:latin typeface="Times New Roman" panose="02020603050405020304" pitchFamily="18" charset="0"/>
                          <a:ea typeface="等线" panose="02010600030101010101" pitchFamily="2" charset="-122"/>
                        </a:rPr>
                        <a:t>0.810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600" kern="100" dirty="0">
                          <a:effectLst/>
                          <a:latin typeface="Times New Roman" panose="02020603050405020304" pitchFamily="18" charset="0"/>
                          <a:ea typeface="等线" panose="02010600030101010101" pitchFamily="2" charset="-122"/>
                        </a:rPr>
                        <a:t>0.898</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600" kern="100">
                          <a:effectLst/>
                          <a:latin typeface="Times New Roman" panose="02020603050405020304" pitchFamily="18" charset="0"/>
                          <a:ea typeface="等线" panose="02010600030101010101" pitchFamily="2" charset="-122"/>
                        </a:rPr>
                        <a:t>0.881</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600" kern="100">
                          <a:effectLst/>
                          <a:latin typeface="Times New Roman" panose="02020603050405020304" pitchFamily="18" charset="0"/>
                          <a:ea typeface="等线" panose="02010600030101010101" pitchFamily="2" charset="-122"/>
                        </a:rPr>
                        <a:t>0.927</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6529735"/>
                  </a:ext>
                </a:extLst>
              </a:tr>
              <a:tr h="432000">
                <a:tc>
                  <a:txBody>
                    <a:bodyPr/>
                    <a:lstStyle/>
                    <a:p>
                      <a:pPr indent="127000" algn="ctr">
                        <a:lnSpc>
                          <a:spcPts val="2000"/>
                        </a:lnSpc>
                        <a:spcAft>
                          <a:spcPts val="0"/>
                        </a:spcAft>
                      </a:pPr>
                      <a:r>
                        <a:rPr lang="zh-CN" sz="1600" kern="100">
                          <a:effectLst/>
                          <a:latin typeface="Times New Roman" panose="02020603050405020304" pitchFamily="18" charset="0"/>
                          <a:ea typeface="宋体" panose="02010600030101010101" pitchFamily="2" charset="-122"/>
                        </a:rPr>
                        <a:t>召回率</a:t>
                      </a:r>
                    </a:p>
                  </a:txBody>
                  <a:tcPr marL="68580" marR="68580" marT="0" marB="0" anchor="ctr">
                    <a:lnL>
                      <a:noFill/>
                    </a:lnL>
                    <a:lnR>
                      <a:noFill/>
                    </a:lnR>
                    <a:lnT>
                      <a:noFill/>
                    </a:lnT>
                    <a:lnB>
                      <a:noFill/>
                    </a:lnB>
                  </a:tcPr>
                </a:tc>
                <a:tc>
                  <a:txBody>
                    <a:bodyPr/>
                    <a:lstStyle/>
                    <a:p>
                      <a:pPr indent="127000" algn="ctr">
                        <a:lnSpc>
                          <a:spcPts val="2000"/>
                        </a:lnSpc>
                        <a:spcAft>
                          <a:spcPts val="0"/>
                        </a:spcAft>
                      </a:pPr>
                      <a:r>
                        <a:rPr lang="en-US" sz="1600" kern="100" dirty="0">
                          <a:effectLst/>
                          <a:latin typeface="Times New Roman" panose="02020603050405020304" pitchFamily="18" charset="0"/>
                          <a:ea typeface="等线" panose="02010600030101010101" pitchFamily="2" charset="-122"/>
                        </a:rPr>
                        <a:t>0.944</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127000" algn="ctr">
                        <a:lnSpc>
                          <a:spcPts val="2000"/>
                        </a:lnSpc>
                        <a:spcAft>
                          <a:spcPts val="0"/>
                        </a:spcAft>
                      </a:pPr>
                      <a:r>
                        <a:rPr lang="en-US" sz="1600" kern="100">
                          <a:effectLst/>
                          <a:latin typeface="Times New Roman" panose="02020603050405020304" pitchFamily="18" charset="0"/>
                          <a:ea typeface="等线" panose="02010600030101010101" pitchFamily="2" charset="-122"/>
                        </a:rPr>
                        <a:t>0.983</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127000" algn="ctr">
                        <a:lnSpc>
                          <a:spcPts val="2000"/>
                        </a:lnSpc>
                        <a:spcAft>
                          <a:spcPts val="0"/>
                        </a:spcAft>
                      </a:pPr>
                      <a:r>
                        <a:rPr lang="en-US" sz="1600" kern="100" dirty="0">
                          <a:effectLst/>
                          <a:latin typeface="Times New Roman" panose="02020603050405020304" pitchFamily="18" charset="0"/>
                          <a:ea typeface="等线" panose="02010600030101010101" pitchFamily="2" charset="-122"/>
                        </a:rPr>
                        <a:t>0.859</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127000" algn="ctr">
                        <a:lnSpc>
                          <a:spcPts val="2000"/>
                        </a:lnSpc>
                        <a:spcAft>
                          <a:spcPts val="0"/>
                        </a:spcAft>
                      </a:pPr>
                      <a:r>
                        <a:rPr lang="en-US" sz="1600" kern="100" dirty="0">
                          <a:effectLst/>
                          <a:latin typeface="Times New Roman" panose="02020603050405020304" pitchFamily="18" charset="0"/>
                          <a:ea typeface="等线" panose="02010600030101010101" pitchFamily="2" charset="-122"/>
                        </a:rPr>
                        <a:t>0.825</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127000" algn="ctr">
                        <a:lnSpc>
                          <a:spcPts val="2000"/>
                        </a:lnSpc>
                        <a:spcAft>
                          <a:spcPts val="0"/>
                        </a:spcAft>
                      </a:pPr>
                      <a:r>
                        <a:rPr lang="en-US" sz="1600" kern="100" dirty="0">
                          <a:effectLst/>
                          <a:latin typeface="Times New Roman" panose="02020603050405020304" pitchFamily="18" charset="0"/>
                          <a:ea typeface="等线" panose="02010600030101010101" pitchFamily="2" charset="-122"/>
                        </a:rPr>
                        <a:t>0.576</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127000" algn="ctr">
                        <a:lnSpc>
                          <a:spcPts val="2000"/>
                        </a:lnSpc>
                        <a:spcAft>
                          <a:spcPts val="0"/>
                        </a:spcAft>
                      </a:pPr>
                      <a:r>
                        <a:rPr lang="en-US" sz="1600" kern="100">
                          <a:effectLst/>
                          <a:latin typeface="Times New Roman" panose="02020603050405020304" pitchFamily="18" charset="0"/>
                          <a:ea typeface="等线" panose="02010600030101010101" pitchFamily="2" charset="-122"/>
                        </a:rPr>
                        <a:t>0.543</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2754169259"/>
                  </a:ext>
                </a:extLst>
              </a:tr>
              <a:tr h="432000">
                <a:tc>
                  <a:txBody>
                    <a:bodyPr/>
                    <a:lstStyle/>
                    <a:p>
                      <a:pPr indent="127000" algn="ctr">
                        <a:lnSpc>
                          <a:spcPts val="2000"/>
                        </a:lnSpc>
                        <a:spcAft>
                          <a:spcPts val="0"/>
                        </a:spcAft>
                      </a:pPr>
                      <a:r>
                        <a:rPr lang="en-US" sz="1600" kern="100">
                          <a:effectLst/>
                          <a:latin typeface="Times New Roman" panose="02020603050405020304" pitchFamily="18" charset="0"/>
                          <a:ea typeface="宋体" panose="02010600030101010101" pitchFamily="2" charset="-122"/>
                        </a:rPr>
                        <a:t>F1</a:t>
                      </a:r>
                      <a:r>
                        <a:rPr lang="zh-CN" sz="1600" kern="100">
                          <a:effectLst/>
                          <a:latin typeface="Times New Roman" panose="02020603050405020304" pitchFamily="18" charset="0"/>
                          <a:ea typeface="宋体" panose="02010600030101010101" pitchFamily="2" charset="-122"/>
                        </a:rPr>
                        <a:t>分数</a:t>
                      </a: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100" dirty="0">
                          <a:effectLst/>
                          <a:latin typeface="Times New Roman" panose="02020603050405020304" pitchFamily="18" charset="0"/>
                          <a:ea typeface="等线" panose="02010600030101010101" pitchFamily="2" charset="-122"/>
                        </a:rPr>
                        <a:t>0.912</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100" dirty="0">
                          <a:effectLst/>
                          <a:latin typeface="Times New Roman" panose="02020603050405020304" pitchFamily="18" charset="0"/>
                          <a:ea typeface="等线" panose="02010600030101010101" pitchFamily="2" charset="-122"/>
                        </a:rPr>
                        <a:t>0.934</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100" dirty="0">
                          <a:effectLst/>
                          <a:latin typeface="Times New Roman" panose="02020603050405020304" pitchFamily="18" charset="0"/>
                          <a:ea typeface="等线" panose="02010600030101010101" pitchFamily="2" charset="-122"/>
                        </a:rPr>
                        <a:t>0.834</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100" dirty="0">
                          <a:effectLst/>
                          <a:latin typeface="Times New Roman" panose="02020603050405020304" pitchFamily="18" charset="0"/>
                          <a:ea typeface="等线" panose="02010600030101010101" pitchFamily="2" charset="-122"/>
                        </a:rPr>
                        <a:t>0.860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100" dirty="0">
                          <a:effectLst/>
                          <a:latin typeface="Times New Roman" panose="02020603050405020304" pitchFamily="18" charset="0"/>
                          <a:ea typeface="等线" panose="02010600030101010101" pitchFamily="2" charset="-122"/>
                        </a:rPr>
                        <a:t>0.697</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600" kern="100" dirty="0">
                          <a:effectLst/>
                          <a:latin typeface="Times New Roman" panose="02020603050405020304" pitchFamily="18" charset="0"/>
                          <a:ea typeface="等线" panose="02010600030101010101" pitchFamily="2" charset="-122"/>
                        </a:rPr>
                        <a:t>0.685</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9633604"/>
                  </a:ext>
                </a:extLst>
              </a:tr>
            </a:tbl>
          </a:graphicData>
        </a:graphic>
      </p:graphicFrame>
      <p:sp>
        <p:nvSpPr>
          <p:cNvPr id="2" name="椭圆 1"/>
          <p:cNvSpPr/>
          <p:nvPr/>
        </p:nvSpPr>
        <p:spPr>
          <a:xfrm>
            <a:off x="2061028" y="3922275"/>
            <a:ext cx="812800" cy="494401"/>
          </a:xfrm>
          <a:prstGeom prst="ellips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9525966"/>
      </p:ext>
    </p:extLst>
  </p:cSld>
  <p:clrMapOvr>
    <a:masterClrMapping/>
  </p:clrMapOvr>
  <p:transition spd="med" advTm="1649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21502" y="156210"/>
            <a:ext cx="5627077" cy="506292"/>
          </a:xfrm>
          <a:prstGeom prst="rect">
            <a:avLst/>
          </a:prstGeom>
          <a:noFill/>
        </p:spPr>
        <p:txBody>
          <a:bodyPr wrap="square" rtlCol="0">
            <a:spAutoFit/>
          </a:bodyPr>
          <a:lstStyle/>
          <a:p>
            <a:pPr algn="r"/>
            <a:r>
              <a:rPr lang="en-US" altLang="zh-CN" sz="2690" b="1" dirty="0" smtClean="0">
                <a:solidFill>
                  <a:schemeClr val="tx2">
                    <a:lumMod val="60000"/>
                    <a:lumOff val="40000"/>
                  </a:schemeClr>
                </a:solidFill>
                <a:latin typeface="微软雅黑" panose="020B0503020204020204" pitchFamily="34" charset="-122"/>
                <a:ea typeface="微软雅黑" panose="020B0503020204020204" pitchFamily="34" charset="-122"/>
              </a:rPr>
              <a:t>4  </a:t>
            </a:r>
            <a:r>
              <a:rPr lang="zh-CN" altLang="en-US" sz="2690" b="1" dirty="0" smtClean="0">
                <a:solidFill>
                  <a:schemeClr val="tx2">
                    <a:lumMod val="60000"/>
                    <a:lumOff val="40000"/>
                  </a:schemeClr>
                </a:solidFill>
                <a:latin typeface="微软雅黑" panose="020B0503020204020204" pitchFamily="34" charset="-122"/>
                <a:ea typeface="微软雅黑" panose="020B0503020204020204" pitchFamily="34" charset="-122"/>
              </a:rPr>
              <a:t>基于贝叶斯网络的故障类型识别</a:t>
            </a:r>
            <a:endParaRPr lang="zh-CN" altLang="zh-CN" sz="269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18977" y="1195754"/>
            <a:ext cx="6302327"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4.5</a:t>
            </a:r>
            <a:r>
              <a:rPr lang="zh-CN" altLang="en-US" sz="2200" b="1" dirty="0" smtClean="0"/>
              <a:t>  与其他模型的比较</a:t>
            </a:r>
            <a:endParaRPr lang="zh-CN" altLang="en-US" sz="2200" b="1" dirty="0"/>
          </a:p>
        </p:txBody>
      </p:sp>
      <p:sp>
        <p:nvSpPr>
          <p:cNvPr id="7" name="文本框 6"/>
          <p:cNvSpPr txBox="1"/>
          <p:nvPr/>
        </p:nvSpPr>
        <p:spPr>
          <a:xfrm>
            <a:off x="750862" y="1951411"/>
            <a:ext cx="7751300" cy="3416320"/>
          </a:xfrm>
          <a:prstGeom prst="rect">
            <a:avLst/>
          </a:prstGeom>
          <a:noFill/>
        </p:spPr>
        <p:txBody>
          <a:bodyPr wrap="square" rtlCol="0">
            <a:spAutoFit/>
          </a:bodyPr>
          <a:lstStyle/>
          <a:p>
            <a:pPr indent="457200">
              <a:lnSpc>
                <a:spcPct val="120000"/>
              </a:lnSpc>
            </a:pPr>
            <a:r>
              <a:rPr lang="zh-CN" altLang="en-US" dirty="0"/>
              <a:t>为了对</a:t>
            </a:r>
            <a:r>
              <a:rPr lang="zh-CN" altLang="en-US" dirty="0" smtClean="0"/>
              <a:t>本文建立</a:t>
            </a:r>
            <a:r>
              <a:rPr lang="zh-CN" altLang="en-US" dirty="0"/>
              <a:t>的基于贝叶斯网络的基站故障类型识别模型的合理性和正确性进行进一步的验证，本文同时建立</a:t>
            </a:r>
            <a:r>
              <a:rPr lang="zh-CN" altLang="en-US" dirty="0" smtClean="0"/>
              <a:t>了以下</a:t>
            </a:r>
            <a:r>
              <a:rPr lang="en-US" altLang="zh-CN" dirty="0">
                <a:latin typeface="Times New Roman" panose="02020603050405020304" pitchFamily="18" charset="0"/>
                <a:cs typeface="Times New Roman" panose="02020603050405020304" pitchFamily="18" charset="0"/>
              </a:rPr>
              <a:t>3</a:t>
            </a:r>
            <a:r>
              <a:rPr lang="zh-CN" altLang="en-US" dirty="0" smtClean="0"/>
              <a:t>个基站故障类型识别的模型：</a:t>
            </a:r>
            <a:endParaRPr lang="en-US" altLang="zh-CN" dirty="0" smtClean="0"/>
          </a:p>
          <a:p>
            <a:pPr marL="285750" indent="-285750">
              <a:lnSpc>
                <a:spcPct val="120000"/>
              </a:lnSpc>
              <a:buFont typeface="Wingdings" panose="05000000000000000000" pitchFamily="2" charset="2"/>
              <a:buChar char="Ø"/>
            </a:pPr>
            <a:r>
              <a:rPr lang="zh-CN" altLang="en-US" b="1" dirty="0" smtClean="0"/>
              <a:t>朴素贝叶斯网络模型</a:t>
            </a:r>
            <a:r>
              <a:rPr lang="zh-CN" altLang="en-US" dirty="0" smtClean="0"/>
              <a:t>：不考虑告警之间的关联关系对故障类型识别的影响；</a:t>
            </a:r>
            <a:endParaRPr lang="en-US" altLang="zh-CN" dirty="0" smtClean="0"/>
          </a:p>
          <a:p>
            <a:pPr marL="285750" indent="-285750">
              <a:lnSpc>
                <a:spcPct val="120000"/>
              </a:lnSpc>
              <a:buFont typeface="Wingdings" panose="05000000000000000000" pitchFamily="2" charset="2"/>
              <a:buChar char="Ø"/>
            </a:pPr>
            <a:r>
              <a:rPr lang="zh-CN" altLang="en-US" b="1" dirty="0"/>
              <a:t>未去除冗余告警的贝叶斯网络模型</a:t>
            </a:r>
            <a:r>
              <a:rPr lang="zh-CN" altLang="en-US" dirty="0"/>
              <a:t>：考虑告警之间的关联关系对基站故障类型识别的</a:t>
            </a:r>
            <a:r>
              <a:rPr lang="zh-CN" altLang="en-US" dirty="0" smtClean="0"/>
              <a:t>影响，</a:t>
            </a:r>
            <a:r>
              <a:rPr lang="zh-CN" altLang="en-US" dirty="0"/>
              <a:t>但该模型没有去除冗余</a:t>
            </a:r>
            <a:r>
              <a:rPr lang="zh-CN" altLang="en-US" dirty="0" smtClean="0"/>
              <a:t>告警；</a:t>
            </a:r>
            <a:endParaRPr lang="en-US" altLang="zh-CN" dirty="0" smtClean="0"/>
          </a:p>
          <a:p>
            <a:pPr marL="285750" indent="-285750">
              <a:lnSpc>
                <a:spcPct val="120000"/>
              </a:lnSpc>
              <a:buFont typeface="Wingdings" panose="05000000000000000000" pitchFamily="2" charset="2"/>
              <a:buChar char="Ø"/>
            </a:pPr>
            <a:r>
              <a:rPr lang="zh-CN" altLang="en-US" b="1" dirty="0"/>
              <a:t>本文最终的贝叶斯网络模型</a:t>
            </a:r>
            <a:r>
              <a:rPr lang="zh-CN" altLang="en-US" dirty="0"/>
              <a:t>：考虑告警之间的关联关系对基站故障类型识别的</a:t>
            </a:r>
            <a:r>
              <a:rPr lang="zh-CN" altLang="en-US" dirty="0" smtClean="0"/>
              <a:t>影响，同时通过去除冗余告警来对模型进行优化，降低模型的复杂度。</a:t>
            </a:r>
            <a:endParaRPr lang="en-US" altLang="zh-CN" dirty="0" smtClean="0"/>
          </a:p>
        </p:txBody>
      </p:sp>
    </p:spTree>
    <p:extLst>
      <p:ext uri="{BB962C8B-B14F-4D97-AF65-F5344CB8AC3E}">
        <p14:creationId xmlns:p14="http://schemas.microsoft.com/office/powerpoint/2010/main" val="3139437300"/>
      </p:ext>
    </p:extLst>
  </p:cSld>
  <p:clrMapOvr>
    <a:masterClrMapping/>
  </p:clrMapOvr>
  <p:transition spd="med" advTm="15991">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094893" y="156210"/>
            <a:ext cx="5711482" cy="506292"/>
          </a:xfrm>
          <a:prstGeom prst="rect">
            <a:avLst/>
          </a:prstGeom>
          <a:noFill/>
        </p:spPr>
        <p:txBody>
          <a:bodyPr wrap="square" rtlCol="0">
            <a:spAutoFit/>
          </a:bodyPr>
          <a:lstStyle/>
          <a:p>
            <a:pPr algn="r"/>
            <a:r>
              <a:rPr lang="en-US" altLang="zh-CN" sz="2690" b="1" dirty="0" smtClean="0">
                <a:solidFill>
                  <a:schemeClr val="tx2">
                    <a:lumMod val="60000"/>
                    <a:lumOff val="40000"/>
                  </a:schemeClr>
                </a:solidFill>
                <a:latin typeface="微软雅黑" panose="020B0503020204020204" pitchFamily="34" charset="-122"/>
                <a:ea typeface="微软雅黑" panose="020B0503020204020204" pitchFamily="34" charset="-122"/>
              </a:rPr>
              <a:t>4  </a:t>
            </a:r>
            <a:r>
              <a:rPr lang="zh-CN" altLang="en-US" sz="2690" b="1" dirty="0" smtClean="0">
                <a:solidFill>
                  <a:schemeClr val="tx2">
                    <a:lumMod val="60000"/>
                    <a:lumOff val="40000"/>
                  </a:schemeClr>
                </a:solidFill>
                <a:latin typeface="微软雅黑" panose="020B0503020204020204" pitchFamily="34" charset="-122"/>
                <a:ea typeface="微软雅黑" panose="020B0503020204020204" pitchFamily="34" charset="-122"/>
              </a:rPr>
              <a:t>基于贝叶斯网络的故障类型识别</a:t>
            </a:r>
            <a:endParaRPr lang="zh-CN" altLang="zh-CN" sz="269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18977" y="1195754"/>
            <a:ext cx="6302327"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4.5</a:t>
            </a:r>
            <a:r>
              <a:rPr lang="zh-CN" altLang="en-US" sz="2200" b="1" dirty="0" smtClean="0"/>
              <a:t>  与其他模型的比较</a:t>
            </a:r>
            <a:endParaRPr lang="zh-CN" altLang="en-US" sz="2200" b="1" dirty="0"/>
          </a:p>
        </p:txBody>
      </p:sp>
      <p:graphicFrame>
        <p:nvGraphicFramePr>
          <p:cNvPr id="4" name="表格 3"/>
          <p:cNvGraphicFramePr>
            <a:graphicFrameLocks noGrp="1"/>
          </p:cNvGraphicFramePr>
          <p:nvPr>
            <p:extLst>
              <p:ext uri="{D42A27DB-BD31-4B8C-83A1-F6EECF244321}">
                <p14:modId xmlns:p14="http://schemas.microsoft.com/office/powerpoint/2010/main" val="57329671"/>
              </p:ext>
            </p:extLst>
          </p:nvPr>
        </p:nvGraphicFramePr>
        <p:xfrm>
          <a:off x="778119" y="2401772"/>
          <a:ext cx="7737231" cy="1588000"/>
        </p:xfrm>
        <a:graphic>
          <a:graphicData uri="http://schemas.openxmlformats.org/drawingml/2006/table">
            <a:tbl>
              <a:tblPr firstRow="1" firstCol="1" bandRow="1"/>
              <a:tblGrid>
                <a:gridCol w="985885">
                  <a:extLst>
                    <a:ext uri="{9D8B030D-6E8A-4147-A177-3AD203B41FA5}">
                      <a16:colId xmlns:a16="http://schemas.microsoft.com/office/drawing/2014/main" val="2713146635"/>
                    </a:ext>
                  </a:extLst>
                </a:gridCol>
                <a:gridCol w="1994695">
                  <a:extLst>
                    <a:ext uri="{9D8B030D-6E8A-4147-A177-3AD203B41FA5}">
                      <a16:colId xmlns:a16="http://schemas.microsoft.com/office/drawing/2014/main" val="299031621"/>
                    </a:ext>
                  </a:extLst>
                </a:gridCol>
                <a:gridCol w="2660565">
                  <a:extLst>
                    <a:ext uri="{9D8B030D-6E8A-4147-A177-3AD203B41FA5}">
                      <a16:colId xmlns:a16="http://schemas.microsoft.com/office/drawing/2014/main" val="2785831233"/>
                    </a:ext>
                  </a:extLst>
                </a:gridCol>
                <a:gridCol w="2096086">
                  <a:extLst>
                    <a:ext uri="{9D8B030D-6E8A-4147-A177-3AD203B41FA5}">
                      <a16:colId xmlns:a16="http://schemas.microsoft.com/office/drawing/2014/main" val="3914923815"/>
                    </a:ext>
                  </a:extLst>
                </a:gridCol>
              </a:tblGrid>
              <a:tr h="360000">
                <a:tc>
                  <a:txBody>
                    <a:bodyPr/>
                    <a:lstStyle/>
                    <a:p>
                      <a:pPr indent="127000" algn="ctr">
                        <a:lnSpc>
                          <a:spcPts val="2000"/>
                        </a:lnSpc>
                        <a:spcAft>
                          <a:spcPts val="0"/>
                        </a:spcAft>
                      </a:pPr>
                      <a:r>
                        <a:rPr lang="en-US" sz="1400" kern="100" dirty="0">
                          <a:effectLst/>
                          <a:latin typeface="宋体" panose="02010600030101010101" pitchFamily="2" charset="-122"/>
                          <a:ea typeface="等线" panose="02010600030101010101" pitchFamily="2" charset="-122"/>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zh-CN" sz="1400" kern="100" dirty="0">
                          <a:effectLst/>
                          <a:latin typeface="Times New Roman" panose="02020603050405020304" pitchFamily="18" charset="0"/>
                          <a:ea typeface="宋体" panose="02010600030101010101" pitchFamily="2" charset="-122"/>
                        </a:rPr>
                        <a:t>朴素贝叶斯网络模型</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zh-CN" sz="1400" kern="100" dirty="0">
                          <a:effectLst/>
                          <a:latin typeface="Times New Roman" panose="02020603050405020304" pitchFamily="18" charset="0"/>
                          <a:ea typeface="宋体" panose="02010600030101010101" pitchFamily="2" charset="-122"/>
                        </a:rPr>
                        <a:t>未去除冗余告警的贝叶斯网络模型</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zh-CN" sz="1400" kern="100" dirty="0">
                          <a:effectLst/>
                          <a:latin typeface="Times New Roman" panose="02020603050405020304" pitchFamily="18" charset="0"/>
                          <a:ea typeface="宋体" panose="02010600030101010101" pitchFamily="2" charset="-122"/>
                        </a:rPr>
                        <a:t>本文最终的贝叶斯网络模型</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6443293"/>
                  </a:ext>
                </a:extLst>
              </a:tr>
              <a:tr h="360000">
                <a:tc>
                  <a:txBody>
                    <a:bodyPr/>
                    <a:lstStyle/>
                    <a:p>
                      <a:pPr indent="127000" algn="ctr">
                        <a:lnSpc>
                          <a:spcPts val="2000"/>
                        </a:lnSpc>
                        <a:spcAft>
                          <a:spcPts val="0"/>
                        </a:spcAft>
                      </a:pPr>
                      <a:r>
                        <a:rPr lang="zh-CN" sz="1400" kern="100">
                          <a:effectLst/>
                          <a:latin typeface="Times New Roman" panose="02020603050405020304" pitchFamily="18" charset="0"/>
                          <a:ea typeface="宋体" panose="02010600030101010101" pitchFamily="2" charset="-122"/>
                        </a:rPr>
                        <a:t>精确率</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400" kern="100" dirty="0">
                          <a:effectLst/>
                          <a:latin typeface="Times New Roman" panose="02020603050405020304" pitchFamily="18" charset="0"/>
                          <a:ea typeface="等线" panose="02010600030101010101" pitchFamily="2" charset="-122"/>
                        </a:rPr>
                        <a:t>0.925</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400" kern="100" dirty="0">
                          <a:effectLst/>
                          <a:latin typeface="Times New Roman" panose="02020603050405020304" pitchFamily="18" charset="0"/>
                          <a:ea typeface="等线" panose="02010600030101010101" pitchFamily="2" charset="-122"/>
                        </a:rPr>
                        <a:t>0.859</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ctr">
                        <a:lnSpc>
                          <a:spcPts val="2000"/>
                        </a:lnSpc>
                        <a:spcAft>
                          <a:spcPts val="0"/>
                        </a:spcAft>
                      </a:pPr>
                      <a:r>
                        <a:rPr lang="en-US" sz="1400" kern="100">
                          <a:effectLst/>
                          <a:latin typeface="Times New Roman" panose="02020603050405020304" pitchFamily="18" charset="0"/>
                          <a:ea typeface="等线" panose="02010600030101010101" pitchFamily="2" charset="-122"/>
                        </a:rPr>
                        <a:t>0.882</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4023879"/>
                  </a:ext>
                </a:extLst>
              </a:tr>
              <a:tr h="360000">
                <a:tc>
                  <a:txBody>
                    <a:bodyPr/>
                    <a:lstStyle/>
                    <a:p>
                      <a:pPr indent="127000" algn="ctr">
                        <a:lnSpc>
                          <a:spcPts val="2000"/>
                        </a:lnSpc>
                        <a:spcAft>
                          <a:spcPts val="0"/>
                        </a:spcAft>
                      </a:pPr>
                      <a:r>
                        <a:rPr lang="zh-CN" sz="1400" kern="100">
                          <a:effectLst/>
                          <a:latin typeface="Times New Roman" panose="02020603050405020304" pitchFamily="18" charset="0"/>
                          <a:ea typeface="宋体" panose="02010600030101010101" pitchFamily="2" charset="-122"/>
                        </a:rPr>
                        <a:t>召回率</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127000" algn="ctr">
                        <a:lnSpc>
                          <a:spcPts val="2000"/>
                        </a:lnSpc>
                        <a:spcAft>
                          <a:spcPts val="0"/>
                        </a:spcAft>
                      </a:pPr>
                      <a:r>
                        <a:rPr lang="en-US" sz="1400" kern="100" dirty="0">
                          <a:effectLst/>
                          <a:latin typeface="Times New Roman" panose="02020603050405020304" pitchFamily="18" charset="0"/>
                          <a:ea typeface="等线" panose="02010600030101010101" pitchFamily="2" charset="-122"/>
                        </a:rPr>
                        <a:t>0.661</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127000" algn="ctr">
                        <a:lnSpc>
                          <a:spcPts val="2000"/>
                        </a:lnSpc>
                        <a:spcAft>
                          <a:spcPts val="0"/>
                        </a:spcAft>
                      </a:pPr>
                      <a:r>
                        <a:rPr lang="en-US" sz="1400" kern="100" dirty="0">
                          <a:effectLst/>
                          <a:latin typeface="Times New Roman" panose="02020603050405020304" pitchFamily="18" charset="0"/>
                          <a:ea typeface="等线" panose="02010600030101010101" pitchFamily="2" charset="-122"/>
                        </a:rPr>
                        <a:t>0.950</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127000" algn="ctr">
                        <a:lnSpc>
                          <a:spcPts val="2000"/>
                        </a:lnSpc>
                        <a:spcAft>
                          <a:spcPts val="0"/>
                        </a:spcAft>
                      </a:pPr>
                      <a:r>
                        <a:rPr lang="en-US" sz="1400" kern="100">
                          <a:effectLst/>
                          <a:latin typeface="Times New Roman" panose="02020603050405020304" pitchFamily="18" charset="0"/>
                          <a:ea typeface="等线" panose="02010600030101010101" pitchFamily="2" charset="-122"/>
                        </a:rPr>
                        <a:t>0.944</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642388727"/>
                  </a:ext>
                </a:extLst>
              </a:tr>
              <a:tr h="360000">
                <a:tc>
                  <a:txBody>
                    <a:bodyPr/>
                    <a:lstStyle/>
                    <a:p>
                      <a:pPr indent="127000" algn="ctr">
                        <a:lnSpc>
                          <a:spcPts val="2000"/>
                        </a:lnSpc>
                        <a:spcAft>
                          <a:spcPts val="0"/>
                        </a:spcAft>
                      </a:pPr>
                      <a:r>
                        <a:rPr lang="en-US" sz="1400" kern="100">
                          <a:effectLst/>
                          <a:latin typeface="Times New Roman" panose="02020603050405020304" pitchFamily="18" charset="0"/>
                          <a:ea typeface="宋体" panose="02010600030101010101" pitchFamily="2" charset="-122"/>
                        </a:rPr>
                        <a:t>F1</a:t>
                      </a:r>
                      <a:r>
                        <a:rPr lang="zh-CN" sz="1400" kern="100">
                          <a:effectLst/>
                          <a:latin typeface="Times New Roman" panose="02020603050405020304" pitchFamily="18" charset="0"/>
                          <a:ea typeface="宋体" panose="02010600030101010101" pitchFamily="2" charset="-122"/>
                        </a:rPr>
                        <a:t>分数</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400" kern="100" dirty="0">
                          <a:effectLst/>
                          <a:latin typeface="Times New Roman" panose="02020603050405020304" pitchFamily="18" charset="0"/>
                          <a:ea typeface="宋体" panose="02010600030101010101" pitchFamily="2" charset="-122"/>
                        </a:rPr>
                        <a:t>0.771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400" kern="100" dirty="0">
                          <a:effectLst/>
                          <a:latin typeface="Times New Roman" panose="02020603050405020304" pitchFamily="18" charset="0"/>
                          <a:ea typeface="宋体" panose="02010600030101010101" pitchFamily="2" charset="-122"/>
                        </a:rPr>
                        <a:t>0.902</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en-US" sz="1400" kern="100" dirty="0">
                          <a:effectLst/>
                          <a:latin typeface="Times New Roman" panose="02020603050405020304" pitchFamily="18" charset="0"/>
                          <a:ea typeface="宋体" panose="02010600030101010101" pitchFamily="2" charset="-122"/>
                        </a:rPr>
                        <a:t>0.912</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858580"/>
                  </a:ext>
                </a:extLst>
              </a:tr>
            </a:tbl>
          </a:graphicData>
        </a:graphic>
      </p:graphicFrame>
      <p:sp>
        <p:nvSpPr>
          <p:cNvPr id="8" name="文本框 7"/>
          <p:cNvSpPr txBox="1"/>
          <p:nvPr/>
        </p:nvSpPr>
        <p:spPr>
          <a:xfrm>
            <a:off x="2383642" y="2006004"/>
            <a:ext cx="5128506" cy="307777"/>
          </a:xfrm>
          <a:prstGeom prst="rect">
            <a:avLst/>
          </a:prstGeom>
          <a:noFill/>
        </p:spPr>
        <p:txBody>
          <a:bodyPr wrap="square" rtlCol="0">
            <a:spAutoFit/>
          </a:bodyPr>
          <a:lstStyle/>
          <a:p>
            <a:pPr algn="ctr"/>
            <a:r>
              <a:rPr lang="zh-CN" altLang="en-US" sz="1400" dirty="0" smtClean="0"/>
              <a:t>表</a:t>
            </a:r>
            <a:r>
              <a:rPr lang="en-US" altLang="zh-CN" sz="1400" dirty="0" smtClean="0">
                <a:latin typeface="Times New Roman" panose="02020603050405020304" pitchFamily="18" charset="0"/>
                <a:cs typeface="Times New Roman" panose="02020603050405020304" pitchFamily="18" charset="0"/>
              </a:rPr>
              <a:t>6 </a:t>
            </a:r>
            <a:r>
              <a:rPr lang="en-US" altLang="zh-CN" sz="1400" dirty="0">
                <a:latin typeface="Times New Roman" panose="02020603050405020304" pitchFamily="18" charset="0"/>
                <a:cs typeface="Times New Roman" panose="02020603050405020304" pitchFamily="18" charset="0"/>
              </a:rPr>
              <a:t>3</a:t>
            </a:r>
            <a:r>
              <a:rPr lang="zh-CN" altLang="en-US" sz="1400" dirty="0">
                <a:latin typeface="Times New Roman" panose="02020603050405020304" pitchFamily="18" charset="0"/>
                <a:cs typeface="Times New Roman" panose="02020603050405020304" pitchFamily="18" charset="0"/>
              </a:rPr>
              <a:t>种模型对基站故障类型识别的精确率、召回率及</a:t>
            </a:r>
            <a:r>
              <a:rPr lang="en-US" altLang="zh-CN" sz="1400" dirty="0">
                <a:latin typeface="Times New Roman" panose="02020603050405020304" pitchFamily="18" charset="0"/>
                <a:cs typeface="Times New Roman" panose="02020603050405020304" pitchFamily="18" charset="0"/>
              </a:rPr>
              <a:t>F1</a:t>
            </a:r>
            <a:r>
              <a:rPr lang="zh-CN" altLang="en-US" sz="1400" dirty="0">
                <a:latin typeface="Times New Roman" panose="02020603050405020304" pitchFamily="18" charset="0"/>
                <a:cs typeface="Times New Roman" panose="02020603050405020304" pitchFamily="18" charset="0"/>
              </a:rPr>
              <a:t>分数</a:t>
            </a:r>
            <a:endParaRPr lang="zh-CN" altLang="en-US" sz="1400" dirty="0"/>
          </a:p>
        </p:txBody>
      </p:sp>
      <p:sp>
        <p:nvSpPr>
          <p:cNvPr id="5" name="文本框 4"/>
          <p:cNvSpPr txBox="1"/>
          <p:nvPr/>
        </p:nvSpPr>
        <p:spPr>
          <a:xfrm>
            <a:off x="778118" y="4380184"/>
            <a:ext cx="7737231" cy="1395254"/>
          </a:xfrm>
          <a:prstGeom prst="rect">
            <a:avLst/>
          </a:prstGeom>
          <a:noFill/>
        </p:spPr>
        <p:txBody>
          <a:bodyPr wrap="square" rtlCol="0">
            <a:spAutoFit/>
          </a:bodyPr>
          <a:lstStyle/>
          <a:p>
            <a:pPr marL="285750" indent="-285750">
              <a:lnSpc>
                <a:spcPct val="120000"/>
              </a:lnSpc>
              <a:buFont typeface="Wingdings" panose="05000000000000000000" pitchFamily="2" charset="2"/>
              <a:buChar char="Ø"/>
            </a:pPr>
            <a:r>
              <a:rPr lang="zh-CN" altLang="en-US" dirty="0" smtClean="0"/>
              <a:t>综合</a:t>
            </a:r>
            <a:r>
              <a:rPr lang="zh-CN" altLang="en-US" dirty="0"/>
              <a:t>考虑基站告警之间的以及故障和告警之间的关联关系对基站故障类型识别的</a:t>
            </a:r>
            <a:r>
              <a:rPr lang="zh-CN" altLang="en-US" dirty="0" smtClean="0"/>
              <a:t>影响；</a:t>
            </a:r>
            <a:endParaRPr lang="en-US" altLang="zh-CN" dirty="0" smtClean="0"/>
          </a:p>
          <a:p>
            <a:pPr marL="285750" indent="-285750">
              <a:lnSpc>
                <a:spcPct val="120000"/>
              </a:lnSpc>
              <a:buFont typeface="Wingdings" panose="05000000000000000000" pitchFamily="2" charset="2"/>
              <a:buChar char="Ø"/>
            </a:pPr>
            <a:r>
              <a:rPr lang="zh-CN" altLang="en-US" dirty="0" smtClean="0"/>
              <a:t>通过</a:t>
            </a:r>
            <a:r>
              <a:rPr lang="zh-CN" altLang="en-US" dirty="0"/>
              <a:t>去除冗余告警来降低故障类型识别模型的复杂度，减少在对故障类型进行识别时所需要分析的告警的数量，并且能够提升模型的性能</a:t>
            </a:r>
            <a:r>
              <a:rPr lang="zh-CN" altLang="en-US" dirty="0" smtClean="0"/>
              <a:t>。</a:t>
            </a:r>
            <a:endParaRPr lang="zh-CN" altLang="en-US" dirty="0"/>
          </a:p>
        </p:txBody>
      </p:sp>
      <p:sp>
        <p:nvSpPr>
          <p:cNvPr id="7" name="椭圆 6"/>
          <p:cNvSpPr/>
          <p:nvPr/>
        </p:nvSpPr>
        <p:spPr>
          <a:xfrm>
            <a:off x="2409422" y="3171060"/>
            <a:ext cx="798235" cy="881991"/>
          </a:xfrm>
          <a:prstGeom prst="ellips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2939295"/>
      </p:ext>
    </p:extLst>
  </p:cSld>
  <p:clrMapOvr>
    <a:masterClrMapping/>
  </p:clrMapOvr>
  <p:transition spd="med" advTm="36566">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950635" y="237490"/>
            <a:ext cx="2720756" cy="504825"/>
          </a:xfrm>
          <a:prstGeom prst="rect">
            <a:avLst/>
          </a:prstGeom>
          <a:noFill/>
        </p:spPr>
        <p:txBody>
          <a:bodyPr wrap="square" rtlCol="0">
            <a:spAutoFit/>
          </a:bodyPr>
          <a:lstStyle/>
          <a:p>
            <a:pPr algn="r"/>
            <a:r>
              <a:rPr lang="en-US" altLang="zh-CN" sz="2690" b="1" dirty="0" smtClean="0">
                <a:solidFill>
                  <a:schemeClr val="tx2">
                    <a:lumMod val="60000"/>
                    <a:lumOff val="40000"/>
                  </a:schemeClr>
                </a:solidFill>
                <a:latin typeface="微软雅黑" panose="020B0503020204020204" pitchFamily="34" charset="-122"/>
                <a:ea typeface="微软雅黑" panose="020B0503020204020204" pitchFamily="34" charset="-122"/>
              </a:rPr>
              <a:t>5  </a:t>
            </a:r>
            <a:r>
              <a:rPr lang="zh-CN" altLang="en-US" sz="2690" b="1" dirty="0" smtClean="0">
                <a:solidFill>
                  <a:schemeClr val="tx2">
                    <a:lumMod val="60000"/>
                    <a:lumOff val="40000"/>
                  </a:schemeClr>
                </a:solidFill>
                <a:latin typeface="微软雅黑" panose="020B0503020204020204" pitchFamily="34" charset="-122"/>
                <a:ea typeface="微软雅黑" panose="020B0503020204020204" pitchFamily="34" charset="-122"/>
              </a:rPr>
              <a:t>总结</a:t>
            </a:r>
            <a:r>
              <a:rPr lang="zh-CN" altLang="zh-CN" sz="2690" b="1" dirty="0" smtClean="0">
                <a:solidFill>
                  <a:schemeClr val="tx2">
                    <a:lumMod val="60000"/>
                    <a:lumOff val="40000"/>
                  </a:schemeClr>
                </a:solidFill>
                <a:latin typeface="微软雅黑" panose="020B0503020204020204" pitchFamily="34" charset="-122"/>
                <a:ea typeface="微软雅黑" panose="020B0503020204020204" pitchFamily="34" charset="-122"/>
              </a:rPr>
              <a:t>与</a:t>
            </a:r>
            <a:r>
              <a:rPr lang="zh-CN" altLang="zh-CN" sz="2690" b="1" dirty="0">
                <a:solidFill>
                  <a:schemeClr val="tx2">
                    <a:lumMod val="60000"/>
                    <a:lumOff val="40000"/>
                  </a:schemeClr>
                </a:solidFill>
                <a:latin typeface="微软雅黑" panose="020B0503020204020204" pitchFamily="34" charset="-122"/>
                <a:ea typeface="微软雅黑" panose="020B0503020204020204" pitchFamily="34" charset="-122"/>
              </a:rPr>
              <a:t>展望</a:t>
            </a:r>
          </a:p>
        </p:txBody>
      </p:sp>
      <p:grpSp>
        <p:nvGrpSpPr>
          <p:cNvPr id="3" name="组合 18"/>
          <p:cNvGrpSpPr/>
          <p:nvPr/>
        </p:nvGrpSpPr>
        <p:grpSpPr>
          <a:xfrm>
            <a:off x="296361" y="1243064"/>
            <a:ext cx="1517796" cy="935369"/>
            <a:chOff x="323850" y="1916113"/>
            <a:chExt cx="1728788" cy="766762"/>
          </a:xfrm>
          <a:solidFill>
            <a:srgbClr val="E79C39"/>
          </a:solidFill>
          <a:effectLst>
            <a:reflection blurRad="6350" stA="52000" endA="300" endPos="35000" dir="5400000" sy="-100000" algn="bl" rotWithShape="0"/>
          </a:effectLst>
        </p:grpSpPr>
        <p:sp>
          <p:nvSpPr>
            <p:cNvPr id="5" name="Rectangle 7"/>
            <p:cNvSpPr>
              <a:spLocks noChangeArrowheads="1"/>
            </p:cNvSpPr>
            <p:nvPr/>
          </p:nvSpPr>
          <p:spPr bwMode="gray">
            <a:xfrm>
              <a:off x="323850" y="1916113"/>
              <a:ext cx="1728788" cy="766762"/>
            </a:xfrm>
            <a:prstGeom prst="rect">
              <a:avLst/>
            </a:prstGeom>
            <a:grpFill/>
            <a:ln w="12700" algn="ctr">
              <a:noFill/>
              <a:prstDash val="dash"/>
              <a:miter lim="800000"/>
            </a:ln>
            <a:effectLst/>
          </p:spPr>
          <p:txBody>
            <a:bodyPr wrap="none" anchor="ctr"/>
            <a:lstStyle/>
            <a:p>
              <a:pPr>
                <a:defRPr/>
              </a:pPr>
              <a:endParaRPr lang="zh-CN" altLang="en-US">
                <a:latin typeface="Arial" panose="020B0604020202020204" pitchFamily="34" charset="0"/>
                <a:ea typeface="+mn-ea"/>
              </a:endParaRPr>
            </a:p>
          </p:txBody>
        </p:sp>
        <p:sp>
          <p:nvSpPr>
            <p:cNvPr id="6" name="Rectangle 10">
              <a:hlinkClick r:id="" action="ppaction://noaction"/>
            </p:cNvPr>
            <p:cNvSpPr>
              <a:spLocks noChangeArrowheads="1"/>
            </p:cNvSpPr>
            <p:nvPr/>
          </p:nvSpPr>
          <p:spPr bwMode="white">
            <a:xfrm>
              <a:off x="419895" y="1988499"/>
              <a:ext cx="1385774" cy="551700"/>
            </a:xfrm>
            <a:prstGeom prst="rect">
              <a:avLst/>
            </a:prstGeom>
            <a:grpFill/>
            <a:ln w="9525" algn="ctr">
              <a:noFill/>
              <a:miter lim="800000"/>
            </a:ln>
            <a:effectLst/>
          </p:spPr>
          <p:txBody>
            <a:bodyPr>
              <a:spAutoFit/>
            </a:bodyPr>
            <a:lstStyle/>
            <a:p>
              <a:pPr algn="ctr">
                <a:defRPr/>
              </a:pPr>
              <a:r>
                <a:rPr lang="zh-CN" altLang="en-US" sz="3800" b="1" dirty="0" smtClean="0">
                  <a:solidFill>
                    <a:srgbClr val="FFFFFF"/>
                  </a:solidFill>
                  <a:latin typeface="微软雅黑" panose="020B0503020204020204" pitchFamily="34" charset="-122"/>
                  <a:ea typeface="微软雅黑" panose="020B0503020204020204" pitchFamily="34" charset="-122"/>
                </a:rPr>
                <a:t>总结</a:t>
              </a:r>
              <a:endParaRPr lang="en-US" altLang="zh-CN" sz="3800" b="1" dirty="0">
                <a:solidFill>
                  <a:srgbClr val="FFFFFF"/>
                </a:solidFill>
                <a:latin typeface="微软雅黑" panose="020B0503020204020204" pitchFamily="34" charset="-122"/>
                <a:ea typeface="微软雅黑" panose="020B0503020204020204" pitchFamily="34" charset="-122"/>
              </a:endParaRPr>
            </a:p>
          </p:txBody>
        </p:sp>
      </p:grpSp>
      <p:grpSp>
        <p:nvGrpSpPr>
          <p:cNvPr id="7" name="组合 72"/>
          <p:cNvGrpSpPr/>
          <p:nvPr/>
        </p:nvGrpSpPr>
        <p:grpSpPr>
          <a:xfrm>
            <a:off x="296360" y="4504627"/>
            <a:ext cx="1517797" cy="857454"/>
            <a:chOff x="323850" y="3357563"/>
            <a:chExt cx="1728788" cy="766762"/>
          </a:xfrm>
          <a:solidFill>
            <a:schemeClr val="tx2">
              <a:lumMod val="60000"/>
              <a:lumOff val="40000"/>
            </a:schemeClr>
          </a:solidFill>
          <a:effectLst>
            <a:reflection blurRad="6350" stA="52000" endA="300" endPos="35000" dir="5400000" sy="-100000" algn="bl" rotWithShape="0"/>
          </a:effectLst>
        </p:grpSpPr>
        <p:sp>
          <p:nvSpPr>
            <p:cNvPr id="9" name="Rectangle 8"/>
            <p:cNvSpPr>
              <a:spLocks noChangeArrowheads="1"/>
            </p:cNvSpPr>
            <p:nvPr/>
          </p:nvSpPr>
          <p:spPr bwMode="gray">
            <a:xfrm>
              <a:off x="323850" y="3357563"/>
              <a:ext cx="1728788" cy="766762"/>
            </a:xfrm>
            <a:prstGeom prst="rect">
              <a:avLst/>
            </a:prstGeom>
            <a:grpFill/>
            <a:ln w="12700" algn="ctr">
              <a:noFill/>
              <a:prstDash val="dash"/>
              <a:miter lim="800000"/>
            </a:ln>
            <a:effectLst/>
          </p:spPr>
          <p:txBody>
            <a:bodyPr wrap="none" anchor="ctr"/>
            <a:lstStyle/>
            <a:p>
              <a:pPr>
                <a:defRPr/>
              </a:pPr>
              <a:endParaRPr lang="zh-CN" altLang="en-US">
                <a:latin typeface="Arial" panose="020B0604020202020204" pitchFamily="34" charset="0"/>
                <a:ea typeface="+mn-ea"/>
              </a:endParaRPr>
            </a:p>
          </p:txBody>
        </p:sp>
        <p:sp>
          <p:nvSpPr>
            <p:cNvPr id="10" name="Rectangle 11">
              <a:hlinkClick r:id="" action="ppaction://noaction"/>
            </p:cNvPr>
            <p:cNvSpPr>
              <a:spLocks noChangeArrowheads="1"/>
            </p:cNvSpPr>
            <p:nvPr/>
          </p:nvSpPr>
          <p:spPr bwMode="white">
            <a:xfrm>
              <a:off x="405868" y="3434238"/>
              <a:ext cx="1320447" cy="605491"/>
            </a:xfrm>
            <a:prstGeom prst="rect">
              <a:avLst/>
            </a:prstGeom>
            <a:grpFill/>
            <a:ln w="9525" algn="ctr">
              <a:noFill/>
              <a:miter lim="800000"/>
            </a:ln>
            <a:effectLst/>
          </p:spPr>
          <p:txBody>
            <a:bodyPr wrap="none">
              <a:spAutoFit/>
            </a:bodyPr>
            <a:lstStyle/>
            <a:p>
              <a:pPr algn="ctr">
                <a:defRPr/>
              </a:pPr>
              <a:r>
                <a:rPr lang="zh-CN" altLang="en-US" sz="3800" b="1" dirty="0">
                  <a:solidFill>
                    <a:srgbClr val="FFFFFF"/>
                  </a:solidFill>
                  <a:latin typeface="微软雅黑" panose="020B0503020204020204" pitchFamily="34" charset="-122"/>
                  <a:ea typeface="微软雅黑" panose="020B0503020204020204" pitchFamily="34" charset="-122"/>
                </a:rPr>
                <a:t>展望</a:t>
              </a:r>
              <a:endParaRPr lang="en-US" altLang="zh-CN" sz="3800" b="1" dirty="0">
                <a:solidFill>
                  <a:srgbClr val="FFFFFF"/>
                </a:solidFill>
                <a:latin typeface="微软雅黑" panose="020B0503020204020204" pitchFamily="34" charset="-122"/>
                <a:ea typeface="微软雅黑" panose="020B0503020204020204" pitchFamily="34" charset="-122"/>
              </a:endParaRPr>
            </a:p>
          </p:txBody>
        </p:sp>
      </p:grpSp>
      <p:sp>
        <p:nvSpPr>
          <p:cNvPr id="11" name="矩形 10"/>
          <p:cNvSpPr/>
          <p:nvPr/>
        </p:nvSpPr>
        <p:spPr>
          <a:xfrm>
            <a:off x="2057622" y="4492628"/>
            <a:ext cx="6613769" cy="1428170"/>
          </a:xfrm>
          <a:prstGeom prst="rect">
            <a:avLst/>
          </a:prstGeom>
        </p:spPr>
        <p:txBody>
          <a:bodyPr wrap="square" lIns="97621" tIns="48811" rIns="97621" bIns="48811">
            <a:spAutoFit/>
          </a:bodyPr>
          <a:lstStyle/>
          <a:p>
            <a:pPr>
              <a:lnSpc>
                <a:spcPct val="120000"/>
              </a:lnSpc>
            </a:pPr>
            <a:r>
              <a:rPr lang="en-US" altLang="zh-CN" dirty="0" smtClean="0">
                <a:latin typeface="+mn-ea"/>
                <a:cs typeface="微软雅黑" panose="020B0503020204020204" pitchFamily="34" charset="-122"/>
              </a:rPr>
              <a:t>1</a:t>
            </a:r>
            <a:r>
              <a:rPr lang="zh-CN" altLang="en-US" dirty="0">
                <a:latin typeface="+mn-ea"/>
                <a:cs typeface="微软雅黑" panose="020B0503020204020204" pitchFamily="34" charset="-122"/>
              </a:rPr>
              <a:t>、</a:t>
            </a:r>
            <a:r>
              <a:rPr lang="zh-CN" altLang="en-US" dirty="0" smtClean="0">
                <a:latin typeface="+mn-ea"/>
                <a:cs typeface="微软雅黑" panose="020B0503020204020204" pitchFamily="34" charset="-122"/>
              </a:rPr>
              <a:t>探索</a:t>
            </a:r>
            <a:r>
              <a:rPr lang="zh-CN" altLang="en-US" dirty="0">
                <a:latin typeface="+mn-ea"/>
                <a:cs typeface="微软雅黑" panose="020B0503020204020204" pitchFamily="34" charset="-122"/>
              </a:rPr>
              <a:t>如何对非频繁发生的告警之间以及非频繁发生的故障和告警之间的关联关系进行挖掘。</a:t>
            </a:r>
          </a:p>
          <a:p>
            <a:pPr>
              <a:lnSpc>
                <a:spcPct val="120000"/>
              </a:lnSpc>
            </a:pPr>
            <a:r>
              <a:rPr lang="en-US" altLang="zh-CN" dirty="0" smtClean="0">
                <a:latin typeface="+mn-ea"/>
                <a:cs typeface="微软雅黑" panose="020B0503020204020204" pitchFamily="34" charset="-122"/>
              </a:rPr>
              <a:t>2</a:t>
            </a:r>
            <a:r>
              <a:rPr lang="zh-CN" altLang="en-US" dirty="0">
                <a:latin typeface="+mn-ea"/>
                <a:cs typeface="微软雅黑" panose="020B0503020204020204" pitchFamily="34" charset="-122"/>
              </a:rPr>
              <a:t>、</a:t>
            </a:r>
            <a:r>
              <a:rPr lang="zh-CN" altLang="en-US" dirty="0" smtClean="0">
                <a:latin typeface="+mn-ea"/>
                <a:cs typeface="微软雅黑" panose="020B0503020204020204" pitchFamily="34" charset="-122"/>
              </a:rPr>
              <a:t>在</a:t>
            </a:r>
            <a:r>
              <a:rPr lang="zh-CN" altLang="en-US" dirty="0">
                <a:latin typeface="+mn-ea"/>
                <a:cs typeface="微软雅黑" panose="020B0503020204020204" pitchFamily="34" charset="-122"/>
              </a:rPr>
              <a:t>对告警之间以及故障和告警之间的关联关系进行挖掘时，将告警的级别也考虑在内。</a:t>
            </a:r>
          </a:p>
        </p:txBody>
      </p:sp>
      <p:sp>
        <p:nvSpPr>
          <p:cNvPr id="12" name="矩形 11"/>
          <p:cNvSpPr/>
          <p:nvPr/>
        </p:nvSpPr>
        <p:spPr>
          <a:xfrm>
            <a:off x="2057622" y="1243064"/>
            <a:ext cx="6457729" cy="2425366"/>
          </a:xfrm>
          <a:prstGeom prst="rect">
            <a:avLst/>
          </a:prstGeom>
        </p:spPr>
        <p:txBody>
          <a:bodyPr wrap="square" lIns="97621" tIns="48811" rIns="97621" bIns="48811">
            <a:spAutoFit/>
          </a:bodyPr>
          <a:lstStyle/>
          <a:p>
            <a:pPr indent="457200">
              <a:lnSpc>
                <a:spcPct val="120000"/>
              </a:lnSpc>
            </a:pPr>
            <a:r>
              <a:rPr lang="zh-CN" altLang="en-US" dirty="0" smtClean="0">
                <a:latin typeface="+mn-ea"/>
                <a:cs typeface="微软雅黑" panose="020B0503020204020204" pitchFamily="34" charset="-122"/>
              </a:rPr>
              <a:t>针对基站故障类型识别存在的难点</a:t>
            </a:r>
            <a:r>
              <a:rPr lang="zh-CN" altLang="en-US" dirty="0">
                <a:latin typeface="+mn-ea"/>
                <a:cs typeface="微软雅黑" panose="020B0503020204020204" pitchFamily="34" charset="-122"/>
              </a:rPr>
              <a:t>，</a:t>
            </a:r>
            <a:r>
              <a:rPr lang="zh-CN" altLang="en-US" dirty="0" smtClean="0">
                <a:latin typeface="+mn-ea"/>
                <a:cs typeface="微软雅黑" panose="020B0503020204020204" pitchFamily="34" charset="-122"/>
              </a:rPr>
              <a:t>本文：</a:t>
            </a:r>
            <a:endParaRPr lang="en-US" altLang="zh-CN" dirty="0" smtClean="0">
              <a:latin typeface="+mn-ea"/>
              <a:cs typeface="微软雅黑" panose="020B0503020204020204" pitchFamily="34" charset="-122"/>
            </a:endParaRPr>
          </a:p>
          <a:p>
            <a:pPr marL="342900" indent="-342900">
              <a:lnSpc>
                <a:spcPct val="120000"/>
              </a:lnSpc>
              <a:buFont typeface="+mj-lt"/>
              <a:buAutoNum type="arabicPeriod"/>
            </a:pPr>
            <a:r>
              <a:rPr lang="zh-CN" altLang="en-US" dirty="0" smtClean="0">
                <a:latin typeface="+mn-ea"/>
                <a:cs typeface="微软雅黑" panose="020B0503020204020204" pitchFamily="34" charset="-122"/>
              </a:rPr>
              <a:t>综合考虑基站告警之间以及故障和告警之间的关联关系；</a:t>
            </a:r>
            <a:endParaRPr lang="en-US" altLang="zh-CN" dirty="0" smtClean="0">
              <a:latin typeface="+mn-ea"/>
              <a:cs typeface="微软雅黑" panose="020B0503020204020204" pitchFamily="34" charset="-122"/>
            </a:endParaRPr>
          </a:p>
          <a:p>
            <a:pPr marL="342900" indent="-342900">
              <a:lnSpc>
                <a:spcPct val="120000"/>
              </a:lnSpc>
              <a:buFont typeface="+mj-lt"/>
              <a:buAutoNum type="arabicPeriod"/>
            </a:pPr>
            <a:r>
              <a:rPr lang="zh-CN" altLang="en-US" dirty="0" smtClean="0">
                <a:latin typeface="+mn-ea"/>
                <a:cs typeface="微软雅黑" panose="020B0503020204020204" pitchFamily="34" charset="-122"/>
              </a:rPr>
              <a:t>选择贝叶斯网络作为核心算法；</a:t>
            </a:r>
            <a:endParaRPr lang="en-US" altLang="zh-CN" dirty="0" smtClean="0">
              <a:latin typeface="+mn-ea"/>
              <a:cs typeface="微软雅黑" panose="020B0503020204020204" pitchFamily="34" charset="-122"/>
            </a:endParaRPr>
          </a:p>
          <a:p>
            <a:pPr marL="342900" indent="-342900">
              <a:lnSpc>
                <a:spcPct val="120000"/>
              </a:lnSpc>
              <a:buFont typeface="+mj-lt"/>
              <a:buAutoNum type="arabicPeriod"/>
            </a:pPr>
            <a:r>
              <a:rPr lang="zh-CN" altLang="en-US" dirty="0" smtClean="0">
                <a:latin typeface="+mn-ea"/>
                <a:cs typeface="微软雅黑" panose="020B0503020204020204" pitchFamily="34" charset="-122"/>
              </a:rPr>
              <a:t>去除冗余告警；</a:t>
            </a:r>
            <a:endParaRPr lang="en-US" altLang="zh-CN" dirty="0" smtClean="0">
              <a:latin typeface="+mn-ea"/>
              <a:cs typeface="微软雅黑" panose="020B0503020204020204" pitchFamily="34" charset="-122"/>
            </a:endParaRPr>
          </a:p>
          <a:p>
            <a:pPr indent="457200">
              <a:lnSpc>
                <a:spcPct val="120000"/>
              </a:lnSpc>
            </a:pPr>
            <a:r>
              <a:rPr lang="zh-CN" altLang="en-US" dirty="0" smtClean="0">
                <a:latin typeface="+mn-ea"/>
                <a:cs typeface="微软雅黑" panose="020B0503020204020204" pitchFamily="34" charset="-122"/>
              </a:rPr>
              <a:t>实验结果表明，本文建立的基站故障类型识别的贝叶斯网络模型能够根据告警信息对基站故障的</a:t>
            </a:r>
            <a:r>
              <a:rPr lang="zh-CN" altLang="en-US" dirty="0">
                <a:latin typeface="+mn-ea"/>
                <a:cs typeface="微软雅黑" panose="020B0503020204020204" pitchFamily="34" charset="-122"/>
              </a:rPr>
              <a:t>类型进行较为准确、全面的识别</a:t>
            </a:r>
            <a:r>
              <a:rPr lang="zh-CN" altLang="en-US" dirty="0" smtClean="0">
                <a:latin typeface="+mn-ea"/>
                <a:cs typeface="微软雅黑" panose="020B0503020204020204" pitchFamily="34" charset="-122"/>
              </a:rPr>
              <a:t>。</a:t>
            </a:r>
            <a:endParaRPr lang="zh-CN" altLang="en-US" dirty="0">
              <a:latin typeface="+mn-ea"/>
              <a:cs typeface="微软雅黑" panose="020B0503020204020204" pitchFamily="34" charset="-122"/>
            </a:endParaRPr>
          </a:p>
        </p:txBody>
      </p:sp>
    </p:spTree>
  </p:cSld>
  <p:clrMapOvr>
    <a:masterClrMapping/>
  </p:clrMapOvr>
  <p:transition spd="med" advTm="145">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648326" y="3513221"/>
            <a:ext cx="5791200" cy="1588"/>
          </a:xfrm>
          <a:prstGeom prst="line">
            <a:avLst/>
          </a:prstGeom>
          <a:ln w="19050">
            <a:solidFill>
              <a:srgbClr val="27A305"/>
            </a:solidFill>
          </a:ln>
        </p:spPr>
        <p:style>
          <a:lnRef idx="1">
            <a:schemeClr val="accent1"/>
          </a:lnRef>
          <a:fillRef idx="0">
            <a:schemeClr val="accent1"/>
          </a:fillRef>
          <a:effectRef idx="0">
            <a:schemeClr val="accent1"/>
          </a:effectRef>
          <a:fontRef idx="minor">
            <a:schemeClr val="tx1"/>
          </a:fontRef>
        </p:style>
      </p:cxnSp>
      <p:pic>
        <p:nvPicPr>
          <p:cNvPr id="40963" name="Picture 5" descr="C:\Users\Administrator\Desktop\校徽4.png"/>
          <p:cNvPicPr>
            <a:picLocks noChangeAspect="1" noChangeArrowheads="1"/>
          </p:cNvPicPr>
          <p:nvPr/>
        </p:nvPicPr>
        <p:blipFill>
          <a:blip r:embed="rId2" cstate="print">
            <a:extLst>
              <a:ext uri="{28A0092B-C50C-407E-A947-70E740481C1C}">
                <a14:useLocalDpi xmlns:a14="http://schemas.microsoft.com/office/drawing/2010/main" val="0"/>
              </a:ext>
            </a:extLst>
          </a:blip>
          <a:srcRect l="29189" t="25145" r="29137" b="20398"/>
          <a:stretch>
            <a:fillRect/>
          </a:stretch>
        </p:blipFill>
        <p:spPr bwMode="auto">
          <a:xfrm>
            <a:off x="3162578" y="228601"/>
            <a:ext cx="2824249" cy="27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031"/>
          <p:cNvSpPr txBox="1"/>
          <p:nvPr/>
        </p:nvSpPr>
        <p:spPr>
          <a:xfrm>
            <a:off x="-246714" y="2740729"/>
            <a:ext cx="9642826" cy="772519"/>
          </a:xfrm>
          <a:prstGeom prst="rect">
            <a:avLst/>
          </a:prstGeom>
          <a:noFill/>
        </p:spPr>
        <p:txBody>
          <a:bodyPr wrap="square" rtlCol="0">
            <a:spAutoFit/>
          </a:bodyPr>
          <a:lstStyle/>
          <a:p>
            <a:pPr algn="ctr">
              <a:lnSpc>
                <a:spcPct val="130000"/>
              </a:lnSpc>
            </a:pPr>
            <a:r>
              <a:rPr lang="zh-CN" altLang="en-US" sz="3400" b="1" dirty="0">
                <a:solidFill>
                  <a:schemeClr val="tx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感谢各位老师指导</a:t>
            </a:r>
            <a:endParaRPr lang="en-US" altLang="zh-CN" sz="3400" b="1" dirty="0">
              <a:solidFill>
                <a:schemeClr val="tx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TextBox 27"/>
          <p:cNvSpPr txBox="1"/>
          <p:nvPr/>
        </p:nvSpPr>
        <p:spPr>
          <a:xfrm>
            <a:off x="349456" y="3827088"/>
            <a:ext cx="8450486" cy="877163"/>
          </a:xfrm>
          <a:prstGeom prst="rect">
            <a:avLst/>
          </a:prstGeom>
          <a:noFill/>
          <a:effectLst/>
        </p:spPr>
        <p:txBody>
          <a:bodyPr wrap="square" rtlCol="0">
            <a:spAutoFit/>
          </a:bodyPr>
          <a:lstStyle/>
          <a:p>
            <a:pPr algn="ctr"/>
            <a:r>
              <a:rPr lang="zh-CN" altLang="en-US" sz="5100" b="1" dirty="0">
                <a:solidFill>
                  <a:srgbClr val="95BC4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敬请提出</a:t>
            </a:r>
            <a:r>
              <a:rPr lang="zh-CN" altLang="en-US" sz="5100" b="1" dirty="0">
                <a:solidFill>
                  <a:srgbClr val="FDA907"/>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宝贵意见</a:t>
            </a:r>
            <a:r>
              <a:rPr lang="en-US" altLang="zh-CN" sz="5100" b="1" dirty="0">
                <a:solidFill>
                  <a:srgbClr val="FDA907"/>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Tree>
  </p:cSld>
  <p:clrMapOvr>
    <a:masterClrMapping/>
  </p:clrMapOvr>
  <p:transition spd="med" advTm="468">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flipV="1">
            <a:off x="492610" y="1044099"/>
            <a:ext cx="4572142" cy="403"/>
          </a:xfrm>
          <a:prstGeom prst="line">
            <a:avLst/>
          </a:prstGeom>
          <a:ln>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92610" y="1044501"/>
            <a:ext cx="36001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6"/>
          <p:cNvSpPr txBox="1"/>
          <p:nvPr/>
        </p:nvSpPr>
        <p:spPr>
          <a:xfrm>
            <a:off x="5371782" y="282331"/>
            <a:ext cx="3410254" cy="457486"/>
          </a:xfrm>
          <a:prstGeom prst="rect">
            <a:avLst/>
          </a:prstGeom>
          <a:noFill/>
        </p:spPr>
        <p:txBody>
          <a:bodyPr wrap="square" lIns="87302" tIns="43651" rIns="87302" bIns="43651" rtlCol="0">
            <a:spAutoFit/>
          </a:bodyPr>
          <a:lstStyle/>
          <a:p>
            <a:pPr algn="r"/>
            <a:r>
              <a:rPr lang="en-US" altLang="zh-CN" sz="2400" b="1" dirty="0" smtClean="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smtClean="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引言</a:t>
            </a:r>
            <a:endParaRPr lang="zh-CN" altLang="en-US" sz="2400" b="1" dirty="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p:cNvGrpSpPr/>
          <p:nvPr/>
        </p:nvGrpSpPr>
        <p:grpSpPr>
          <a:xfrm>
            <a:off x="639935" y="1839891"/>
            <a:ext cx="2123400" cy="3186519"/>
            <a:chOff x="242429" y="1212571"/>
            <a:chExt cx="2123400" cy="3186519"/>
          </a:xfrm>
        </p:grpSpPr>
        <p:grpSp>
          <p:nvGrpSpPr>
            <p:cNvPr id="2" name="组合 1"/>
            <p:cNvGrpSpPr/>
            <p:nvPr/>
          </p:nvGrpSpPr>
          <p:grpSpPr>
            <a:xfrm>
              <a:off x="343883" y="1368055"/>
              <a:ext cx="2021946" cy="3031035"/>
              <a:chOff x="343883" y="1368055"/>
              <a:chExt cx="2021946" cy="3031035"/>
            </a:xfrm>
          </p:grpSpPr>
          <p:sp>
            <p:nvSpPr>
              <p:cNvPr id="14" name="任意多边形 13"/>
              <p:cNvSpPr/>
              <p:nvPr/>
            </p:nvSpPr>
            <p:spPr>
              <a:xfrm>
                <a:off x="347120" y="1368055"/>
                <a:ext cx="2018709" cy="991550"/>
              </a:xfrm>
              <a:custGeom>
                <a:avLst/>
                <a:gdLst>
                  <a:gd name="connsiteX0" fmla="*/ 0 w 1754712"/>
                  <a:gd name="connsiteY0" fmla="*/ 0 h 512608"/>
                  <a:gd name="connsiteX1" fmla="*/ 1754712 w 1754712"/>
                  <a:gd name="connsiteY1" fmla="*/ 0 h 512608"/>
                  <a:gd name="connsiteX2" fmla="*/ 1754712 w 1754712"/>
                  <a:gd name="connsiteY2" fmla="*/ 512608 h 512608"/>
                  <a:gd name="connsiteX3" fmla="*/ 0 w 1754712"/>
                  <a:gd name="connsiteY3" fmla="*/ 512608 h 512608"/>
                  <a:gd name="connsiteX4" fmla="*/ 0 w 1754712"/>
                  <a:gd name="connsiteY4" fmla="*/ 0 h 51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712" h="512608">
                    <a:moveTo>
                      <a:pt x="0" y="0"/>
                    </a:moveTo>
                    <a:lnTo>
                      <a:pt x="1754712" y="0"/>
                    </a:lnTo>
                    <a:lnTo>
                      <a:pt x="1754712" y="512608"/>
                    </a:lnTo>
                    <a:lnTo>
                      <a:pt x="0" y="512608"/>
                    </a:lnTo>
                    <a:lnTo>
                      <a:pt x="0" y="0"/>
                    </a:lnTo>
                    <a:close/>
                  </a:path>
                </a:pathLst>
              </a:custGeom>
              <a:solidFill>
                <a:srgbClr val="1A7BAE"/>
              </a:solid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76323" tIns="43613" rIns="76323" bIns="43613" numCol="1" spcCol="1270" anchor="ctr" anchorCtr="0">
                <a:noAutofit/>
              </a:bodyPr>
              <a:lstStyle/>
              <a:p>
                <a:pPr algn="ctr" defTabSz="568960">
                  <a:lnSpc>
                    <a:spcPct val="90000"/>
                  </a:lnSpc>
                  <a:spcBef>
                    <a:spcPct val="0"/>
                  </a:spcBef>
                  <a:spcAft>
                    <a:spcPct val="35000"/>
                  </a:spcAft>
                </a:pPr>
                <a:r>
                  <a:rPr lang="zh-CN" altLang="en-US" sz="1880" dirty="0">
                    <a:latin typeface="华文中宋" panose="02010600040101010101" pitchFamily="2" charset="-122"/>
                    <a:ea typeface="华文中宋" panose="02010600040101010101" pitchFamily="2" charset="-122"/>
                  </a:rPr>
                  <a:t> </a:t>
                </a:r>
                <a:r>
                  <a:rPr lang="zh-CN" altLang="en-US" sz="2860" b="1" dirty="0" smtClean="0">
                    <a:latin typeface="+mn-ea"/>
                  </a:rPr>
                  <a:t>基站</a:t>
                </a:r>
                <a:endParaRPr lang="zh-CN" altLang="en-US" sz="2860" b="1" dirty="0">
                  <a:latin typeface="+mn-ea"/>
                </a:endParaRPr>
              </a:p>
            </p:txBody>
          </p:sp>
          <p:sp>
            <p:nvSpPr>
              <p:cNvPr id="23" name="任意多边形 22"/>
              <p:cNvSpPr/>
              <p:nvPr/>
            </p:nvSpPr>
            <p:spPr>
              <a:xfrm>
                <a:off x="343883" y="2354916"/>
                <a:ext cx="2021946" cy="2044174"/>
              </a:xfrm>
              <a:custGeom>
                <a:avLst/>
                <a:gdLst>
                  <a:gd name="connsiteX0" fmla="*/ 0 w 1754712"/>
                  <a:gd name="connsiteY0" fmla="*/ 0 h 1488814"/>
                  <a:gd name="connsiteX1" fmla="*/ 1754712 w 1754712"/>
                  <a:gd name="connsiteY1" fmla="*/ 0 h 1488814"/>
                  <a:gd name="connsiteX2" fmla="*/ 1754712 w 1754712"/>
                  <a:gd name="connsiteY2" fmla="*/ 1488814 h 1488814"/>
                  <a:gd name="connsiteX3" fmla="*/ 0 w 1754712"/>
                  <a:gd name="connsiteY3" fmla="*/ 1488814 h 1488814"/>
                  <a:gd name="connsiteX4" fmla="*/ 0 w 1754712"/>
                  <a:gd name="connsiteY4" fmla="*/ 0 h 1488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712" h="1488814">
                    <a:moveTo>
                      <a:pt x="0" y="0"/>
                    </a:moveTo>
                    <a:lnTo>
                      <a:pt x="1754712" y="0"/>
                    </a:lnTo>
                    <a:lnTo>
                      <a:pt x="1754712" y="1488814"/>
                    </a:lnTo>
                    <a:lnTo>
                      <a:pt x="0" y="1488814"/>
                    </a:lnTo>
                    <a:lnTo>
                      <a:pt x="0" y="0"/>
                    </a:lnTo>
                    <a:close/>
                  </a:path>
                </a:pathLst>
              </a:custGeom>
              <a:solidFill>
                <a:srgbClr val="D9E5E8"/>
              </a:solidFill>
              <a:ln>
                <a:noFill/>
              </a:ln>
            </p:spPr>
            <p:style>
              <a:lnRef idx="2">
                <a:schemeClr val="accent4">
                  <a:tint val="40000"/>
                  <a:alpha val="90000"/>
                  <a:hueOff val="-1972855"/>
                  <a:satOff val="11079"/>
                  <a:lumOff val="704"/>
                  <a:alphaOff val="0"/>
                </a:schemeClr>
              </a:lnRef>
              <a:fillRef idx="1">
                <a:schemeClr val="accent4">
                  <a:tint val="40000"/>
                  <a:alpha val="90000"/>
                  <a:hueOff val="-1972855"/>
                  <a:satOff val="11079"/>
                  <a:lumOff val="704"/>
                  <a:alphaOff val="0"/>
                </a:schemeClr>
              </a:fillRef>
              <a:effectRef idx="0">
                <a:schemeClr val="accent4">
                  <a:tint val="40000"/>
                  <a:alpha val="90000"/>
                  <a:hueOff val="-1972855"/>
                  <a:satOff val="11079"/>
                  <a:lumOff val="704"/>
                  <a:alphaOff val="0"/>
                </a:schemeClr>
              </a:effectRef>
              <a:fontRef idx="minor">
                <a:schemeClr val="dk1">
                  <a:hueOff val="0"/>
                  <a:satOff val="0"/>
                  <a:lumOff val="0"/>
                  <a:alphaOff val="0"/>
                </a:schemeClr>
              </a:fontRef>
            </p:style>
            <p:txBody>
              <a:bodyPr spcFirstLastPara="0" vert="horz" wrap="square" lIns="57242" tIns="57242" rIns="76323" bIns="85863" numCol="1" spcCol="1270" anchor="t" anchorCtr="0">
                <a:noAutofit/>
              </a:bodyPr>
              <a:lstStyle/>
              <a:p>
                <a:pPr marL="182880" lvl="1" indent="-182880" defTabSz="568960">
                  <a:lnSpc>
                    <a:spcPct val="120000"/>
                  </a:lnSpc>
                  <a:spcBef>
                    <a:spcPct val="0"/>
                  </a:spcBef>
                  <a:spcAft>
                    <a:spcPts val="640"/>
                  </a:spcAft>
                  <a:buFont typeface="Wingdings" panose="05000000000000000000" pitchFamily="2" charset="2"/>
                  <a:buChar char="l"/>
                </a:pPr>
                <a:r>
                  <a:rPr lang="zh-CN" altLang="en-US" sz="1600" dirty="0">
                    <a:solidFill>
                      <a:schemeClr val="tx1"/>
                    </a:solidFill>
                    <a:latin typeface="+mn-ea"/>
                  </a:rPr>
                  <a:t>移动通信</a:t>
                </a:r>
                <a:r>
                  <a:rPr lang="zh-CN" altLang="en-US" sz="1600" dirty="0" smtClean="0">
                    <a:solidFill>
                      <a:schemeClr val="tx1"/>
                    </a:solidFill>
                    <a:latin typeface="+mn-ea"/>
                  </a:rPr>
                  <a:t>网的主体设备</a:t>
                </a:r>
                <a:endParaRPr lang="en-US" altLang="zh-CN" sz="1600" dirty="0" smtClean="0">
                  <a:solidFill>
                    <a:schemeClr val="tx1"/>
                  </a:solidFill>
                  <a:latin typeface="+mn-ea"/>
                </a:endParaRPr>
              </a:p>
              <a:p>
                <a:pPr marL="182880" lvl="1" indent="-182880" defTabSz="568960">
                  <a:lnSpc>
                    <a:spcPct val="120000"/>
                  </a:lnSpc>
                  <a:spcBef>
                    <a:spcPct val="0"/>
                  </a:spcBef>
                  <a:spcAft>
                    <a:spcPts val="640"/>
                  </a:spcAft>
                  <a:buFont typeface="Wingdings" panose="05000000000000000000" pitchFamily="2" charset="2"/>
                  <a:buChar char="l"/>
                </a:pPr>
                <a:r>
                  <a:rPr lang="zh-CN" altLang="en-US" sz="1600" dirty="0" smtClean="0">
                    <a:solidFill>
                      <a:schemeClr val="tx1"/>
                    </a:solidFill>
                    <a:latin typeface="+mn-ea"/>
                  </a:rPr>
                  <a:t>移动通信网稳定</a:t>
                </a:r>
                <a:r>
                  <a:rPr lang="zh-CN" altLang="en-US" sz="1600" dirty="0" smtClean="0">
                    <a:solidFill>
                      <a:schemeClr val="tx1"/>
                    </a:solidFill>
                    <a:latin typeface="+mn-ea"/>
                  </a:rPr>
                  <a:t>可靠运行的</a:t>
                </a:r>
                <a:r>
                  <a:rPr lang="zh-CN" altLang="en-US" sz="1600" dirty="0" smtClean="0">
                    <a:solidFill>
                      <a:schemeClr val="tx1"/>
                    </a:solidFill>
                    <a:latin typeface="+mn-ea"/>
                  </a:rPr>
                  <a:t>重要保障</a:t>
                </a:r>
                <a:endParaRPr lang="en-US" altLang="zh-CN" sz="1600" dirty="0" smtClean="0">
                  <a:solidFill>
                    <a:schemeClr val="tx1"/>
                  </a:solidFill>
                  <a:latin typeface="+mn-ea"/>
                </a:endParaRPr>
              </a:p>
            </p:txBody>
          </p:sp>
        </p:grpSp>
        <p:sp>
          <p:nvSpPr>
            <p:cNvPr id="16" name="椭圆 15"/>
            <p:cNvSpPr>
              <a:spLocks noChangeAspect="1"/>
            </p:cNvSpPr>
            <p:nvPr/>
          </p:nvSpPr>
          <p:spPr>
            <a:xfrm>
              <a:off x="242429" y="1212571"/>
              <a:ext cx="345463" cy="329157"/>
            </a:xfrm>
            <a:prstGeom prst="ellipse">
              <a:avLst/>
            </a:prstGeom>
            <a:solidFill>
              <a:srgbClr val="015AA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10" b="1" dirty="0">
                  <a:solidFill>
                    <a:prstClr val="white"/>
                  </a:solidFill>
                  <a:latin typeface="微软雅黑" panose="020B0503020204020204" pitchFamily="34" charset="-122"/>
                  <a:ea typeface="微软雅黑" panose="020B0503020204020204" pitchFamily="34" charset="-122"/>
                </a:rPr>
                <a:t>1</a:t>
              </a:r>
              <a:endParaRPr lang="zh-CN" altLang="en-US" sz="1610" b="1" dirty="0">
                <a:solidFill>
                  <a:prstClr val="white"/>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361498" y="1839891"/>
            <a:ext cx="2206106" cy="3186519"/>
            <a:chOff x="2195807" y="1319806"/>
            <a:chExt cx="2206106" cy="3186519"/>
          </a:xfrm>
        </p:grpSpPr>
        <p:sp>
          <p:nvSpPr>
            <p:cNvPr id="17" name="任意多边形 16"/>
            <p:cNvSpPr/>
            <p:nvPr/>
          </p:nvSpPr>
          <p:spPr>
            <a:xfrm>
              <a:off x="2381555" y="1500102"/>
              <a:ext cx="2020358" cy="991550"/>
            </a:xfrm>
            <a:custGeom>
              <a:avLst/>
              <a:gdLst>
                <a:gd name="connsiteX0" fmla="*/ 0 w 1754712"/>
                <a:gd name="connsiteY0" fmla="*/ 0 h 512608"/>
                <a:gd name="connsiteX1" fmla="*/ 1754712 w 1754712"/>
                <a:gd name="connsiteY1" fmla="*/ 0 h 512608"/>
                <a:gd name="connsiteX2" fmla="*/ 1754712 w 1754712"/>
                <a:gd name="connsiteY2" fmla="*/ 512608 h 512608"/>
                <a:gd name="connsiteX3" fmla="*/ 0 w 1754712"/>
                <a:gd name="connsiteY3" fmla="*/ 512608 h 512608"/>
                <a:gd name="connsiteX4" fmla="*/ 0 w 1754712"/>
                <a:gd name="connsiteY4" fmla="*/ 0 h 51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712" h="512608">
                  <a:moveTo>
                    <a:pt x="0" y="0"/>
                  </a:moveTo>
                  <a:lnTo>
                    <a:pt x="1754712" y="0"/>
                  </a:lnTo>
                  <a:lnTo>
                    <a:pt x="1754712" y="512608"/>
                  </a:lnTo>
                  <a:lnTo>
                    <a:pt x="0" y="512608"/>
                  </a:lnTo>
                  <a:lnTo>
                    <a:pt x="0" y="0"/>
                  </a:lnTo>
                  <a:close/>
                </a:path>
              </a:pathLst>
            </a:custGeom>
            <a:solidFill>
              <a:srgbClr val="1A7BAE"/>
            </a:solidFill>
            <a:ln>
              <a:noFill/>
            </a:ln>
          </p:spPr>
          <p:style>
            <a:lnRef idx="2">
              <a:schemeClr val="accent4">
                <a:hueOff val="-2232385"/>
                <a:satOff val="13449"/>
                <a:lumOff val="1078"/>
                <a:alphaOff val="0"/>
              </a:schemeClr>
            </a:lnRef>
            <a:fillRef idx="1">
              <a:schemeClr val="accent4">
                <a:hueOff val="-2232385"/>
                <a:satOff val="13449"/>
                <a:lumOff val="1078"/>
                <a:alphaOff val="0"/>
              </a:schemeClr>
            </a:fillRef>
            <a:effectRef idx="0">
              <a:schemeClr val="accent4">
                <a:hueOff val="-2232385"/>
                <a:satOff val="13449"/>
                <a:lumOff val="1078"/>
                <a:alphaOff val="0"/>
              </a:schemeClr>
            </a:effectRef>
            <a:fontRef idx="minor">
              <a:schemeClr val="lt1"/>
            </a:fontRef>
          </p:style>
          <p:txBody>
            <a:bodyPr spcFirstLastPara="0" vert="horz" wrap="square" lIns="76323" tIns="43613" rIns="76323" bIns="43613" numCol="1" spcCol="1270" anchor="ctr" anchorCtr="0">
              <a:noAutofit/>
            </a:bodyPr>
            <a:lstStyle/>
            <a:p>
              <a:pPr algn="ctr" defTabSz="568960">
                <a:lnSpc>
                  <a:spcPct val="90000"/>
                </a:lnSpc>
                <a:spcBef>
                  <a:spcPct val="0"/>
                </a:spcBef>
                <a:spcAft>
                  <a:spcPct val="35000"/>
                </a:spcAft>
              </a:pPr>
              <a:r>
                <a:rPr lang="zh-CN" altLang="en-US" sz="2860" b="1" dirty="0" smtClean="0">
                  <a:latin typeface="+mn-ea"/>
                </a:rPr>
                <a:t>故障</a:t>
              </a:r>
              <a:endParaRPr lang="en-US" altLang="zh-CN" sz="2860" b="1" dirty="0">
                <a:latin typeface="+mn-ea"/>
              </a:endParaRPr>
            </a:p>
          </p:txBody>
        </p:sp>
        <p:sp>
          <p:nvSpPr>
            <p:cNvPr id="18" name="任意多边形 17"/>
            <p:cNvSpPr/>
            <p:nvPr/>
          </p:nvSpPr>
          <p:spPr>
            <a:xfrm>
              <a:off x="2368537" y="2492046"/>
              <a:ext cx="2033375" cy="2014279"/>
            </a:xfrm>
            <a:custGeom>
              <a:avLst/>
              <a:gdLst>
                <a:gd name="connsiteX0" fmla="*/ 0 w 1754712"/>
                <a:gd name="connsiteY0" fmla="*/ 0 h 1488814"/>
                <a:gd name="connsiteX1" fmla="*/ 1754712 w 1754712"/>
                <a:gd name="connsiteY1" fmla="*/ 0 h 1488814"/>
                <a:gd name="connsiteX2" fmla="*/ 1754712 w 1754712"/>
                <a:gd name="connsiteY2" fmla="*/ 1488814 h 1488814"/>
                <a:gd name="connsiteX3" fmla="*/ 0 w 1754712"/>
                <a:gd name="connsiteY3" fmla="*/ 1488814 h 1488814"/>
                <a:gd name="connsiteX4" fmla="*/ 0 w 1754712"/>
                <a:gd name="connsiteY4" fmla="*/ 0 h 1488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712" h="1488814">
                  <a:moveTo>
                    <a:pt x="0" y="0"/>
                  </a:moveTo>
                  <a:lnTo>
                    <a:pt x="1754712" y="0"/>
                  </a:lnTo>
                  <a:lnTo>
                    <a:pt x="1754712" y="1488814"/>
                  </a:lnTo>
                  <a:lnTo>
                    <a:pt x="0" y="1488814"/>
                  </a:lnTo>
                  <a:lnTo>
                    <a:pt x="0" y="0"/>
                  </a:lnTo>
                  <a:close/>
                </a:path>
              </a:pathLst>
            </a:custGeom>
            <a:solidFill>
              <a:srgbClr val="D9E5E8"/>
            </a:solidFill>
            <a:ln>
              <a:noFill/>
            </a:ln>
          </p:spPr>
          <p:style>
            <a:lnRef idx="2">
              <a:schemeClr val="accent4">
                <a:tint val="40000"/>
                <a:alpha val="90000"/>
                <a:hueOff val="-1972855"/>
                <a:satOff val="11079"/>
                <a:lumOff val="704"/>
                <a:alphaOff val="0"/>
              </a:schemeClr>
            </a:lnRef>
            <a:fillRef idx="1">
              <a:schemeClr val="accent4">
                <a:tint val="40000"/>
                <a:alpha val="90000"/>
                <a:hueOff val="-1972855"/>
                <a:satOff val="11079"/>
                <a:lumOff val="704"/>
                <a:alphaOff val="0"/>
              </a:schemeClr>
            </a:fillRef>
            <a:effectRef idx="0">
              <a:schemeClr val="accent4">
                <a:tint val="40000"/>
                <a:alpha val="90000"/>
                <a:hueOff val="-1972855"/>
                <a:satOff val="11079"/>
                <a:lumOff val="704"/>
                <a:alphaOff val="0"/>
              </a:schemeClr>
            </a:effectRef>
            <a:fontRef idx="minor">
              <a:schemeClr val="dk1">
                <a:hueOff val="0"/>
                <a:satOff val="0"/>
                <a:lumOff val="0"/>
                <a:alphaOff val="0"/>
              </a:schemeClr>
            </a:fontRef>
          </p:style>
          <p:txBody>
            <a:bodyPr spcFirstLastPara="0" vert="horz" wrap="square" lIns="57242" tIns="57242" rIns="76323" bIns="85863" numCol="1" spcCol="1270" anchor="t" anchorCtr="0">
              <a:noAutofit/>
            </a:bodyPr>
            <a:lstStyle/>
            <a:p>
              <a:pPr marL="182880" lvl="1" indent="-182880" defTabSz="568960">
                <a:lnSpc>
                  <a:spcPct val="120000"/>
                </a:lnSpc>
                <a:spcBef>
                  <a:spcPct val="0"/>
                </a:spcBef>
                <a:spcAft>
                  <a:spcPts val="640"/>
                </a:spcAft>
                <a:buFont typeface="Wingdings" panose="05000000000000000000" pitchFamily="2" charset="2"/>
                <a:buChar char="l"/>
              </a:pPr>
              <a:r>
                <a:rPr lang="zh-CN" altLang="en-US" sz="1600" dirty="0" smtClean="0">
                  <a:solidFill>
                    <a:schemeClr val="tx1"/>
                  </a:solidFill>
                  <a:latin typeface="+mn-ea"/>
                </a:rPr>
                <a:t>时有发生</a:t>
              </a:r>
              <a:endParaRPr lang="en-US" altLang="zh-CN" sz="1600" dirty="0" smtClean="0">
                <a:solidFill>
                  <a:schemeClr val="tx1"/>
                </a:solidFill>
                <a:latin typeface="+mn-ea"/>
              </a:endParaRPr>
            </a:p>
            <a:p>
              <a:pPr marL="182880" lvl="1" indent="-182880" defTabSz="568960">
                <a:lnSpc>
                  <a:spcPct val="120000"/>
                </a:lnSpc>
                <a:spcBef>
                  <a:spcPct val="0"/>
                </a:spcBef>
                <a:spcAft>
                  <a:spcPts val="640"/>
                </a:spcAft>
                <a:buFont typeface="Wingdings" panose="05000000000000000000" pitchFamily="2" charset="2"/>
                <a:buChar char="l"/>
              </a:pPr>
              <a:r>
                <a:rPr lang="zh-CN" altLang="en-US" sz="1600" dirty="0" smtClean="0">
                  <a:solidFill>
                    <a:schemeClr val="tx1"/>
                  </a:solidFill>
                  <a:latin typeface="+mn-ea"/>
                </a:rPr>
                <a:t>故障发生的时刻</a:t>
              </a:r>
              <a:endParaRPr lang="en-US" altLang="zh-CN" sz="1600" dirty="0" smtClean="0">
                <a:solidFill>
                  <a:schemeClr val="tx1"/>
                </a:solidFill>
                <a:latin typeface="+mn-ea"/>
              </a:endParaRPr>
            </a:p>
            <a:p>
              <a:pPr marL="182880" lvl="1" indent="-182880" defTabSz="568960">
                <a:lnSpc>
                  <a:spcPct val="120000"/>
                </a:lnSpc>
                <a:spcBef>
                  <a:spcPct val="0"/>
                </a:spcBef>
                <a:spcAft>
                  <a:spcPts val="640"/>
                </a:spcAft>
                <a:buFont typeface="Wingdings" panose="05000000000000000000" pitchFamily="2" charset="2"/>
                <a:buChar char="l"/>
              </a:pPr>
              <a:r>
                <a:rPr lang="zh-CN" altLang="en-US" sz="1600" dirty="0" smtClean="0">
                  <a:solidFill>
                    <a:schemeClr val="tx1"/>
                  </a:solidFill>
                  <a:latin typeface="+mn-ea"/>
                </a:rPr>
                <a:t>伴随故障发生的告警的发生时刻</a:t>
              </a:r>
              <a:endParaRPr lang="zh-CN" altLang="en-US" sz="1600" dirty="0">
                <a:solidFill>
                  <a:schemeClr val="tx1"/>
                </a:solidFill>
                <a:latin typeface="+mn-ea"/>
              </a:endParaRPr>
            </a:p>
          </p:txBody>
        </p:sp>
        <p:sp>
          <p:nvSpPr>
            <p:cNvPr id="19" name="椭圆 18"/>
            <p:cNvSpPr>
              <a:spLocks noChangeAspect="1"/>
            </p:cNvSpPr>
            <p:nvPr/>
          </p:nvSpPr>
          <p:spPr>
            <a:xfrm>
              <a:off x="2195807" y="1319806"/>
              <a:ext cx="345463" cy="329157"/>
            </a:xfrm>
            <a:prstGeom prst="ellipse">
              <a:avLst/>
            </a:prstGeom>
            <a:solidFill>
              <a:srgbClr val="015AA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10" b="1" dirty="0">
                  <a:solidFill>
                    <a:prstClr val="white"/>
                  </a:solidFill>
                  <a:latin typeface="微软雅黑" panose="020B0503020204020204" pitchFamily="34" charset="-122"/>
                  <a:ea typeface="微软雅黑" panose="020B0503020204020204" pitchFamily="34" charset="-122"/>
                </a:rPr>
                <a:t>2</a:t>
              </a:r>
              <a:endParaRPr lang="zh-CN" altLang="en-US" sz="1610" b="1" dirty="0">
                <a:solidFill>
                  <a:prstClr val="white"/>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6338496" y="1839890"/>
            <a:ext cx="2202667" cy="3186520"/>
            <a:chOff x="4322617" y="1319806"/>
            <a:chExt cx="2202667" cy="3186520"/>
          </a:xfrm>
        </p:grpSpPr>
        <p:sp>
          <p:nvSpPr>
            <p:cNvPr id="20" name="任意多边形 19"/>
            <p:cNvSpPr/>
            <p:nvPr/>
          </p:nvSpPr>
          <p:spPr>
            <a:xfrm>
              <a:off x="4503339" y="1500102"/>
              <a:ext cx="2021945" cy="991550"/>
            </a:xfrm>
            <a:custGeom>
              <a:avLst/>
              <a:gdLst>
                <a:gd name="connsiteX0" fmla="*/ 0 w 1754712"/>
                <a:gd name="connsiteY0" fmla="*/ 0 h 512608"/>
                <a:gd name="connsiteX1" fmla="*/ 1754712 w 1754712"/>
                <a:gd name="connsiteY1" fmla="*/ 0 h 512608"/>
                <a:gd name="connsiteX2" fmla="*/ 1754712 w 1754712"/>
                <a:gd name="connsiteY2" fmla="*/ 512608 h 512608"/>
                <a:gd name="connsiteX3" fmla="*/ 0 w 1754712"/>
                <a:gd name="connsiteY3" fmla="*/ 512608 h 512608"/>
                <a:gd name="connsiteX4" fmla="*/ 0 w 1754712"/>
                <a:gd name="connsiteY4" fmla="*/ 0 h 512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712" h="512608">
                  <a:moveTo>
                    <a:pt x="0" y="0"/>
                  </a:moveTo>
                  <a:lnTo>
                    <a:pt x="1754712" y="0"/>
                  </a:lnTo>
                  <a:lnTo>
                    <a:pt x="1754712" y="512608"/>
                  </a:lnTo>
                  <a:lnTo>
                    <a:pt x="0" y="512608"/>
                  </a:lnTo>
                  <a:lnTo>
                    <a:pt x="0" y="0"/>
                  </a:lnTo>
                  <a:close/>
                </a:path>
              </a:pathLst>
            </a:custGeom>
            <a:solidFill>
              <a:srgbClr val="1A7BAE"/>
            </a:solidFill>
            <a:ln>
              <a:noFill/>
            </a:ln>
          </p:spPr>
          <p:style>
            <a:lnRef idx="2">
              <a:schemeClr val="accent4">
                <a:hueOff val="-4464770"/>
                <a:satOff val="26899"/>
                <a:lumOff val="2156"/>
                <a:alphaOff val="0"/>
              </a:schemeClr>
            </a:lnRef>
            <a:fillRef idx="1">
              <a:schemeClr val="accent4">
                <a:hueOff val="-4464770"/>
                <a:satOff val="26899"/>
                <a:lumOff val="2156"/>
                <a:alphaOff val="0"/>
              </a:schemeClr>
            </a:fillRef>
            <a:effectRef idx="0">
              <a:schemeClr val="accent4">
                <a:hueOff val="-4464770"/>
                <a:satOff val="26899"/>
                <a:lumOff val="2156"/>
                <a:alphaOff val="0"/>
              </a:schemeClr>
            </a:effectRef>
            <a:fontRef idx="minor">
              <a:schemeClr val="lt1"/>
            </a:fontRef>
          </p:style>
          <p:txBody>
            <a:bodyPr spcFirstLastPara="0" vert="horz" wrap="square" lIns="76323" tIns="43613" rIns="76323" bIns="43613" numCol="1" spcCol="1270" anchor="ctr" anchorCtr="0">
              <a:noAutofit/>
            </a:bodyPr>
            <a:lstStyle/>
            <a:p>
              <a:pPr algn="ctr" defTabSz="568960">
                <a:lnSpc>
                  <a:spcPct val="90000"/>
                </a:lnSpc>
                <a:spcBef>
                  <a:spcPct val="0"/>
                </a:spcBef>
                <a:spcAft>
                  <a:spcPct val="35000"/>
                </a:spcAft>
              </a:pPr>
              <a:r>
                <a:rPr lang="zh-CN" altLang="en-US" sz="2860" b="1" dirty="0" smtClean="0">
                  <a:latin typeface="+mn-ea"/>
                </a:rPr>
                <a:t>告警</a:t>
              </a:r>
              <a:endParaRPr lang="zh-CN" altLang="en-US" sz="2860" b="1" dirty="0">
                <a:latin typeface="+mn-ea"/>
              </a:endParaRPr>
            </a:p>
          </p:txBody>
        </p:sp>
        <p:sp>
          <p:nvSpPr>
            <p:cNvPr id="21" name="任意多边形 20"/>
            <p:cNvSpPr/>
            <p:nvPr/>
          </p:nvSpPr>
          <p:spPr>
            <a:xfrm>
              <a:off x="4503338" y="2491651"/>
              <a:ext cx="2021945" cy="2014675"/>
            </a:xfrm>
            <a:custGeom>
              <a:avLst/>
              <a:gdLst>
                <a:gd name="connsiteX0" fmla="*/ 0 w 1754712"/>
                <a:gd name="connsiteY0" fmla="*/ 0 h 1488814"/>
                <a:gd name="connsiteX1" fmla="*/ 1754712 w 1754712"/>
                <a:gd name="connsiteY1" fmla="*/ 0 h 1488814"/>
                <a:gd name="connsiteX2" fmla="*/ 1754712 w 1754712"/>
                <a:gd name="connsiteY2" fmla="*/ 1488814 h 1488814"/>
                <a:gd name="connsiteX3" fmla="*/ 0 w 1754712"/>
                <a:gd name="connsiteY3" fmla="*/ 1488814 h 1488814"/>
                <a:gd name="connsiteX4" fmla="*/ 0 w 1754712"/>
                <a:gd name="connsiteY4" fmla="*/ 0 h 1488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712" h="1488814">
                  <a:moveTo>
                    <a:pt x="0" y="0"/>
                  </a:moveTo>
                  <a:lnTo>
                    <a:pt x="1754712" y="0"/>
                  </a:lnTo>
                  <a:lnTo>
                    <a:pt x="1754712" y="1488814"/>
                  </a:lnTo>
                  <a:lnTo>
                    <a:pt x="0" y="1488814"/>
                  </a:lnTo>
                  <a:lnTo>
                    <a:pt x="0" y="0"/>
                  </a:lnTo>
                  <a:close/>
                </a:path>
              </a:pathLst>
            </a:custGeom>
            <a:solidFill>
              <a:srgbClr val="D9E5E8"/>
            </a:solidFill>
            <a:ln>
              <a:noFill/>
            </a:ln>
          </p:spPr>
          <p:style>
            <a:lnRef idx="2">
              <a:schemeClr val="accent4">
                <a:tint val="40000"/>
                <a:alpha val="90000"/>
                <a:hueOff val="-3945710"/>
                <a:satOff val="22157"/>
                <a:lumOff val="1408"/>
                <a:alphaOff val="0"/>
              </a:schemeClr>
            </a:lnRef>
            <a:fillRef idx="1">
              <a:schemeClr val="accent4">
                <a:tint val="40000"/>
                <a:alpha val="90000"/>
                <a:hueOff val="-3945710"/>
                <a:satOff val="22157"/>
                <a:lumOff val="1408"/>
                <a:alphaOff val="0"/>
              </a:schemeClr>
            </a:fillRef>
            <a:effectRef idx="0">
              <a:schemeClr val="accent4">
                <a:tint val="40000"/>
                <a:alpha val="90000"/>
                <a:hueOff val="-3945710"/>
                <a:satOff val="22157"/>
                <a:lumOff val="1408"/>
                <a:alphaOff val="0"/>
              </a:schemeClr>
            </a:effectRef>
            <a:fontRef idx="minor">
              <a:schemeClr val="dk1">
                <a:hueOff val="0"/>
                <a:satOff val="0"/>
                <a:lumOff val="0"/>
                <a:alphaOff val="0"/>
              </a:schemeClr>
            </a:fontRef>
          </p:style>
          <p:txBody>
            <a:bodyPr spcFirstLastPara="0" vert="horz" wrap="square" lIns="57242" tIns="57242" rIns="76323" bIns="85863" numCol="1" spcCol="1270" anchor="t" anchorCtr="0">
              <a:noAutofit/>
            </a:bodyPr>
            <a:lstStyle/>
            <a:p>
              <a:pPr marL="182880" lvl="1" indent="-182880" defTabSz="568960">
                <a:lnSpc>
                  <a:spcPct val="120000"/>
                </a:lnSpc>
                <a:spcBef>
                  <a:spcPct val="0"/>
                </a:spcBef>
                <a:spcAft>
                  <a:spcPts val="640"/>
                </a:spcAft>
                <a:buFont typeface="Wingdings" panose="05000000000000000000" pitchFamily="2" charset="2"/>
                <a:buChar char="l"/>
              </a:pPr>
              <a:r>
                <a:rPr lang="zh-CN" altLang="en-US" sz="1600" dirty="0" smtClean="0">
                  <a:latin typeface="+mn-ea"/>
                </a:rPr>
                <a:t>基站运行状态异常的反映</a:t>
              </a:r>
              <a:endParaRPr lang="en-US" altLang="zh-CN" sz="1600" dirty="0" smtClean="0">
                <a:latin typeface="+mn-ea"/>
              </a:endParaRPr>
            </a:p>
            <a:p>
              <a:pPr marL="182880" lvl="1" indent="-182880" defTabSz="568960">
                <a:lnSpc>
                  <a:spcPct val="120000"/>
                </a:lnSpc>
                <a:spcBef>
                  <a:spcPct val="0"/>
                </a:spcBef>
                <a:spcAft>
                  <a:spcPts val="640"/>
                </a:spcAft>
                <a:buFont typeface="Wingdings" panose="05000000000000000000" pitchFamily="2" charset="2"/>
                <a:buChar char="l"/>
              </a:pPr>
              <a:r>
                <a:rPr lang="zh-CN" altLang="en-US" sz="1600" dirty="0" smtClean="0">
                  <a:latin typeface="+mn-ea"/>
                </a:rPr>
                <a:t>与</a:t>
              </a:r>
              <a:r>
                <a:rPr lang="zh-CN" altLang="en-US" sz="1600" dirty="0" smtClean="0">
                  <a:latin typeface="+mn-ea"/>
                </a:rPr>
                <a:t>故障存在着密切的关联关系</a:t>
              </a:r>
              <a:endParaRPr lang="en-US" altLang="zh-CN" sz="1600" dirty="0" smtClean="0">
                <a:latin typeface="+mn-ea"/>
              </a:endParaRPr>
            </a:p>
            <a:p>
              <a:pPr marL="182880" lvl="1" indent="-182880" defTabSz="568960">
                <a:lnSpc>
                  <a:spcPct val="120000"/>
                </a:lnSpc>
                <a:spcBef>
                  <a:spcPct val="0"/>
                </a:spcBef>
                <a:spcAft>
                  <a:spcPts val="640"/>
                </a:spcAft>
                <a:buFont typeface="Wingdings" panose="05000000000000000000" pitchFamily="2" charset="2"/>
                <a:buChar char="l"/>
              </a:pPr>
              <a:r>
                <a:rPr lang="zh-CN" altLang="en-US" sz="1600" dirty="0" smtClean="0">
                  <a:latin typeface="+mn-ea"/>
                </a:rPr>
                <a:t>故障类型识别的重要依据</a:t>
              </a:r>
              <a:endParaRPr lang="en-US" altLang="zh-CN" sz="1600" dirty="0">
                <a:latin typeface="+mn-ea"/>
              </a:endParaRPr>
            </a:p>
            <a:p>
              <a:pPr marL="0" lvl="1" defTabSz="568960">
                <a:lnSpc>
                  <a:spcPct val="90000"/>
                </a:lnSpc>
                <a:spcBef>
                  <a:spcPct val="0"/>
                </a:spcBef>
                <a:spcAft>
                  <a:spcPts val="640"/>
                </a:spcAft>
              </a:pPr>
              <a:endParaRPr lang="en-US" altLang="zh-CN" sz="1520" dirty="0"/>
            </a:p>
            <a:p>
              <a:pPr marL="0" lvl="1" defTabSz="568960">
                <a:lnSpc>
                  <a:spcPct val="90000"/>
                </a:lnSpc>
                <a:spcBef>
                  <a:spcPct val="0"/>
                </a:spcBef>
                <a:spcAft>
                  <a:spcPts val="640"/>
                </a:spcAft>
              </a:pPr>
              <a:r>
                <a:rPr lang="zh-CN" altLang="en-US" sz="1165" dirty="0"/>
                <a:t/>
              </a:r>
              <a:br>
                <a:rPr lang="zh-CN" altLang="en-US" sz="1165" dirty="0"/>
              </a:br>
              <a:endParaRPr lang="zh-CN" altLang="en-US" sz="1165" dirty="0"/>
            </a:p>
          </p:txBody>
        </p:sp>
        <p:sp>
          <p:nvSpPr>
            <p:cNvPr id="22" name="椭圆 21"/>
            <p:cNvSpPr>
              <a:spLocks noChangeAspect="1"/>
            </p:cNvSpPr>
            <p:nvPr/>
          </p:nvSpPr>
          <p:spPr>
            <a:xfrm>
              <a:off x="4322617" y="1319806"/>
              <a:ext cx="345463" cy="329157"/>
            </a:xfrm>
            <a:prstGeom prst="ellipse">
              <a:avLst/>
            </a:prstGeom>
            <a:solidFill>
              <a:srgbClr val="015AA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10" b="1" dirty="0">
                  <a:solidFill>
                    <a:prstClr val="white"/>
                  </a:solidFill>
                  <a:latin typeface="微软雅黑" panose="020B0503020204020204" pitchFamily="34" charset="-122"/>
                  <a:ea typeface="微软雅黑" panose="020B0503020204020204" pitchFamily="34" charset="-122"/>
                </a:rPr>
                <a:t>3</a:t>
              </a:r>
              <a:endParaRPr lang="zh-CN" altLang="en-US" sz="1610" b="1" dirty="0">
                <a:solidFill>
                  <a:prstClr val="white"/>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639935" y="1260892"/>
            <a:ext cx="2929568" cy="459741"/>
          </a:xfrm>
          <a:prstGeom prst="rect">
            <a:avLst/>
          </a:prstGeom>
          <a:noFill/>
        </p:spPr>
        <p:txBody>
          <a:bodyPr wrap="square" rtlCol="0">
            <a:spAutoFit/>
          </a:bodyPr>
          <a:lstStyle/>
          <a:p>
            <a:pPr>
              <a:lnSpc>
                <a:spcPct val="120000"/>
              </a:lnSpc>
            </a:pPr>
            <a:r>
              <a:rPr lang="en-US" altLang="zh-CN" sz="2200" b="1" dirty="0">
                <a:latin typeface="Times New Roman" panose="02020603050405020304" pitchFamily="18" charset="0"/>
                <a:cs typeface="Times New Roman" panose="02020603050405020304" pitchFamily="18" charset="0"/>
              </a:rPr>
              <a:t>1.1  </a:t>
            </a:r>
            <a:r>
              <a:rPr lang="zh-CN" altLang="en-US" sz="2200" b="1" dirty="0">
                <a:latin typeface="Times New Roman" panose="02020603050405020304" pitchFamily="18" charset="0"/>
                <a:cs typeface="Times New Roman" panose="02020603050405020304" pitchFamily="18" charset="0"/>
              </a:rPr>
              <a:t>选题背景及意义</a:t>
            </a:r>
          </a:p>
        </p:txBody>
      </p:sp>
      <p:grpSp>
        <p:nvGrpSpPr>
          <p:cNvPr id="27" name="组合 26"/>
          <p:cNvGrpSpPr/>
          <p:nvPr/>
        </p:nvGrpSpPr>
        <p:grpSpPr>
          <a:xfrm>
            <a:off x="1921570" y="3285904"/>
            <a:ext cx="3799618" cy="2487544"/>
            <a:chOff x="1921570" y="3285904"/>
            <a:chExt cx="3799618" cy="2487544"/>
          </a:xfrm>
        </p:grpSpPr>
        <p:sp>
          <p:nvSpPr>
            <p:cNvPr id="7" name="椭圆 6"/>
            <p:cNvSpPr/>
            <p:nvPr/>
          </p:nvSpPr>
          <p:spPr>
            <a:xfrm>
              <a:off x="3306000" y="3285904"/>
              <a:ext cx="2415188" cy="1175658"/>
            </a:xfrm>
            <a:prstGeom prst="ellips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a:endCxn id="13" idx="0"/>
            </p:cNvCxnSpPr>
            <p:nvPr/>
          </p:nvCxnSpPr>
          <p:spPr>
            <a:xfrm flipH="1">
              <a:off x="1921570" y="4461562"/>
              <a:ext cx="2171152" cy="13118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13" name="文本框 12"/>
          <p:cNvSpPr txBox="1"/>
          <p:nvPr/>
        </p:nvSpPr>
        <p:spPr>
          <a:xfrm>
            <a:off x="985398" y="5773448"/>
            <a:ext cx="1872343" cy="369332"/>
          </a:xfrm>
          <a:prstGeom prst="rect">
            <a:avLst/>
          </a:prstGeom>
          <a:noFill/>
        </p:spPr>
        <p:txBody>
          <a:bodyPr wrap="square" rtlCol="0">
            <a:spAutoFit/>
          </a:bodyPr>
          <a:lstStyle/>
          <a:p>
            <a:r>
              <a:rPr lang="zh-CN" altLang="en-US" dirty="0" smtClean="0"/>
              <a:t>基站故障的类型</a:t>
            </a:r>
            <a:endParaRPr lang="zh-CN" altLang="en-US" dirty="0"/>
          </a:p>
        </p:txBody>
      </p:sp>
      <p:grpSp>
        <p:nvGrpSpPr>
          <p:cNvPr id="28" name="组合 27"/>
          <p:cNvGrpSpPr/>
          <p:nvPr/>
        </p:nvGrpSpPr>
        <p:grpSpPr>
          <a:xfrm>
            <a:off x="2881085" y="5311783"/>
            <a:ext cx="5147874" cy="1205974"/>
            <a:chOff x="2881085" y="5311783"/>
            <a:chExt cx="5147874" cy="1205974"/>
          </a:xfrm>
        </p:grpSpPr>
        <p:sp>
          <p:nvSpPr>
            <p:cNvPr id="15" name="左大括号 14"/>
            <p:cNvSpPr/>
            <p:nvPr/>
          </p:nvSpPr>
          <p:spPr>
            <a:xfrm>
              <a:off x="2881085" y="5457371"/>
              <a:ext cx="268515" cy="1001486"/>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4" name="文本框 23"/>
            <p:cNvSpPr txBox="1"/>
            <p:nvPr/>
          </p:nvSpPr>
          <p:spPr>
            <a:xfrm>
              <a:off x="3306000" y="5311783"/>
              <a:ext cx="4722959" cy="646331"/>
            </a:xfrm>
            <a:prstGeom prst="rect">
              <a:avLst/>
            </a:prstGeom>
            <a:noFill/>
          </p:spPr>
          <p:txBody>
            <a:bodyPr wrap="square" rtlCol="0">
              <a:spAutoFit/>
            </a:bodyPr>
            <a:lstStyle/>
            <a:p>
              <a:r>
                <a:rPr lang="zh-CN" altLang="en-US" dirty="0"/>
                <a:t>帮助运维人员对基站故障进行快速定位和有针对性的维修</a:t>
              </a:r>
            </a:p>
          </p:txBody>
        </p:sp>
        <p:sp>
          <p:nvSpPr>
            <p:cNvPr id="26" name="文本框 25"/>
            <p:cNvSpPr txBox="1"/>
            <p:nvPr/>
          </p:nvSpPr>
          <p:spPr>
            <a:xfrm>
              <a:off x="3306000" y="6148425"/>
              <a:ext cx="4722959" cy="369332"/>
            </a:xfrm>
            <a:prstGeom prst="rect">
              <a:avLst/>
            </a:prstGeom>
            <a:noFill/>
          </p:spPr>
          <p:txBody>
            <a:bodyPr wrap="square" rtlCol="0">
              <a:spAutoFit/>
            </a:bodyPr>
            <a:lstStyle/>
            <a:p>
              <a:r>
                <a:rPr lang="zh-CN" altLang="en-US" dirty="0"/>
                <a:t>使基站能够快速恢复到</a:t>
              </a:r>
              <a:r>
                <a:rPr lang="zh-CN" altLang="en-US" dirty="0" smtClean="0"/>
                <a:t>正常工作状态</a:t>
              </a:r>
              <a:endParaRPr lang="zh-CN" altLang="en-US" dirty="0"/>
            </a:p>
          </p:txBody>
        </p:sp>
      </p:grpSp>
    </p:spTree>
    <p:extLst>
      <p:ext uri="{BB962C8B-B14F-4D97-AF65-F5344CB8AC3E}">
        <p14:creationId xmlns:p14="http://schemas.microsoft.com/office/powerpoint/2010/main" val="3053365862"/>
      </p:ext>
    </p:extLst>
  </p:cSld>
  <p:clrMapOvr>
    <a:masterClrMapping/>
  </p:clrMapOvr>
  <p:transition spd="med" advTm="1734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000"/>
                                        <p:tgtEl>
                                          <p:spTgt spid="28"/>
                                        </p:tgtEl>
                                      </p:cBhvr>
                                    </p:animEffect>
                                    <p:anim calcmode="lin" valueType="num">
                                      <p:cBhvr>
                                        <p:cTn id="22" dur="1000" fill="hold"/>
                                        <p:tgtEl>
                                          <p:spTgt spid="28"/>
                                        </p:tgtEl>
                                        <p:attrNameLst>
                                          <p:attrName>ppt_x</p:attrName>
                                        </p:attrNameLst>
                                      </p:cBhvr>
                                      <p:tavLst>
                                        <p:tav tm="0">
                                          <p:val>
                                            <p:strVal val="#ppt_x"/>
                                          </p:val>
                                        </p:tav>
                                        <p:tav tm="100000">
                                          <p:val>
                                            <p:strVal val="#ppt_x"/>
                                          </p:val>
                                        </p:tav>
                                      </p:tavLst>
                                    </p:anim>
                                    <p:anim calcmode="lin" valueType="num">
                                      <p:cBhvr>
                                        <p:cTn id="2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flipV="1">
            <a:off x="492610" y="1044099"/>
            <a:ext cx="4572142" cy="403"/>
          </a:xfrm>
          <a:prstGeom prst="line">
            <a:avLst/>
          </a:prstGeom>
          <a:ln>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92610" y="1044501"/>
            <a:ext cx="36001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6"/>
          <p:cNvSpPr txBox="1"/>
          <p:nvPr/>
        </p:nvSpPr>
        <p:spPr>
          <a:xfrm>
            <a:off x="5371782" y="282331"/>
            <a:ext cx="3410254" cy="457486"/>
          </a:xfrm>
          <a:prstGeom prst="rect">
            <a:avLst/>
          </a:prstGeom>
          <a:noFill/>
        </p:spPr>
        <p:txBody>
          <a:bodyPr wrap="square" lIns="87302" tIns="43651" rIns="87302" bIns="43651" rtlCol="0">
            <a:spAutoFit/>
          </a:bodyPr>
          <a:lstStyle/>
          <a:p>
            <a:pPr algn="r"/>
            <a:r>
              <a:rPr lang="en-US" altLang="zh-CN" sz="2400" b="1" dirty="0" smtClean="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smtClean="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引言</a:t>
            </a:r>
            <a:endParaRPr lang="zh-CN" altLang="en-US" sz="2400" b="1" dirty="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5"/>
          <p:cNvSpPr txBox="1"/>
          <p:nvPr/>
        </p:nvSpPr>
        <p:spPr>
          <a:xfrm>
            <a:off x="639935" y="1260892"/>
            <a:ext cx="2929568" cy="463204"/>
          </a:xfrm>
          <a:prstGeom prst="rect">
            <a:avLst/>
          </a:prstGeom>
          <a:noFill/>
        </p:spPr>
        <p:txBody>
          <a:bodyPr wrap="square" rtlCol="0">
            <a:spAutoFit/>
          </a:bodyPr>
          <a:lstStyle/>
          <a:p>
            <a:pPr>
              <a:lnSpc>
                <a:spcPct val="120000"/>
              </a:lnSpc>
            </a:pPr>
            <a:r>
              <a:rPr lang="en-US" altLang="zh-CN" sz="2200" b="1" dirty="0" smtClean="0">
                <a:latin typeface="Times New Roman" panose="02020603050405020304" pitchFamily="18" charset="0"/>
                <a:cs typeface="Times New Roman" panose="02020603050405020304" pitchFamily="18" charset="0"/>
              </a:rPr>
              <a:t>1.2  </a:t>
            </a:r>
            <a:r>
              <a:rPr lang="zh-CN" altLang="en-US" sz="2200" b="1" dirty="0" smtClean="0">
                <a:latin typeface="Times New Roman" panose="02020603050405020304" pitchFamily="18" charset="0"/>
                <a:cs typeface="Times New Roman" panose="02020603050405020304" pitchFamily="18" charset="0"/>
              </a:rPr>
              <a:t>难点</a:t>
            </a:r>
            <a:endParaRPr lang="zh-CN" altLang="en-US" sz="2200" b="1"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639935" y="1907029"/>
            <a:ext cx="7693093" cy="2086725"/>
          </a:xfrm>
          <a:prstGeom prst="rect">
            <a:avLst/>
          </a:prstGeom>
          <a:noFill/>
        </p:spPr>
        <p:txBody>
          <a:bodyPr wrap="square" rtlCol="0">
            <a:spAutoFit/>
          </a:bodyPr>
          <a:lstStyle/>
          <a:p>
            <a:pPr indent="457200">
              <a:lnSpc>
                <a:spcPct val="120000"/>
              </a:lnSpc>
            </a:pPr>
            <a:r>
              <a:rPr lang="zh-CN" altLang="en-US" dirty="0"/>
              <a:t>利用告警信息对基站</a:t>
            </a:r>
            <a:r>
              <a:rPr lang="zh-CN" altLang="en-US" dirty="0" smtClean="0"/>
              <a:t>故障的类型进行识别存在两</a:t>
            </a:r>
            <a:r>
              <a:rPr lang="zh-CN" altLang="en-US" dirty="0" smtClean="0"/>
              <a:t>个难点</a:t>
            </a:r>
            <a:r>
              <a:rPr lang="zh-CN" altLang="en-US" dirty="0" smtClean="0"/>
              <a:t>：</a:t>
            </a:r>
            <a:endParaRPr lang="en-US" altLang="zh-CN" dirty="0" smtClean="0"/>
          </a:p>
          <a:p>
            <a:pPr marL="342900" indent="-342900">
              <a:lnSpc>
                <a:spcPct val="120000"/>
              </a:lnSpc>
              <a:buFont typeface="+mj-lt"/>
              <a:buAutoNum type="arabicPeriod"/>
            </a:pPr>
            <a:r>
              <a:rPr lang="zh-CN" altLang="en-US" dirty="0" smtClean="0"/>
              <a:t>告警信息中存在冗余告警；</a:t>
            </a:r>
            <a:endParaRPr lang="en-US" altLang="zh-CN" dirty="0" smtClean="0"/>
          </a:p>
          <a:p>
            <a:pPr marL="342900" indent="-342900">
              <a:lnSpc>
                <a:spcPct val="120000"/>
              </a:lnSpc>
              <a:buFont typeface="+mj-lt"/>
              <a:buAutoNum type="arabicPeriod"/>
            </a:pPr>
            <a:r>
              <a:rPr lang="zh-CN" altLang="en-US" dirty="0" smtClean="0"/>
              <a:t>故障和告警之间的关联关系具有不确定性：</a:t>
            </a:r>
            <a:endParaRPr lang="en-US" altLang="zh-CN" dirty="0" smtClean="0"/>
          </a:p>
          <a:p>
            <a:pPr marL="800100" lvl="1" indent="-342900">
              <a:lnSpc>
                <a:spcPct val="120000"/>
              </a:lnSpc>
              <a:buFont typeface="+mj-ea"/>
              <a:buAutoNum type="circleNumDbPlain"/>
            </a:pPr>
            <a:r>
              <a:rPr lang="zh-CN" altLang="en-US" dirty="0" smtClean="0"/>
              <a:t>一个故障的发生会引起多种类型告警的产生；</a:t>
            </a:r>
            <a:endParaRPr lang="en-US" altLang="zh-CN" dirty="0" smtClean="0"/>
          </a:p>
          <a:p>
            <a:pPr marL="800100" lvl="1" indent="-342900">
              <a:lnSpc>
                <a:spcPct val="120000"/>
              </a:lnSpc>
              <a:buFont typeface="+mj-ea"/>
              <a:buAutoNum type="circleNumDbPlain"/>
            </a:pPr>
            <a:r>
              <a:rPr lang="zh-CN" altLang="en-US" dirty="0" smtClean="0"/>
              <a:t>一个告警的产生可能是不同类型故障引起的；</a:t>
            </a:r>
            <a:endParaRPr lang="en-US" altLang="zh-CN" dirty="0" smtClean="0"/>
          </a:p>
          <a:p>
            <a:pPr marL="800100" lvl="1" indent="-342900">
              <a:lnSpc>
                <a:spcPct val="120000"/>
              </a:lnSpc>
              <a:buFont typeface="+mj-ea"/>
              <a:buAutoNum type="circleNumDbPlain"/>
            </a:pPr>
            <a:r>
              <a:rPr lang="zh-CN" altLang="en-US" dirty="0" smtClean="0"/>
              <a:t>同一类型的故障在不同的情况下所引起的异常告警信息可能不同；</a:t>
            </a:r>
            <a:endParaRPr lang="zh-CN" altLang="en-US" dirty="0"/>
          </a:p>
        </p:txBody>
      </p:sp>
      <p:pic>
        <p:nvPicPr>
          <p:cNvPr id="13" name="图片 12"/>
          <p:cNvPicPr>
            <a:picLocks noChangeAspect="1"/>
          </p:cNvPicPr>
          <p:nvPr/>
        </p:nvPicPr>
        <p:blipFill>
          <a:blip r:embed="rId3"/>
          <a:stretch>
            <a:fillRect/>
          </a:stretch>
        </p:blipFill>
        <p:spPr>
          <a:xfrm>
            <a:off x="3032374" y="4143101"/>
            <a:ext cx="2908214" cy="1886972"/>
          </a:xfrm>
          <a:prstGeom prst="rect">
            <a:avLst/>
          </a:prstGeom>
        </p:spPr>
      </p:pic>
      <p:sp>
        <p:nvSpPr>
          <p:cNvPr id="25" name="文本框 24"/>
          <p:cNvSpPr txBox="1"/>
          <p:nvPr/>
        </p:nvSpPr>
        <p:spPr>
          <a:xfrm>
            <a:off x="2857376" y="6179420"/>
            <a:ext cx="3258210" cy="313078"/>
          </a:xfrm>
          <a:prstGeom prst="rect">
            <a:avLst/>
          </a:prstGeom>
          <a:noFill/>
        </p:spPr>
        <p:txBody>
          <a:bodyPr wrap="square" rtlCol="0">
            <a:spAutoFit/>
          </a:bodyPr>
          <a:lstStyle/>
          <a:p>
            <a:pPr algn="ctr"/>
            <a:r>
              <a:rPr lang="zh-CN" altLang="en-US" sz="1400" dirty="0" smtClean="0"/>
              <a:t>图</a:t>
            </a:r>
            <a:r>
              <a:rPr lang="en-US" altLang="zh-CN" sz="1400" dirty="0" smtClean="0">
                <a:latin typeface="Times New Roman" panose="02020603050405020304" pitchFamily="18" charset="0"/>
                <a:cs typeface="Times New Roman" panose="02020603050405020304" pitchFamily="18" charset="0"/>
              </a:rPr>
              <a:t>1 </a:t>
            </a:r>
            <a:r>
              <a:rPr lang="zh-CN" altLang="en-US" sz="1400" dirty="0" smtClean="0"/>
              <a:t>故障和告警关联关系示例</a:t>
            </a:r>
            <a:endParaRPr lang="zh-CN" altLang="en-US" sz="1400" dirty="0"/>
          </a:p>
        </p:txBody>
      </p:sp>
    </p:spTree>
    <p:extLst>
      <p:ext uri="{BB962C8B-B14F-4D97-AF65-F5344CB8AC3E}">
        <p14:creationId xmlns:p14="http://schemas.microsoft.com/office/powerpoint/2010/main" val="3904297197"/>
      </p:ext>
    </p:extLst>
  </p:cSld>
  <p:clrMapOvr>
    <a:masterClrMapping/>
  </p:clrMapOvr>
  <p:transition spd="med" advTm="11219">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6"/>
          <p:cNvSpPr txBox="1"/>
          <p:nvPr/>
        </p:nvSpPr>
        <p:spPr>
          <a:xfrm>
            <a:off x="5371782" y="282331"/>
            <a:ext cx="3410254" cy="457486"/>
          </a:xfrm>
          <a:prstGeom prst="rect">
            <a:avLst/>
          </a:prstGeom>
          <a:noFill/>
        </p:spPr>
        <p:txBody>
          <a:bodyPr wrap="square" lIns="87302" tIns="43651" rIns="87302" bIns="43651" rtlCol="0">
            <a:spAutoFit/>
          </a:bodyPr>
          <a:lstStyle/>
          <a:p>
            <a:pPr algn="r"/>
            <a:r>
              <a:rPr lang="en-US" altLang="zh-CN" sz="2400" b="1" dirty="0" smtClean="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smtClean="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引言</a:t>
            </a:r>
            <a:endParaRPr lang="zh-CN" altLang="en-US" sz="2400" b="1" dirty="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文本框 24"/>
          <p:cNvSpPr txBox="1"/>
          <p:nvPr/>
        </p:nvSpPr>
        <p:spPr>
          <a:xfrm>
            <a:off x="639935" y="1260892"/>
            <a:ext cx="2929568" cy="498598"/>
          </a:xfrm>
          <a:prstGeom prst="rect">
            <a:avLst/>
          </a:prstGeom>
          <a:noFill/>
        </p:spPr>
        <p:txBody>
          <a:bodyPr wrap="square" rtlCol="0">
            <a:spAutoFit/>
          </a:bodyPr>
          <a:lstStyle/>
          <a:p>
            <a:pPr>
              <a:lnSpc>
                <a:spcPct val="120000"/>
              </a:lnSpc>
            </a:pPr>
            <a:r>
              <a:rPr lang="en-US" altLang="zh-CN" sz="2200" b="1" dirty="0" smtClean="0">
                <a:latin typeface="Times New Roman" panose="02020603050405020304" pitchFamily="18" charset="0"/>
                <a:cs typeface="Times New Roman" panose="02020603050405020304" pitchFamily="18" charset="0"/>
              </a:rPr>
              <a:t>1.3  </a:t>
            </a:r>
            <a:r>
              <a:rPr lang="zh-CN" altLang="en-US" sz="2200" b="1" dirty="0" smtClean="0">
                <a:latin typeface="Times New Roman" panose="02020603050405020304" pitchFamily="18" charset="0"/>
                <a:cs typeface="Times New Roman" panose="02020603050405020304" pitchFamily="18" charset="0"/>
              </a:rPr>
              <a:t>研究思路</a:t>
            </a:r>
            <a:endParaRPr lang="zh-CN" altLang="en-US" sz="2200" b="1"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639935" y="1905875"/>
            <a:ext cx="3896782" cy="1421928"/>
          </a:xfrm>
          <a:prstGeom prst="rect">
            <a:avLst/>
          </a:prstGeom>
          <a:noFill/>
        </p:spPr>
        <p:txBody>
          <a:bodyPr wrap="square" rtlCol="0">
            <a:spAutoFit/>
          </a:bodyPr>
          <a:lstStyle/>
          <a:p>
            <a:pPr lvl="0" indent="457200">
              <a:lnSpc>
                <a:spcPct val="120000"/>
              </a:lnSpc>
            </a:pPr>
            <a:r>
              <a:rPr lang="zh-CN" altLang="en-US" dirty="0">
                <a:solidFill>
                  <a:prstClr val="black"/>
                </a:solidFill>
              </a:rPr>
              <a:t>本文选择在解决不确定性问题方面具有巨大优势的贝叶斯网络作为核心算法，提出了一种基于贝叶斯网络的基站故障类型识别方法</a:t>
            </a:r>
            <a:r>
              <a:rPr lang="zh-CN" altLang="en-US" dirty="0" smtClean="0">
                <a:solidFill>
                  <a:prstClr val="black"/>
                </a:solidFill>
              </a:rPr>
              <a:t>。</a:t>
            </a:r>
            <a:endParaRPr lang="en-US" altLang="zh-CN" dirty="0">
              <a:solidFill>
                <a:prstClr val="black"/>
              </a:solidFill>
            </a:endParaRPr>
          </a:p>
        </p:txBody>
      </p:sp>
      <p:grpSp>
        <p:nvGrpSpPr>
          <p:cNvPr id="27" name="组合 26"/>
          <p:cNvGrpSpPr/>
          <p:nvPr/>
        </p:nvGrpSpPr>
        <p:grpSpPr>
          <a:xfrm>
            <a:off x="3804496" y="962575"/>
            <a:ext cx="4977540" cy="5590477"/>
            <a:chOff x="3024555" y="1104543"/>
            <a:chExt cx="4977540" cy="5590477"/>
          </a:xfrm>
        </p:grpSpPr>
        <p:sp>
          <p:nvSpPr>
            <p:cNvPr id="31" name="流程图: 过程 30"/>
            <p:cNvSpPr/>
            <p:nvPr/>
          </p:nvSpPr>
          <p:spPr>
            <a:xfrm>
              <a:off x="5114193" y="2518288"/>
              <a:ext cx="1546273" cy="615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smtClean="0"/>
                <a:t>贝叶斯网络</a:t>
              </a:r>
              <a:endParaRPr lang="zh-CN" altLang="en-US" dirty="0"/>
            </a:p>
          </p:txBody>
        </p:sp>
        <p:sp>
          <p:nvSpPr>
            <p:cNvPr id="32" name="流程图: 过程 31"/>
            <p:cNvSpPr/>
            <p:nvPr/>
          </p:nvSpPr>
          <p:spPr>
            <a:xfrm>
              <a:off x="5114192" y="3847149"/>
              <a:ext cx="1546273" cy="8051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smtClean="0"/>
                <a:t>优化后的贝叶斯网络</a:t>
              </a:r>
              <a:endParaRPr lang="zh-CN" altLang="en-US" dirty="0"/>
            </a:p>
          </p:txBody>
        </p:sp>
        <p:sp>
          <p:nvSpPr>
            <p:cNvPr id="33" name="流程图: 过程 32"/>
            <p:cNvSpPr/>
            <p:nvPr/>
          </p:nvSpPr>
          <p:spPr>
            <a:xfrm>
              <a:off x="3024555" y="5058657"/>
              <a:ext cx="1290270" cy="613481"/>
            </a:xfrm>
            <a:prstGeom prst="flowChartProcess">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告警信息</a:t>
              </a:r>
              <a:endParaRPr lang="zh-CN" altLang="en-US" dirty="0"/>
            </a:p>
          </p:txBody>
        </p:sp>
        <p:sp>
          <p:nvSpPr>
            <p:cNvPr id="35" name="流程图: 过程 34"/>
            <p:cNvSpPr/>
            <p:nvPr/>
          </p:nvSpPr>
          <p:spPr>
            <a:xfrm>
              <a:off x="4983772" y="5058657"/>
              <a:ext cx="1807112" cy="615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smtClean="0"/>
                <a:t>故障类型识别</a:t>
              </a:r>
              <a:endParaRPr lang="zh-CN" altLang="en-US" dirty="0"/>
            </a:p>
          </p:txBody>
        </p:sp>
        <p:sp>
          <p:nvSpPr>
            <p:cNvPr id="36" name="流程图: 过程 35"/>
            <p:cNvSpPr/>
            <p:nvPr/>
          </p:nvSpPr>
          <p:spPr>
            <a:xfrm>
              <a:off x="5114192" y="6080015"/>
              <a:ext cx="1546273" cy="61500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vert="horz" rtlCol="0" anchor="ctr"/>
            <a:lstStyle/>
            <a:p>
              <a:pPr algn="ctr"/>
              <a:r>
                <a:rPr lang="zh-CN" altLang="en-US" dirty="0" smtClean="0"/>
                <a:t>故障类型</a:t>
              </a:r>
              <a:endParaRPr lang="zh-CN" altLang="en-US" dirty="0"/>
            </a:p>
          </p:txBody>
        </p:sp>
        <p:grpSp>
          <p:nvGrpSpPr>
            <p:cNvPr id="38" name="组合 37"/>
            <p:cNvGrpSpPr/>
            <p:nvPr/>
          </p:nvGrpSpPr>
          <p:grpSpPr>
            <a:xfrm>
              <a:off x="3930303" y="1104543"/>
              <a:ext cx="4071792" cy="1413745"/>
              <a:chOff x="3930303" y="1104543"/>
              <a:chExt cx="4071792" cy="1413745"/>
            </a:xfrm>
          </p:grpSpPr>
          <p:grpSp>
            <p:nvGrpSpPr>
              <p:cNvPr id="45" name="组合 44"/>
              <p:cNvGrpSpPr/>
              <p:nvPr/>
            </p:nvGrpSpPr>
            <p:grpSpPr>
              <a:xfrm>
                <a:off x="3930303" y="1104543"/>
                <a:ext cx="4071792" cy="805155"/>
                <a:chOff x="3930303" y="1104543"/>
                <a:chExt cx="4071792" cy="805155"/>
              </a:xfrm>
            </p:grpSpPr>
            <p:sp>
              <p:nvSpPr>
                <p:cNvPr id="52" name="流程图: 过程 51"/>
                <p:cNvSpPr/>
                <p:nvPr/>
              </p:nvSpPr>
              <p:spPr>
                <a:xfrm>
                  <a:off x="3930303" y="1104543"/>
                  <a:ext cx="1514695" cy="8051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smtClean="0"/>
                    <a:t>告警之间关联关系</a:t>
                  </a:r>
                  <a:endParaRPr lang="zh-CN" altLang="en-US" dirty="0"/>
                </a:p>
              </p:txBody>
            </p:sp>
            <p:sp>
              <p:nvSpPr>
                <p:cNvPr id="53" name="流程图: 过程 52"/>
                <p:cNvSpPr/>
                <p:nvPr/>
              </p:nvSpPr>
              <p:spPr>
                <a:xfrm>
                  <a:off x="6487400" y="1104543"/>
                  <a:ext cx="1514695" cy="8051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smtClean="0"/>
                    <a:t>故障</a:t>
                  </a:r>
                  <a:r>
                    <a:rPr lang="en-US" altLang="zh-CN" dirty="0" smtClean="0"/>
                    <a:t>-</a:t>
                  </a:r>
                  <a:r>
                    <a:rPr lang="zh-CN" altLang="en-US" dirty="0" smtClean="0"/>
                    <a:t>告警间关联关系</a:t>
                  </a:r>
                  <a:endParaRPr lang="zh-CN" altLang="en-US" dirty="0"/>
                </a:p>
              </p:txBody>
            </p:sp>
          </p:grpSp>
          <p:grpSp>
            <p:nvGrpSpPr>
              <p:cNvPr id="47" name="组合 46"/>
              <p:cNvGrpSpPr/>
              <p:nvPr/>
            </p:nvGrpSpPr>
            <p:grpSpPr>
              <a:xfrm>
                <a:off x="4687650" y="1909698"/>
                <a:ext cx="2557098" cy="608590"/>
                <a:chOff x="4687650" y="1909698"/>
                <a:chExt cx="2557098" cy="608590"/>
              </a:xfrm>
            </p:grpSpPr>
            <p:cxnSp>
              <p:nvCxnSpPr>
                <p:cNvPr id="48" name="直接连接符 47"/>
                <p:cNvCxnSpPr>
                  <a:stCxn id="52" idx="2"/>
                </p:cNvCxnSpPr>
                <p:nvPr/>
              </p:nvCxnSpPr>
              <p:spPr>
                <a:xfrm flipH="1">
                  <a:off x="4687650" y="1909698"/>
                  <a:ext cx="1" cy="276290"/>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直接连接符 48"/>
                <p:cNvCxnSpPr/>
                <p:nvPr/>
              </p:nvCxnSpPr>
              <p:spPr>
                <a:xfrm flipH="1">
                  <a:off x="7244747" y="1917310"/>
                  <a:ext cx="1" cy="276290"/>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直接连接符 49"/>
                <p:cNvCxnSpPr/>
                <p:nvPr/>
              </p:nvCxnSpPr>
              <p:spPr>
                <a:xfrm>
                  <a:off x="4687650" y="2171701"/>
                  <a:ext cx="25570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1" name="直接连接符 50"/>
                <p:cNvCxnSpPr>
                  <a:endCxn id="31" idx="0"/>
                </p:cNvCxnSpPr>
                <p:nvPr/>
              </p:nvCxnSpPr>
              <p:spPr>
                <a:xfrm>
                  <a:off x="5887329" y="2171701"/>
                  <a:ext cx="1" cy="346587"/>
                </a:xfrm>
                <a:prstGeom prst="line">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grpSp>
        </p:grpSp>
        <p:sp>
          <p:nvSpPr>
            <p:cNvPr id="40" name="文本框 39"/>
            <p:cNvSpPr txBox="1"/>
            <p:nvPr/>
          </p:nvSpPr>
          <p:spPr>
            <a:xfrm>
              <a:off x="4155977" y="3295213"/>
              <a:ext cx="1655590" cy="369332"/>
            </a:xfrm>
            <a:prstGeom prst="rect">
              <a:avLst/>
            </a:prstGeom>
            <a:noFill/>
          </p:spPr>
          <p:txBody>
            <a:bodyPr wrap="square" rtlCol="0">
              <a:spAutoFit/>
            </a:bodyPr>
            <a:lstStyle/>
            <a:p>
              <a:r>
                <a:rPr lang="zh-CN" altLang="en-US" b="1" dirty="0">
                  <a:solidFill>
                    <a:srgbClr val="FF0000"/>
                  </a:solidFill>
                </a:rPr>
                <a:t>冗余告警</a:t>
              </a:r>
              <a:r>
                <a:rPr lang="zh-CN" altLang="en-US" b="1" dirty="0" smtClean="0">
                  <a:solidFill>
                    <a:srgbClr val="FF0000"/>
                  </a:solidFill>
                </a:rPr>
                <a:t>去除</a:t>
              </a:r>
              <a:endParaRPr lang="zh-CN" altLang="en-US" b="1" dirty="0">
                <a:solidFill>
                  <a:srgbClr val="FF0000"/>
                </a:solidFill>
              </a:endParaRPr>
            </a:p>
          </p:txBody>
        </p:sp>
        <p:cxnSp>
          <p:nvCxnSpPr>
            <p:cNvPr id="41" name="直接箭头连接符 40"/>
            <p:cNvCxnSpPr>
              <a:stCxn id="31" idx="2"/>
              <a:endCxn id="32" idx="0"/>
            </p:cNvCxnSpPr>
            <p:nvPr/>
          </p:nvCxnSpPr>
          <p:spPr>
            <a:xfrm flipH="1">
              <a:off x="5887329" y="3133293"/>
              <a:ext cx="1" cy="713856"/>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2" name="直接箭头连接符 41"/>
            <p:cNvCxnSpPr>
              <a:stCxn id="32" idx="2"/>
              <a:endCxn id="35" idx="0"/>
            </p:cNvCxnSpPr>
            <p:nvPr/>
          </p:nvCxnSpPr>
          <p:spPr>
            <a:xfrm flipH="1">
              <a:off x="5887328" y="4652304"/>
              <a:ext cx="1" cy="40635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p:nvPr/>
          </p:nvCxnSpPr>
          <p:spPr>
            <a:xfrm flipH="1">
              <a:off x="5887328" y="5673662"/>
              <a:ext cx="1" cy="40635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a:stCxn id="33" idx="3"/>
              <a:endCxn id="35" idx="1"/>
            </p:cNvCxnSpPr>
            <p:nvPr/>
          </p:nvCxnSpPr>
          <p:spPr>
            <a:xfrm>
              <a:off x="4314825" y="5365398"/>
              <a:ext cx="668947" cy="7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45147329"/>
      </p:ext>
    </p:extLst>
  </p:cSld>
  <p:clrMapOvr>
    <a:masterClrMapping/>
  </p:clrMapOvr>
  <p:transition spd="med" advTm="3255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6"/>
          <p:cNvSpPr txBox="1"/>
          <p:nvPr/>
        </p:nvSpPr>
        <p:spPr>
          <a:xfrm>
            <a:off x="5371782" y="282331"/>
            <a:ext cx="3410254" cy="457486"/>
          </a:xfrm>
          <a:prstGeom prst="rect">
            <a:avLst/>
          </a:prstGeom>
          <a:noFill/>
        </p:spPr>
        <p:txBody>
          <a:bodyPr wrap="square" lIns="87302" tIns="43651" rIns="87302" bIns="43651" rtlCol="0">
            <a:spAutoFit/>
          </a:bodyPr>
          <a:lstStyle/>
          <a:p>
            <a:pPr algn="r"/>
            <a:r>
              <a:rPr lang="en-US" altLang="zh-CN" sz="2400" b="1" dirty="0" smtClean="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smtClean="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引言</a:t>
            </a:r>
            <a:endParaRPr lang="zh-CN" altLang="en-US" sz="2400" b="1" dirty="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文本框 24"/>
          <p:cNvSpPr txBox="1"/>
          <p:nvPr/>
        </p:nvSpPr>
        <p:spPr>
          <a:xfrm>
            <a:off x="639935" y="1260892"/>
            <a:ext cx="2929568" cy="498598"/>
          </a:xfrm>
          <a:prstGeom prst="rect">
            <a:avLst/>
          </a:prstGeom>
          <a:noFill/>
        </p:spPr>
        <p:txBody>
          <a:bodyPr wrap="square" rtlCol="0">
            <a:spAutoFit/>
          </a:bodyPr>
          <a:lstStyle/>
          <a:p>
            <a:pPr>
              <a:lnSpc>
                <a:spcPct val="120000"/>
              </a:lnSpc>
            </a:pPr>
            <a:r>
              <a:rPr lang="en-US" altLang="zh-CN" sz="2200" b="1" dirty="0" smtClean="0">
                <a:latin typeface="Times New Roman" panose="02020603050405020304" pitchFamily="18" charset="0"/>
                <a:cs typeface="Times New Roman" panose="02020603050405020304" pitchFamily="18" charset="0"/>
              </a:rPr>
              <a:t>1.3  </a:t>
            </a:r>
            <a:r>
              <a:rPr lang="zh-CN" altLang="en-US" sz="2200" b="1" dirty="0" smtClean="0">
                <a:latin typeface="Times New Roman" panose="02020603050405020304" pitchFamily="18" charset="0"/>
                <a:cs typeface="Times New Roman" panose="02020603050405020304" pitchFamily="18" charset="0"/>
              </a:rPr>
              <a:t>研究思路</a:t>
            </a:r>
            <a:endParaRPr lang="zh-CN" altLang="en-US" sz="2200" b="1" dirty="0">
              <a:latin typeface="Times New Roman" panose="02020603050405020304" pitchFamily="18" charset="0"/>
              <a:cs typeface="Times New Roman" panose="02020603050405020304" pitchFamily="18" charset="0"/>
            </a:endParaRPr>
          </a:p>
        </p:txBody>
      </p:sp>
      <p:sp>
        <p:nvSpPr>
          <p:cNvPr id="2" name="矩形 1"/>
          <p:cNvSpPr/>
          <p:nvPr/>
        </p:nvSpPr>
        <p:spPr>
          <a:xfrm>
            <a:off x="1132114" y="2149367"/>
            <a:ext cx="2017485" cy="725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告警之间关联关系挖掘</a:t>
            </a:r>
            <a:endParaRPr lang="zh-CN" altLang="en-US" dirty="0"/>
          </a:p>
        </p:txBody>
      </p:sp>
      <p:sp>
        <p:nvSpPr>
          <p:cNvPr id="26" name="矩形 25"/>
          <p:cNvSpPr/>
          <p:nvPr/>
        </p:nvSpPr>
        <p:spPr>
          <a:xfrm>
            <a:off x="1132114" y="3525378"/>
            <a:ext cx="2017486" cy="725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故障和告警之间关联关系挖掘</a:t>
            </a:r>
            <a:endParaRPr lang="zh-CN" altLang="en-US" dirty="0"/>
          </a:p>
        </p:txBody>
      </p:sp>
      <p:sp>
        <p:nvSpPr>
          <p:cNvPr id="28" name="矩形 27"/>
          <p:cNvSpPr/>
          <p:nvPr/>
        </p:nvSpPr>
        <p:spPr>
          <a:xfrm>
            <a:off x="1132114" y="4901389"/>
            <a:ext cx="2017486" cy="725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贝叶斯网络建立</a:t>
            </a:r>
            <a:endParaRPr lang="zh-CN" altLang="en-US" dirty="0"/>
          </a:p>
        </p:txBody>
      </p:sp>
      <p:grpSp>
        <p:nvGrpSpPr>
          <p:cNvPr id="9" name="组合 8"/>
          <p:cNvGrpSpPr/>
          <p:nvPr/>
        </p:nvGrpSpPr>
        <p:grpSpPr>
          <a:xfrm>
            <a:off x="3497689" y="2149367"/>
            <a:ext cx="4702377" cy="730456"/>
            <a:chOff x="3497689" y="2149367"/>
            <a:chExt cx="4702377" cy="730456"/>
          </a:xfrm>
        </p:grpSpPr>
        <p:sp>
          <p:nvSpPr>
            <p:cNvPr id="34" name="文本框 33"/>
            <p:cNvSpPr txBox="1"/>
            <p:nvPr/>
          </p:nvSpPr>
          <p:spPr>
            <a:xfrm>
              <a:off x="4309226" y="2149367"/>
              <a:ext cx="3890840" cy="730456"/>
            </a:xfrm>
            <a:prstGeom prst="rect">
              <a:avLst/>
            </a:prstGeom>
            <a:noFill/>
          </p:spPr>
          <p:txBody>
            <a:bodyPr wrap="square" rtlCol="0">
              <a:spAutoFit/>
            </a:bodyPr>
            <a:lstStyle/>
            <a:p>
              <a:pPr algn="ctr">
                <a:lnSpc>
                  <a:spcPct val="120000"/>
                </a:lnSpc>
              </a:pPr>
              <a:r>
                <a:rPr lang="zh-CN" altLang="en-US" dirty="0"/>
                <a:t>基于聚类和可变滑动时间窗的告警事务提取</a:t>
              </a:r>
              <a:r>
                <a:rPr lang="zh-CN" altLang="en-US" dirty="0" smtClean="0"/>
                <a:t>方法</a:t>
              </a:r>
              <a:endParaRPr lang="en-US" altLang="zh-CN" dirty="0" smtClean="0"/>
            </a:p>
          </p:txBody>
        </p:sp>
        <p:sp>
          <p:nvSpPr>
            <p:cNvPr id="3" name="右箭头 2"/>
            <p:cNvSpPr/>
            <p:nvPr/>
          </p:nvSpPr>
          <p:spPr>
            <a:xfrm>
              <a:off x="3497689" y="2331629"/>
              <a:ext cx="463446" cy="37737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3497689" y="3547550"/>
            <a:ext cx="4702377" cy="730456"/>
            <a:chOff x="3497689" y="3547550"/>
            <a:chExt cx="4702377" cy="730456"/>
          </a:xfrm>
        </p:grpSpPr>
        <p:sp>
          <p:nvSpPr>
            <p:cNvPr id="29" name="文本框 28"/>
            <p:cNvSpPr txBox="1"/>
            <p:nvPr/>
          </p:nvSpPr>
          <p:spPr>
            <a:xfrm>
              <a:off x="4309226" y="3547550"/>
              <a:ext cx="3890840" cy="730456"/>
            </a:xfrm>
            <a:prstGeom prst="rect">
              <a:avLst/>
            </a:prstGeom>
            <a:noFill/>
          </p:spPr>
          <p:txBody>
            <a:bodyPr wrap="square" rtlCol="0">
              <a:spAutoFit/>
            </a:bodyPr>
            <a:lstStyle/>
            <a:p>
              <a:pPr algn="ctr">
                <a:lnSpc>
                  <a:spcPct val="120000"/>
                </a:lnSpc>
              </a:pPr>
              <a:r>
                <a:rPr lang="zh-CN" altLang="en-US" dirty="0" smtClean="0"/>
                <a:t>基于</a:t>
              </a:r>
              <a:r>
                <a:rPr lang="zh-CN" altLang="en-US" dirty="0"/>
                <a:t>聚类和异常值检测的故障</a:t>
              </a:r>
              <a:r>
                <a:rPr lang="en-US" altLang="zh-CN" dirty="0"/>
                <a:t>-</a:t>
              </a:r>
              <a:r>
                <a:rPr lang="zh-CN" altLang="en-US" dirty="0"/>
                <a:t>告警事务提取</a:t>
              </a:r>
              <a:r>
                <a:rPr lang="zh-CN" altLang="en-US" dirty="0" smtClean="0"/>
                <a:t>方法</a:t>
              </a:r>
            </a:p>
          </p:txBody>
        </p:sp>
        <p:sp>
          <p:nvSpPr>
            <p:cNvPr id="37" name="右箭头 36"/>
            <p:cNvSpPr/>
            <p:nvPr/>
          </p:nvSpPr>
          <p:spPr>
            <a:xfrm>
              <a:off x="3497689" y="3699549"/>
              <a:ext cx="463446" cy="37737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3496932" y="4945733"/>
            <a:ext cx="4703134" cy="730456"/>
            <a:chOff x="3496932" y="4945733"/>
            <a:chExt cx="4703134" cy="730456"/>
          </a:xfrm>
        </p:grpSpPr>
        <p:sp>
          <p:nvSpPr>
            <p:cNvPr id="30" name="文本框 29"/>
            <p:cNvSpPr txBox="1"/>
            <p:nvPr/>
          </p:nvSpPr>
          <p:spPr>
            <a:xfrm>
              <a:off x="4309226" y="4945733"/>
              <a:ext cx="3890840" cy="730456"/>
            </a:xfrm>
            <a:prstGeom prst="rect">
              <a:avLst/>
            </a:prstGeom>
            <a:noFill/>
          </p:spPr>
          <p:txBody>
            <a:bodyPr wrap="square" rtlCol="0">
              <a:spAutoFit/>
            </a:bodyPr>
            <a:lstStyle/>
            <a:p>
              <a:pPr algn="ctr">
                <a:lnSpc>
                  <a:spcPct val="120000"/>
                </a:lnSpc>
              </a:pPr>
              <a:r>
                <a:rPr lang="zh-CN" altLang="en-US" dirty="0" smtClean="0"/>
                <a:t>通过去除冗余告警来对贝叶斯网络进行优化，降低网络的复杂度</a:t>
              </a:r>
              <a:endParaRPr lang="zh-CN" altLang="en-US" dirty="0"/>
            </a:p>
          </p:txBody>
        </p:sp>
        <p:sp>
          <p:nvSpPr>
            <p:cNvPr id="39" name="右箭头 38"/>
            <p:cNvSpPr/>
            <p:nvPr/>
          </p:nvSpPr>
          <p:spPr>
            <a:xfrm>
              <a:off x="3496932" y="5122275"/>
              <a:ext cx="463446" cy="37737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34166329"/>
      </p:ext>
    </p:extLst>
  </p:cSld>
  <p:clrMapOvr>
    <a:masterClrMapping/>
  </p:clrMapOvr>
  <p:transition spd="med" advTm="3255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加号 4"/>
          <p:cNvSpPr/>
          <p:nvPr/>
        </p:nvSpPr>
        <p:spPr>
          <a:xfrm>
            <a:off x="4716145" y="1478915"/>
            <a:ext cx="821690" cy="2171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16585">
              <a:lnSpc>
                <a:spcPct val="90000"/>
              </a:lnSpc>
              <a:spcBef>
                <a:spcPct val="0"/>
              </a:spcBef>
              <a:spcAft>
                <a:spcPct val="35000"/>
              </a:spcAft>
            </a:pPr>
            <a:endParaRPr lang="zh-CN" altLang="en-US" sz="1400"/>
          </a:p>
        </p:txBody>
      </p:sp>
      <p:sp>
        <p:nvSpPr>
          <p:cNvPr id="4" name="文本框 3"/>
          <p:cNvSpPr txBox="1"/>
          <p:nvPr/>
        </p:nvSpPr>
        <p:spPr>
          <a:xfrm>
            <a:off x="5537835" y="215662"/>
            <a:ext cx="3240405" cy="461665"/>
          </a:xfrm>
          <a:prstGeom prst="rect">
            <a:avLst/>
          </a:prstGeom>
          <a:noFill/>
        </p:spPr>
        <p:txBody>
          <a:bodyPr wrap="square" rtlCol="0">
            <a:spAutoFit/>
          </a:bodyPr>
          <a:lstStyle/>
          <a:p>
            <a:pPr algn="r"/>
            <a:r>
              <a:rPr lang="en-US" altLang="zh-CN" sz="2400" b="1" dirty="0" smtClean="0">
                <a:solidFill>
                  <a:schemeClr val="tx2">
                    <a:lumMod val="60000"/>
                    <a:lumOff val="40000"/>
                  </a:schemeClr>
                </a:solidFill>
                <a:latin typeface="微软雅黑" panose="020B0503020204020204" pitchFamily="34" charset="-122"/>
                <a:ea typeface="微软雅黑" panose="020B0503020204020204" pitchFamily="34" charset="-122"/>
              </a:rPr>
              <a:t>2  </a:t>
            </a:r>
            <a:r>
              <a:rPr lang="zh-CN" altLang="en-US" sz="2400" b="1" dirty="0" smtClean="0">
                <a:solidFill>
                  <a:schemeClr val="tx2">
                    <a:lumMod val="60000"/>
                    <a:lumOff val="40000"/>
                  </a:schemeClr>
                </a:solidFill>
                <a:latin typeface="微软雅黑" panose="020B0503020204020204" pitchFamily="34" charset="-122"/>
                <a:ea typeface="微软雅黑" panose="020B0503020204020204" pitchFamily="34" charset="-122"/>
              </a:rPr>
              <a:t>告警关联关系挖掘</a:t>
            </a:r>
            <a:endParaRPr lang="zh-CN" altLang="zh-CN"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18978" y="1195754"/>
            <a:ext cx="292608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2</a:t>
            </a:r>
            <a:r>
              <a:rPr lang="zh-CN" altLang="en-US" sz="2200" b="1" dirty="0" smtClean="0"/>
              <a:t>  告警关联关系挖掘</a:t>
            </a:r>
            <a:endParaRPr lang="zh-CN" altLang="en-US" sz="2200" b="1" dirty="0"/>
          </a:p>
        </p:txBody>
      </p:sp>
      <p:grpSp>
        <p:nvGrpSpPr>
          <p:cNvPr id="14" name="组合 13"/>
          <p:cNvGrpSpPr/>
          <p:nvPr/>
        </p:nvGrpSpPr>
        <p:grpSpPr>
          <a:xfrm>
            <a:off x="3887325" y="1195754"/>
            <a:ext cx="1947690" cy="4932636"/>
            <a:chOff x="4142252" y="1195754"/>
            <a:chExt cx="1947690" cy="4932636"/>
          </a:xfrm>
        </p:grpSpPr>
        <p:sp>
          <p:nvSpPr>
            <p:cNvPr id="10" name="流程图: 数据 9"/>
            <p:cNvSpPr/>
            <p:nvPr/>
          </p:nvSpPr>
          <p:spPr>
            <a:xfrm>
              <a:off x="4170387" y="1195754"/>
              <a:ext cx="1913206" cy="548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告警数据</a:t>
              </a:r>
              <a:endParaRPr lang="zh-CN" altLang="en-US" dirty="0"/>
            </a:p>
          </p:txBody>
        </p:sp>
        <p:sp>
          <p:nvSpPr>
            <p:cNvPr id="11" name="流程图: 过程 10"/>
            <p:cNvSpPr/>
            <p:nvPr/>
          </p:nvSpPr>
          <p:spPr>
            <a:xfrm>
              <a:off x="4184454" y="2221380"/>
              <a:ext cx="1885071" cy="60491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告警事务提取</a:t>
              </a:r>
              <a:endParaRPr lang="zh-CN" altLang="en-US" dirty="0"/>
            </a:p>
          </p:txBody>
        </p:sp>
        <p:sp>
          <p:nvSpPr>
            <p:cNvPr id="18" name="流程图: 数据 17"/>
            <p:cNvSpPr/>
            <p:nvPr/>
          </p:nvSpPr>
          <p:spPr>
            <a:xfrm>
              <a:off x="4176736" y="3294821"/>
              <a:ext cx="1913206" cy="64579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告警事务数据</a:t>
              </a:r>
              <a:endParaRPr lang="zh-CN" altLang="en-US" dirty="0"/>
            </a:p>
          </p:txBody>
        </p:sp>
        <p:sp>
          <p:nvSpPr>
            <p:cNvPr id="19" name="流程图: 过程 18"/>
            <p:cNvSpPr/>
            <p:nvPr/>
          </p:nvSpPr>
          <p:spPr>
            <a:xfrm>
              <a:off x="4170387" y="4409150"/>
              <a:ext cx="1885071" cy="60491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关联关系挖掘</a:t>
              </a:r>
              <a:endParaRPr lang="zh-CN" altLang="en-US" dirty="0"/>
            </a:p>
          </p:txBody>
        </p:sp>
        <p:sp>
          <p:nvSpPr>
            <p:cNvPr id="21" name="流程图: 数据 20"/>
            <p:cNvSpPr/>
            <p:nvPr/>
          </p:nvSpPr>
          <p:spPr>
            <a:xfrm>
              <a:off x="4142252" y="5482591"/>
              <a:ext cx="1913206" cy="64579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告警关联关系</a:t>
              </a:r>
              <a:endParaRPr lang="zh-CN" altLang="en-US" dirty="0"/>
            </a:p>
          </p:txBody>
        </p:sp>
        <p:cxnSp>
          <p:nvCxnSpPr>
            <p:cNvPr id="13" name="直接箭头连接符 12"/>
            <p:cNvCxnSpPr>
              <a:stCxn id="10" idx="4"/>
              <a:endCxn id="11" idx="0"/>
            </p:cNvCxnSpPr>
            <p:nvPr/>
          </p:nvCxnSpPr>
          <p:spPr>
            <a:xfrm>
              <a:off x="5126990" y="1744394"/>
              <a:ext cx="0" cy="47698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a:off x="5133339" y="2826291"/>
              <a:ext cx="0" cy="47698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a:off x="5151412" y="3932164"/>
              <a:ext cx="0" cy="47698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a:off x="5151412" y="5005605"/>
              <a:ext cx="0" cy="47698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28" name="文本框 27"/>
          <p:cNvSpPr txBox="1"/>
          <p:nvPr/>
        </p:nvSpPr>
        <p:spPr>
          <a:xfrm>
            <a:off x="3117711" y="6297599"/>
            <a:ext cx="3480568" cy="307777"/>
          </a:xfrm>
          <a:prstGeom prst="rect">
            <a:avLst/>
          </a:prstGeom>
          <a:noFill/>
        </p:spPr>
        <p:txBody>
          <a:bodyPr wrap="square" rtlCol="0">
            <a:spAutoFit/>
          </a:bodyPr>
          <a:lstStyle/>
          <a:p>
            <a:pPr algn="ctr"/>
            <a:r>
              <a:rPr lang="zh-CN" altLang="en-US" sz="1400" dirty="0" smtClean="0"/>
              <a:t>图</a:t>
            </a:r>
            <a:r>
              <a:rPr lang="en-US" altLang="zh-CN" sz="1400" dirty="0" smtClean="0">
                <a:latin typeface="Times New Roman" panose="02020603050405020304" pitchFamily="18" charset="0"/>
                <a:cs typeface="Times New Roman" panose="02020603050405020304" pitchFamily="18" charset="0"/>
              </a:rPr>
              <a:t>2 </a:t>
            </a:r>
            <a:r>
              <a:rPr lang="zh-CN" altLang="en-US" sz="1400" dirty="0" smtClean="0">
                <a:latin typeface="Times New Roman" panose="02020603050405020304" pitchFamily="18" charset="0"/>
                <a:cs typeface="Times New Roman" panose="02020603050405020304" pitchFamily="18" charset="0"/>
              </a:rPr>
              <a:t>告警</a:t>
            </a:r>
            <a:r>
              <a:rPr lang="zh-CN" altLang="en-US" sz="1400" dirty="0">
                <a:latin typeface="Times New Roman" panose="02020603050405020304" pitchFamily="18" charset="0"/>
                <a:cs typeface="Times New Roman" panose="02020603050405020304" pitchFamily="18" charset="0"/>
              </a:rPr>
              <a:t>关联关系挖掘流程图</a:t>
            </a:r>
            <a:endParaRPr lang="zh-CN" altLang="en-US" sz="1400" dirty="0"/>
          </a:p>
        </p:txBody>
      </p:sp>
    </p:spTree>
  </p:cSld>
  <p:clrMapOvr>
    <a:masterClrMapping/>
  </p:clrMapOvr>
  <p:transition spd="med" advTm="13193">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加号 4"/>
          <p:cNvSpPr/>
          <p:nvPr/>
        </p:nvSpPr>
        <p:spPr>
          <a:xfrm>
            <a:off x="4716145" y="1478915"/>
            <a:ext cx="821690" cy="2171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16585">
              <a:lnSpc>
                <a:spcPct val="90000"/>
              </a:lnSpc>
              <a:spcBef>
                <a:spcPct val="0"/>
              </a:spcBef>
              <a:spcAft>
                <a:spcPct val="35000"/>
              </a:spcAft>
            </a:pPr>
            <a:endParaRPr lang="zh-CN" altLang="en-US" sz="1400"/>
          </a:p>
        </p:txBody>
      </p:sp>
      <p:sp>
        <p:nvSpPr>
          <p:cNvPr id="4" name="文本框 3"/>
          <p:cNvSpPr txBox="1"/>
          <p:nvPr/>
        </p:nvSpPr>
        <p:spPr>
          <a:xfrm>
            <a:off x="5261317" y="215662"/>
            <a:ext cx="3559126" cy="461665"/>
          </a:xfrm>
          <a:prstGeom prst="rect">
            <a:avLst/>
          </a:prstGeom>
          <a:noFill/>
        </p:spPr>
        <p:txBody>
          <a:bodyPr wrap="square" rtlCol="0">
            <a:spAutoFit/>
          </a:bodyPr>
          <a:lstStyle/>
          <a:p>
            <a:pPr algn="r"/>
            <a:r>
              <a:rPr lang="en-US" altLang="zh-CN" sz="2400" b="1" dirty="0" smtClean="0">
                <a:solidFill>
                  <a:schemeClr val="tx2">
                    <a:lumMod val="60000"/>
                    <a:lumOff val="40000"/>
                  </a:schemeClr>
                </a:solidFill>
                <a:latin typeface="微软雅黑" panose="020B0503020204020204" pitchFamily="34" charset="-122"/>
                <a:ea typeface="微软雅黑" panose="020B0503020204020204" pitchFamily="34" charset="-122"/>
              </a:rPr>
              <a:t>2  </a:t>
            </a:r>
            <a:r>
              <a:rPr lang="zh-CN" altLang="en-US" sz="2400" b="1" dirty="0" smtClean="0">
                <a:solidFill>
                  <a:schemeClr val="tx2">
                    <a:lumMod val="60000"/>
                    <a:lumOff val="40000"/>
                  </a:schemeClr>
                </a:solidFill>
                <a:latin typeface="微软雅黑" panose="020B0503020204020204" pitchFamily="34" charset="-122"/>
                <a:ea typeface="微软雅黑" panose="020B0503020204020204" pitchFamily="34" charset="-122"/>
              </a:rPr>
              <a:t>告警关联关系挖掘</a:t>
            </a:r>
            <a:endParaRPr lang="zh-CN" altLang="zh-CN"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18978" y="1195754"/>
            <a:ext cx="292608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2.1</a:t>
            </a:r>
            <a:r>
              <a:rPr lang="zh-CN" altLang="en-US" sz="2200" b="1" dirty="0" smtClean="0"/>
              <a:t>  问题描述</a:t>
            </a:r>
            <a:endParaRPr lang="zh-CN" altLang="en-US" sz="2200" b="1" dirty="0"/>
          </a:p>
        </p:txBody>
      </p:sp>
      <p:grpSp>
        <p:nvGrpSpPr>
          <p:cNvPr id="7" name="组合 6"/>
          <p:cNvGrpSpPr/>
          <p:nvPr/>
        </p:nvGrpSpPr>
        <p:grpSpPr>
          <a:xfrm>
            <a:off x="77868" y="2473401"/>
            <a:ext cx="4566525" cy="2085007"/>
            <a:chOff x="144831" y="4291266"/>
            <a:chExt cx="4566525" cy="2085007"/>
          </a:xfrm>
        </p:grpSpPr>
        <p:sp>
          <p:nvSpPr>
            <p:cNvPr id="31" name="文本框 30"/>
            <p:cNvSpPr txBox="1"/>
            <p:nvPr/>
          </p:nvSpPr>
          <p:spPr>
            <a:xfrm>
              <a:off x="144831" y="4908699"/>
              <a:ext cx="1920241" cy="730456"/>
            </a:xfrm>
            <a:prstGeom prst="rect">
              <a:avLst/>
            </a:prstGeom>
            <a:noFill/>
          </p:spPr>
          <p:txBody>
            <a:bodyPr wrap="square" rtlCol="0">
              <a:spAutoFit/>
            </a:bodyPr>
            <a:lstStyle/>
            <a:p>
              <a:pPr algn="ctr">
                <a:lnSpc>
                  <a:spcPct val="120000"/>
                </a:lnSpc>
              </a:pPr>
              <a:r>
                <a:rPr lang="zh-CN" altLang="en-US" dirty="0"/>
                <a:t>常用的告警事务提取方法</a:t>
              </a:r>
            </a:p>
          </p:txBody>
        </p:sp>
        <p:sp>
          <p:nvSpPr>
            <p:cNvPr id="32" name="左大括号 31"/>
            <p:cNvSpPr/>
            <p:nvPr/>
          </p:nvSpPr>
          <p:spPr>
            <a:xfrm>
              <a:off x="2163201" y="4673915"/>
              <a:ext cx="203983" cy="1252024"/>
            </a:xfrm>
            <a:prstGeom prst="lef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3" name="文本框 32"/>
            <p:cNvSpPr txBox="1"/>
            <p:nvPr/>
          </p:nvSpPr>
          <p:spPr>
            <a:xfrm>
              <a:off x="2460525" y="4291266"/>
              <a:ext cx="2250831" cy="730456"/>
            </a:xfrm>
            <a:prstGeom prst="rect">
              <a:avLst/>
            </a:prstGeom>
            <a:noFill/>
          </p:spPr>
          <p:txBody>
            <a:bodyPr wrap="square" rtlCol="0">
              <a:spAutoFit/>
            </a:bodyPr>
            <a:lstStyle/>
            <a:p>
              <a:pPr>
                <a:lnSpc>
                  <a:spcPct val="120000"/>
                </a:lnSpc>
              </a:pPr>
              <a:r>
                <a:rPr lang="zh-CN" altLang="en-US" dirty="0" smtClean="0"/>
                <a:t>固定窗口大小和滑动步长的滑动时间窗法</a:t>
              </a:r>
              <a:endParaRPr lang="zh-CN" altLang="en-US" dirty="0"/>
            </a:p>
          </p:txBody>
        </p:sp>
        <p:sp>
          <p:nvSpPr>
            <p:cNvPr id="34" name="文本框 33"/>
            <p:cNvSpPr txBox="1"/>
            <p:nvPr/>
          </p:nvSpPr>
          <p:spPr>
            <a:xfrm>
              <a:off x="2460525" y="5619143"/>
              <a:ext cx="2250831" cy="757130"/>
            </a:xfrm>
            <a:prstGeom prst="rect">
              <a:avLst/>
            </a:prstGeom>
            <a:noFill/>
          </p:spPr>
          <p:txBody>
            <a:bodyPr wrap="square" rtlCol="0">
              <a:spAutoFit/>
            </a:bodyPr>
            <a:lstStyle/>
            <a:p>
              <a:pPr>
                <a:lnSpc>
                  <a:spcPct val="120000"/>
                </a:lnSpc>
              </a:pPr>
              <a:r>
                <a:rPr lang="zh-CN" altLang="en-US" dirty="0"/>
                <a:t>在</a:t>
              </a:r>
              <a:r>
                <a:rPr lang="zh-CN" altLang="en-US" dirty="0" smtClean="0"/>
                <a:t>整个数据持续时间</a:t>
              </a:r>
              <a:r>
                <a:rPr lang="zh-CN" altLang="en-US" dirty="0"/>
                <a:t>范围内</a:t>
              </a:r>
            </a:p>
          </p:txBody>
        </p:sp>
      </p:grpSp>
      <p:grpSp>
        <p:nvGrpSpPr>
          <p:cNvPr id="5" name="组合 4"/>
          <p:cNvGrpSpPr/>
          <p:nvPr/>
        </p:nvGrpSpPr>
        <p:grpSpPr>
          <a:xfrm>
            <a:off x="77868" y="4723677"/>
            <a:ext cx="4566525" cy="1588495"/>
            <a:chOff x="144831" y="2441575"/>
            <a:chExt cx="4566525" cy="1588495"/>
          </a:xfrm>
        </p:grpSpPr>
        <p:sp>
          <p:nvSpPr>
            <p:cNvPr id="37" name="文本框 36"/>
            <p:cNvSpPr txBox="1"/>
            <p:nvPr/>
          </p:nvSpPr>
          <p:spPr>
            <a:xfrm>
              <a:off x="144831" y="2964185"/>
              <a:ext cx="1920241" cy="398058"/>
            </a:xfrm>
            <a:prstGeom prst="rect">
              <a:avLst/>
            </a:prstGeom>
            <a:noFill/>
          </p:spPr>
          <p:txBody>
            <a:bodyPr wrap="square" rtlCol="0">
              <a:spAutoFit/>
            </a:bodyPr>
            <a:lstStyle/>
            <a:p>
              <a:pPr algn="ctr">
                <a:lnSpc>
                  <a:spcPct val="120000"/>
                </a:lnSpc>
              </a:pPr>
              <a:r>
                <a:rPr lang="zh-CN" altLang="en-US" dirty="0" smtClean="0"/>
                <a:t>告警分布特点</a:t>
              </a:r>
              <a:endParaRPr lang="zh-CN" altLang="en-US" dirty="0"/>
            </a:p>
          </p:txBody>
        </p:sp>
        <p:sp>
          <p:nvSpPr>
            <p:cNvPr id="38" name="左大括号 37"/>
            <p:cNvSpPr/>
            <p:nvPr/>
          </p:nvSpPr>
          <p:spPr>
            <a:xfrm>
              <a:off x="2163201" y="2594258"/>
              <a:ext cx="203983" cy="1252024"/>
            </a:xfrm>
            <a:prstGeom prst="lef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9" name="文本框 38"/>
            <p:cNvSpPr txBox="1"/>
            <p:nvPr/>
          </p:nvSpPr>
          <p:spPr>
            <a:xfrm>
              <a:off x="2460525" y="2441575"/>
              <a:ext cx="2250831" cy="730456"/>
            </a:xfrm>
            <a:prstGeom prst="rect">
              <a:avLst/>
            </a:prstGeom>
            <a:noFill/>
          </p:spPr>
          <p:txBody>
            <a:bodyPr wrap="square" rtlCol="0">
              <a:spAutoFit/>
            </a:bodyPr>
            <a:lstStyle/>
            <a:p>
              <a:pPr>
                <a:lnSpc>
                  <a:spcPct val="120000"/>
                </a:lnSpc>
              </a:pPr>
              <a:r>
                <a:rPr lang="zh-CN" altLang="en-US" dirty="0"/>
                <a:t>告警的发生在时间轴上的分布是不均匀的</a:t>
              </a:r>
            </a:p>
          </p:txBody>
        </p:sp>
        <p:sp>
          <p:nvSpPr>
            <p:cNvPr id="40" name="文本框 39"/>
            <p:cNvSpPr txBox="1"/>
            <p:nvPr/>
          </p:nvSpPr>
          <p:spPr>
            <a:xfrm>
              <a:off x="2460525" y="3272940"/>
              <a:ext cx="2250831" cy="757130"/>
            </a:xfrm>
            <a:prstGeom prst="rect">
              <a:avLst/>
            </a:prstGeom>
            <a:noFill/>
          </p:spPr>
          <p:txBody>
            <a:bodyPr wrap="square" rtlCol="0">
              <a:spAutoFit/>
            </a:bodyPr>
            <a:lstStyle/>
            <a:p>
              <a:pPr>
                <a:lnSpc>
                  <a:spcPct val="120000"/>
                </a:lnSpc>
              </a:pPr>
              <a:r>
                <a:rPr lang="zh-CN" altLang="en-US" dirty="0" smtClean="0"/>
                <a:t>存在在很长一段时间内无告警发生的现象</a:t>
              </a:r>
              <a:endParaRPr lang="zh-CN" altLang="en-US" dirty="0"/>
            </a:p>
          </p:txBody>
        </p:sp>
      </p:grpSp>
      <p:pic>
        <p:nvPicPr>
          <p:cNvPr id="41" name="图片 40"/>
          <p:cNvPicPr>
            <a:picLocks noChangeAspect="1"/>
          </p:cNvPicPr>
          <p:nvPr/>
        </p:nvPicPr>
        <p:blipFill>
          <a:blip r:embed="rId4"/>
          <a:stretch>
            <a:fillRect/>
          </a:stretch>
        </p:blipFill>
        <p:spPr>
          <a:xfrm>
            <a:off x="749819" y="1967456"/>
            <a:ext cx="7932651" cy="560906"/>
          </a:xfrm>
          <a:prstGeom prst="rect">
            <a:avLst/>
          </a:prstGeom>
        </p:spPr>
      </p:pic>
      <p:grpSp>
        <p:nvGrpSpPr>
          <p:cNvPr id="2" name="组合 1"/>
          <p:cNvGrpSpPr/>
          <p:nvPr/>
        </p:nvGrpSpPr>
        <p:grpSpPr>
          <a:xfrm>
            <a:off x="4911516" y="2367830"/>
            <a:ext cx="3833122" cy="4318057"/>
            <a:chOff x="4911516" y="2367830"/>
            <a:chExt cx="3833122" cy="4318057"/>
          </a:xfrm>
        </p:grpSpPr>
        <p:sp>
          <p:nvSpPr>
            <p:cNvPr id="44" name="爆炸形 1 43"/>
            <p:cNvSpPr/>
            <p:nvPr/>
          </p:nvSpPr>
          <p:spPr>
            <a:xfrm>
              <a:off x="6158075" y="2367830"/>
              <a:ext cx="1340005" cy="901737"/>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问题</a:t>
              </a:r>
              <a:endParaRPr lang="zh-CN" altLang="en-US" dirty="0"/>
            </a:p>
          </p:txBody>
        </p:sp>
        <p:sp>
          <p:nvSpPr>
            <p:cNvPr id="23" name="文本框 22"/>
            <p:cNvSpPr txBox="1"/>
            <p:nvPr/>
          </p:nvSpPr>
          <p:spPr>
            <a:xfrm>
              <a:off x="4911516" y="3269567"/>
              <a:ext cx="3833122" cy="3416320"/>
            </a:xfrm>
            <a:prstGeom prst="rect">
              <a:avLst/>
            </a:prstGeom>
            <a:noFill/>
          </p:spPr>
          <p:txBody>
            <a:bodyPr wrap="square" rtlCol="0">
              <a:spAutoFit/>
            </a:bodyPr>
            <a:lstStyle/>
            <a:p>
              <a:pPr marL="285750" indent="-285750">
                <a:lnSpc>
                  <a:spcPct val="120000"/>
                </a:lnSpc>
                <a:buFont typeface="Wingdings" panose="05000000000000000000" pitchFamily="2" charset="2"/>
                <a:buChar char="Ø"/>
              </a:pPr>
              <a:r>
                <a:rPr lang="zh-CN" altLang="en-US" dirty="0" smtClean="0"/>
                <a:t>告警密集分布时间</a:t>
              </a:r>
              <a:r>
                <a:rPr lang="zh-CN" altLang="en-US" dirty="0"/>
                <a:t>段</a:t>
              </a:r>
              <a:r>
                <a:rPr lang="zh-CN" altLang="en-US" dirty="0" smtClean="0"/>
                <a:t>：窗口和步长相对较大，提取出来的告警事务较少；</a:t>
              </a:r>
              <a:endParaRPr lang="en-US" altLang="zh-CN" dirty="0" smtClean="0"/>
            </a:p>
            <a:p>
              <a:pPr marL="285750" indent="-285750">
                <a:lnSpc>
                  <a:spcPct val="120000"/>
                </a:lnSpc>
                <a:buFont typeface="Wingdings" panose="05000000000000000000" pitchFamily="2" charset="2"/>
                <a:buChar char="Ø"/>
              </a:pPr>
              <a:r>
                <a:rPr lang="zh-CN" altLang="en-US" dirty="0"/>
                <a:t>告警稀疏分布时间段</a:t>
              </a:r>
              <a:r>
                <a:rPr lang="zh-CN" altLang="en-US" dirty="0" smtClean="0"/>
                <a:t>：窗口和</a:t>
              </a:r>
              <a:r>
                <a:rPr lang="zh-CN" altLang="en-US" dirty="0"/>
                <a:t>步长相对较小，滑动时间窗不能有效的将存在关联关系的告警归入到一条告警事务</a:t>
              </a:r>
              <a:r>
                <a:rPr lang="zh-CN" altLang="en-US" dirty="0" smtClean="0"/>
                <a:t>中；</a:t>
              </a:r>
              <a:endParaRPr lang="en-US" altLang="zh-CN" dirty="0" smtClean="0"/>
            </a:p>
            <a:p>
              <a:pPr marL="285750" indent="-285750">
                <a:lnSpc>
                  <a:spcPct val="120000"/>
                </a:lnSpc>
                <a:buFont typeface="Wingdings" panose="05000000000000000000" pitchFamily="2" charset="2"/>
                <a:buChar char="Ø"/>
              </a:pPr>
              <a:r>
                <a:rPr lang="zh-CN" altLang="en-US" dirty="0"/>
                <a:t>在无告警发生时间段继续提取告警</a:t>
              </a:r>
              <a:r>
                <a:rPr lang="zh-CN" altLang="en-US" dirty="0" smtClean="0"/>
                <a:t>事务，整个</a:t>
              </a:r>
              <a:r>
                <a:rPr lang="zh-CN" altLang="en-US" dirty="0"/>
                <a:t>告警事务提取的效率</a:t>
              </a:r>
              <a:r>
                <a:rPr lang="zh-CN" altLang="en-US" dirty="0" smtClean="0"/>
                <a:t>较低；</a:t>
              </a:r>
              <a:endParaRPr lang="zh-CN" altLang="en-US" dirty="0"/>
            </a:p>
          </p:txBody>
        </p:sp>
      </p:grpSp>
      <p:grpSp>
        <p:nvGrpSpPr>
          <p:cNvPr id="9" name="组合 8"/>
          <p:cNvGrpSpPr/>
          <p:nvPr/>
        </p:nvGrpSpPr>
        <p:grpSpPr>
          <a:xfrm>
            <a:off x="749818" y="1672255"/>
            <a:ext cx="7303741" cy="966120"/>
            <a:chOff x="749818" y="1672255"/>
            <a:chExt cx="7303741" cy="966120"/>
          </a:xfrm>
        </p:grpSpPr>
        <p:sp>
          <p:nvSpPr>
            <p:cNvPr id="28" name="椭圆 27"/>
            <p:cNvSpPr/>
            <p:nvPr/>
          </p:nvSpPr>
          <p:spPr>
            <a:xfrm>
              <a:off x="749818" y="1747011"/>
              <a:ext cx="1824227" cy="794824"/>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364284" y="1672255"/>
              <a:ext cx="2689275" cy="966120"/>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2721724" y="1469822"/>
            <a:ext cx="2494881" cy="888915"/>
            <a:chOff x="2766436" y="1478915"/>
            <a:chExt cx="2494881" cy="888915"/>
          </a:xfrm>
        </p:grpSpPr>
        <p:cxnSp>
          <p:nvCxnSpPr>
            <p:cNvPr id="8" name="直接连接符 7"/>
            <p:cNvCxnSpPr/>
            <p:nvPr/>
          </p:nvCxnSpPr>
          <p:spPr>
            <a:xfrm>
              <a:off x="2766436" y="1478915"/>
              <a:ext cx="13855" cy="888915"/>
            </a:xfrm>
            <a:prstGeom prst="line">
              <a:avLst/>
            </a:prstGeom>
            <a:ln w="28575">
              <a:prstDash val="dash"/>
            </a:ln>
          </p:spPr>
          <p:style>
            <a:lnRef idx="1">
              <a:schemeClr val="accent4"/>
            </a:lnRef>
            <a:fillRef idx="0">
              <a:schemeClr val="accent4"/>
            </a:fillRef>
            <a:effectRef idx="0">
              <a:schemeClr val="accent4"/>
            </a:effectRef>
            <a:fontRef idx="minor">
              <a:schemeClr val="tx1"/>
            </a:fontRef>
          </p:style>
        </p:cxnSp>
        <p:cxnSp>
          <p:nvCxnSpPr>
            <p:cNvPr id="24" name="直接连接符 23"/>
            <p:cNvCxnSpPr/>
            <p:nvPr/>
          </p:nvCxnSpPr>
          <p:spPr>
            <a:xfrm>
              <a:off x="5247462" y="1478915"/>
              <a:ext cx="13855" cy="888915"/>
            </a:xfrm>
            <a:prstGeom prst="line">
              <a:avLst/>
            </a:prstGeom>
            <a:ln w="28575">
              <a:prstDash val="dash"/>
            </a:ln>
          </p:spPr>
          <p:style>
            <a:lnRef idx="1">
              <a:schemeClr val="accent4"/>
            </a:lnRef>
            <a:fillRef idx="0">
              <a:schemeClr val="accent4"/>
            </a:fillRef>
            <a:effectRef idx="0">
              <a:schemeClr val="accent4"/>
            </a:effectRef>
            <a:fontRef idx="minor">
              <a:schemeClr val="tx1"/>
            </a:fontRef>
          </p:style>
        </p:cxnSp>
      </p:grpSp>
    </p:spTree>
    <p:custDataLst>
      <p:tags r:id="rId1"/>
    </p:custDataLst>
    <p:extLst>
      <p:ext uri="{BB962C8B-B14F-4D97-AF65-F5344CB8AC3E}">
        <p14:creationId xmlns:p14="http://schemas.microsoft.com/office/powerpoint/2010/main" val="4189968734"/>
      </p:ext>
    </p:extLst>
  </p:cSld>
  <p:clrMapOvr>
    <a:masterClrMapping/>
  </p:clrMapOvr>
  <p:transition spd="med" advTm="7599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加号 4"/>
          <p:cNvSpPr/>
          <p:nvPr/>
        </p:nvSpPr>
        <p:spPr>
          <a:xfrm>
            <a:off x="4716145" y="1478915"/>
            <a:ext cx="821690" cy="2171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16585">
              <a:lnSpc>
                <a:spcPct val="90000"/>
              </a:lnSpc>
              <a:spcBef>
                <a:spcPct val="0"/>
              </a:spcBef>
              <a:spcAft>
                <a:spcPct val="35000"/>
              </a:spcAft>
            </a:pPr>
            <a:endParaRPr lang="zh-CN" altLang="en-US" sz="1400"/>
          </a:p>
        </p:txBody>
      </p:sp>
      <p:sp>
        <p:nvSpPr>
          <p:cNvPr id="4" name="文本框 3"/>
          <p:cNvSpPr txBox="1"/>
          <p:nvPr/>
        </p:nvSpPr>
        <p:spPr>
          <a:xfrm>
            <a:off x="5190978" y="215662"/>
            <a:ext cx="3637533" cy="461665"/>
          </a:xfrm>
          <a:prstGeom prst="rect">
            <a:avLst/>
          </a:prstGeom>
          <a:noFill/>
        </p:spPr>
        <p:txBody>
          <a:bodyPr wrap="square" rtlCol="0">
            <a:spAutoFit/>
          </a:bodyPr>
          <a:lstStyle/>
          <a:p>
            <a:pPr algn="r"/>
            <a:r>
              <a:rPr lang="en-US" altLang="zh-CN" sz="2400" b="1" dirty="0" smtClean="0">
                <a:solidFill>
                  <a:schemeClr val="tx2">
                    <a:lumMod val="60000"/>
                    <a:lumOff val="40000"/>
                  </a:schemeClr>
                </a:solidFill>
                <a:latin typeface="微软雅黑" panose="020B0503020204020204" pitchFamily="34" charset="-122"/>
                <a:ea typeface="微软雅黑" panose="020B0503020204020204" pitchFamily="34" charset="-122"/>
              </a:rPr>
              <a:t>2  </a:t>
            </a:r>
            <a:r>
              <a:rPr lang="zh-CN" altLang="en-US" sz="2400" b="1" dirty="0" smtClean="0">
                <a:solidFill>
                  <a:schemeClr val="tx2">
                    <a:lumMod val="60000"/>
                    <a:lumOff val="40000"/>
                  </a:schemeClr>
                </a:solidFill>
                <a:latin typeface="微软雅黑" panose="020B0503020204020204" pitchFamily="34" charset="-122"/>
                <a:ea typeface="微软雅黑" panose="020B0503020204020204" pitchFamily="34" charset="-122"/>
              </a:rPr>
              <a:t>告警关联关系挖掘</a:t>
            </a:r>
            <a:endParaRPr lang="zh-CN" altLang="zh-CN"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18977" y="1195754"/>
            <a:ext cx="6302327"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2.2</a:t>
            </a:r>
            <a:r>
              <a:rPr lang="zh-CN" altLang="en-US" sz="2200" b="1" dirty="0" smtClean="0"/>
              <a:t>  基于聚类和可变滑动时间窗的告警事务提取</a:t>
            </a:r>
            <a:endParaRPr lang="zh-CN" altLang="en-US" sz="2200" b="1" dirty="0"/>
          </a:p>
        </p:txBody>
      </p:sp>
      <p:grpSp>
        <p:nvGrpSpPr>
          <p:cNvPr id="3" name="组合 2"/>
          <p:cNvGrpSpPr/>
          <p:nvPr/>
        </p:nvGrpSpPr>
        <p:grpSpPr>
          <a:xfrm>
            <a:off x="137873" y="1709258"/>
            <a:ext cx="6299001" cy="742631"/>
            <a:chOff x="137873" y="1709258"/>
            <a:chExt cx="6299001" cy="742631"/>
          </a:xfrm>
        </p:grpSpPr>
        <p:sp>
          <p:nvSpPr>
            <p:cNvPr id="29" name="椭圆 28"/>
            <p:cNvSpPr/>
            <p:nvPr/>
          </p:nvSpPr>
          <p:spPr>
            <a:xfrm>
              <a:off x="4129772" y="1709258"/>
              <a:ext cx="2307102" cy="733669"/>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37873" y="1765529"/>
              <a:ext cx="1563553" cy="686360"/>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4"/>
          <a:stretch>
            <a:fillRect/>
          </a:stretch>
        </p:blipFill>
        <p:spPr>
          <a:xfrm>
            <a:off x="137873" y="1907464"/>
            <a:ext cx="6903006" cy="560906"/>
          </a:xfrm>
          <a:prstGeom prst="rect">
            <a:avLst/>
          </a:prstGeom>
        </p:spPr>
      </p:pic>
      <p:sp>
        <p:nvSpPr>
          <p:cNvPr id="45" name="文本框 44"/>
          <p:cNvSpPr txBox="1"/>
          <p:nvPr/>
        </p:nvSpPr>
        <p:spPr>
          <a:xfrm>
            <a:off x="826247" y="3456769"/>
            <a:ext cx="5679117" cy="1754326"/>
          </a:xfrm>
          <a:prstGeom prst="rect">
            <a:avLst/>
          </a:prstGeom>
          <a:noFill/>
        </p:spPr>
        <p:txBody>
          <a:bodyPr wrap="square" rtlCol="0">
            <a:spAutoFit/>
          </a:bodyPr>
          <a:lstStyle/>
          <a:p>
            <a:pPr marL="285750" indent="-285750">
              <a:lnSpc>
                <a:spcPct val="120000"/>
              </a:lnSpc>
              <a:buFont typeface="Wingdings" panose="05000000000000000000" pitchFamily="2" charset="2"/>
              <a:buChar char="Ø"/>
            </a:pPr>
            <a:r>
              <a:rPr lang="zh-CN" altLang="en-US" dirty="0"/>
              <a:t>关联关系比较强的告警往往会比较密集的出现在一个时间段内；</a:t>
            </a:r>
            <a:endParaRPr lang="en-US" altLang="zh-CN" dirty="0" smtClean="0"/>
          </a:p>
          <a:p>
            <a:pPr marL="285750" indent="-285750">
              <a:lnSpc>
                <a:spcPct val="120000"/>
              </a:lnSpc>
              <a:buFont typeface="Wingdings" panose="05000000000000000000" pitchFamily="2" charset="2"/>
              <a:buChar char="Ø"/>
            </a:pPr>
            <a:r>
              <a:rPr lang="zh-CN" altLang="en-US" dirty="0"/>
              <a:t>对于各告警分布较为密集的时间段，根据各时间段内告警分布的情况，选择不同的窗口宽度和滑动步长；</a:t>
            </a:r>
          </a:p>
        </p:txBody>
      </p:sp>
      <p:sp>
        <p:nvSpPr>
          <p:cNvPr id="46" name="文本框 45"/>
          <p:cNvSpPr txBox="1"/>
          <p:nvPr/>
        </p:nvSpPr>
        <p:spPr>
          <a:xfrm>
            <a:off x="618977" y="2863824"/>
            <a:ext cx="1508468" cy="400110"/>
          </a:xfrm>
          <a:prstGeom prst="rect">
            <a:avLst/>
          </a:prstGeom>
          <a:noFill/>
        </p:spPr>
        <p:txBody>
          <a:bodyPr wrap="square" rtlCol="0">
            <a:spAutoFit/>
          </a:bodyPr>
          <a:lstStyle/>
          <a:p>
            <a:r>
              <a:rPr lang="zh-CN" altLang="en-US" sz="2000" b="1" dirty="0" smtClean="0"/>
              <a:t>基本思想：</a:t>
            </a:r>
            <a:endParaRPr lang="zh-CN" altLang="en-US" sz="2000" b="1" dirty="0"/>
          </a:p>
        </p:txBody>
      </p:sp>
      <p:grpSp>
        <p:nvGrpSpPr>
          <p:cNvPr id="2" name="组合 1"/>
          <p:cNvGrpSpPr/>
          <p:nvPr/>
        </p:nvGrpSpPr>
        <p:grpSpPr>
          <a:xfrm>
            <a:off x="6921304" y="878098"/>
            <a:ext cx="2065643" cy="5324000"/>
            <a:chOff x="6921304" y="878098"/>
            <a:chExt cx="2065643" cy="5324000"/>
          </a:xfrm>
        </p:grpSpPr>
        <p:cxnSp>
          <p:nvCxnSpPr>
            <p:cNvPr id="59" name="直接箭头连接符 58"/>
            <p:cNvCxnSpPr/>
            <p:nvPr/>
          </p:nvCxnSpPr>
          <p:spPr>
            <a:xfrm flipH="1">
              <a:off x="7925339" y="2247962"/>
              <a:ext cx="3842" cy="3308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流程图: 数据 48"/>
            <p:cNvSpPr/>
            <p:nvPr/>
          </p:nvSpPr>
          <p:spPr>
            <a:xfrm>
              <a:off x="7127082" y="878098"/>
              <a:ext cx="1661769" cy="50033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告警数据</a:t>
              </a:r>
              <a:endParaRPr lang="zh-CN" altLang="en-US" sz="1600" dirty="0"/>
            </a:p>
          </p:txBody>
        </p:sp>
        <p:sp>
          <p:nvSpPr>
            <p:cNvPr id="50" name="流程图: 过程 49"/>
            <p:cNvSpPr/>
            <p:nvPr/>
          </p:nvSpPr>
          <p:spPr>
            <a:xfrm>
              <a:off x="7193578" y="1709258"/>
              <a:ext cx="1521093" cy="541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Times New Roman" panose="02020603050405020304" pitchFamily="18" charset="0"/>
                  <a:cs typeface="Times New Roman" panose="02020603050405020304" pitchFamily="18" charset="0"/>
                </a:rPr>
                <a:t>DBSCAN</a:t>
              </a:r>
              <a:r>
                <a:rPr lang="zh-CN" altLang="en-US" sz="1600" dirty="0" smtClean="0"/>
                <a:t>聚类</a:t>
              </a:r>
              <a:endParaRPr lang="zh-CN" altLang="en-US" sz="1600" dirty="0"/>
            </a:p>
          </p:txBody>
        </p:sp>
        <p:sp>
          <p:nvSpPr>
            <p:cNvPr id="51" name="流程图: 数据 50"/>
            <p:cNvSpPr/>
            <p:nvPr/>
          </p:nvSpPr>
          <p:spPr>
            <a:xfrm>
              <a:off x="6921304" y="2570441"/>
              <a:ext cx="2065643" cy="64096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告警分布密集时间段</a:t>
              </a:r>
              <a:endParaRPr lang="zh-CN" altLang="en-US" sz="1600" dirty="0"/>
            </a:p>
          </p:txBody>
        </p:sp>
        <p:sp>
          <p:nvSpPr>
            <p:cNvPr id="53" name="流程图: 过程 52"/>
            <p:cNvSpPr/>
            <p:nvPr/>
          </p:nvSpPr>
          <p:spPr>
            <a:xfrm>
              <a:off x="7140245" y="3531016"/>
              <a:ext cx="1627762" cy="75848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窗口和步长大小确定</a:t>
              </a:r>
              <a:endParaRPr lang="zh-CN" altLang="en-US" sz="1600" dirty="0"/>
            </a:p>
          </p:txBody>
        </p:sp>
        <p:sp>
          <p:nvSpPr>
            <p:cNvPr id="55" name="流程图: 过程 54"/>
            <p:cNvSpPr/>
            <p:nvPr/>
          </p:nvSpPr>
          <p:spPr>
            <a:xfrm>
              <a:off x="7200749" y="4609107"/>
              <a:ext cx="1627762" cy="75848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滑动时间窗提取告警事务</a:t>
              </a:r>
              <a:endParaRPr lang="zh-CN" altLang="en-US" sz="1600" dirty="0"/>
            </a:p>
          </p:txBody>
        </p:sp>
        <p:sp>
          <p:nvSpPr>
            <p:cNvPr id="56" name="流程图: 数据 55"/>
            <p:cNvSpPr/>
            <p:nvPr/>
          </p:nvSpPr>
          <p:spPr>
            <a:xfrm>
              <a:off x="6994336" y="5687199"/>
              <a:ext cx="1837482" cy="51489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告警事务</a:t>
              </a:r>
              <a:endParaRPr lang="zh-CN" altLang="en-US" sz="1600" dirty="0"/>
            </a:p>
          </p:txBody>
        </p:sp>
        <p:cxnSp>
          <p:nvCxnSpPr>
            <p:cNvPr id="58" name="直接箭头连接符 57"/>
            <p:cNvCxnSpPr>
              <a:stCxn id="49" idx="4"/>
              <a:endCxn id="50" idx="0"/>
            </p:cNvCxnSpPr>
            <p:nvPr/>
          </p:nvCxnSpPr>
          <p:spPr>
            <a:xfrm flipH="1">
              <a:off x="7954125" y="1378429"/>
              <a:ext cx="3842" cy="3308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H="1">
              <a:off x="7950282" y="3205797"/>
              <a:ext cx="3842" cy="3308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a:off x="7946440" y="4283887"/>
              <a:ext cx="3842" cy="3308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H="1">
              <a:off x="7974200" y="5378080"/>
              <a:ext cx="3842" cy="3308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4" name="文本框 63"/>
          <p:cNvSpPr txBox="1"/>
          <p:nvPr/>
        </p:nvSpPr>
        <p:spPr>
          <a:xfrm>
            <a:off x="3797752" y="6290755"/>
            <a:ext cx="5415224" cy="307777"/>
          </a:xfrm>
          <a:prstGeom prst="rect">
            <a:avLst/>
          </a:prstGeom>
          <a:noFill/>
        </p:spPr>
        <p:txBody>
          <a:bodyPr wrap="square" rtlCol="0">
            <a:spAutoFit/>
          </a:bodyPr>
          <a:lstStyle/>
          <a:p>
            <a:pPr algn="ctr"/>
            <a:r>
              <a:rPr lang="zh-CN" altLang="en-US" sz="1400" dirty="0" smtClean="0"/>
              <a:t>图</a:t>
            </a:r>
            <a:r>
              <a:rPr lang="en-US" altLang="zh-CN" sz="1400" dirty="0" smtClean="0">
                <a:latin typeface="Times New Roman" panose="02020603050405020304" pitchFamily="18" charset="0"/>
                <a:cs typeface="Times New Roman" panose="02020603050405020304" pitchFamily="18" charset="0"/>
              </a:rPr>
              <a:t>3 </a:t>
            </a:r>
            <a:r>
              <a:rPr lang="zh-CN" altLang="en-US" sz="1400" dirty="0" smtClean="0">
                <a:latin typeface="Times New Roman" panose="02020603050405020304" pitchFamily="18" charset="0"/>
                <a:cs typeface="Times New Roman" panose="02020603050405020304" pitchFamily="18" charset="0"/>
              </a:rPr>
              <a:t>基于</a:t>
            </a:r>
            <a:r>
              <a:rPr lang="zh-CN" altLang="en-US" sz="1400" dirty="0">
                <a:latin typeface="Times New Roman" panose="02020603050405020304" pitchFamily="18" charset="0"/>
                <a:cs typeface="Times New Roman" panose="02020603050405020304" pitchFamily="18" charset="0"/>
              </a:rPr>
              <a:t>聚类和可变滑动时间窗提取告警事务数据的流程图</a:t>
            </a:r>
            <a:endParaRPr lang="zh-CN" altLang="en-US" sz="1400" dirty="0"/>
          </a:p>
        </p:txBody>
      </p:sp>
    </p:spTree>
    <p:custDataLst>
      <p:tags r:id="rId1"/>
    </p:custDataLst>
    <p:extLst>
      <p:ext uri="{BB962C8B-B14F-4D97-AF65-F5344CB8AC3E}">
        <p14:creationId xmlns:p14="http://schemas.microsoft.com/office/powerpoint/2010/main" val="2195896832"/>
      </p:ext>
    </p:extLst>
  </p:cSld>
  <p:clrMapOvr>
    <a:masterClrMapping/>
  </p:clrMapOvr>
  <p:transition spd="med" advTm="39199">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4.9|1.5|0.5|0.9"/>
</p:tagLst>
</file>

<file path=ppt/tags/tag2.xml><?xml version="1.0" encoding="utf-8"?>
<p:tagLst xmlns:a="http://schemas.openxmlformats.org/drawingml/2006/main" xmlns:r="http://schemas.openxmlformats.org/officeDocument/2006/relationships" xmlns:p="http://schemas.openxmlformats.org/presentationml/2006/main">
  <p:tag name="TIMING" val="|11.1|1.1"/>
</p:tagLst>
</file>

<file path=ppt/tags/tag3.xml><?xml version="1.0" encoding="utf-8"?>
<p:tagLst xmlns:a="http://schemas.openxmlformats.org/drawingml/2006/main" xmlns:r="http://schemas.openxmlformats.org/officeDocument/2006/relationships" xmlns:p="http://schemas.openxmlformats.org/presentationml/2006/main">
  <p:tag name="TIMING" val="|8.3"/>
</p:tagLst>
</file>

<file path=ppt/tags/tag4.xml><?xml version="1.0" encoding="utf-8"?>
<p:tagLst xmlns:a="http://schemas.openxmlformats.org/drawingml/2006/main" xmlns:r="http://schemas.openxmlformats.org/officeDocument/2006/relationships" xmlns:p="http://schemas.openxmlformats.org/presentationml/2006/main">
  <p:tag name="TIMING" val="|26.1"/>
</p:tagLst>
</file>

<file path=ppt/tags/tag5.xml><?xml version="1.0" encoding="utf-8"?>
<p:tagLst xmlns:a="http://schemas.openxmlformats.org/drawingml/2006/main" xmlns:r="http://schemas.openxmlformats.org/officeDocument/2006/relationships" xmlns:p="http://schemas.openxmlformats.org/presentationml/2006/main">
  <p:tag name="TIMING" val="|12.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自定义设计方案">
  <a:themeElements>
    <a:clrScheme name="4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自定义设计方案">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kx="-3284103" algn="br" rotWithShape="0">
            <a:schemeClr val="tx1">
              <a:gamma/>
              <a:shade val="60000"/>
              <a:invGamma/>
              <a:alpha val="50000"/>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kx="-3284103" algn="br" rotWithShape="0">
            <a:schemeClr val="tx1">
              <a:gamma/>
              <a:shade val="60000"/>
              <a:invGamma/>
              <a:alpha val="50000"/>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emplate>
  <TotalTime>16900</TotalTime>
  <Words>4018</Words>
  <Application>Microsoft Office PowerPoint</Application>
  <PresentationFormat>全屏显示(4:3)</PresentationFormat>
  <Paragraphs>468</Paragraphs>
  <Slides>28</Slides>
  <Notes>26</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28</vt:i4>
      </vt:variant>
    </vt:vector>
  </HeadingPairs>
  <TitlesOfParts>
    <vt:vector size="41" baseType="lpstr">
      <vt:lpstr>等线</vt:lpstr>
      <vt:lpstr>黑体</vt:lpstr>
      <vt:lpstr>华文中宋</vt:lpstr>
      <vt:lpstr>宋体</vt:lpstr>
      <vt:lpstr>微软雅黑</vt:lpstr>
      <vt:lpstr>Arial</vt:lpstr>
      <vt:lpstr>Calibri</vt:lpstr>
      <vt:lpstr>Calibri Light</vt:lpstr>
      <vt:lpstr>Lucida Sans Unicode</vt:lpstr>
      <vt:lpstr>Times New Roman</vt:lpstr>
      <vt:lpstr>Wingdings</vt:lpstr>
      <vt:lpstr>Office 主题</vt:lpstr>
      <vt:lpstr>4_自定义设计方案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牵引网阻抗频率特性测试装置报告</dc:title>
  <dc:creator>chao zuo</dc:creator>
  <cp:lastModifiedBy>lzk</cp:lastModifiedBy>
  <cp:revision>1058</cp:revision>
  <dcterms:created xsi:type="dcterms:W3CDTF">2016-12-02T01:47:00Z</dcterms:created>
  <dcterms:modified xsi:type="dcterms:W3CDTF">2020-05-29T03:48:44Z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8</vt:lpwstr>
  </property>
</Properties>
</file>