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8" r:id="rId2"/>
    <p:sldId id="257" r:id="rId3"/>
    <p:sldId id="286" r:id="rId4"/>
    <p:sldId id="292" r:id="rId5"/>
    <p:sldId id="293" r:id="rId6"/>
    <p:sldId id="273" r:id="rId7"/>
    <p:sldId id="294" r:id="rId8"/>
    <p:sldId id="288" r:id="rId9"/>
    <p:sldId id="291" r:id="rId10"/>
    <p:sldId id="295" r:id="rId11"/>
    <p:sldId id="296" r:id="rId12"/>
    <p:sldId id="305" r:id="rId13"/>
    <p:sldId id="262" r:id="rId14"/>
    <p:sldId id="297" r:id="rId15"/>
    <p:sldId id="298" r:id="rId16"/>
    <p:sldId id="299" r:id="rId17"/>
    <p:sldId id="300" r:id="rId18"/>
    <p:sldId id="301" r:id="rId19"/>
    <p:sldId id="302" r:id="rId20"/>
    <p:sldId id="303" r:id="rId21"/>
    <p:sldId id="263" r:id="rId22"/>
    <p:sldId id="304"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F81BD"/>
    <a:srgbClr val="2E75B6"/>
    <a:srgbClr val="F2F6FA"/>
    <a:srgbClr val="FFFFFF"/>
    <a:srgbClr val="595959"/>
    <a:srgbClr val="344F6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88398" autoAdjust="0"/>
  </p:normalViewPr>
  <p:slideViewPr>
    <p:cSldViewPr>
      <p:cViewPr varScale="1">
        <p:scale>
          <a:sx n="59" d="100"/>
          <a:sy n="59" d="100"/>
        </p:scale>
        <p:origin x="780" y="60"/>
      </p:cViewPr>
      <p:guideLst>
        <p:guide orient="horz" pos="2179"/>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795BD5-A719-437D-B773-16EEA38ACE60}" type="datetimeFigureOut">
              <a:rPr lang="zh-CN" altLang="en-US" smtClean="0"/>
              <a:t>2020/5/28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7C08F9-C6F3-4A2D-9021-0F3E3F50D810}" type="slidenum">
              <a:rPr lang="zh-CN" altLang="en-US" smtClean="0"/>
              <a:t>‹#›</a:t>
            </a:fld>
            <a:endParaRPr lang="zh-CN" altLang="en-US"/>
          </a:p>
        </p:txBody>
      </p:sp>
    </p:spTree>
    <p:extLst>
      <p:ext uri="{BB962C8B-B14F-4D97-AF65-F5344CB8AC3E}">
        <p14:creationId xmlns:p14="http://schemas.microsoft.com/office/powerpoint/2010/main" val="227338882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80604020202020204" charset="0"/>
              <a:buNone/>
              <a:defRPr sz="1200">
                <a:latin typeface="Arial" panose="0208060402020202020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80604020202020204" charset="0"/>
              <a:buNone/>
              <a:defRPr sz="1200">
                <a:latin typeface="Arial" panose="02080604020202020204" charset="0"/>
                <a:ea typeface="宋体" pitchFamily="2" charset="-122"/>
              </a:defRPr>
            </a:lvl1pPr>
          </a:lstStyle>
          <a:p>
            <a:pPr>
              <a:defRPr/>
            </a:pPr>
            <a:fld id="{4805C4E2-B4D2-4EBA-AF07-8AC97FC5232B}" type="datetimeFigureOut">
              <a:rPr lang="zh-CN" altLang="en-US"/>
              <a:pPr>
                <a:defRPr/>
              </a:pPr>
              <a:t>2020/5/28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80604020202020204" charset="0"/>
              <a:buNone/>
              <a:defRPr sz="1200">
                <a:latin typeface="Arial" panose="0208060402020202020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atin typeface="Arial" pitchFamily="34" charset="0"/>
                <a:ea typeface="宋体" pitchFamily="2" charset="-122"/>
              </a:defRPr>
            </a:lvl1pPr>
          </a:lstStyle>
          <a:p>
            <a:pPr>
              <a:defRPr/>
            </a:pPr>
            <a:fld id="{2855CEF4-8A5B-453D-AF83-8197EA26782D}" type="slidenum">
              <a:rPr lang="zh-CN" altLang="en-US"/>
              <a:pPr>
                <a:defRPr/>
              </a:pPr>
              <a:t>‹#›</a:t>
            </a:fld>
            <a:endParaRPr lang="zh-CN" altLang="en-US"/>
          </a:p>
        </p:txBody>
      </p:sp>
    </p:spTree>
    <p:extLst>
      <p:ext uri="{BB962C8B-B14F-4D97-AF65-F5344CB8AC3E}">
        <p14:creationId xmlns:p14="http://schemas.microsoft.com/office/powerpoint/2010/main" val="32934655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尊敬的各位老师下午好，我是王亚珊，我的论文题目是面向轨迹相似度计算的轨迹深度表达学习研究</a:t>
            </a:r>
          </a:p>
        </p:txBody>
      </p:sp>
      <p:sp>
        <p:nvSpPr>
          <p:cNvPr id="4" name="灯片编号占位符 3"/>
          <p:cNvSpPr>
            <a:spLocks noGrp="1"/>
          </p:cNvSpPr>
          <p:nvPr>
            <p:ph type="sldNum" sz="quarter" idx="10"/>
          </p:nvPr>
        </p:nvSpPr>
        <p:spPr/>
        <p:txBody>
          <a:bodyPr/>
          <a:lstStyle/>
          <a:p>
            <a:pPr>
              <a:defRPr/>
            </a:pPr>
            <a:fld id="{2855CEF4-8A5B-453D-AF83-8197EA26782D}" type="slidenum">
              <a:rPr lang="zh-CN" altLang="en-US" smtClean="0"/>
              <a:pPr>
                <a:defRPr/>
              </a:pPr>
              <a:t>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Tree>
    <p:extLst>
      <p:ext uri="{BB962C8B-B14F-4D97-AF65-F5344CB8AC3E}">
        <p14:creationId xmlns:p14="http://schemas.microsoft.com/office/powerpoint/2010/main" val="217773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虽然上述模型解决了轨迹序列学习时的远距离依赖问题，但在表达模型上</a:t>
            </a:r>
            <a:r>
              <a:rPr lang="en-US" altLang="zh-CN" dirty="0"/>
              <a:t>Transformer-trajectory</a:t>
            </a:r>
            <a:r>
              <a:rPr lang="zh-CN" altLang="en-US" dirty="0"/>
              <a:t>是单向的，也就是模型只能考虑当前时刻数据与之前数据之间的关系，没能提取前后两个方向的特征，所以作为改进我们提出基于</a:t>
            </a:r>
            <a:r>
              <a:rPr lang="en-US" altLang="zh-CN" dirty="0"/>
              <a:t>Transformer</a:t>
            </a:r>
            <a:r>
              <a:rPr lang="zh-CN" altLang="en-US" dirty="0"/>
              <a:t>双向编码器的</a:t>
            </a:r>
            <a:r>
              <a:rPr lang="en-US" altLang="zh-CN" dirty="0"/>
              <a:t>BERT-trajectory</a:t>
            </a:r>
          </a:p>
          <a:p>
            <a:r>
              <a:rPr lang="zh-CN" altLang="en-US" dirty="0"/>
              <a:t>它使用双向编码器得到轨迹向量表征，再通过全连接网络输出轨迹序列。模型能够包含更丰富的环境信息。</a:t>
            </a:r>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2855CEF4-8A5B-453D-AF83-8197EA26782D}" type="slidenum">
              <a:rPr lang="zh-CN" altLang="en-US" smtClean="0"/>
              <a:pPr>
                <a:defRPr/>
              </a:pPr>
              <a:t>10</a:t>
            </a:fld>
            <a:endParaRPr lang="zh-CN" altLang="en-US"/>
          </a:p>
        </p:txBody>
      </p:sp>
    </p:spTree>
    <p:extLst>
      <p:ext uri="{BB962C8B-B14F-4D97-AF65-F5344CB8AC3E}">
        <p14:creationId xmlns:p14="http://schemas.microsoft.com/office/powerpoint/2010/main" val="2392881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在训练任务的设置上我们使用轨迹遮蔽点预测，也就是将一条轨迹中</a:t>
            </a:r>
            <a:r>
              <a:rPr lang="en-US" altLang="zh-CN" dirty="0"/>
              <a:t>15%</a:t>
            </a:r>
            <a:r>
              <a:rPr lang="zh-CN" altLang="en-US" dirty="0"/>
              <a:t>的数据进行遮蔽，替换为特定数据，训练模型对遮蔽部分进行预测输出。这样的好处是模型可以在前后环境信息的基础上对轨迹点进行预测</a:t>
            </a:r>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2855CEF4-8A5B-453D-AF83-8197EA26782D}" type="slidenum">
              <a:rPr lang="zh-CN" altLang="en-US" smtClean="0"/>
              <a:pPr>
                <a:defRPr/>
              </a:pPr>
              <a:t>11</a:t>
            </a:fld>
            <a:endParaRPr lang="zh-CN" altLang="en-US"/>
          </a:p>
        </p:txBody>
      </p:sp>
    </p:spTree>
    <p:extLst>
      <p:ext uri="{BB962C8B-B14F-4D97-AF65-F5344CB8AC3E}">
        <p14:creationId xmlns:p14="http://schemas.microsoft.com/office/powerpoint/2010/main" val="3465346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接下来需要对模型进行评估，我们认识到一个问题是，两条轨迹是否相似其实没有公认的标准，但可以确定的是，一条轨迹与它的下采样轨迹、加噪声轨迹之间是相似的</a:t>
            </a:r>
          </a:p>
        </p:txBody>
      </p:sp>
      <p:sp>
        <p:nvSpPr>
          <p:cNvPr id="4" name="灯片编号占位符 3"/>
          <p:cNvSpPr>
            <a:spLocks noGrp="1"/>
          </p:cNvSpPr>
          <p:nvPr>
            <p:ph type="sldNum" sz="quarter" idx="10"/>
          </p:nvPr>
        </p:nvSpPr>
        <p:spPr/>
        <p:txBody>
          <a:bodyPr/>
          <a:lstStyle/>
          <a:p>
            <a:pPr>
              <a:defRPr/>
            </a:pPr>
            <a:fld id="{2855CEF4-8A5B-453D-AF83-8197EA26782D}" type="slidenum">
              <a:rPr lang="zh-CN" altLang="en-US" smtClean="0"/>
              <a:pPr>
                <a:defRPr/>
              </a:pPr>
              <a:t>12</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Tree>
    <p:extLst>
      <p:ext uri="{BB962C8B-B14F-4D97-AF65-F5344CB8AC3E}">
        <p14:creationId xmlns:p14="http://schemas.microsoft.com/office/powerpoint/2010/main" val="394030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在此基础上我们使用三种评估方法通过计算轨迹相似度的任务，对模型的特征提取能力进行评估</a:t>
            </a:r>
            <a:endParaRPr lang="en-US" altLang="zh-CN" dirty="0"/>
          </a:p>
          <a:p>
            <a:r>
              <a:rPr lang="zh-CN" altLang="en-US" dirty="0"/>
              <a:t>首先是自身相似度</a:t>
            </a:r>
            <a:endParaRPr lang="en-US" altLang="zh-CN" dirty="0"/>
          </a:p>
          <a:p>
            <a:r>
              <a:rPr lang="zh-CN" altLang="en-US" dirty="0"/>
              <a:t>我们对一条轨迹以步长为</a:t>
            </a:r>
            <a:r>
              <a:rPr lang="en-US" altLang="zh-CN" dirty="0"/>
              <a:t>2</a:t>
            </a:r>
            <a:r>
              <a:rPr lang="zh-CN" altLang="en-US" dirty="0"/>
              <a:t>进行间隔采样，得到两条子序列，分别对这两条子序列的轨迹向量进行表征，再计算它们之间的距离，若数值越小则说明模型的特征提取能力越好</a:t>
            </a:r>
          </a:p>
        </p:txBody>
      </p:sp>
      <p:sp>
        <p:nvSpPr>
          <p:cNvPr id="4" name="灯片编号占位符 3"/>
          <p:cNvSpPr>
            <a:spLocks noGrp="1"/>
          </p:cNvSpPr>
          <p:nvPr>
            <p:ph type="sldNum" sz="quarter" idx="10"/>
          </p:nvPr>
        </p:nvSpPr>
        <p:spPr/>
        <p:txBody>
          <a:bodyPr/>
          <a:lstStyle/>
          <a:p>
            <a:pPr>
              <a:defRPr/>
            </a:pPr>
            <a:fld id="{2855CEF4-8A5B-453D-AF83-8197EA26782D}" type="slidenum">
              <a:rPr lang="zh-CN" altLang="en-US" smtClean="0"/>
              <a:pPr>
                <a:defRPr/>
              </a:pPr>
              <a:t>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Tree>
    <p:extLst>
      <p:ext uri="{BB962C8B-B14F-4D97-AF65-F5344CB8AC3E}">
        <p14:creationId xmlns:p14="http://schemas.microsoft.com/office/powerpoint/2010/main" val="15743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从结果中可以看到，不管是</a:t>
            </a:r>
            <a:r>
              <a:rPr lang="en-US" altLang="zh-CN" dirty="0"/>
              <a:t>Transformer-traj</a:t>
            </a:r>
            <a:r>
              <a:rPr lang="zh-CN" altLang="en-US" dirty="0"/>
              <a:t>还是</a:t>
            </a:r>
            <a:r>
              <a:rPr lang="en-US" altLang="zh-CN" dirty="0"/>
              <a:t>BERT-traj</a:t>
            </a:r>
            <a:r>
              <a:rPr lang="zh-CN" altLang="en-US" dirty="0"/>
              <a:t>，在同一评估标准下都取得了比基线模型更好的效果</a:t>
            </a:r>
          </a:p>
        </p:txBody>
      </p:sp>
      <p:sp>
        <p:nvSpPr>
          <p:cNvPr id="4" name="页脚占位符 3"/>
          <p:cNvSpPr>
            <a:spLocks noGrp="1"/>
          </p:cNvSpPr>
          <p:nvPr>
            <p:ph type="ftr" sz="quarter" idx="4"/>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2855CEF4-8A5B-453D-AF83-8197EA26782D}" type="slidenum">
              <a:rPr lang="zh-CN" altLang="en-US" smtClean="0"/>
              <a:pPr>
                <a:defRPr/>
              </a:pPr>
              <a:t>14</a:t>
            </a:fld>
            <a:endParaRPr lang="zh-CN" altLang="en-US"/>
          </a:p>
        </p:txBody>
      </p:sp>
    </p:spTree>
    <p:extLst>
      <p:ext uri="{BB962C8B-B14F-4D97-AF65-F5344CB8AC3E}">
        <p14:creationId xmlns:p14="http://schemas.microsoft.com/office/powerpoint/2010/main" val="2186393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我们还使用了交叉相似度进行评估，它的依据是好的轨迹表征模型，应该使相似轨迹的向量距离尽量小，不同的轨迹距离尽量大，所以它既考虑了相似轨迹间的距离，也考虑了不同轨迹间的距离。</a:t>
            </a:r>
            <a:endParaRPr lang="en-US" altLang="zh-CN" dirty="0"/>
          </a:p>
          <a:p>
            <a:r>
              <a:rPr lang="zh-CN" altLang="en-US" dirty="0"/>
              <a:t>反应在上述公式上，得到的数值越小，则说明模型的特征提取能力越好</a:t>
            </a:r>
          </a:p>
        </p:txBody>
      </p:sp>
      <p:sp>
        <p:nvSpPr>
          <p:cNvPr id="4" name="灯片编号占位符 3"/>
          <p:cNvSpPr>
            <a:spLocks noGrp="1"/>
          </p:cNvSpPr>
          <p:nvPr>
            <p:ph type="sldNum" sz="quarter" idx="10"/>
          </p:nvPr>
        </p:nvSpPr>
        <p:spPr/>
        <p:txBody>
          <a:bodyPr/>
          <a:lstStyle/>
          <a:p>
            <a:pPr>
              <a:defRPr/>
            </a:pPr>
            <a:fld id="{2855CEF4-8A5B-453D-AF83-8197EA26782D}" type="slidenum">
              <a:rPr lang="zh-CN" altLang="en-US" smtClean="0"/>
              <a:pPr>
                <a:defRPr/>
              </a:pPr>
              <a:t>15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Tree>
    <p:extLst>
      <p:ext uri="{BB962C8B-B14F-4D97-AF65-F5344CB8AC3E}">
        <p14:creationId xmlns:p14="http://schemas.microsoft.com/office/powerpoint/2010/main" val="1126807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从表格中的结果来看，在不同规模的数据集上，不管是进行下采样还是加噪声获得相似轨迹，</a:t>
            </a:r>
            <a:r>
              <a:rPr lang="en-US" altLang="zh-CN" dirty="0"/>
              <a:t>BERT-traj</a:t>
            </a:r>
            <a:r>
              <a:rPr lang="zh-CN" altLang="en-US" dirty="0"/>
              <a:t>都取得了比基线模型更好的效果，在准确度上有了一定的提升。</a:t>
            </a:r>
          </a:p>
        </p:txBody>
      </p:sp>
      <p:sp>
        <p:nvSpPr>
          <p:cNvPr id="4" name="页脚占位符 3"/>
          <p:cNvSpPr>
            <a:spLocks noGrp="1"/>
          </p:cNvSpPr>
          <p:nvPr>
            <p:ph type="ftr" sz="quarter" idx="4"/>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2855CEF4-8A5B-453D-AF83-8197EA26782D}" type="slidenum">
              <a:rPr lang="zh-CN" altLang="en-US" smtClean="0"/>
              <a:pPr>
                <a:defRPr/>
              </a:pPr>
              <a:t>16</a:t>
            </a:fld>
            <a:endParaRPr lang="zh-CN" altLang="en-US"/>
          </a:p>
        </p:txBody>
      </p:sp>
    </p:spTree>
    <p:extLst>
      <p:ext uri="{BB962C8B-B14F-4D97-AF65-F5344CB8AC3E}">
        <p14:creationId xmlns:p14="http://schemas.microsoft.com/office/powerpoint/2010/main" val="554399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我们采用的第三种评估方法是对原轨迹和相似轨迹分别求</a:t>
            </a:r>
            <a:r>
              <a:rPr lang="en-US" altLang="zh-CN" dirty="0"/>
              <a:t>K</a:t>
            </a:r>
            <a:r>
              <a:rPr lang="zh-CN" altLang="en-US" dirty="0"/>
              <a:t>个最近邻，计算它们邻居的重合程度</a:t>
            </a:r>
            <a:endParaRPr lang="en-US" altLang="zh-CN" dirty="0"/>
          </a:p>
          <a:p>
            <a:r>
              <a:rPr lang="zh-CN" altLang="en-US" dirty="0"/>
              <a:t>如果重合度越高，则说明模型的表达能力越好</a:t>
            </a:r>
          </a:p>
        </p:txBody>
      </p:sp>
      <p:sp>
        <p:nvSpPr>
          <p:cNvPr id="4" name="灯片编号占位符 3"/>
          <p:cNvSpPr>
            <a:spLocks noGrp="1"/>
          </p:cNvSpPr>
          <p:nvPr>
            <p:ph type="sldNum" sz="quarter" idx="10"/>
          </p:nvPr>
        </p:nvSpPr>
        <p:spPr/>
        <p:txBody>
          <a:bodyPr/>
          <a:lstStyle/>
          <a:p>
            <a:pPr>
              <a:defRPr/>
            </a:pPr>
            <a:fld id="{2855CEF4-8A5B-453D-AF83-8197EA26782D}" type="slidenum">
              <a:rPr lang="zh-CN" altLang="en-US" smtClean="0"/>
              <a:pPr>
                <a:defRPr/>
              </a:pPr>
              <a:t>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Tree>
    <p:extLst>
      <p:ext uri="{BB962C8B-B14F-4D97-AF65-F5344CB8AC3E}">
        <p14:creationId xmlns:p14="http://schemas.microsoft.com/office/powerpoint/2010/main" val="3615180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从上表中可以看出，在设定</a:t>
            </a:r>
            <a:r>
              <a:rPr lang="en-US" altLang="zh-CN" dirty="0"/>
              <a:t>K</a:t>
            </a:r>
            <a:r>
              <a:rPr lang="zh-CN" altLang="en-US" dirty="0"/>
              <a:t>为</a:t>
            </a:r>
            <a:r>
              <a:rPr lang="en-US" altLang="zh-CN" dirty="0"/>
              <a:t>30</a:t>
            </a:r>
            <a:r>
              <a:rPr lang="zh-CN" altLang="en-US" dirty="0"/>
              <a:t>的情况下，本文提出的</a:t>
            </a:r>
            <a:r>
              <a:rPr lang="en-US" altLang="zh-CN" dirty="0"/>
              <a:t>BERT-traj</a:t>
            </a:r>
            <a:r>
              <a:rPr lang="zh-CN" altLang="en-US" dirty="0"/>
              <a:t>比基线模型的重合度更高，更接近</a:t>
            </a:r>
            <a:r>
              <a:rPr lang="en-US" altLang="zh-CN" dirty="0"/>
              <a:t>30</a:t>
            </a:r>
          </a:p>
        </p:txBody>
      </p:sp>
      <p:sp>
        <p:nvSpPr>
          <p:cNvPr id="4" name="页脚占位符 3"/>
          <p:cNvSpPr>
            <a:spLocks noGrp="1"/>
          </p:cNvSpPr>
          <p:nvPr>
            <p:ph type="ftr" sz="quarter" idx="4"/>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2855CEF4-8A5B-453D-AF83-8197EA26782D}" type="slidenum">
              <a:rPr lang="zh-CN" altLang="en-US" smtClean="0"/>
              <a:pPr>
                <a:defRPr/>
              </a:pPr>
              <a:t>18</a:t>
            </a:fld>
            <a:endParaRPr lang="zh-CN" altLang="en-US"/>
          </a:p>
        </p:txBody>
      </p:sp>
    </p:spTree>
    <p:extLst>
      <p:ext uri="{BB962C8B-B14F-4D97-AF65-F5344CB8AC3E}">
        <p14:creationId xmlns:p14="http://schemas.microsoft.com/office/powerpoint/2010/main" val="462477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此外，为了对模型的轨迹表征能力进行验证，我们通过将轨迹分别送入</a:t>
            </a:r>
            <a:r>
              <a:rPr lang="en-US" altLang="zh-CN" dirty="0"/>
              <a:t>BERT-traj</a:t>
            </a:r>
            <a:r>
              <a:rPr lang="zh-CN" altLang="en-US" dirty="0"/>
              <a:t>和基线模型进行轨迹表征，再将得到的轨迹向量簇进行聚类，得到的效果如上</a:t>
            </a:r>
            <a:endParaRPr lang="en-US" altLang="zh-CN" dirty="0"/>
          </a:p>
          <a:p>
            <a:r>
              <a:rPr lang="zh-CN" altLang="en-US" dirty="0"/>
              <a:t>可以看出本文模型得到的轨迹向量聚类结果类内间距小、类中心间距大，证明了本文模型在对轨迹的特征进行提取和表征时具有更好的效果</a:t>
            </a:r>
          </a:p>
        </p:txBody>
      </p:sp>
      <p:sp>
        <p:nvSpPr>
          <p:cNvPr id="4" name="页脚占位符 3"/>
          <p:cNvSpPr>
            <a:spLocks noGrp="1"/>
          </p:cNvSpPr>
          <p:nvPr>
            <p:ph type="ftr" sz="quarter" idx="4"/>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2855CEF4-8A5B-453D-AF83-8197EA26782D}" type="slidenum">
              <a:rPr lang="zh-CN" altLang="en-US" smtClean="0"/>
              <a:pPr>
                <a:defRPr/>
              </a:pPr>
              <a:t>19</a:t>
            </a:fld>
            <a:endParaRPr lang="zh-CN" altLang="en-US"/>
          </a:p>
        </p:txBody>
      </p:sp>
    </p:spTree>
    <p:extLst>
      <p:ext uri="{BB962C8B-B14F-4D97-AF65-F5344CB8AC3E}">
        <p14:creationId xmlns:p14="http://schemas.microsoft.com/office/powerpoint/2010/main" val="302826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在所有轨迹挖掘任务中，轨迹相似度计算是最基础也最重要的任务。</a:t>
            </a:r>
            <a:endParaRPr lang="en-US" altLang="zh-CN" dirty="0"/>
          </a:p>
          <a:p>
            <a:pPr eaLnBrk="1" hangingPunct="1">
              <a:spcBef>
                <a:spcPct val="0"/>
              </a:spcBef>
            </a:pPr>
            <a:r>
              <a:rPr lang="zh-CN" altLang="en-US" dirty="0"/>
              <a:t>其在出行服务、交通规划、公安筛查等方面都有广泛的应用</a:t>
            </a:r>
            <a:endParaRPr lang="en-US" altLang="zh-CN" dirty="0"/>
          </a:p>
          <a:p>
            <a:pPr eaLnBrk="1" hangingPunct="1">
              <a:spcBef>
                <a:spcPct val="0"/>
              </a:spcBef>
            </a:pPr>
            <a:r>
              <a:rPr lang="zh-CN" altLang="en-US" dirty="0"/>
              <a:t>利用轨迹相似度计算我们可以进行路径推荐、交通规划，公安部门可以进行嫌疑人筛查</a:t>
            </a:r>
            <a:endParaRPr lang="en-US" altLang="zh-CN" dirty="0"/>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宋体" pitchFamily="2" charset="-122"/>
              </a:defRPr>
            </a:lvl1pPr>
            <a:lvl2pPr marL="742950" indent="-285750" eaLnBrk="0" hangingPunct="0">
              <a:defRPr>
                <a:solidFill>
                  <a:schemeClr val="tx1"/>
                </a:solidFill>
                <a:latin typeface="微软雅黑" pitchFamily="34" charset="-122"/>
                <a:ea typeface="宋体" pitchFamily="2" charset="-122"/>
              </a:defRPr>
            </a:lvl2pPr>
            <a:lvl3pPr marL="1143000" indent="-228600" eaLnBrk="0" hangingPunct="0">
              <a:defRPr>
                <a:solidFill>
                  <a:schemeClr val="tx1"/>
                </a:solidFill>
                <a:latin typeface="微软雅黑" pitchFamily="34" charset="-122"/>
                <a:ea typeface="宋体" pitchFamily="2" charset="-122"/>
              </a:defRPr>
            </a:lvl3pPr>
            <a:lvl4pPr marL="1600200" indent="-228600" eaLnBrk="0" hangingPunct="0">
              <a:defRPr>
                <a:solidFill>
                  <a:schemeClr val="tx1"/>
                </a:solidFill>
                <a:latin typeface="微软雅黑" pitchFamily="34" charset="-122"/>
                <a:ea typeface="宋体" pitchFamily="2" charset="-122"/>
              </a:defRPr>
            </a:lvl4pPr>
            <a:lvl5pPr marL="2057400" indent="-228600" eaLnBrk="0" hangingPunct="0">
              <a:defRPr>
                <a:solidFill>
                  <a:schemeClr val="tx1"/>
                </a:solidFill>
                <a:latin typeface="微软雅黑" pitchFamily="34" charset="-122"/>
                <a:ea typeface="宋体" pitchFamily="2" charset="-122"/>
              </a:defRPr>
            </a:lvl5pPr>
            <a:lvl6pPr marL="2514600" indent="-228600" eaLnBrk="0" fontAlgn="base" hangingPunct="0">
              <a:spcBef>
                <a:spcPct val="0"/>
              </a:spcBef>
              <a:spcAft>
                <a:spcPct val="0"/>
              </a:spcAft>
              <a:defRPr>
                <a:solidFill>
                  <a:schemeClr val="tx1"/>
                </a:solidFill>
                <a:latin typeface="微软雅黑" pitchFamily="34" charset="-122"/>
                <a:ea typeface="宋体" pitchFamily="2" charset="-122"/>
              </a:defRPr>
            </a:lvl6pPr>
            <a:lvl7pPr marL="2971800" indent="-228600" eaLnBrk="0" fontAlgn="base" hangingPunct="0">
              <a:spcBef>
                <a:spcPct val="0"/>
              </a:spcBef>
              <a:spcAft>
                <a:spcPct val="0"/>
              </a:spcAft>
              <a:defRPr>
                <a:solidFill>
                  <a:schemeClr val="tx1"/>
                </a:solidFill>
                <a:latin typeface="微软雅黑" pitchFamily="34" charset="-122"/>
                <a:ea typeface="宋体" pitchFamily="2" charset="-122"/>
              </a:defRPr>
            </a:lvl7pPr>
            <a:lvl8pPr marL="3429000" indent="-228600" eaLnBrk="0" fontAlgn="base" hangingPunct="0">
              <a:spcBef>
                <a:spcPct val="0"/>
              </a:spcBef>
              <a:spcAft>
                <a:spcPct val="0"/>
              </a:spcAft>
              <a:defRPr>
                <a:solidFill>
                  <a:schemeClr val="tx1"/>
                </a:solidFill>
                <a:latin typeface="微软雅黑" pitchFamily="34" charset="-122"/>
                <a:ea typeface="宋体" pitchFamily="2" charset="-122"/>
              </a:defRPr>
            </a:lvl8pPr>
            <a:lvl9pPr marL="3886200" indent="-228600" eaLnBrk="0" fontAlgn="base" hangingPunct="0">
              <a:spcBef>
                <a:spcPct val="0"/>
              </a:spcBef>
              <a:spcAft>
                <a:spcPct val="0"/>
              </a:spcAft>
              <a:defRPr>
                <a:solidFill>
                  <a:schemeClr val="tx1"/>
                </a:solidFill>
                <a:latin typeface="微软雅黑" pitchFamily="34" charset="-122"/>
                <a:ea typeface="宋体" pitchFamily="2" charset="-122"/>
              </a:defRPr>
            </a:lvl9pPr>
          </a:lstStyle>
          <a:p>
            <a:pPr eaLnBrk="1" hangingPunct="1">
              <a:buFont typeface="Arial" pitchFamily="34" charset="0"/>
              <a:buChar char="•"/>
            </a:pPr>
            <a:fld id="{22A983F4-1E55-4635-940B-1CF174AF9C42}" type="slidenum">
              <a:rPr lang="zh-CN" altLang="en-US" smtClean="0">
                <a:latin typeface="Arial" pitchFamily="34" charset="0"/>
              </a:rPr>
              <a:pPr eaLnBrk="1" hangingPunct="1">
                <a:buFont typeface="Arial" pitchFamily="34" charset="0"/>
                <a:buChar char="•"/>
              </a:pPr>
              <a:t>2</a:t>
            </a:fld>
            <a:endParaRPr lang="zh-CN" altLang="en-US">
              <a:latin typeface="Arial" pitchFamily="34" charset="0"/>
            </a:endParaRPr>
          </a:p>
        </p:txBody>
      </p:sp>
      <p:sp>
        <p:nvSpPr>
          <p:cNvPr id="2" name="页脚占位符 1"/>
          <p:cNvSpPr>
            <a:spLocks noGrp="1"/>
          </p:cNvSpPr>
          <p:nvPr>
            <p:ph type="ftr" sz="quarter" idx="10"/>
          </p:nvPr>
        </p:nvSpPr>
        <p:spPr/>
        <p:txBody>
          <a:bodyPr/>
          <a:lstStyle/>
          <a:p>
            <a:pPr>
              <a:defRPr/>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在本文提出的轨迹表达算法在拼车用户推荐、路径推荐、相似轨迹搜索、出行时间预估等方面都具有实际的应用价值</a:t>
            </a:r>
          </a:p>
        </p:txBody>
      </p:sp>
      <p:sp>
        <p:nvSpPr>
          <p:cNvPr id="4" name="页脚占位符 3"/>
          <p:cNvSpPr>
            <a:spLocks noGrp="1"/>
          </p:cNvSpPr>
          <p:nvPr>
            <p:ph type="ftr" sz="quarter" idx="4"/>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2855CEF4-8A5B-453D-AF83-8197EA26782D}" type="slidenum">
              <a:rPr lang="zh-CN" altLang="en-US" smtClean="0"/>
              <a:pPr>
                <a:defRPr/>
              </a:pPr>
              <a:t>20</a:t>
            </a:fld>
            <a:endParaRPr lang="zh-CN" altLang="en-US"/>
          </a:p>
        </p:txBody>
      </p:sp>
    </p:spTree>
    <p:extLst>
      <p:ext uri="{BB962C8B-B14F-4D97-AF65-F5344CB8AC3E}">
        <p14:creationId xmlns:p14="http://schemas.microsoft.com/office/powerpoint/2010/main" val="129773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总体上来看，本文将自然语言处理领域的深度表达模型与轨迹深度表达结合，在模型中引入多头注意力机制，提出了</a:t>
            </a:r>
            <a:r>
              <a:rPr lang="en-US" altLang="zh-CN" dirty="0" err="1"/>
              <a:t>Transfomer</a:t>
            </a:r>
            <a:r>
              <a:rPr lang="en-US" altLang="zh-CN" dirty="0"/>
              <a:t>-traj</a:t>
            </a:r>
            <a:r>
              <a:rPr lang="zh-CN" altLang="en-US" dirty="0"/>
              <a:t>和</a:t>
            </a:r>
            <a:r>
              <a:rPr lang="en-US" altLang="zh-CN" dirty="0"/>
              <a:t>BERT-traj</a:t>
            </a:r>
            <a:r>
              <a:rPr lang="zh-CN" altLang="en-US" dirty="0"/>
              <a:t>两个模型，并在真实数据集上对模型的表达效果进行了评估和验证。</a:t>
            </a:r>
          </a:p>
        </p:txBody>
      </p:sp>
      <p:sp>
        <p:nvSpPr>
          <p:cNvPr id="4" name="灯片编号占位符 3"/>
          <p:cNvSpPr>
            <a:spLocks noGrp="1"/>
          </p:cNvSpPr>
          <p:nvPr>
            <p:ph type="sldNum" sz="quarter" idx="10"/>
          </p:nvPr>
        </p:nvSpPr>
        <p:spPr/>
        <p:txBody>
          <a:bodyPr/>
          <a:lstStyle/>
          <a:p>
            <a:pPr>
              <a:defRPr/>
            </a:pPr>
            <a:fld id="{2855CEF4-8A5B-453D-AF83-8197EA26782D}" type="slidenum">
              <a:rPr lang="zh-CN" altLang="en-US" smtClean="0"/>
              <a:pPr>
                <a:defRPr/>
              </a:pPr>
              <a:t>21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Tree>
    <p:extLst>
      <p:ext uri="{BB962C8B-B14F-4D97-AF65-F5344CB8AC3E}">
        <p14:creationId xmlns:p14="http://schemas.microsoft.com/office/powerpoint/2010/main" val="2106227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在之后的工作中，我们在数据集的丰富度、预训练任务的设置、下游任务的实现等方面都有继续探索的空间和方向</a:t>
            </a:r>
          </a:p>
        </p:txBody>
      </p:sp>
      <p:sp>
        <p:nvSpPr>
          <p:cNvPr id="4" name="页脚占位符 3"/>
          <p:cNvSpPr>
            <a:spLocks noGrp="1"/>
          </p:cNvSpPr>
          <p:nvPr>
            <p:ph type="ftr" sz="quarter" idx="4"/>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2855CEF4-8A5B-453D-AF83-8197EA26782D}" type="slidenum">
              <a:rPr lang="zh-CN" altLang="en-US" smtClean="0"/>
              <a:pPr>
                <a:defRPr/>
              </a:pPr>
              <a:t>22</a:t>
            </a:fld>
            <a:endParaRPr lang="zh-CN" altLang="en-US"/>
          </a:p>
        </p:txBody>
      </p:sp>
    </p:spTree>
    <p:extLst>
      <p:ext uri="{BB962C8B-B14F-4D97-AF65-F5344CB8AC3E}">
        <p14:creationId xmlns:p14="http://schemas.microsoft.com/office/powerpoint/2010/main" val="356707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传统的的方法使用轨迹点对匹配进行相似度的计算，在面对海量高维稀疏数据时难以得到准确的计算效果，且计算复杂度较高；</a:t>
            </a:r>
            <a:endParaRPr lang="en-US" altLang="zh-CN" dirty="0"/>
          </a:p>
          <a:p>
            <a:pPr eaLnBrk="1" hangingPunct="1">
              <a:spcBef>
                <a:spcPct val="0"/>
              </a:spcBef>
            </a:pPr>
            <a:r>
              <a:rPr lang="zh-CN" altLang="en-US" dirty="0"/>
              <a:t>而深度学习可以将轨迹数据表达为低维、定长向量，对轨迹的特征进行表征，克服了健壮性的问题，且计算复杂度也较低，在相似度计算上有更好的表现</a:t>
            </a:r>
            <a:endParaRPr lang="en-US" altLang="zh-CN" dirty="0"/>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宋体" pitchFamily="2" charset="-122"/>
              </a:defRPr>
            </a:lvl1pPr>
            <a:lvl2pPr marL="742950" indent="-285750" eaLnBrk="0" hangingPunct="0">
              <a:defRPr>
                <a:solidFill>
                  <a:schemeClr val="tx1"/>
                </a:solidFill>
                <a:latin typeface="微软雅黑" pitchFamily="34" charset="-122"/>
                <a:ea typeface="宋体" pitchFamily="2" charset="-122"/>
              </a:defRPr>
            </a:lvl2pPr>
            <a:lvl3pPr marL="1143000" indent="-228600" eaLnBrk="0" hangingPunct="0">
              <a:defRPr>
                <a:solidFill>
                  <a:schemeClr val="tx1"/>
                </a:solidFill>
                <a:latin typeface="微软雅黑" pitchFamily="34" charset="-122"/>
                <a:ea typeface="宋体" pitchFamily="2" charset="-122"/>
              </a:defRPr>
            </a:lvl3pPr>
            <a:lvl4pPr marL="1600200" indent="-228600" eaLnBrk="0" hangingPunct="0">
              <a:defRPr>
                <a:solidFill>
                  <a:schemeClr val="tx1"/>
                </a:solidFill>
                <a:latin typeface="微软雅黑" pitchFamily="34" charset="-122"/>
                <a:ea typeface="宋体" pitchFamily="2" charset="-122"/>
              </a:defRPr>
            </a:lvl4pPr>
            <a:lvl5pPr marL="2057400" indent="-228600" eaLnBrk="0" hangingPunct="0">
              <a:defRPr>
                <a:solidFill>
                  <a:schemeClr val="tx1"/>
                </a:solidFill>
                <a:latin typeface="微软雅黑" pitchFamily="34" charset="-122"/>
                <a:ea typeface="宋体" pitchFamily="2" charset="-122"/>
              </a:defRPr>
            </a:lvl5pPr>
            <a:lvl6pPr marL="2514600" indent="-228600" eaLnBrk="0" fontAlgn="base" hangingPunct="0">
              <a:spcBef>
                <a:spcPct val="0"/>
              </a:spcBef>
              <a:spcAft>
                <a:spcPct val="0"/>
              </a:spcAft>
              <a:defRPr>
                <a:solidFill>
                  <a:schemeClr val="tx1"/>
                </a:solidFill>
                <a:latin typeface="微软雅黑" pitchFamily="34" charset="-122"/>
                <a:ea typeface="宋体" pitchFamily="2" charset="-122"/>
              </a:defRPr>
            </a:lvl6pPr>
            <a:lvl7pPr marL="2971800" indent="-228600" eaLnBrk="0" fontAlgn="base" hangingPunct="0">
              <a:spcBef>
                <a:spcPct val="0"/>
              </a:spcBef>
              <a:spcAft>
                <a:spcPct val="0"/>
              </a:spcAft>
              <a:defRPr>
                <a:solidFill>
                  <a:schemeClr val="tx1"/>
                </a:solidFill>
                <a:latin typeface="微软雅黑" pitchFamily="34" charset="-122"/>
                <a:ea typeface="宋体" pitchFamily="2" charset="-122"/>
              </a:defRPr>
            </a:lvl7pPr>
            <a:lvl8pPr marL="3429000" indent="-228600" eaLnBrk="0" fontAlgn="base" hangingPunct="0">
              <a:spcBef>
                <a:spcPct val="0"/>
              </a:spcBef>
              <a:spcAft>
                <a:spcPct val="0"/>
              </a:spcAft>
              <a:defRPr>
                <a:solidFill>
                  <a:schemeClr val="tx1"/>
                </a:solidFill>
                <a:latin typeface="微软雅黑" pitchFamily="34" charset="-122"/>
                <a:ea typeface="宋体" pitchFamily="2" charset="-122"/>
              </a:defRPr>
            </a:lvl8pPr>
            <a:lvl9pPr marL="3886200" indent="-228600" eaLnBrk="0" fontAlgn="base" hangingPunct="0">
              <a:spcBef>
                <a:spcPct val="0"/>
              </a:spcBef>
              <a:spcAft>
                <a:spcPct val="0"/>
              </a:spcAft>
              <a:defRPr>
                <a:solidFill>
                  <a:schemeClr val="tx1"/>
                </a:solidFill>
                <a:latin typeface="微软雅黑" pitchFamily="34" charset="-122"/>
                <a:ea typeface="宋体" pitchFamily="2" charset="-122"/>
              </a:defRPr>
            </a:lvl9pPr>
          </a:lstStyle>
          <a:p>
            <a:pPr eaLnBrk="1" hangingPunct="1">
              <a:buFont typeface="Arial" pitchFamily="34" charset="0"/>
              <a:buChar char="•"/>
            </a:pPr>
            <a:fld id="{711BFE84-986B-4DF0-8620-D50ED239BEA6}" type="slidenum">
              <a:rPr lang="zh-CN" altLang="en-US" smtClean="0">
                <a:latin typeface="Arial" pitchFamily="34" charset="0"/>
              </a:rPr>
              <a:pPr eaLnBrk="1" hangingPunct="1">
                <a:buFont typeface="Arial" pitchFamily="34" charset="0"/>
                <a:buChar char="•"/>
              </a:pPr>
              <a:t>3</a:t>
            </a:fld>
            <a:endParaRPr lang="zh-CN" altLang="en-US">
              <a:latin typeface="Arial" pitchFamily="34" charset="0"/>
            </a:endParaRPr>
          </a:p>
        </p:txBody>
      </p:sp>
      <p:sp>
        <p:nvSpPr>
          <p:cNvPr id="2" name="页脚占位符 1"/>
          <p:cNvSpPr>
            <a:spLocks noGrp="1"/>
          </p:cNvSpPr>
          <p:nvPr>
            <p:ph type="ftr" sz="quarter" idx="10"/>
          </p:nvPr>
        </p:nvSpPr>
        <p:spPr/>
        <p:txBody>
          <a:bodyPr/>
          <a:lstStyle/>
          <a:p>
            <a:pPr>
              <a:defRPr/>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鉴于深度学习模型良好的特征提取能力，出现了部分针对轨迹表达的深度学习模型，由于轨迹数据为序列数据，该类模型大多使用</a:t>
            </a:r>
            <a:r>
              <a:rPr lang="en-US" altLang="zh-CN" dirty="0"/>
              <a:t>RNN</a:t>
            </a:r>
            <a:r>
              <a:rPr lang="zh-CN" altLang="en-US" dirty="0"/>
              <a:t>进行轨迹的特征提取，但</a:t>
            </a:r>
            <a:r>
              <a:rPr lang="en-US" altLang="zh-CN" dirty="0"/>
              <a:t>RNN</a:t>
            </a:r>
            <a:r>
              <a:rPr lang="zh-CN" altLang="en-US" dirty="0"/>
              <a:t>的缺点是提取远距离数据的特征时效果较差，而且无法实现多尺度、并行计算。</a:t>
            </a:r>
            <a:endParaRPr lang="en-US" altLang="zh-CN" dirty="0"/>
          </a:p>
          <a:p>
            <a:r>
              <a:rPr lang="zh-CN" altLang="en-US" dirty="0"/>
              <a:t>基于此本文将注意力机制引入轨迹表达模型中，可以对序列进行并行的相关性计算，它与距离无关，且可以通过多个头的设置提取不同尺度的特征</a:t>
            </a:r>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2855CEF4-8A5B-453D-AF83-8197EA26782D}" type="slidenum">
              <a:rPr lang="zh-CN" altLang="en-US" smtClean="0"/>
              <a:pPr>
                <a:defRPr/>
              </a:pPr>
              <a:t>4</a:t>
            </a:fld>
            <a:endParaRPr lang="zh-CN" altLang="en-US"/>
          </a:p>
        </p:txBody>
      </p:sp>
    </p:spTree>
    <p:extLst>
      <p:ext uri="{BB962C8B-B14F-4D97-AF65-F5344CB8AC3E}">
        <p14:creationId xmlns:p14="http://schemas.microsoft.com/office/powerpoint/2010/main" val="7951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本文</a:t>
            </a:r>
            <a:r>
              <a:rPr lang="zh-CN" altLang="en-US" dirty="0"/>
              <a:t>首先对数据进行了预处理，提出了基于多头注意力的轨迹表达模型</a:t>
            </a:r>
            <a:r>
              <a:rPr lang="en-US" altLang="zh-CN" dirty="0"/>
              <a:t>Transformer-trajectory</a:t>
            </a:r>
            <a:r>
              <a:rPr lang="zh-CN" altLang="en-US" dirty="0"/>
              <a:t>和</a:t>
            </a:r>
            <a:r>
              <a:rPr lang="en-US" altLang="zh-CN" dirty="0"/>
              <a:t>BERT-trajectory</a:t>
            </a:r>
            <a:r>
              <a:rPr lang="zh-CN" altLang="en-US" dirty="0"/>
              <a:t>，在模型评估阶段使用了</a:t>
            </a:r>
            <a:r>
              <a:rPr lang="en-US" altLang="zh-CN" dirty="0"/>
              <a:t>3</a:t>
            </a:r>
            <a:r>
              <a:rPr lang="zh-CN" altLang="en-US" dirty="0"/>
              <a:t>种评估方法进行模型表达能力评估，最后使用聚类对模型的轨迹特征提取能力进行验证。</a:t>
            </a:r>
          </a:p>
        </p:txBody>
      </p:sp>
      <p:sp>
        <p:nvSpPr>
          <p:cNvPr id="4" name="页脚占位符 3"/>
          <p:cNvSpPr>
            <a:spLocks noGrp="1"/>
          </p:cNvSpPr>
          <p:nvPr>
            <p:ph type="ftr" sz="quarter" idx="4"/>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2855CEF4-8A5B-453D-AF83-8197EA26782D}" type="slidenum">
              <a:rPr lang="zh-CN" altLang="en-US" smtClean="0"/>
              <a:pPr>
                <a:defRPr/>
              </a:pPr>
              <a:t>5</a:t>
            </a:fld>
            <a:endParaRPr lang="zh-CN" altLang="en-US"/>
          </a:p>
        </p:txBody>
      </p:sp>
    </p:spTree>
    <p:extLst>
      <p:ext uri="{BB962C8B-B14F-4D97-AF65-F5344CB8AC3E}">
        <p14:creationId xmlns:p14="http://schemas.microsoft.com/office/powerpoint/2010/main" val="3041624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本文使用的数据集是真实的出租车</a:t>
            </a:r>
            <a:r>
              <a:rPr lang="en-US" altLang="zh-CN" dirty="0"/>
              <a:t>GPS</a:t>
            </a:r>
            <a:r>
              <a:rPr lang="zh-CN" altLang="en-US" dirty="0"/>
              <a:t>数据集，每条记录包括车辆</a:t>
            </a:r>
            <a:r>
              <a:rPr lang="en-US" altLang="zh-CN" dirty="0"/>
              <a:t>ID</a:t>
            </a:r>
            <a:r>
              <a:rPr lang="zh-CN" altLang="en-US" dirty="0"/>
              <a:t>、出行时间、轨迹经纬度点对序列等。</a:t>
            </a:r>
            <a:endParaRPr lang="en-US" altLang="zh-CN" dirty="0"/>
          </a:p>
          <a:p>
            <a:pPr eaLnBrk="1" hangingPunct="1">
              <a:spcBef>
                <a:spcPct val="0"/>
              </a:spcBef>
            </a:pPr>
            <a:r>
              <a:rPr lang="zh-CN" altLang="en-US" dirty="0"/>
              <a:t>我们将拿到的数据集首先进行清洗，最终得到</a:t>
            </a:r>
            <a:r>
              <a:rPr lang="en-US" altLang="zh-CN" dirty="0"/>
              <a:t>78</a:t>
            </a:r>
            <a:r>
              <a:rPr lang="zh-CN" altLang="en-US" dirty="0"/>
              <a:t>万余条数据，再以</a:t>
            </a:r>
            <a:r>
              <a:rPr lang="en-US" altLang="zh-CN" dirty="0"/>
              <a:t>8</a:t>
            </a:r>
            <a:r>
              <a:rPr lang="zh-CN" altLang="en-US" dirty="0"/>
              <a:t>：</a:t>
            </a:r>
            <a:r>
              <a:rPr lang="en-US" altLang="zh-CN" dirty="0"/>
              <a:t>2</a:t>
            </a:r>
            <a:r>
              <a:rPr lang="zh-CN" altLang="en-US" dirty="0"/>
              <a:t>的比例进行训练集测试集的分割</a:t>
            </a:r>
            <a:endParaRPr lang="en-US" altLang="zh-CN" dirty="0"/>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宋体" pitchFamily="2" charset="-122"/>
              </a:defRPr>
            </a:lvl1pPr>
            <a:lvl2pPr marL="742950" indent="-285750" eaLnBrk="0" hangingPunct="0">
              <a:defRPr>
                <a:solidFill>
                  <a:schemeClr val="tx1"/>
                </a:solidFill>
                <a:latin typeface="微软雅黑" pitchFamily="34" charset="-122"/>
                <a:ea typeface="宋体" pitchFamily="2" charset="-122"/>
              </a:defRPr>
            </a:lvl2pPr>
            <a:lvl3pPr marL="1143000" indent="-228600" eaLnBrk="0" hangingPunct="0">
              <a:defRPr>
                <a:solidFill>
                  <a:schemeClr val="tx1"/>
                </a:solidFill>
                <a:latin typeface="微软雅黑" pitchFamily="34" charset="-122"/>
                <a:ea typeface="宋体" pitchFamily="2" charset="-122"/>
              </a:defRPr>
            </a:lvl3pPr>
            <a:lvl4pPr marL="1600200" indent="-228600" eaLnBrk="0" hangingPunct="0">
              <a:defRPr>
                <a:solidFill>
                  <a:schemeClr val="tx1"/>
                </a:solidFill>
                <a:latin typeface="微软雅黑" pitchFamily="34" charset="-122"/>
                <a:ea typeface="宋体" pitchFamily="2" charset="-122"/>
              </a:defRPr>
            </a:lvl4pPr>
            <a:lvl5pPr marL="2057400" indent="-228600" eaLnBrk="0" hangingPunct="0">
              <a:defRPr>
                <a:solidFill>
                  <a:schemeClr val="tx1"/>
                </a:solidFill>
                <a:latin typeface="微软雅黑" pitchFamily="34" charset="-122"/>
                <a:ea typeface="宋体" pitchFamily="2" charset="-122"/>
              </a:defRPr>
            </a:lvl5pPr>
            <a:lvl6pPr marL="2514600" indent="-228600" eaLnBrk="0" fontAlgn="base" hangingPunct="0">
              <a:spcBef>
                <a:spcPct val="0"/>
              </a:spcBef>
              <a:spcAft>
                <a:spcPct val="0"/>
              </a:spcAft>
              <a:defRPr>
                <a:solidFill>
                  <a:schemeClr val="tx1"/>
                </a:solidFill>
                <a:latin typeface="微软雅黑" pitchFamily="34" charset="-122"/>
                <a:ea typeface="宋体" pitchFamily="2" charset="-122"/>
              </a:defRPr>
            </a:lvl6pPr>
            <a:lvl7pPr marL="2971800" indent="-228600" eaLnBrk="0" fontAlgn="base" hangingPunct="0">
              <a:spcBef>
                <a:spcPct val="0"/>
              </a:spcBef>
              <a:spcAft>
                <a:spcPct val="0"/>
              </a:spcAft>
              <a:defRPr>
                <a:solidFill>
                  <a:schemeClr val="tx1"/>
                </a:solidFill>
                <a:latin typeface="微软雅黑" pitchFamily="34" charset="-122"/>
                <a:ea typeface="宋体" pitchFamily="2" charset="-122"/>
              </a:defRPr>
            </a:lvl7pPr>
            <a:lvl8pPr marL="3429000" indent="-228600" eaLnBrk="0" fontAlgn="base" hangingPunct="0">
              <a:spcBef>
                <a:spcPct val="0"/>
              </a:spcBef>
              <a:spcAft>
                <a:spcPct val="0"/>
              </a:spcAft>
              <a:defRPr>
                <a:solidFill>
                  <a:schemeClr val="tx1"/>
                </a:solidFill>
                <a:latin typeface="微软雅黑" pitchFamily="34" charset="-122"/>
                <a:ea typeface="宋体" pitchFamily="2" charset="-122"/>
              </a:defRPr>
            </a:lvl8pPr>
            <a:lvl9pPr marL="3886200" indent="-228600" eaLnBrk="0" fontAlgn="base" hangingPunct="0">
              <a:spcBef>
                <a:spcPct val="0"/>
              </a:spcBef>
              <a:spcAft>
                <a:spcPct val="0"/>
              </a:spcAft>
              <a:defRPr>
                <a:solidFill>
                  <a:schemeClr val="tx1"/>
                </a:solidFill>
                <a:latin typeface="微软雅黑" pitchFamily="34" charset="-122"/>
                <a:ea typeface="宋体" pitchFamily="2" charset="-122"/>
              </a:defRPr>
            </a:lvl9pPr>
          </a:lstStyle>
          <a:p>
            <a:pPr eaLnBrk="1" hangingPunct="1">
              <a:buFont typeface="Arial" pitchFamily="34" charset="0"/>
              <a:buChar char="•"/>
            </a:pPr>
            <a:fld id="{711BFE84-986B-4DF0-8620-D50ED239BEA6}" type="slidenum">
              <a:rPr lang="zh-CN" altLang="en-US" smtClean="0">
                <a:latin typeface="Arial" pitchFamily="34" charset="0"/>
              </a:rPr>
              <a:pPr eaLnBrk="1" hangingPunct="1">
                <a:buFont typeface="Arial" pitchFamily="34" charset="0"/>
                <a:buChar char="•"/>
              </a:pPr>
              <a:t>6</a:t>
            </a:fld>
            <a:endParaRPr lang="zh-CN" altLang="en-US">
              <a:latin typeface="Arial" pitchFamily="34" charset="0"/>
            </a:endParaRPr>
          </a:p>
        </p:txBody>
      </p:sp>
      <p:sp>
        <p:nvSpPr>
          <p:cNvPr id="2" name="页脚占位符 1"/>
          <p:cNvSpPr>
            <a:spLocks noGrp="1"/>
          </p:cNvSpPr>
          <p:nvPr>
            <p:ph type="ftr" sz="quarter" idx="10"/>
          </p:nvPr>
        </p:nvSpPr>
        <p:spPr/>
        <p:txBody>
          <a:bodyPr/>
          <a:lstStyle/>
          <a:p>
            <a:pPr>
              <a:defRPr/>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为了将经纬度点对数据处理为模型需要的轨迹序列，我们对轨迹所在的区域进行方格划分，形成</a:t>
            </a:r>
            <a:r>
              <a:rPr lang="en-US" altLang="zh-CN" dirty="0"/>
              <a:t>300</a:t>
            </a:r>
            <a:r>
              <a:rPr lang="zh-CN" altLang="en-US" dirty="0"/>
              <a:t>*</a:t>
            </a:r>
            <a:r>
              <a:rPr lang="en-US" altLang="zh-CN" dirty="0"/>
              <a:t>300</a:t>
            </a:r>
            <a:r>
              <a:rPr lang="zh-CN" altLang="en-US" dirty="0"/>
              <a:t>个小方格，轨迹点用所在方格的索引表示，这样一来我们就将经纬度点对转化为轨迹点索引序列，便于之后的模型输入。</a:t>
            </a:r>
          </a:p>
        </p:txBody>
      </p:sp>
      <p:sp>
        <p:nvSpPr>
          <p:cNvPr id="4" name="页脚占位符 3"/>
          <p:cNvSpPr>
            <a:spLocks noGrp="1"/>
          </p:cNvSpPr>
          <p:nvPr>
            <p:ph type="ftr" sz="quarter" idx="4"/>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2855CEF4-8A5B-453D-AF83-8197EA26782D}" type="slidenum">
              <a:rPr lang="zh-CN" altLang="en-US" smtClean="0"/>
              <a:pPr>
                <a:defRPr/>
              </a:pPr>
              <a:t>7</a:t>
            </a:fld>
            <a:endParaRPr lang="zh-CN" altLang="en-US"/>
          </a:p>
        </p:txBody>
      </p:sp>
    </p:spTree>
    <p:extLst>
      <p:ext uri="{BB962C8B-B14F-4D97-AF65-F5344CB8AC3E}">
        <p14:creationId xmlns:p14="http://schemas.microsoft.com/office/powerpoint/2010/main" val="13052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在经过数据预处理后，我们设计了轨迹深度表达模型</a:t>
            </a:r>
            <a:r>
              <a:rPr lang="en-US" altLang="zh-CN" dirty="0"/>
              <a:t>Transformer-trajectory</a:t>
            </a:r>
            <a:r>
              <a:rPr lang="zh-CN" altLang="en-US" dirty="0"/>
              <a:t>，由编码器和解码器构成，在编码器和解码器中都使用多头注意力机制对轨迹的时空特征进行提取，相比基于</a:t>
            </a:r>
            <a:r>
              <a:rPr lang="en-US" altLang="zh-CN" dirty="0"/>
              <a:t>RNN</a:t>
            </a:r>
            <a:r>
              <a:rPr lang="zh-CN" altLang="en-US" dirty="0"/>
              <a:t>的模型，它突破了距离对特征提取的限制，解决了远距离依赖的问题</a:t>
            </a:r>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2855CEF4-8A5B-453D-AF83-8197EA26782D}" type="slidenum">
              <a:rPr lang="zh-CN" altLang="en-US" smtClean="0"/>
              <a:pPr>
                <a:defRPr/>
              </a:pPr>
              <a:t>8</a:t>
            </a:fld>
            <a:endParaRPr lang="zh-CN" altLang="en-US"/>
          </a:p>
        </p:txBody>
      </p:sp>
    </p:spTree>
    <p:extLst>
      <p:ext uri="{BB962C8B-B14F-4D97-AF65-F5344CB8AC3E}">
        <p14:creationId xmlns:p14="http://schemas.microsoft.com/office/powerpoint/2010/main" val="408045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模型训练方面，我们将经过下采样和加噪声处理后的数据输入编码器，训练解码器输出原有的完整轨迹序列。编码器输出的轨迹向量就是就是我们需要的轨迹向量表达，利用这个表达对轨迹使解码器进行预测输出，这样模型在轨迹采样频率不一致和噪声干扰情况下也能够对轨迹进行准确的表征。</a:t>
            </a:r>
          </a:p>
        </p:txBody>
      </p:sp>
      <p:sp>
        <p:nvSpPr>
          <p:cNvPr id="4" name="页脚占位符 3"/>
          <p:cNvSpPr>
            <a:spLocks noGrp="1"/>
          </p:cNvSpPr>
          <p:nvPr>
            <p:ph type="ftr" sz="quarter" idx="10"/>
          </p:nvPr>
        </p:nvSpPr>
        <p:spPr/>
        <p:txBody>
          <a:bodyPr/>
          <a:lstStyle/>
          <a:p>
            <a:pPr>
              <a:defRPr/>
            </a:pPr>
            <a:endParaRPr lang="zh-CN" altLang="en-US"/>
          </a:p>
        </p:txBody>
      </p:sp>
      <p:sp>
        <p:nvSpPr>
          <p:cNvPr id="5" name="灯片编号占位符 4"/>
          <p:cNvSpPr>
            <a:spLocks noGrp="1"/>
          </p:cNvSpPr>
          <p:nvPr>
            <p:ph type="sldNum" sz="quarter" idx="11"/>
          </p:nvPr>
        </p:nvSpPr>
        <p:spPr/>
        <p:txBody>
          <a:bodyPr/>
          <a:lstStyle/>
          <a:p>
            <a:pPr>
              <a:defRPr/>
            </a:pPr>
            <a:fld id="{2855CEF4-8A5B-453D-AF83-8197EA26782D}" type="slidenum">
              <a:rPr lang="zh-CN" altLang="en-US" smtClean="0"/>
              <a:pPr>
                <a:defRPr/>
              </a:pPr>
              <a:t>9</a:t>
            </a:fld>
            <a:endParaRPr lang="zh-CN" altLang="en-US"/>
          </a:p>
        </p:txBody>
      </p:sp>
    </p:spTree>
    <p:extLst>
      <p:ext uri="{BB962C8B-B14F-4D97-AF65-F5344CB8AC3E}">
        <p14:creationId xmlns:p14="http://schemas.microsoft.com/office/powerpoint/2010/main" val="7951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820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934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94243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9176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40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155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563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932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846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693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986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869638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5" name="组合 2"/>
          <p:cNvGrpSpPr>
            <a:grpSpLocks noChangeAspect="1"/>
          </p:cNvGrpSpPr>
          <p:nvPr/>
        </p:nvGrpSpPr>
        <p:grpSpPr bwMode="auto">
          <a:xfrm>
            <a:off x="3128963" y="115888"/>
            <a:ext cx="5961062" cy="1441450"/>
            <a:chOff x="0" y="0"/>
            <a:chExt cx="5960568" cy="1440160"/>
          </a:xfrm>
        </p:grpSpPr>
        <p:pic>
          <p:nvPicPr>
            <p:cNvPr id="2066"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016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568" y="138411"/>
              <a:ext cx="4320000" cy="116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矩形 1"/>
          <p:cNvSpPr/>
          <p:nvPr/>
        </p:nvSpPr>
        <p:spPr>
          <a:xfrm>
            <a:off x="1524000" y="6381751"/>
            <a:ext cx="9144000" cy="411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80604020202020204" charset="0"/>
              <a:buNone/>
              <a:defRPr/>
            </a:pPr>
            <a:endParaRPr lang="zh-CN" altLang="en-US" noProof="1"/>
          </a:p>
        </p:txBody>
      </p:sp>
      <p:sp>
        <p:nvSpPr>
          <p:cNvPr id="13" name="标题 1">
            <a:extLst>
              <a:ext uri="{FF2B5EF4-FFF2-40B4-BE49-F238E27FC236}">
                <a16:creationId xmlns:a16="http://schemas.microsoft.com/office/drawing/2014/main" id="{512D02E1-00B4-491A-81CF-283B2AF7D47C}"/>
              </a:ext>
            </a:extLst>
          </p:cNvPr>
          <p:cNvSpPr>
            <a:spLocks noGrp="1"/>
          </p:cNvSpPr>
          <p:nvPr>
            <p:ph type="ctrTitle"/>
          </p:nvPr>
        </p:nvSpPr>
        <p:spPr>
          <a:xfrm>
            <a:off x="2292954" y="2278081"/>
            <a:ext cx="8375045" cy="617748"/>
          </a:xfrm>
        </p:spPr>
        <p:txBody>
          <a:bodyPr>
            <a:normAutofit fontScale="90000"/>
          </a:bodyPr>
          <a:lstStyle/>
          <a:p>
            <a:r>
              <a:rPr lang="zh-CN" altLang="en-US" sz="3600" dirty="0">
                <a:latin typeface="微软雅黑" panose="020B0503020204020204" pitchFamily="34" charset="-122"/>
                <a:ea typeface="微软雅黑" panose="020B0503020204020204" pitchFamily="34" charset="-122"/>
              </a:rPr>
              <a:t>面向轨迹相似度计算的轨迹深度表达学习研究</a:t>
            </a:r>
          </a:p>
        </p:txBody>
      </p:sp>
      <p:sp>
        <p:nvSpPr>
          <p:cNvPr id="14" name="TextBox 23">
            <a:extLst>
              <a:ext uri="{FF2B5EF4-FFF2-40B4-BE49-F238E27FC236}">
                <a16:creationId xmlns:a16="http://schemas.microsoft.com/office/drawing/2014/main" id="{2601ACEE-2DCE-4E9A-B748-9A4C2F8B9601}"/>
              </a:ext>
            </a:extLst>
          </p:cNvPr>
          <p:cNvSpPr txBox="1">
            <a:spLocks noChangeArrowheads="1"/>
          </p:cNvSpPr>
          <p:nvPr/>
        </p:nvSpPr>
        <p:spPr bwMode="auto">
          <a:xfrm>
            <a:off x="767630" y="3039340"/>
            <a:ext cx="11162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a:r>
              <a:rPr lang="en-US" altLang="zh-CN" sz="2400" b="1" dirty="0">
                <a:latin typeface="Times New Roman" panose="02020603050405020304" pitchFamily="18" charset="0"/>
                <a:ea typeface="方正兰亭细黑_GBK" panose="02000000000000000000" pitchFamily="2" charset="-122"/>
                <a:cs typeface="Times New Roman" panose="02020603050405020304" pitchFamily="18" charset="0"/>
              </a:rPr>
              <a:t>Learning Trajectory Deep Representation for Trajectory Similarity Computation</a:t>
            </a:r>
            <a:endParaRPr lang="zh-CN" altLang="en-US" sz="2400" b="1" dirty="0">
              <a:latin typeface="Times New Roman" panose="02020603050405020304" pitchFamily="18" charset="0"/>
              <a:ea typeface="方正兰亭细黑_GBK" panose="02000000000000000000" pitchFamily="2" charset="-122"/>
              <a:cs typeface="Times New Roman" panose="02020603050405020304" pitchFamily="18" charset="0"/>
            </a:endParaRPr>
          </a:p>
        </p:txBody>
      </p:sp>
      <p:sp>
        <p:nvSpPr>
          <p:cNvPr id="15" name="副标题 2">
            <a:extLst>
              <a:ext uri="{FF2B5EF4-FFF2-40B4-BE49-F238E27FC236}">
                <a16:creationId xmlns:a16="http://schemas.microsoft.com/office/drawing/2014/main" id="{23316724-87CB-466E-BE47-D220FCD0DA08}"/>
              </a:ext>
            </a:extLst>
          </p:cNvPr>
          <p:cNvSpPr>
            <a:spLocks noGrp="1"/>
          </p:cNvSpPr>
          <p:nvPr>
            <p:ph type="subTitle" idx="1"/>
          </p:nvPr>
        </p:nvSpPr>
        <p:spPr>
          <a:xfrm>
            <a:off x="4223870" y="4221055"/>
            <a:ext cx="6046383" cy="1393435"/>
          </a:xfrm>
        </p:spPr>
        <p:txBody>
          <a:bodyPr>
            <a:normAutofit/>
          </a:bodyPr>
          <a:lstStyle/>
          <a:p>
            <a:pPr algn="l"/>
            <a:r>
              <a:rPr lang="zh-CN" altLang="en-US" dirty="0">
                <a:latin typeface="微软雅黑" panose="020B0503020204020204" pitchFamily="34" charset="-122"/>
                <a:ea typeface="微软雅黑" panose="020B0503020204020204" pitchFamily="34" charset="-122"/>
              </a:rPr>
              <a:t>  答辩人：   王亚珊</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  导  师：    郭宇春</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  学  号：  </a:t>
            </a:r>
            <a:r>
              <a:rPr lang="en-US" altLang="zh-CN" dirty="0">
                <a:latin typeface="微软雅黑" panose="020B0503020204020204" pitchFamily="34" charset="-122"/>
                <a:ea typeface="微软雅黑" panose="020B0503020204020204" pitchFamily="34" charset="-122"/>
              </a:rPr>
              <a:t>18125063</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矩形 51">
            <a:extLst>
              <a:ext uri="{FF2B5EF4-FFF2-40B4-BE49-F238E27FC236}">
                <a16:creationId xmlns:a16="http://schemas.microsoft.com/office/drawing/2014/main" id="{233162FC-5625-4AA6-A5E3-B2DA94A5A46A}"/>
              </a:ext>
            </a:extLst>
          </p:cNvPr>
          <p:cNvSpPr/>
          <p:nvPr/>
        </p:nvSpPr>
        <p:spPr>
          <a:xfrm>
            <a:off x="1034171" y="1307375"/>
            <a:ext cx="5676939" cy="499624"/>
          </a:xfrm>
          <a:prstGeom prst="rect">
            <a:avLst/>
          </a:prstGeom>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（二）使用</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双向编码器：</a:t>
            </a:r>
            <a:r>
              <a:rPr lang="en-US" altLang="zh-CN" sz="2000" dirty="0">
                <a:latin typeface="微软雅黑" panose="020B0503020204020204" pitchFamily="34" charset="-122"/>
                <a:ea typeface="微软雅黑" panose="020B0503020204020204" pitchFamily="34" charset="-122"/>
              </a:rPr>
              <a:t>BERT-traj </a:t>
            </a:r>
          </a:p>
        </p:txBody>
      </p:sp>
      <p:sp>
        <p:nvSpPr>
          <p:cNvPr id="56" name="矩形 55">
            <a:extLst>
              <a:ext uri="{FF2B5EF4-FFF2-40B4-BE49-F238E27FC236}">
                <a16:creationId xmlns:a16="http://schemas.microsoft.com/office/drawing/2014/main" id="{EBFB812F-074B-43BB-B93E-7F9B7A641586}"/>
              </a:ext>
            </a:extLst>
          </p:cNvPr>
          <p:cNvSpPr/>
          <p:nvPr/>
        </p:nvSpPr>
        <p:spPr>
          <a:xfrm>
            <a:off x="10807325" y="3573010"/>
            <a:ext cx="1265090" cy="874407"/>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BERT-traj </a:t>
            </a:r>
          </a:p>
          <a:p>
            <a:pPr>
              <a:lnSpc>
                <a:spcPct val="150000"/>
              </a:lnSpc>
            </a:pPr>
            <a:r>
              <a:rPr lang="zh-CN" altLang="en-US" dirty="0">
                <a:latin typeface="微软雅黑" panose="020B0503020204020204" pitchFamily="34" charset="-122"/>
                <a:ea typeface="微软雅黑" panose="020B0503020204020204" pitchFamily="34" charset="-122"/>
              </a:rPr>
              <a:t>结构图</a:t>
            </a:r>
            <a:endParaRPr lang="en-US" altLang="zh-CN"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E7AF7D9A-6A95-4C5A-9A2E-2FAC1C0855E8}"/>
              </a:ext>
            </a:extLst>
          </p:cNvPr>
          <p:cNvPicPr/>
          <p:nvPr/>
        </p:nvPicPr>
        <p:blipFill>
          <a:blip r:embed="rId4">
            <a:extLst>
              <a:ext uri="{28A0092B-C50C-407E-A947-70E740481C1C}">
                <a14:useLocalDpi xmlns:a14="http://schemas.microsoft.com/office/drawing/2010/main" val="0"/>
              </a:ext>
            </a:extLst>
          </a:blip>
          <a:stretch>
            <a:fillRect/>
          </a:stretch>
        </p:blipFill>
        <p:spPr>
          <a:xfrm>
            <a:off x="5598354" y="1914625"/>
            <a:ext cx="4752330" cy="4771659"/>
          </a:xfrm>
          <a:prstGeom prst="rect">
            <a:avLst/>
          </a:prstGeom>
        </p:spPr>
      </p:pic>
      <p:graphicFrame>
        <p:nvGraphicFramePr>
          <p:cNvPr id="13" name="表格 12">
            <a:extLst>
              <a:ext uri="{FF2B5EF4-FFF2-40B4-BE49-F238E27FC236}">
                <a16:creationId xmlns:a16="http://schemas.microsoft.com/office/drawing/2014/main" id="{1C7D1FB6-8784-45B3-843C-FD75F4B62E01}"/>
              </a:ext>
            </a:extLst>
          </p:cNvPr>
          <p:cNvGraphicFramePr>
            <a:graphicFrameLocks noGrp="1"/>
          </p:cNvGraphicFramePr>
          <p:nvPr>
            <p:extLst>
              <p:ext uri="{D42A27DB-BD31-4B8C-83A1-F6EECF244321}">
                <p14:modId xmlns:p14="http://schemas.microsoft.com/office/powerpoint/2010/main" val="1764696293"/>
              </p:ext>
            </p:extLst>
          </p:nvPr>
        </p:nvGraphicFramePr>
        <p:xfrm>
          <a:off x="2279558" y="332785"/>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论文背景</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rPr>
                        <a:t>模型设计</a:t>
                      </a:r>
                      <a:endParaRPr kumimoji="0" lang="en-US" altLang="zh-CN"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Calibri" pitchFamily="34" charset="0"/>
                        </a:rPr>
                        <a:t>模型评估</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论文总结</a:t>
                      </a:r>
                      <a:endParaRPr kumimoji="0" lang="zh-CN" altLang="en-US" sz="3200" b="0" i="0" u="none" strike="noStrike" cap="none" normalizeH="0" baseline="0" dirty="0">
                        <a:ln>
                          <a:noFill/>
                        </a:ln>
                        <a:solidFill>
                          <a:srgbClr val="17375E"/>
                        </a:solidFill>
                        <a:effectLst/>
                        <a:latin typeface="微软雅黑" pitchFamily="34" charset="-122"/>
                        <a:ea typeface="微软雅黑" pitchFamily="34" charset="-122"/>
                        <a:sym typeface="Calibri" pitchFamily="34" charset="0"/>
                      </a:endParaRP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7" name="TextBox 47">
            <a:extLst>
              <a:ext uri="{FF2B5EF4-FFF2-40B4-BE49-F238E27FC236}">
                <a16:creationId xmlns:a16="http://schemas.microsoft.com/office/drawing/2014/main" id="{351531B3-1648-46B4-8751-4C9EEEEE6004}"/>
              </a:ext>
            </a:extLst>
          </p:cNvPr>
          <p:cNvSpPr txBox="1"/>
          <p:nvPr/>
        </p:nvSpPr>
        <p:spPr>
          <a:xfrm>
            <a:off x="11729613" y="6402676"/>
            <a:ext cx="558817"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10</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689E26A-CC68-455B-85B6-E7357829A944}"/>
              </a:ext>
            </a:extLst>
          </p:cNvPr>
          <p:cNvSpPr/>
          <p:nvPr/>
        </p:nvSpPr>
        <p:spPr>
          <a:xfrm>
            <a:off x="1841316" y="2189890"/>
            <a:ext cx="2031325" cy="458908"/>
          </a:xfrm>
          <a:prstGeom prst="rect">
            <a:avLst/>
          </a:prstGeom>
        </p:spPr>
        <p:txBody>
          <a:bodyPr wrap="none">
            <a:spAutoFit/>
          </a:bodyPr>
          <a:lstStyle/>
          <a:p>
            <a:pPr>
              <a:lnSpc>
                <a:spcPct val="150000"/>
              </a:lnSpc>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单向</a:t>
            </a:r>
            <a:r>
              <a:rPr lang="zh-CN" altLang="en-US" dirty="0">
                <a:latin typeface="微软雅黑" panose="020B0503020204020204" pitchFamily="34" charset="-122"/>
                <a:ea typeface="微软雅黑" panose="020B0503020204020204" pitchFamily="34" charset="-122"/>
              </a:rPr>
              <a:t>轨迹表达模型</a:t>
            </a:r>
            <a:endParaRPr lang="en-US" altLang="zh-CN" dirty="0">
              <a:latin typeface="微软雅黑" panose="020B0503020204020204" pitchFamily="34" charset="-122"/>
              <a:ea typeface="微软雅黑" panose="020B0503020204020204" pitchFamily="34" charset="-122"/>
            </a:endParaRPr>
          </a:p>
        </p:txBody>
      </p:sp>
      <p:sp>
        <p:nvSpPr>
          <p:cNvPr id="9" name="箭头: 右 8">
            <a:extLst>
              <a:ext uri="{FF2B5EF4-FFF2-40B4-BE49-F238E27FC236}">
                <a16:creationId xmlns:a16="http://schemas.microsoft.com/office/drawing/2014/main" id="{D8BB43D6-49D1-4871-AEF0-192F0B0E054D}"/>
              </a:ext>
            </a:extLst>
          </p:cNvPr>
          <p:cNvSpPr/>
          <p:nvPr/>
        </p:nvSpPr>
        <p:spPr>
          <a:xfrm rot="5400000">
            <a:off x="2697762" y="3011869"/>
            <a:ext cx="516864" cy="31739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DAF19126-E982-4F67-BFEE-426E083BF77A}"/>
              </a:ext>
            </a:extLst>
          </p:cNvPr>
          <p:cNvSpPr/>
          <p:nvPr/>
        </p:nvSpPr>
        <p:spPr>
          <a:xfrm>
            <a:off x="1841316" y="3551305"/>
            <a:ext cx="2031325" cy="458908"/>
          </a:xfrm>
          <a:prstGeom prst="rect">
            <a:avLst/>
          </a:prstGeom>
        </p:spPr>
        <p:txBody>
          <a:bodyPr wrap="none">
            <a:spAutoFit/>
          </a:bodyPr>
          <a:lstStyle/>
          <a:p>
            <a:pPr>
              <a:lnSpc>
                <a:spcPct val="150000"/>
              </a:lnSpc>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双向</a:t>
            </a:r>
            <a:r>
              <a:rPr lang="zh-CN" altLang="en-US" dirty="0">
                <a:latin typeface="微软雅黑" panose="020B0503020204020204" pitchFamily="34" charset="-122"/>
                <a:ea typeface="微软雅黑" panose="020B0503020204020204" pitchFamily="34" charset="-122"/>
              </a:rPr>
              <a:t>轨迹表达模型</a:t>
            </a:r>
            <a:endParaRPr lang="en-US" altLang="zh-CN"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11D82E0-20B2-4878-B5B5-DD518D7711B4}"/>
              </a:ext>
            </a:extLst>
          </p:cNvPr>
          <p:cNvSpPr/>
          <p:nvPr/>
        </p:nvSpPr>
        <p:spPr>
          <a:xfrm>
            <a:off x="1530484" y="4725090"/>
            <a:ext cx="3168817" cy="142295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信息更丰富，包含轨迹点前后双向的环境信息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751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524000" y="6402073"/>
            <a:ext cx="9180320" cy="411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80604020202020204" charset="0"/>
              <a:buNone/>
              <a:defRPr/>
            </a:pPr>
            <a:endParaRPr lang="zh-CN" altLang="en-US" noProof="1"/>
          </a:p>
        </p:txBody>
      </p:sp>
      <p:sp>
        <p:nvSpPr>
          <p:cNvPr id="25" name="TextBox 24"/>
          <p:cNvSpPr txBox="1"/>
          <p:nvPr/>
        </p:nvSpPr>
        <p:spPr>
          <a:xfrm>
            <a:off x="11784395" y="6402676"/>
            <a:ext cx="504035"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11</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DA948951-392B-4393-AE0D-A0479F62C107}"/>
              </a:ext>
            </a:extLst>
          </p:cNvPr>
          <p:cNvSpPr/>
          <p:nvPr/>
        </p:nvSpPr>
        <p:spPr>
          <a:xfrm>
            <a:off x="5087930" y="1384021"/>
            <a:ext cx="1210588" cy="499624"/>
          </a:xfrm>
          <a:prstGeom prst="rect">
            <a:avLst/>
          </a:prstGeom>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模型训练</a:t>
            </a:r>
            <a:endParaRPr lang="en-US" altLang="zh-CN" sz="2000" dirty="0">
              <a:latin typeface="微软雅黑" panose="020B0503020204020204" pitchFamily="34" charset="-122"/>
              <a:ea typeface="微软雅黑" panose="020B0503020204020204" pitchFamily="34" charset="-122"/>
            </a:endParaRPr>
          </a:p>
        </p:txBody>
      </p:sp>
      <p:graphicFrame>
        <p:nvGraphicFramePr>
          <p:cNvPr id="46" name="表格 49">
            <a:extLst>
              <a:ext uri="{FF2B5EF4-FFF2-40B4-BE49-F238E27FC236}">
                <a16:creationId xmlns:a16="http://schemas.microsoft.com/office/drawing/2014/main" id="{7A50C4E2-9052-4ADE-B3EE-84DE0E9AFD85}"/>
              </a:ext>
            </a:extLst>
          </p:cNvPr>
          <p:cNvGraphicFramePr>
            <a:graphicFrameLocks noGrp="1"/>
          </p:cNvGraphicFramePr>
          <p:nvPr>
            <p:extLst>
              <p:ext uri="{D42A27DB-BD31-4B8C-83A1-F6EECF244321}">
                <p14:modId xmlns:p14="http://schemas.microsoft.com/office/powerpoint/2010/main" val="1108093933"/>
              </p:ext>
            </p:extLst>
          </p:nvPr>
        </p:nvGraphicFramePr>
        <p:xfrm>
          <a:off x="7176075" y="2078245"/>
          <a:ext cx="2666970" cy="3306520"/>
        </p:xfrm>
        <a:graphic>
          <a:graphicData uri="http://schemas.openxmlformats.org/drawingml/2006/table">
            <a:tbl>
              <a:tblPr firstRow="1" bandRow="1">
                <a:tableStyleId>{5C22544A-7EE6-4342-B048-85BDC9FD1C3A}</a:tableStyleId>
              </a:tblPr>
              <a:tblGrid>
                <a:gridCol w="1333485">
                  <a:extLst>
                    <a:ext uri="{9D8B030D-6E8A-4147-A177-3AD203B41FA5}">
                      <a16:colId xmlns:a16="http://schemas.microsoft.com/office/drawing/2014/main" val="313746552"/>
                    </a:ext>
                  </a:extLst>
                </a:gridCol>
                <a:gridCol w="1333485">
                  <a:extLst>
                    <a:ext uri="{9D8B030D-6E8A-4147-A177-3AD203B41FA5}">
                      <a16:colId xmlns:a16="http://schemas.microsoft.com/office/drawing/2014/main" val="1528845052"/>
                    </a:ext>
                  </a:extLst>
                </a:gridCol>
              </a:tblGrid>
              <a:tr h="661304">
                <a:tc>
                  <a:txBody>
                    <a:bodyPr/>
                    <a:lstStyle/>
                    <a:p>
                      <a:pPr algn="ctr"/>
                      <a:r>
                        <a:rPr lang="zh-CN" altLang="en-US" dirty="0"/>
                        <a:t>参数</a:t>
                      </a:r>
                    </a:p>
                  </a:txBody>
                  <a:tcPr anchor="ctr"/>
                </a:tc>
                <a:tc>
                  <a:txBody>
                    <a:bodyPr/>
                    <a:lstStyle/>
                    <a:p>
                      <a:pPr algn="ctr"/>
                      <a:r>
                        <a:rPr lang="zh-CN" altLang="en-US" dirty="0"/>
                        <a:t>大小</a:t>
                      </a:r>
                    </a:p>
                  </a:txBody>
                  <a:tcPr anchor="ctr"/>
                </a:tc>
                <a:extLst>
                  <a:ext uri="{0D108BD9-81ED-4DB2-BD59-A6C34878D82A}">
                    <a16:rowId xmlns:a16="http://schemas.microsoft.com/office/drawing/2014/main" val="635739697"/>
                  </a:ext>
                </a:extLst>
              </a:tr>
              <a:tr h="661304">
                <a:tc>
                  <a:txBody>
                    <a:bodyPr/>
                    <a:lstStyle/>
                    <a:p>
                      <a:pPr algn="ctr"/>
                      <a:r>
                        <a:rPr lang="en-US" altLang="zh-CN" dirty="0"/>
                        <a:t>dropout</a:t>
                      </a:r>
                      <a:endParaRPr lang="zh-CN" altLang="en-US" dirty="0"/>
                    </a:p>
                  </a:txBody>
                  <a:tcPr anchor="ctr"/>
                </a:tc>
                <a:tc>
                  <a:txBody>
                    <a:bodyPr/>
                    <a:lstStyle/>
                    <a:p>
                      <a:pPr algn="ctr"/>
                      <a:r>
                        <a:rPr lang="en-US" altLang="zh-CN" dirty="0"/>
                        <a:t>0.1</a:t>
                      </a:r>
                      <a:endParaRPr lang="zh-CN" altLang="en-US" dirty="0"/>
                    </a:p>
                  </a:txBody>
                  <a:tcPr anchor="ctr"/>
                </a:tc>
                <a:extLst>
                  <a:ext uri="{0D108BD9-81ED-4DB2-BD59-A6C34878D82A}">
                    <a16:rowId xmlns:a16="http://schemas.microsoft.com/office/drawing/2014/main" val="2674398754"/>
                  </a:ext>
                </a:extLst>
              </a:tr>
              <a:tr h="661304">
                <a:tc>
                  <a:txBody>
                    <a:bodyPr/>
                    <a:lstStyle/>
                    <a:p>
                      <a:pPr algn="ctr"/>
                      <a:r>
                        <a:rPr lang="en-US" altLang="zh-CN" dirty="0"/>
                        <a:t>h</a:t>
                      </a:r>
                    </a:p>
                    <a:p>
                      <a:pPr algn="ctr"/>
                      <a:r>
                        <a:rPr lang="zh-CN" altLang="en-US" sz="1400" dirty="0"/>
                        <a:t>（头的个数）</a:t>
                      </a:r>
                      <a:endParaRPr lang="zh-CN" altLang="en-US" dirty="0"/>
                    </a:p>
                  </a:txBody>
                  <a:tcPr anchor="ctr"/>
                </a:tc>
                <a:tc>
                  <a:txBody>
                    <a:bodyPr/>
                    <a:lstStyle/>
                    <a:p>
                      <a:pPr algn="ctr"/>
                      <a:r>
                        <a:rPr lang="en-US" altLang="zh-CN" dirty="0"/>
                        <a:t>8</a:t>
                      </a:r>
                      <a:endParaRPr lang="zh-CN" altLang="en-US" dirty="0"/>
                    </a:p>
                  </a:txBody>
                  <a:tcPr anchor="ctr"/>
                </a:tc>
                <a:extLst>
                  <a:ext uri="{0D108BD9-81ED-4DB2-BD59-A6C34878D82A}">
                    <a16:rowId xmlns:a16="http://schemas.microsoft.com/office/drawing/2014/main" val="2978713530"/>
                  </a:ext>
                </a:extLst>
              </a:tr>
              <a:tr h="661304">
                <a:tc>
                  <a:txBody>
                    <a:bodyPr/>
                    <a:lstStyle/>
                    <a:p>
                      <a:pPr algn="ctr"/>
                      <a:r>
                        <a:rPr lang="zh-CN" altLang="en-US" dirty="0"/>
                        <a:t>神经网络层数</a:t>
                      </a:r>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3432035750"/>
                  </a:ext>
                </a:extLst>
              </a:tr>
              <a:tr h="661304">
                <a:tc>
                  <a:txBody>
                    <a:bodyPr/>
                    <a:lstStyle/>
                    <a:p>
                      <a:pPr algn="ctr"/>
                      <a:r>
                        <a:rPr lang="zh-CN" altLang="en-US" dirty="0"/>
                        <a:t>神经元个数</a:t>
                      </a:r>
                    </a:p>
                  </a:txBody>
                  <a:tcPr anchor="ctr"/>
                </a:tc>
                <a:tc>
                  <a:txBody>
                    <a:bodyPr/>
                    <a:lstStyle/>
                    <a:p>
                      <a:pPr algn="ctr"/>
                      <a:r>
                        <a:rPr lang="en-US" altLang="zh-CN" dirty="0"/>
                        <a:t>2048</a:t>
                      </a:r>
                      <a:endParaRPr lang="zh-CN" altLang="en-US" dirty="0"/>
                    </a:p>
                  </a:txBody>
                  <a:tcPr anchor="ctr"/>
                </a:tc>
                <a:extLst>
                  <a:ext uri="{0D108BD9-81ED-4DB2-BD59-A6C34878D82A}">
                    <a16:rowId xmlns:a16="http://schemas.microsoft.com/office/drawing/2014/main" val="2417105478"/>
                  </a:ext>
                </a:extLst>
              </a:tr>
            </a:tbl>
          </a:graphicData>
        </a:graphic>
      </p:graphicFrame>
      <p:sp>
        <p:nvSpPr>
          <p:cNvPr id="52" name="矩形 51">
            <a:extLst>
              <a:ext uri="{FF2B5EF4-FFF2-40B4-BE49-F238E27FC236}">
                <a16:creationId xmlns:a16="http://schemas.microsoft.com/office/drawing/2014/main" id="{5CB50F5D-B637-4C4F-8D30-0A4BE094A37B}"/>
              </a:ext>
            </a:extLst>
          </p:cNvPr>
          <p:cNvSpPr/>
          <p:nvPr/>
        </p:nvSpPr>
        <p:spPr>
          <a:xfrm>
            <a:off x="7940755" y="5860726"/>
            <a:ext cx="1107996"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参数设置</a:t>
            </a:r>
            <a:endParaRPr lang="en-US" altLang="zh-CN"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AA2C9F10-E211-4D2B-A1B6-654654DC5523}"/>
              </a:ext>
            </a:extLst>
          </p:cNvPr>
          <p:cNvPicPr/>
          <p:nvPr/>
        </p:nvPicPr>
        <p:blipFill>
          <a:blip r:embed="rId4">
            <a:extLst>
              <a:ext uri="{28A0092B-C50C-407E-A947-70E740481C1C}">
                <a14:useLocalDpi xmlns:a14="http://schemas.microsoft.com/office/drawing/2010/main" val="0"/>
              </a:ext>
            </a:extLst>
          </a:blip>
          <a:stretch>
            <a:fillRect/>
          </a:stretch>
        </p:blipFill>
        <p:spPr>
          <a:xfrm>
            <a:off x="1753306" y="2275758"/>
            <a:ext cx="3838570" cy="2981860"/>
          </a:xfrm>
          <a:prstGeom prst="rect">
            <a:avLst/>
          </a:prstGeom>
        </p:spPr>
      </p:pic>
      <p:sp>
        <p:nvSpPr>
          <p:cNvPr id="24" name="矩形 23">
            <a:extLst>
              <a:ext uri="{FF2B5EF4-FFF2-40B4-BE49-F238E27FC236}">
                <a16:creationId xmlns:a16="http://schemas.microsoft.com/office/drawing/2014/main" id="{A72E19CA-2F59-4AF7-8E66-C929770A9520}"/>
              </a:ext>
            </a:extLst>
          </p:cNvPr>
          <p:cNvSpPr/>
          <p:nvPr/>
        </p:nvSpPr>
        <p:spPr>
          <a:xfrm>
            <a:off x="2711764" y="5766272"/>
            <a:ext cx="1800493"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轨迹遮蔽点预测</a:t>
            </a:r>
            <a:endParaRPr lang="en-US" altLang="zh-CN" dirty="0">
              <a:latin typeface="微软雅黑" panose="020B0503020204020204" pitchFamily="34" charset="-122"/>
              <a:ea typeface="微软雅黑" panose="020B0503020204020204" pitchFamily="34" charset="-122"/>
            </a:endParaRPr>
          </a:p>
        </p:txBody>
      </p:sp>
      <p:graphicFrame>
        <p:nvGraphicFramePr>
          <p:cNvPr id="26" name="表格 25">
            <a:extLst>
              <a:ext uri="{FF2B5EF4-FFF2-40B4-BE49-F238E27FC236}">
                <a16:creationId xmlns:a16="http://schemas.microsoft.com/office/drawing/2014/main" id="{6DC3738A-F687-4978-8B96-276316168AC7}"/>
              </a:ext>
            </a:extLst>
          </p:cNvPr>
          <p:cNvGraphicFramePr>
            <a:graphicFrameLocks noGrp="1"/>
          </p:cNvGraphicFramePr>
          <p:nvPr>
            <p:extLst>
              <p:ext uri="{D42A27DB-BD31-4B8C-83A1-F6EECF244321}">
                <p14:modId xmlns:p14="http://schemas.microsoft.com/office/powerpoint/2010/main" val="230639212"/>
              </p:ext>
            </p:extLst>
          </p:nvPr>
        </p:nvGraphicFramePr>
        <p:xfrm>
          <a:off x="2279558" y="332785"/>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论文背景</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rPr>
                        <a:t>模型设计</a:t>
                      </a:r>
                      <a:endParaRPr kumimoji="0" lang="en-US" altLang="zh-CN"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Calibri" pitchFamily="34" charset="0"/>
                        </a:rPr>
                        <a:t>模型评估</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论文总结</a:t>
                      </a:r>
                      <a:endParaRPr kumimoji="0" lang="zh-CN" altLang="en-US" sz="3200" b="0" i="0" u="none" strike="noStrike" cap="none" normalizeH="0" baseline="0" dirty="0">
                        <a:ln>
                          <a:noFill/>
                        </a:ln>
                        <a:solidFill>
                          <a:srgbClr val="17375E"/>
                        </a:solidFill>
                        <a:effectLst/>
                        <a:latin typeface="微软雅黑" pitchFamily="34" charset="-122"/>
                        <a:ea typeface="微软雅黑" pitchFamily="34" charset="-122"/>
                        <a:sym typeface="Calibri" pitchFamily="34" charset="0"/>
                      </a:endParaRP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2620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3"/>
          <p:cNvGraphicFramePr>
            <a:graphicFrameLocks noGrp="1"/>
          </p:cNvGraphicFramePr>
          <p:nvPr/>
        </p:nvGraphicFramePr>
        <p:xfrm>
          <a:off x="2135189" y="549276"/>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论文背景</a:t>
                      </a:r>
                      <a:endParaRPr kumimoji="0" lang="zh-CN"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模型设计</a:t>
                      </a:r>
                      <a:endParaRPr kumimoji="0" lang="zh-CN"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rPr>
                        <a:t>模型评估</a:t>
                      </a:r>
                      <a:endParaRPr kumimoji="0" lang="en-US" altLang="zh-CN"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论文总结</a:t>
                      </a:r>
                      <a:endParaRPr kumimoji="0" lang="en-US"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9241" name="TextBox 5"/>
          <p:cNvSpPr txBox="1">
            <a:spLocks noChangeArrowheads="1"/>
          </p:cNvSpPr>
          <p:nvPr/>
        </p:nvSpPr>
        <p:spPr bwMode="auto">
          <a:xfrm>
            <a:off x="2566989" y="1773238"/>
            <a:ext cx="1584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itchFamily="34" charset="-122"/>
                <a:ea typeface="宋体" pitchFamily="2" charset="-122"/>
              </a:defRPr>
            </a:lvl1pPr>
            <a:lvl2pPr marL="742950" indent="-285750" eaLnBrk="0" hangingPunct="0">
              <a:defRPr>
                <a:solidFill>
                  <a:schemeClr val="tx1"/>
                </a:solidFill>
                <a:latin typeface="微软雅黑" pitchFamily="34" charset="-122"/>
                <a:ea typeface="宋体" pitchFamily="2" charset="-122"/>
              </a:defRPr>
            </a:lvl2pPr>
            <a:lvl3pPr marL="1143000" indent="-228600" eaLnBrk="0" hangingPunct="0">
              <a:defRPr>
                <a:solidFill>
                  <a:schemeClr val="tx1"/>
                </a:solidFill>
                <a:latin typeface="微软雅黑" pitchFamily="34" charset="-122"/>
                <a:ea typeface="宋体" pitchFamily="2" charset="-122"/>
              </a:defRPr>
            </a:lvl3pPr>
            <a:lvl4pPr marL="1600200" indent="-228600" eaLnBrk="0" hangingPunct="0">
              <a:defRPr>
                <a:solidFill>
                  <a:schemeClr val="tx1"/>
                </a:solidFill>
                <a:latin typeface="微软雅黑" pitchFamily="34" charset="-122"/>
                <a:ea typeface="宋体" pitchFamily="2" charset="-122"/>
              </a:defRPr>
            </a:lvl4pPr>
            <a:lvl5pPr marL="2057400" indent="-228600" eaLnBrk="0" hangingPunct="0">
              <a:defRPr>
                <a:solidFill>
                  <a:schemeClr val="tx1"/>
                </a:solidFill>
                <a:latin typeface="微软雅黑" pitchFamily="34" charset="-122"/>
                <a:ea typeface="宋体" pitchFamily="2" charset="-122"/>
              </a:defRPr>
            </a:lvl5pPr>
            <a:lvl6pPr marL="2514600" indent="-228600" eaLnBrk="0" fontAlgn="base" hangingPunct="0">
              <a:spcBef>
                <a:spcPct val="0"/>
              </a:spcBef>
              <a:spcAft>
                <a:spcPct val="0"/>
              </a:spcAft>
              <a:defRPr>
                <a:solidFill>
                  <a:schemeClr val="tx1"/>
                </a:solidFill>
                <a:latin typeface="微软雅黑" pitchFamily="34" charset="-122"/>
                <a:ea typeface="宋体" pitchFamily="2" charset="-122"/>
              </a:defRPr>
            </a:lvl6pPr>
            <a:lvl7pPr marL="2971800" indent="-228600" eaLnBrk="0" fontAlgn="base" hangingPunct="0">
              <a:spcBef>
                <a:spcPct val="0"/>
              </a:spcBef>
              <a:spcAft>
                <a:spcPct val="0"/>
              </a:spcAft>
              <a:defRPr>
                <a:solidFill>
                  <a:schemeClr val="tx1"/>
                </a:solidFill>
                <a:latin typeface="微软雅黑" pitchFamily="34" charset="-122"/>
                <a:ea typeface="宋体" pitchFamily="2" charset="-122"/>
              </a:defRPr>
            </a:lvl7pPr>
            <a:lvl8pPr marL="3429000" indent="-228600" eaLnBrk="0" fontAlgn="base" hangingPunct="0">
              <a:spcBef>
                <a:spcPct val="0"/>
              </a:spcBef>
              <a:spcAft>
                <a:spcPct val="0"/>
              </a:spcAft>
              <a:defRPr>
                <a:solidFill>
                  <a:schemeClr val="tx1"/>
                </a:solidFill>
                <a:latin typeface="微软雅黑" pitchFamily="34" charset="-122"/>
                <a:ea typeface="宋体" pitchFamily="2" charset="-122"/>
              </a:defRPr>
            </a:lvl8pPr>
            <a:lvl9pPr marL="3886200" indent="-228600" eaLnBrk="0" fontAlgn="base" hangingPunct="0">
              <a:spcBef>
                <a:spcPct val="0"/>
              </a:spcBef>
              <a:spcAft>
                <a:spcPct val="0"/>
              </a:spcAft>
              <a:defRPr>
                <a:solidFill>
                  <a:schemeClr val="tx1"/>
                </a:solidFill>
                <a:latin typeface="微软雅黑" pitchFamily="34" charset="-122"/>
                <a:ea typeface="宋体" pitchFamily="2" charset="-122"/>
              </a:defRPr>
            </a:lvl9pPr>
          </a:lstStyle>
          <a:p>
            <a:pPr eaLnBrk="1" hangingPunct="1">
              <a:buFont typeface="Arial" pitchFamily="34" charset="0"/>
              <a:buNone/>
            </a:pPr>
            <a:r>
              <a:rPr lang="en-US" altLang="zh-CN" dirty="0">
                <a:solidFill>
                  <a:schemeClr val="bg1"/>
                </a:solidFill>
                <a:ea typeface="微软雅黑" panose="020B0503020204020204" pitchFamily="34" charset="-122"/>
                <a:sym typeface="Calibri" pitchFamily="34" charset="0"/>
              </a:rPr>
              <a:t>GPS</a:t>
            </a:r>
            <a:r>
              <a:rPr lang="zh-CN" altLang="en-US" dirty="0">
                <a:solidFill>
                  <a:schemeClr val="bg1"/>
                </a:solidFill>
                <a:ea typeface="微软雅黑" panose="020B0503020204020204" pitchFamily="34" charset="-122"/>
                <a:sym typeface="Calibri" pitchFamily="34" charset="0"/>
              </a:rPr>
              <a:t>数据处理为轨迹序列</a:t>
            </a:r>
          </a:p>
        </p:txBody>
      </p:sp>
      <p:sp>
        <p:nvSpPr>
          <p:cNvPr id="16" name="文本框 15">
            <a:extLst>
              <a:ext uri="{FF2B5EF4-FFF2-40B4-BE49-F238E27FC236}">
                <a16:creationId xmlns:a16="http://schemas.microsoft.com/office/drawing/2014/main" id="{D0E419C9-241D-42C7-94AA-F8991EBBDB53}"/>
              </a:ext>
            </a:extLst>
          </p:cNvPr>
          <p:cNvSpPr txBox="1"/>
          <p:nvPr/>
        </p:nvSpPr>
        <p:spPr>
          <a:xfrm>
            <a:off x="1127655" y="3159564"/>
            <a:ext cx="467056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相似轨迹缺乏公认标准</a:t>
            </a:r>
          </a:p>
        </p:txBody>
      </p:sp>
      <p:sp>
        <p:nvSpPr>
          <p:cNvPr id="34" name="文本框 33">
            <a:extLst>
              <a:ext uri="{FF2B5EF4-FFF2-40B4-BE49-F238E27FC236}">
                <a16:creationId xmlns:a16="http://schemas.microsoft.com/office/drawing/2014/main" id="{C03F1F32-6090-42DB-8C41-B2294D6716EE}"/>
              </a:ext>
            </a:extLst>
          </p:cNvPr>
          <p:cNvSpPr txBox="1"/>
          <p:nvPr/>
        </p:nvSpPr>
        <p:spPr>
          <a:xfrm>
            <a:off x="6384020" y="2204915"/>
            <a:ext cx="2304160"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轨迹</a:t>
            </a:r>
            <a:r>
              <a:rPr lang="en-US" altLang="zh-CN" sz="2400" dirty="0">
                <a:latin typeface="微软雅黑" panose="020B0503020204020204" pitchFamily="34" charset="-122"/>
                <a:ea typeface="微软雅黑" panose="020B0503020204020204" pitchFamily="34" charset="-122"/>
              </a:rPr>
              <a:t>T</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
        <p:nvSpPr>
          <p:cNvPr id="30" name="箭头: 右 29">
            <a:extLst>
              <a:ext uri="{FF2B5EF4-FFF2-40B4-BE49-F238E27FC236}">
                <a16:creationId xmlns:a16="http://schemas.microsoft.com/office/drawing/2014/main" id="{B5540334-BE3B-4AFC-90EA-BFE896E7C915}"/>
              </a:ext>
            </a:extLst>
          </p:cNvPr>
          <p:cNvSpPr/>
          <p:nvPr/>
        </p:nvSpPr>
        <p:spPr>
          <a:xfrm>
            <a:off x="4914952" y="3248987"/>
            <a:ext cx="504035" cy="36002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TextBox 47">
            <a:extLst>
              <a:ext uri="{FF2B5EF4-FFF2-40B4-BE49-F238E27FC236}">
                <a16:creationId xmlns:a16="http://schemas.microsoft.com/office/drawing/2014/main" id="{DD9CDDF1-354B-4F0D-B896-2D3A21828486}"/>
              </a:ext>
            </a:extLst>
          </p:cNvPr>
          <p:cNvSpPr txBox="1"/>
          <p:nvPr/>
        </p:nvSpPr>
        <p:spPr>
          <a:xfrm>
            <a:off x="11784395" y="6474681"/>
            <a:ext cx="648045"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12</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86EE2F82-0012-49E8-9157-105F5FCCE334}"/>
              </a:ext>
            </a:extLst>
          </p:cNvPr>
          <p:cNvSpPr txBox="1"/>
          <p:nvPr/>
        </p:nvSpPr>
        <p:spPr>
          <a:xfrm>
            <a:off x="5951990" y="3950061"/>
            <a:ext cx="2304160"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轨迹</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加噪声</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6F0EE266-DB7A-4EEB-AB9D-14394620AD57}"/>
              </a:ext>
            </a:extLst>
          </p:cNvPr>
          <p:cNvSpPr txBox="1"/>
          <p:nvPr/>
        </p:nvSpPr>
        <p:spPr>
          <a:xfrm>
            <a:off x="5735975" y="3103921"/>
            <a:ext cx="2304160"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轨迹</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经下采样</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
        <p:nvSpPr>
          <p:cNvPr id="3" name="右大括号 2">
            <a:extLst>
              <a:ext uri="{FF2B5EF4-FFF2-40B4-BE49-F238E27FC236}">
                <a16:creationId xmlns:a16="http://schemas.microsoft.com/office/drawing/2014/main" id="{A4BB56BB-6C5F-44A9-9CCA-EFEFB8E99C68}"/>
              </a:ext>
            </a:extLst>
          </p:cNvPr>
          <p:cNvSpPr/>
          <p:nvPr/>
        </p:nvSpPr>
        <p:spPr>
          <a:xfrm>
            <a:off x="7796520" y="2588535"/>
            <a:ext cx="576399" cy="16576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BA9A8DF-7DCE-4EE6-B1B4-A800FEB06F09}"/>
              </a:ext>
            </a:extLst>
          </p:cNvPr>
          <p:cNvSpPr txBox="1"/>
          <p:nvPr/>
        </p:nvSpPr>
        <p:spPr>
          <a:xfrm>
            <a:off x="8516570" y="3041485"/>
            <a:ext cx="2304160"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相似轨迹</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546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3"/>
          <p:cNvGraphicFramePr>
            <a:graphicFrameLocks noGrp="1"/>
          </p:cNvGraphicFramePr>
          <p:nvPr>
            <p:extLst>
              <p:ext uri="{D42A27DB-BD31-4B8C-83A1-F6EECF244321}">
                <p14:modId xmlns:p14="http://schemas.microsoft.com/office/powerpoint/2010/main" val="399851275"/>
              </p:ext>
            </p:extLst>
          </p:nvPr>
        </p:nvGraphicFramePr>
        <p:xfrm>
          <a:off x="2135189" y="549276"/>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论文背景</a:t>
                      </a:r>
                      <a:endParaRPr kumimoji="0" lang="zh-CN"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模型设计</a:t>
                      </a:r>
                      <a:endParaRPr kumimoji="0" lang="zh-CN"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rPr>
                        <a:t>模型评估</a:t>
                      </a:r>
                      <a:endParaRPr kumimoji="0" lang="en-US" altLang="zh-CN"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论文总结</a:t>
                      </a:r>
                      <a:endParaRPr kumimoji="0" lang="en-US"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9241" name="TextBox 5"/>
          <p:cNvSpPr txBox="1">
            <a:spLocks noChangeArrowheads="1"/>
          </p:cNvSpPr>
          <p:nvPr/>
        </p:nvSpPr>
        <p:spPr bwMode="auto">
          <a:xfrm>
            <a:off x="2566989" y="1773238"/>
            <a:ext cx="1584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itchFamily="34" charset="-122"/>
                <a:ea typeface="宋体" pitchFamily="2" charset="-122"/>
              </a:defRPr>
            </a:lvl1pPr>
            <a:lvl2pPr marL="742950" indent="-285750" eaLnBrk="0" hangingPunct="0">
              <a:defRPr>
                <a:solidFill>
                  <a:schemeClr val="tx1"/>
                </a:solidFill>
                <a:latin typeface="微软雅黑" pitchFamily="34" charset="-122"/>
                <a:ea typeface="宋体" pitchFamily="2" charset="-122"/>
              </a:defRPr>
            </a:lvl2pPr>
            <a:lvl3pPr marL="1143000" indent="-228600" eaLnBrk="0" hangingPunct="0">
              <a:defRPr>
                <a:solidFill>
                  <a:schemeClr val="tx1"/>
                </a:solidFill>
                <a:latin typeface="微软雅黑" pitchFamily="34" charset="-122"/>
                <a:ea typeface="宋体" pitchFamily="2" charset="-122"/>
              </a:defRPr>
            </a:lvl3pPr>
            <a:lvl4pPr marL="1600200" indent="-228600" eaLnBrk="0" hangingPunct="0">
              <a:defRPr>
                <a:solidFill>
                  <a:schemeClr val="tx1"/>
                </a:solidFill>
                <a:latin typeface="微软雅黑" pitchFamily="34" charset="-122"/>
                <a:ea typeface="宋体" pitchFamily="2" charset="-122"/>
              </a:defRPr>
            </a:lvl4pPr>
            <a:lvl5pPr marL="2057400" indent="-228600" eaLnBrk="0" hangingPunct="0">
              <a:defRPr>
                <a:solidFill>
                  <a:schemeClr val="tx1"/>
                </a:solidFill>
                <a:latin typeface="微软雅黑" pitchFamily="34" charset="-122"/>
                <a:ea typeface="宋体" pitchFamily="2" charset="-122"/>
              </a:defRPr>
            </a:lvl5pPr>
            <a:lvl6pPr marL="2514600" indent="-228600" eaLnBrk="0" fontAlgn="base" hangingPunct="0">
              <a:spcBef>
                <a:spcPct val="0"/>
              </a:spcBef>
              <a:spcAft>
                <a:spcPct val="0"/>
              </a:spcAft>
              <a:defRPr>
                <a:solidFill>
                  <a:schemeClr val="tx1"/>
                </a:solidFill>
                <a:latin typeface="微软雅黑" pitchFamily="34" charset="-122"/>
                <a:ea typeface="宋体" pitchFamily="2" charset="-122"/>
              </a:defRPr>
            </a:lvl6pPr>
            <a:lvl7pPr marL="2971800" indent="-228600" eaLnBrk="0" fontAlgn="base" hangingPunct="0">
              <a:spcBef>
                <a:spcPct val="0"/>
              </a:spcBef>
              <a:spcAft>
                <a:spcPct val="0"/>
              </a:spcAft>
              <a:defRPr>
                <a:solidFill>
                  <a:schemeClr val="tx1"/>
                </a:solidFill>
                <a:latin typeface="微软雅黑" pitchFamily="34" charset="-122"/>
                <a:ea typeface="宋体" pitchFamily="2" charset="-122"/>
              </a:defRPr>
            </a:lvl7pPr>
            <a:lvl8pPr marL="3429000" indent="-228600" eaLnBrk="0" fontAlgn="base" hangingPunct="0">
              <a:spcBef>
                <a:spcPct val="0"/>
              </a:spcBef>
              <a:spcAft>
                <a:spcPct val="0"/>
              </a:spcAft>
              <a:defRPr>
                <a:solidFill>
                  <a:schemeClr val="tx1"/>
                </a:solidFill>
                <a:latin typeface="微软雅黑" pitchFamily="34" charset="-122"/>
                <a:ea typeface="宋体" pitchFamily="2" charset="-122"/>
              </a:defRPr>
            </a:lvl8pPr>
            <a:lvl9pPr marL="3886200" indent="-228600" eaLnBrk="0" fontAlgn="base" hangingPunct="0">
              <a:spcBef>
                <a:spcPct val="0"/>
              </a:spcBef>
              <a:spcAft>
                <a:spcPct val="0"/>
              </a:spcAft>
              <a:defRPr>
                <a:solidFill>
                  <a:schemeClr val="tx1"/>
                </a:solidFill>
                <a:latin typeface="微软雅黑" pitchFamily="34" charset="-122"/>
                <a:ea typeface="宋体" pitchFamily="2" charset="-122"/>
              </a:defRPr>
            </a:lvl9pPr>
          </a:lstStyle>
          <a:p>
            <a:pPr eaLnBrk="1" hangingPunct="1">
              <a:buFont typeface="Arial" pitchFamily="34" charset="0"/>
              <a:buNone/>
            </a:pPr>
            <a:r>
              <a:rPr lang="en-US" altLang="zh-CN" dirty="0">
                <a:solidFill>
                  <a:schemeClr val="bg1"/>
                </a:solidFill>
                <a:ea typeface="微软雅黑" panose="020B0503020204020204" pitchFamily="34" charset="-122"/>
                <a:sym typeface="Calibri" pitchFamily="34" charset="0"/>
              </a:rPr>
              <a:t>GPS</a:t>
            </a:r>
            <a:r>
              <a:rPr lang="zh-CN" altLang="en-US" dirty="0">
                <a:solidFill>
                  <a:schemeClr val="bg1"/>
                </a:solidFill>
                <a:ea typeface="微软雅黑" panose="020B0503020204020204" pitchFamily="34" charset="-122"/>
                <a:sym typeface="Calibri" pitchFamily="34" charset="0"/>
              </a:rPr>
              <a:t>数据处理为轨迹序列</a:t>
            </a:r>
          </a:p>
        </p:txBody>
      </p:sp>
      <p:sp>
        <p:nvSpPr>
          <p:cNvPr id="16" name="文本框 15">
            <a:extLst>
              <a:ext uri="{FF2B5EF4-FFF2-40B4-BE49-F238E27FC236}">
                <a16:creationId xmlns:a16="http://schemas.microsoft.com/office/drawing/2014/main" id="{D0E419C9-241D-42C7-94AA-F8991EBBDB53}"/>
              </a:ext>
            </a:extLst>
          </p:cNvPr>
          <p:cNvSpPr txBox="1"/>
          <p:nvPr/>
        </p:nvSpPr>
        <p:spPr>
          <a:xfrm>
            <a:off x="3657589" y="1899218"/>
            <a:ext cx="4670566"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自身相似度（</a:t>
            </a:r>
            <a:r>
              <a:rPr lang="en-US" altLang="zh-CN" sz="2400" dirty="0">
                <a:latin typeface="微软雅黑" panose="020B0503020204020204" pitchFamily="34" charset="-122"/>
                <a:ea typeface="微软雅黑" panose="020B0503020204020204" pitchFamily="34" charset="-122"/>
              </a:rPr>
              <a:t>self-similarity</a:t>
            </a:r>
            <a:r>
              <a:rPr lang="zh-CN" altLang="en-US" sz="2400" dirty="0">
                <a:latin typeface="微软雅黑" panose="020B0503020204020204" pitchFamily="34" charset="-122"/>
                <a:ea typeface="微软雅黑" panose="020B0503020204020204" pitchFamily="34" charset="-122"/>
              </a:rPr>
              <a:t>）</a:t>
            </a:r>
          </a:p>
        </p:txBody>
      </p:sp>
      <p:pic>
        <p:nvPicPr>
          <p:cNvPr id="22" name="图片 21">
            <a:extLst>
              <a:ext uri="{FF2B5EF4-FFF2-40B4-BE49-F238E27FC236}">
                <a16:creationId xmlns:a16="http://schemas.microsoft.com/office/drawing/2014/main" id="{B0B9F717-C01B-4B35-9BBB-F11B2485306B}"/>
              </a:ext>
            </a:extLst>
          </p:cNvPr>
          <p:cNvPicPr/>
          <p:nvPr/>
        </p:nvPicPr>
        <p:blipFill>
          <a:blip r:embed="rId4">
            <a:extLst>
              <a:ext uri="{28A0092B-C50C-407E-A947-70E740481C1C}">
                <a14:useLocalDpi xmlns:a14="http://schemas.microsoft.com/office/drawing/2010/main" val="0"/>
              </a:ext>
            </a:extLst>
          </a:blip>
          <a:stretch>
            <a:fillRect/>
          </a:stretch>
        </p:blipFill>
        <p:spPr>
          <a:xfrm>
            <a:off x="2783770" y="2780127"/>
            <a:ext cx="6984485" cy="1207751"/>
          </a:xfrm>
          <a:prstGeom prst="rect">
            <a:avLst/>
          </a:prstGeom>
        </p:spPr>
      </p:pic>
      <p:sp>
        <p:nvSpPr>
          <p:cNvPr id="34" name="文本框 33">
            <a:extLst>
              <a:ext uri="{FF2B5EF4-FFF2-40B4-BE49-F238E27FC236}">
                <a16:creationId xmlns:a16="http://schemas.microsoft.com/office/drawing/2014/main" id="{C03F1F32-6090-42DB-8C41-B2294D6716EE}"/>
              </a:ext>
            </a:extLst>
          </p:cNvPr>
          <p:cNvSpPr txBox="1"/>
          <p:nvPr/>
        </p:nvSpPr>
        <p:spPr>
          <a:xfrm>
            <a:off x="3183585" y="4504487"/>
            <a:ext cx="2304160" cy="129586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同一条轨迹的不同下采样轨迹应是相似的</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0" name="箭头: 右 29">
            <a:extLst>
              <a:ext uri="{FF2B5EF4-FFF2-40B4-BE49-F238E27FC236}">
                <a16:creationId xmlns:a16="http://schemas.microsoft.com/office/drawing/2014/main" id="{B5540334-BE3B-4AFC-90EA-BFE896E7C915}"/>
              </a:ext>
            </a:extLst>
          </p:cNvPr>
          <p:cNvSpPr/>
          <p:nvPr/>
        </p:nvSpPr>
        <p:spPr>
          <a:xfrm>
            <a:off x="5717492" y="4771489"/>
            <a:ext cx="504035" cy="36002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A0DEB4CA-8BDD-4444-A826-7C8D998D1923}"/>
              </a:ext>
            </a:extLst>
          </p:cNvPr>
          <p:cNvSpPr txBox="1"/>
          <p:nvPr/>
        </p:nvSpPr>
        <p:spPr>
          <a:xfrm>
            <a:off x="6457386" y="4511029"/>
            <a:ext cx="3958914"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轨迹向量在空间中距离较近。</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数值越小则模型特征提取能力越好</a:t>
            </a:r>
          </a:p>
        </p:txBody>
      </p:sp>
      <p:sp>
        <p:nvSpPr>
          <p:cNvPr id="35" name="文本框 34">
            <a:extLst>
              <a:ext uri="{FF2B5EF4-FFF2-40B4-BE49-F238E27FC236}">
                <a16:creationId xmlns:a16="http://schemas.microsoft.com/office/drawing/2014/main" id="{D05BC634-AEAF-432C-ADF0-2AA1E51642E9}"/>
              </a:ext>
            </a:extLst>
          </p:cNvPr>
          <p:cNvSpPr txBox="1"/>
          <p:nvPr/>
        </p:nvSpPr>
        <p:spPr>
          <a:xfrm>
            <a:off x="1728286" y="4823109"/>
            <a:ext cx="19441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设计依据：</a:t>
            </a:r>
          </a:p>
        </p:txBody>
      </p:sp>
      <p:sp>
        <p:nvSpPr>
          <p:cNvPr id="12" name="TextBox 47">
            <a:extLst>
              <a:ext uri="{FF2B5EF4-FFF2-40B4-BE49-F238E27FC236}">
                <a16:creationId xmlns:a16="http://schemas.microsoft.com/office/drawing/2014/main" id="{DD9CDDF1-354B-4F0D-B896-2D3A21828486}"/>
              </a:ext>
            </a:extLst>
          </p:cNvPr>
          <p:cNvSpPr txBox="1"/>
          <p:nvPr/>
        </p:nvSpPr>
        <p:spPr>
          <a:xfrm>
            <a:off x="11784395" y="6474681"/>
            <a:ext cx="648045"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12</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2820F35-9ACD-4760-B027-7C7168C5F86C}"/>
              </a:ext>
            </a:extLst>
          </p:cNvPr>
          <p:cNvSpPr>
            <a:spLocks noGrp="1"/>
          </p:cNvSpPr>
          <p:nvPr>
            <p:ph type="sldNum" sz="quarter" idx="12"/>
          </p:nvPr>
        </p:nvSpPr>
        <p:spPr>
          <a:xfrm>
            <a:off x="9408230" y="6381205"/>
            <a:ext cx="2743200" cy="365125"/>
          </a:xfrm>
        </p:spPr>
        <p:txBody>
          <a:bodyPr/>
          <a:lstStyle/>
          <a:p>
            <a:fld id="{48F63A3B-78C7-47BE-AE5E-E10140E04643}" type="slidenum">
              <a:rPr lang="en-US" sz="1600" smtClean="0">
                <a:latin typeface="微软雅黑" panose="020B0503020204020204" pitchFamily="34" charset="-122"/>
                <a:ea typeface="微软雅黑" panose="020B0503020204020204" pitchFamily="34" charset="-122"/>
              </a:rPr>
              <a:t>14</a:t>
            </a:fld>
            <a:endParaRPr lang="en-US"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64BB9FE-369A-4478-A621-1EEF44E21813}"/>
              </a:ext>
            </a:extLst>
          </p:cNvPr>
          <p:cNvPicPr>
            <a:picLocks noChangeAspect="1"/>
          </p:cNvPicPr>
          <p:nvPr/>
        </p:nvPicPr>
        <p:blipFill>
          <a:blip r:embed="rId3"/>
          <a:stretch>
            <a:fillRect/>
          </a:stretch>
        </p:blipFill>
        <p:spPr>
          <a:xfrm>
            <a:off x="3275740" y="3814627"/>
            <a:ext cx="6564520" cy="2552981"/>
          </a:xfrm>
          <a:prstGeom prst="rect">
            <a:avLst/>
          </a:prstGeom>
        </p:spPr>
      </p:pic>
      <p:pic>
        <p:nvPicPr>
          <p:cNvPr id="6" name="图片 5">
            <a:extLst>
              <a:ext uri="{FF2B5EF4-FFF2-40B4-BE49-F238E27FC236}">
                <a16:creationId xmlns:a16="http://schemas.microsoft.com/office/drawing/2014/main" id="{F973F7C1-1BBB-44E3-A459-11578115CD42}"/>
              </a:ext>
            </a:extLst>
          </p:cNvPr>
          <p:cNvPicPr>
            <a:picLocks noChangeAspect="1"/>
          </p:cNvPicPr>
          <p:nvPr/>
        </p:nvPicPr>
        <p:blipFill>
          <a:blip r:embed="rId4"/>
          <a:stretch>
            <a:fillRect/>
          </a:stretch>
        </p:blipFill>
        <p:spPr>
          <a:xfrm>
            <a:off x="0" y="1152210"/>
            <a:ext cx="6217877" cy="2276790"/>
          </a:xfrm>
          <a:prstGeom prst="rect">
            <a:avLst/>
          </a:prstGeom>
        </p:spPr>
      </p:pic>
      <p:pic>
        <p:nvPicPr>
          <p:cNvPr id="7" name="图片 6">
            <a:extLst>
              <a:ext uri="{FF2B5EF4-FFF2-40B4-BE49-F238E27FC236}">
                <a16:creationId xmlns:a16="http://schemas.microsoft.com/office/drawing/2014/main" id="{71C99347-3633-4FE6-93F8-902458CB170A}"/>
              </a:ext>
            </a:extLst>
          </p:cNvPr>
          <p:cNvPicPr>
            <a:picLocks noChangeAspect="1"/>
          </p:cNvPicPr>
          <p:nvPr/>
        </p:nvPicPr>
        <p:blipFill>
          <a:blip r:embed="rId5"/>
          <a:stretch>
            <a:fillRect/>
          </a:stretch>
        </p:blipFill>
        <p:spPr>
          <a:xfrm>
            <a:off x="6384020" y="1152210"/>
            <a:ext cx="5612885" cy="2341615"/>
          </a:xfrm>
          <a:prstGeom prst="rect">
            <a:avLst/>
          </a:prstGeom>
        </p:spPr>
      </p:pic>
      <p:sp>
        <p:nvSpPr>
          <p:cNvPr id="8" name="文本框 7">
            <a:extLst>
              <a:ext uri="{FF2B5EF4-FFF2-40B4-BE49-F238E27FC236}">
                <a16:creationId xmlns:a16="http://schemas.microsoft.com/office/drawing/2014/main" id="{7B190E99-E444-4423-A950-5712EFA58C34}"/>
              </a:ext>
            </a:extLst>
          </p:cNvPr>
          <p:cNvSpPr txBox="1"/>
          <p:nvPr/>
        </p:nvSpPr>
        <p:spPr>
          <a:xfrm>
            <a:off x="335600" y="4149049"/>
            <a:ext cx="2016140"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数值越小说明模型特征提取能力越强</a:t>
            </a:r>
          </a:p>
        </p:txBody>
      </p:sp>
      <p:sp>
        <p:nvSpPr>
          <p:cNvPr id="9" name="文本框 8">
            <a:extLst>
              <a:ext uri="{FF2B5EF4-FFF2-40B4-BE49-F238E27FC236}">
                <a16:creationId xmlns:a16="http://schemas.microsoft.com/office/drawing/2014/main" id="{1F073977-3ACB-4A4A-A0F6-0D55DB26FD76}"/>
              </a:ext>
            </a:extLst>
          </p:cNvPr>
          <p:cNvSpPr txBox="1"/>
          <p:nvPr/>
        </p:nvSpPr>
        <p:spPr>
          <a:xfrm>
            <a:off x="301669" y="227360"/>
            <a:ext cx="24815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自身相似度评估结果</a:t>
            </a:r>
          </a:p>
        </p:txBody>
      </p:sp>
    </p:spTree>
    <p:extLst>
      <p:ext uri="{BB962C8B-B14F-4D97-AF65-F5344CB8AC3E}">
        <p14:creationId xmlns:p14="http://schemas.microsoft.com/office/powerpoint/2010/main" val="28417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Documents and Settings\Administrator\桌面\logo_副本.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3"/>
          <p:cNvGraphicFramePr>
            <a:graphicFrameLocks noGrp="1"/>
          </p:cNvGraphicFramePr>
          <p:nvPr>
            <p:extLst>
              <p:ext uri="{D42A27DB-BD31-4B8C-83A1-F6EECF244321}">
                <p14:modId xmlns:p14="http://schemas.microsoft.com/office/powerpoint/2010/main" val="4159843157"/>
              </p:ext>
            </p:extLst>
          </p:nvPr>
        </p:nvGraphicFramePr>
        <p:xfrm>
          <a:off x="2135189" y="549276"/>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论文背景</a:t>
                      </a:r>
                      <a:endParaRPr kumimoji="0" lang="zh-CN"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模型介绍</a:t>
                      </a:r>
                      <a:endParaRPr kumimoji="0" lang="zh-CN"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rPr>
                        <a:t>模型评估</a:t>
                      </a:r>
                      <a:endParaRPr kumimoji="0" lang="en-US" altLang="zh-CN"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论文总结</a:t>
                      </a:r>
                      <a:endParaRPr kumimoji="0" lang="en-US"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16" name="文本框 15">
            <a:extLst>
              <a:ext uri="{FF2B5EF4-FFF2-40B4-BE49-F238E27FC236}">
                <a16:creationId xmlns:a16="http://schemas.microsoft.com/office/drawing/2014/main" id="{D0E419C9-241D-42C7-94AA-F8991EBBDB53}"/>
              </a:ext>
            </a:extLst>
          </p:cNvPr>
          <p:cNvSpPr txBox="1"/>
          <p:nvPr/>
        </p:nvSpPr>
        <p:spPr>
          <a:xfrm>
            <a:off x="3657589" y="1743250"/>
            <a:ext cx="5475659"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交叉相似度</a:t>
            </a:r>
            <a:r>
              <a:rPr lang="en-US" altLang="zh-CN" sz="2400" baseline="300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cross-similarity</a:t>
            </a:r>
            <a:r>
              <a:rPr lang="zh-CN" altLang="en-US" sz="2400" dirty="0">
                <a:latin typeface="微软雅黑" panose="020B0503020204020204" pitchFamily="34" charset="-122"/>
                <a:ea typeface="微软雅黑" panose="020B0503020204020204" pitchFamily="34" charset="-122"/>
              </a:rPr>
              <a:t>）</a:t>
            </a:r>
          </a:p>
        </p:txBody>
      </p:sp>
      <p:sp>
        <p:nvSpPr>
          <p:cNvPr id="34" name="文本框 33">
            <a:extLst>
              <a:ext uri="{FF2B5EF4-FFF2-40B4-BE49-F238E27FC236}">
                <a16:creationId xmlns:a16="http://schemas.microsoft.com/office/drawing/2014/main" id="{C03F1F32-6090-42DB-8C41-B2294D6716EE}"/>
              </a:ext>
            </a:extLst>
          </p:cNvPr>
          <p:cNvSpPr txBox="1"/>
          <p:nvPr/>
        </p:nvSpPr>
        <p:spPr>
          <a:xfrm>
            <a:off x="1894475" y="4057656"/>
            <a:ext cx="47211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越小，模型的特征提取能力越强。</a:t>
            </a:r>
          </a:p>
        </p:txBody>
      </p:sp>
      <p:sp>
        <p:nvSpPr>
          <p:cNvPr id="12" name="文本框 11">
            <a:extLst>
              <a:ext uri="{FF2B5EF4-FFF2-40B4-BE49-F238E27FC236}">
                <a16:creationId xmlns:a16="http://schemas.microsoft.com/office/drawing/2014/main" id="{032FB24E-5259-4EA7-8313-2E754DCD4BE8}"/>
              </a:ext>
            </a:extLst>
          </p:cNvPr>
          <p:cNvSpPr txBox="1"/>
          <p:nvPr/>
        </p:nvSpPr>
        <p:spPr>
          <a:xfrm>
            <a:off x="1919710" y="2484332"/>
            <a:ext cx="8568904"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Tb</a:t>
            </a:r>
            <a:r>
              <a:rPr lang="zh-CN" altLang="en-US" dirty="0">
                <a:latin typeface="微软雅黑" panose="020B0503020204020204" pitchFamily="34" charset="-122"/>
                <a:ea typeface="微软雅黑" panose="020B0503020204020204" pitchFamily="34" charset="-122"/>
              </a:rPr>
              <a:t>是两条不同轨迹，</a:t>
            </a:r>
            <a:r>
              <a:rPr lang="en-US" altLang="zh-CN" dirty="0">
                <a:latin typeface="微软雅黑" panose="020B0503020204020204" pitchFamily="34" charset="-122"/>
                <a:ea typeface="微软雅黑" panose="020B0503020204020204" pitchFamily="34" charset="-122"/>
              </a:rPr>
              <a:t>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Tb’</a:t>
            </a:r>
            <a:r>
              <a:rPr lang="zh-CN" altLang="en-US" dirty="0">
                <a:latin typeface="微软雅黑" panose="020B0503020204020204" pitchFamily="34" charset="-122"/>
                <a:ea typeface="微软雅黑" panose="020B0503020204020204" pitchFamily="34" charset="-122"/>
              </a:rPr>
              <a:t>分别是其下采样或加噪声之后的轨迹，则</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4" name="对象 3">
            <a:extLst>
              <a:ext uri="{FF2B5EF4-FFF2-40B4-BE49-F238E27FC236}">
                <a16:creationId xmlns:a16="http://schemas.microsoft.com/office/drawing/2014/main" id="{BB45F233-A37B-4320-9BE2-6947E69AB77B}"/>
              </a:ext>
            </a:extLst>
          </p:cNvPr>
          <p:cNvGraphicFramePr>
            <a:graphicFrameLocks noChangeAspect="1"/>
          </p:cNvGraphicFramePr>
          <p:nvPr>
            <p:extLst>
              <p:ext uri="{D42A27DB-BD31-4B8C-83A1-F6EECF244321}">
                <p14:modId xmlns:p14="http://schemas.microsoft.com/office/powerpoint/2010/main" val="514415169"/>
              </p:ext>
            </p:extLst>
          </p:nvPr>
        </p:nvGraphicFramePr>
        <p:xfrm>
          <a:off x="4583895" y="3058667"/>
          <a:ext cx="2498384" cy="840470"/>
        </p:xfrm>
        <a:graphic>
          <a:graphicData uri="http://schemas.openxmlformats.org/presentationml/2006/ole">
            <mc:AlternateContent xmlns:mc="http://schemas.openxmlformats.org/markup-compatibility/2006">
              <mc:Choice xmlns:v="urn:schemas-microsoft-com:vml" Requires="v">
                <p:oleObj spid="_x0000_s4153" name="Equation" r:id="rId5" imgW="1371600" imgH="457200" progId="Equation.DSMT4">
                  <p:embed/>
                </p:oleObj>
              </mc:Choice>
              <mc:Fallback>
                <p:oleObj name="Equation" r:id="rId5" imgW="1371600" imgH="457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895" y="3058667"/>
                        <a:ext cx="2498384" cy="840470"/>
                      </a:xfrm>
                      <a:prstGeom prst="rect">
                        <a:avLst/>
                      </a:prstGeom>
                      <a:noFill/>
                    </p:spPr>
                  </p:pic>
                </p:oleObj>
              </mc:Fallback>
            </mc:AlternateContent>
          </a:graphicData>
        </a:graphic>
      </p:graphicFrame>
      <p:sp>
        <p:nvSpPr>
          <p:cNvPr id="15" name="文本框 14">
            <a:extLst>
              <a:ext uri="{FF2B5EF4-FFF2-40B4-BE49-F238E27FC236}">
                <a16:creationId xmlns:a16="http://schemas.microsoft.com/office/drawing/2014/main" id="{4551EEFD-8498-4E52-BF0C-67F58D5D0D78}"/>
              </a:ext>
            </a:extLst>
          </p:cNvPr>
          <p:cNvSpPr txBox="1"/>
          <p:nvPr/>
        </p:nvSpPr>
        <p:spPr>
          <a:xfrm>
            <a:off x="1875236" y="4892316"/>
            <a:ext cx="725801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依据：相似轨迹间距离应尽量小，不同轨迹间距离应尽量大</a:t>
            </a:r>
          </a:p>
        </p:txBody>
      </p:sp>
      <p:sp>
        <p:nvSpPr>
          <p:cNvPr id="5" name="矩形 4">
            <a:extLst>
              <a:ext uri="{FF2B5EF4-FFF2-40B4-BE49-F238E27FC236}">
                <a16:creationId xmlns:a16="http://schemas.microsoft.com/office/drawing/2014/main" id="{4DD44966-07FF-4556-9ABD-70F1CB4415B6}"/>
              </a:ext>
            </a:extLst>
          </p:cNvPr>
          <p:cNvSpPr/>
          <p:nvPr/>
        </p:nvSpPr>
        <p:spPr>
          <a:xfrm>
            <a:off x="59792" y="6287431"/>
            <a:ext cx="11856400" cy="482953"/>
          </a:xfrm>
          <a:prstGeom prst="rect">
            <a:avLst/>
          </a:prstGeom>
        </p:spPr>
        <p:txBody>
          <a:bodyPr wrap="square">
            <a:spAutoFit/>
          </a:bodyPr>
          <a:lstStyle/>
          <a:p>
            <a:pPr indent="127000" algn="just">
              <a:lnSpc>
                <a:spcPts val="1600"/>
              </a:lnSpc>
              <a:spcAft>
                <a:spcPts val="0"/>
              </a:spcAft>
            </a:pPr>
            <a:r>
              <a:rPr lang="en-US" altLang="zh-CN" sz="1050" kern="100" dirty="0">
                <a:latin typeface="Times New Roman" panose="02020603050405020304" pitchFamily="18" charset="0"/>
                <a:ea typeface="黑体" panose="02010609060101010101" pitchFamily="49" charset="-122"/>
              </a:rPr>
              <a:t>[1] </a:t>
            </a:r>
            <a:r>
              <a:rPr lang="en-US" altLang="zh-CN" sz="1050" kern="0" dirty="0" err="1">
                <a:solidFill>
                  <a:srgbClr val="000000"/>
                </a:solidFill>
                <a:latin typeface="Times New Roman" panose="02020603050405020304" pitchFamily="18" charset="0"/>
                <a:ea typeface="宋体" panose="02010600030101010101" pitchFamily="2" charset="-122"/>
              </a:rPr>
              <a:t>Ranu</a:t>
            </a:r>
            <a:r>
              <a:rPr lang="en-US" altLang="zh-CN" sz="1050" kern="0" dirty="0">
                <a:solidFill>
                  <a:srgbClr val="000000"/>
                </a:solidFill>
                <a:latin typeface="Times New Roman" panose="02020603050405020304" pitchFamily="18" charset="0"/>
                <a:ea typeface="宋体" panose="02010600030101010101" pitchFamily="2" charset="-122"/>
              </a:rPr>
              <a:t> S, Deepak P, </a:t>
            </a:r>
            <a:r>
              <a:rPr lang="en-US" altLang="zh-CN" sz="1050" kern="0" dirty="0" err="1">
                <a:solidFill>
                  <a:srgbClr val="000000"/>
                </a:solidFill>
                <a:latin typeface="Times New Roman" panose="02020603050405020304" pitchFamily="18" charset="0"/>
                <a:ea typeface="宋体" panose="02010600030101010101" pitchFamily="2" charset="-122"/>
              </a:rPr>
              <a:t>Telang</a:t>
            </a:r>
            <a:r>
              <a:rPr lang="en-US" altLang="zh-CN" sz="1050" kern="0" dirty="0">
                <a:solidFill>
                  <a:srgbClr val="000000"/>
                </a:solidFill>
                <a:latin typeface="Times New Roman" panose="02020603050405020304" pitchFamily="18" charset="0"/>
                <a:ea typeface="宋体" panose="02010600030101010101" pitchFamily="2" charset="-122"/>
              </a:rPr>
              <a:t> A D, et al. Indexing and matching trajectories under inconsistent sampling rates[C]. // 2015 IEEE 31</a:t>
            </a:r>
            <a:r>
              <a:rPr lang="en-US" altLang="zh-CN" sz="1050" kern="0" baseline="30000" dirty="0">
                <a:solidFill>
                  <a:srgbClr val="000000"/>
                </a:solidFill>
                <a:latin typeface="Times New Roman" panose="02020603050405020304" pitchFamily="18" charset="0"/>
                <a:ea typeface="宋体" panose="02010600030101010101" pitchFamily="2" charset="-122"/>
              </a:rPr>
              <a:t>st</a:t>
            </a:r>
            <a:r>
              <a:rPr lang="en-US" altLang="zh-CN" sz="1050" kern="0" dirty="0">
                <a:solidFill>
                  <a:srgbClr val="000000"/>
                </a:solidFill>
                <a:latin typeface="Times New Roman" panose="02020603050405020304" pitchFamily="18" charset="0"/>
                <a:ea typeface="宋体" panose="02010600030101010101" pitchFamily="2" charset="-122"/>
              </a:rPr>
              <a:t> International Conference on Data Engineering. IEEE, 2015. 999-1010.</a:t>
            </a:r>
            <a:endParaRPr lang="zh-CN" altLang="zh-CN" sz="1050" kern="100" dirty="0">
              <a:latin typeface="Times New Roman" panose="02020603050405020304" pitchFamily="18" charset="0"/>
              <a:ea typeface="宋体" panose="02010600030101010101" pitchFamily="2" charset="-122"/>
            </a:endParaRPr>
          </a:p>
          <a:p>
            <a:pPr indent="127000" algn="just">
              <a:lnSpc>
                <a:spcPts val="1600"/>
              </a:lnSpc>
              <a:spcAft>
                <a:spcPts val="0"/>
              </a:spcAft>
            </a:pPr>
            <a:r>
              <a:rPr lang="en-US" altLang="zh-CN" sz="1050" kern="0" dirty="0">
                <a:solidFill>
                  <a:srgbClr val="000000"/>
                </a:solidFill>
                <a:latin typeface="Times New Roman" panose="02020603050405020304" pitchFamily="18" charset="0"/>
                <a:ea typeface="宋体" panose="02010600030101010101" pitchFamily="2" charset="-122"/>
              </a:rPr>
              <a:t>[2] </a:t>
            </a:r>
            <a:r>
              <a:rPr lang="en-US" altLang="zh-CN" sz="1050" kern="0" dirty="0" err="1">
                <a:solidFill>
                  <a:srgbClr val="000000"/>
                </a:solidFill>
                <a:latin typeface="Times New Roman" panose="02020603050405020304" pitchFamily="18" charset="0"/>
                <a:ea typeface="宋体" panose="02010600030101010101" pitchFamily="2" charset="-122"/>
              </a:rPr>
              <a:t>Su</a:t>
            </a:r>
            <a:r>
              <a:rPr lang="en-US" altLang="zh-CN" sz="1050" kern="0" dirty="0">
                <a:solidFill>
                  <a:srgbClr val="000000"/>
                </a:solidFill>
                <a:latin typeface="Times New Roman" panose="02020603050405020304" pitchFamily="18" charset="0"/>
                <a:ea typeface="宋体" panose="02010600030101010101" pitchFamily="2" charset="-122"/>
              </a:rPr>
              <a:t> K, Zheng K, Wang H, et al. Calibrating trajectory data for similarity-based analysis[C]. // Proceedings of the 2013 ACM SIGMOD International Conference on Management of Data. 2013. 833-844.</a:t>
            </a:r>
            <a:endParaRPr lang="zh-CN" altLang="zh-CN" sz="1050" kern="100" dirty="0">
              <a:latin typeface="Times New Roman" panose="02020603050405020304" pitchFamily="18" charset="0"/>
              <a:ea typeface="宋体" panose="02010600030101010101" pitchFamily="2" charset="-122"/>
            </a:endParaRPr>
          </a:p>
        </p:txBody>
      </p:sp>
      <p:sp>
        <p:nvSpPr>
          <p:cNvPr id="10" name="TextBox 47">
            <a:extLst>
              <a:ext uri="{FF2B5EF4-FFF2-40B4-BE49-F238E27FC236}">
                <a16:creationId xmlns:a16="http://schemas.microsoft.com/office/drawing/2014/main" id="{ED690F7C-AC7D-4097-B657-A7AED1881E62}"/>
              </a:ext>
            </a:extLst>
          </p:cNvPr>
          <p:cNvSpPr txBox="1"/>
          <p:nvPr/>
        </p:nvSpPr>
        <p:spPr>
          <a:xfrm>
            <a:off x="11664810" y="6299893"/>
            <a:ext cx="551615"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14</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9541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48F3F30-99E3-4907-97A6-769C3D6C25A2}"/>
              </a:ext>
            </a:extLst>
          </p:cNvPr>
          <p:cNvSpPr>
            <a:spLocks noGrp="1"/>
          </p:cNvSpPr>
          <p:nvPr>
            <p:ph type="sldNum" sz="quarter" idx="12"/>
          </p:nvPr>
        </p:nvSpPr>
        <p:spPr>
          <a:xfrm>
            <a:off x="-2256580" y="6492875"/>
            <a:ext cx="2743200" cy="365125"/>
          </a:xfrm>
        </p:spPr>
        <p:txBody>
          <a:bodyPr/>
          <a:lstStyle/>
          <a:p>
            <a:fld id="{48F63A3B-78C7-47BE-AE5E-E10140E04643}" type="slidenum">
              <a:rPr lang="en-US" sz="1600" smtClean="0">
                <a:latin typeface="微软雅黑" panose="020B0503020204020204" pitchFamily="34" charset="-122"/>
                <a:ea typeface="微软雅黑" panose="020B0503020204020204" pitchFamily="34" charset="-122"/>
              </a:rPr>
              <a:t>16</a:t>
            </a:fld>
            <a:endParaRPr lang="en-US" sz="18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58486B0-A063-4B8B-8D17-6EB2E4A0AD48}"/>
              </a:ext>
            </a:extLst>
          </p:cNvPr>
          <p:cNvPicPr>
            <a:picLocks noChangeAspect="1"/>
          </p:cNvPicPr>
          <p:nvPr/>
        </p:nvPicPr>
        <p:blipFill>
          <a:blip r:embed="rId3"/>
          <a:stretch>
            <a:fillRect/>
          </a:stretch>
        </p:blipFill>
        <p:spPr>
          <a:xfrm>
            <a:off x="3101390" y="3356995"/>
            <a:ext cx="7791294" cy="3015985"/>
          </a:xfrm>
          <a:prstGeom prst="rect">
            <a:avLst/>
          </a:prstGeom>
        </p:spPr>
      </p:pic>
      <p:pic>
        <p:nvPicPr>
          <p:cNvPr id="6" name="图片 5">
            <a:extLst>
              <a:ext uri="{FF2B5EF4-FFF2-40B4-BE49-F238E27FC236}">
                <a16:creationId xmlns:a16="http://schemas.microsoft.com/office/drawing/2014/main" id="{78C96E41-F670-4DDA-850C-C36C68016EBB}"/>
              </a:ext>
            </a:extLst>
          </p:cNvPr>
          <p:cNvPicPr>
            <a:picLocks noChangeAspect="1"/>
          </p:cNvPicPr>
          <p:nvPr/>
        </p:nvPicPr>
        <p:blipFill>
          <a:blip r:embed="rId4"/>
          <a:stretch>
            <a:fillRect/>
          </a:stretch>
        </p:blipFill>
        <p:spPr>
          <a:xfrm>
            <a:off x="3241572" y="382564"/>
            <a:ext cx="7488520" cy="2932841"/>
          </a:xfrm>
          <a:prstGeom prst="rect">
            <a:avLst/>
          </a:prstGeom>
        </p:spPr>
      </p:pic>
      <p:sp>
        <p:nvSpPr>
          <p:cNvPr id="7" name="文本框 6">
            <a:extLst>
              <a:ext uri="{FF2B5EF4-FFF2-40B4-BE49-F238E27FC236}">
                <a16:creationId xmlns:a16="http://schemas.microsoft.com/office/drawing/2014/main" id="{EBC837AE-235B-42EE-89BC-3F77E760437C}"/>
              </a:ext>
            </a:extLst>
          </p:cNvPr>
          <p:cNvSpPr txBox="1"/>
          <p:nvPr/>
        </p:nvSpPr>
        <p:spPr>
          <a:xfrm>
            <a:off x="771196" y="2991796"/>
            <a:ext cx="2016140"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数值越小说明模型特征提取能力越强</a:t>
            </a:r>
          </a:p>
        </p:txBody>
      </p:sp>
      <p:sp>
        <p:nvSpPr>
          <p:cNvPr id="8" name="文本框 7">
            <a:extLst>
              <a:ext uri="{FF2B5EF4-FFF2-40B4-BE49-F238E27FC236}">
                <a16:creationId xmlns:a16="http://schemas.microsoft.com/office/drawing/2014/main" id="{12B8589F-1CA2-468D-B7F0-198B90EF76DF}"/>
              </a:ext>
            </a:extLst>
          </p:cNvPr>
          <p:cNvSpPr txBox="1"/>
          <p:nvPr/>
        </p:nvSpPr>
        <p:spPr>
          <a:xfrm>
            <a:off x="771196" y="292129"/>
            <a:ext cx="24815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交叉相似度评估结果</a:t>
            </a:r>
          </a:p>
        </p:txBody>
      </p:sp>
      <p:sp>
        <p:nvSpPr>
          <p:cNvPr id="2" name="矩形 1">
            <a:extLst>
              <a:ext uri="{FF2B5EF4-FFF2-40B4-BE49-F238E27FC236}">
                <a16:creationId xmlns:a16="http://schemas.microsoft.com/office/drawing/2014/main" id="{AC324B61-8171-44FD-9130-DF55C3CB8200}"/>
              </a:ext>
            </a:extLst>
          </p:cNvPr>
          <p:cNvSpPr/>
          <p:nvPr/>
        </p:nvSpPr>
        <p:spPr>
          <a:xfrm>
            <a:off x="11045084" y="4495655"/>
            <a:ext cx="896399" cy="369332"/>
          </a:xfrm>
          <a:prstGeom prst="rect">
            <a:avLst/>
          </a:prstGeom>
        </p:spPr>
        <p:txBody>
          <a:bodyPr wrap="none">
            <a:spAutoFit/>
          </a:bodyPr>
          <a:lstStyle/>
          <a:p>
            <a:r>
              <a:rPr lang="en-US" altLang="zh-CN" kern="100" dirty="0">
                <a:latin typeface="Times New Roman" panose="02020603050405020304" pitchFamily="18" charset="0"/>
                <a:ea typeface="宋体" panose="02010600030101010101" pitchFamily="2" charset="-122"/>
              </a:rPr>
              <a:t>23.26%</a:t>
            </a:r>
            <a:endParaRPr lang="zh-CN" altLang="en-US" dirty="0"/>
          </a:p>
        </p:txBody>
      </p:sp>
      <p:sp>
        <p:nvSpPr>
          <p:cNvPr id="3" name="矩形 2">
            <a:extLst>
              <a:ext uri="{FF2B5EF4-FFF2-40B4-BE49-F238E27FC236}">
                <a16:creationId xmlns:a16="http://schemas.microsoft.com/office/drawing/2014/main" id="{51BE213E-2E2C-4C5F-BCF5-9675821EF7C8}"/>
              </a:ext>
            </a:extLst>
          </p:cNvPr>
          <p:cNvSpPr/>
          <p:nvPr/>
        </p:nvSpPr>
        <p:spPr>
          <a:xfrm>
            <a:off x="10920335" y="1513672"/>
            <a:ext cx="896399" cy="369332"/>
          </a:xfrm>
          <a:prstGeom prst="rect">
            <a:avLst/>
          </a:prstGeom>
        </p:spPr>
        <p:txBody>
          <a:bodyPr wrap="none">
            <a:spAutoFit/>
          </a:bodyPr>
          <a:lstStyle/>
          <a:p>
            <a:r>
              <a:rPr lang="en-US" altLang="zh-CN" kern="100" dirty="0">
                <a:latin typeface="Times New Roman" panose="02020603050405020304" pitchFamily="18" charset="0"/>
                <a:ea typeface="宋体" panose="02010600030101010101" pitchFamily="2" charset="-122"/>
              </a:rPr>
              <a:t>14.06%</a:t>
            </a:r>
            <a:endParaRPr lang="zh-CN" altLang="en-US" dirty="0"/>
          </a:p>
        </p:txBody>
      </p:sp>
      <p:sp>
        <p:nvSpPr>
          <p:cNvPr id="9" name="矩形 8">
            <a:extLst>
              <a:ext uri="{FF2B5EF4-FFF2-40B4-BE49-F238E27FC236}">
                <a16:creationId xmlns:a16="http://schemas.microsoft.com/office/drawing/2014/main" id="{CB90A6FA-6594-4EC8-ACCE-AE63A685246A}"/>
              </a:ext>
            </a:extLst>
          </p:cNvPr>
          <p:cNvSpPr/>
          <p:nvPr/>
        </p:nvSpPr>
        <p:spPr>
          <a:xfrm>
            <a:off x="11064345" y="5607251"/>
            <a:ext cx="896399" cy="369332"/>
          </a:xfrm>
          <a:prstGeom prst="rect">
            <a:avLst/>
          </a:prstGeom>
        </p:spPr>
        <p:txBody>
          <a:bodyPr wrap="none">
            <a:spAutoFit/>
          </a:bodyPr>
          <a:lstStyle/>
          <a:p>
            <a:r>
              <a:rPr lang="en-US" altLang="zh-CN" kern="100" dirty="0">
                <a:latin typeface="Times New Roman" panose="02020603050405020304" pitchFamily="18" charset="0"/>
                <a:ea typeface="宋体" panose="02010600030101010101" pitchFamily="2" charset="-122"/>
              </a:rPr>
              <a:t>23.71%</a:t>
            </a:r>
            <a:endParaRPr lang="zh-CN" altLang="en-US" dirty="0"/>
          </a:p>
        </p:txBody>
      </p:sp>
      <p:sp>
        <p:nvSpPr>
          <p:cNvPr id="10" name="矩形 9">
            <a:extLst>
              <a:ext uri="{FF2B5EF4-FFF2-40B4-BE49-F238E27FC236}">
                <a16:creationId xmlns:a16="http://schemas.microsoft.com/office/drawing/2014/main" id="{5E60ED8E-0463-49AC-ABBA-3E42EE1D7781}"/>
              </a:ext>
            </a:extLst>
          </p:cNvPr>
          <p:cNvSpPr/>
          <p:nvPr/>
        </p:nvSpPr>
        <p:spPr>
          <a:xfrm>
            <a:off x="10947986" y="2539253"/>
            <a:ext cx="896399" cy="369332"/>
          </a:xfrm>
          <a:prstGeom prst="rect">
            <a:avLst/>
          </a:prstGeom>
        </p:spPr>
        <p:txBody>
          <a:bodyPr wrap="none">
            <a:spAutoFit/>
          </a:bodyPr>
          <a:lstStyle/>
          <a:p>
            <a:r>
              <a:rPr lang="en-US" altLang="zh-CN" kern="100" dirty="0">
                <a:latin typeface="Times New Roman" panose="02020603050405020304" pitchFamily="18" charset="0"/>
                <a:ea typeface="宋体" panose="02010600030101010101" pitchFamily="2" charset="-122"/>
              </a:rPr>
              <a:t>22.42%</a:t>
            </a:r>
            <a:endParaRPr lang="zh-CN" altLang="en-US" dirty="0"/>
          </a:p>
        </p:txBody>
      </p:sp>
      <p:sp>
        <p:nvSpPr>
          <p:cNvPr id="19" name="右中括号 18">
            <a:extLst>
              <a:ext uri="{FF2B5EF4-FFF2-40B4-BE49-F238E27FC236}">
                <a16:creationId xmlns:a16="http://schemas.microsoft.com/office/drawing/2014/main" id="{C6BF9136-BBD9-4F05-9EFD-5B6643AF8892}"/>
              </a:ext>
            </a:extLst>
          </p:cNvPr>
          <p:cNvSpPr/>
          <p:nvPr/>
        </p:nvSpPr>
        <p:spPr>
          <a:xfrm>
            <a:off x="10730092" y="1412860"/>
            <a:ext cx="162592" cy="64804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中括号 19">
            <a:extLst>
              <a:ext uri="{FF2B5EF4-FFF2-40B4-BE49-F238E27FC236}">
                <a16:creationId xmlns:a16="http://schemas.microsoft.com/office/drawing/2014/main" id="{D0477A55-BF41-4C95-86C9-F8C991E55C70}"/>
              </a:ext>
            </a:extLst>
          </p:cNvPr>
          <p:cNvSpPr/>
          <p:nvPr/>
        </p:nvSpPr>
        <p:spPr>
          <a:xfrm>
            <a:off x="10757743" y="2420930"/>
            <a:ext cx="162592" cy="64804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右中括号 20">
            <a:extLst>
              <a:ext uri="{FF2B5EF4-FFF2-40B4-BE49-F238E27FC236}">
                <a16:creationId xmlns:a16="http://schemas.microsoft.com/office/drawing/2014/main" id="{D8696687-E329-42C8-9A2B-CA53FCFEFB8C}"/>
              </a:ext>
            </a:extLst>
          </p:cNvPr>
          <p:cNvSpPr/>
          <p:nvPr/>
        </p:nvSpPr>
        <p:spPr>
          <a:xfrm>
            <a:off x="10882492" y="4376595"/>
            <a:ext cx="162592" cy="64804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中括号 21">
            <a:extLst>
              <a:ext uri="{FF2B5EF4-FFF2-40B4-BE49-F238E27FC236}">
                <a16:creationId xmlns:a16="http://schemas.microsoft.com/office/drawing/2014/main" id="{55FE8F9B-D997-4643-9420-A0ACC324C8B3}"/>
              </a:ext>
            </a:extLst>
          </p:cNvPr>
          <p:cNvSpPr/>
          <p:nvPr/>
        </p:nvSpPr>
        <p:spPr>
          <a:xfrm>
            <a:off x="10882492" y="5456670"/>
            <a:ext cx="162592" cy="64804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663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3"/>
          <p:cNvGraphicFramePr>
            <a:graphicFrameLocks noGrp="1"/>
          </p:cNvGraphicFramePr>
          <p:nvPr>
            <p:extLst>
              <p:ext uri="{D42A27DB-BD31-4B8C-83A1-F6EECF244321}">
                <p14:modId xmlns:p14="http://schemas.microsoft.com/office/powerpoint/2010/main" val="2707251094"/>
              </p:ext>
            </p:extLst>
          </p:nvPr>
        </p:nvGraphicFramePr>
        <p:xfrm>
          <a:off x="2135189" y="549276"/>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论文背景</a:t>
                      </a:r>
                      <a:endParaRPr kumimoji="0" lang="zh-CN"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模型介绍</a:t>
                      </a:r>
                      <a:endParaRPr kumimoji="0" lang="zh-CN"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rPr>
                        <a:t>模型评估</a:t>
                      </a:r>
                      <a:endParaRPr kumimoji="0" lang="en-US" altLang="zh-CN"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论文总结</a:t>
                      </a:r>
                      <a:endParaRPr kumimoji="0" lang="en-US" altLang="zh-CN"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zh-CN"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16" name="文本框 15">
            <a:extLst>
              <a:ext uri="{FF2B5EF4-FFF2-40B4-BE49-F238E27FC236}">
                <a16:creationId xmlns:a16="http://schemas.microsoft.com/office/drawing/2014/main" id="{D0E419C9-241D-42C7-94AA-F8991EBBDB53}"/>
              </a:ext>
            </a:extLst>
          </p:cNvPr>
          <p:cNvSpPr txBox="1"/>
          <p:nvPr/>
        </p:nvSpPr>
        <p:spPr>
          <a:xfrm>
            <a:off x="5015925" y="1874993"/>
            <a:ext cx="3579835"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轨迹</a:t>
            </a:r>
            <a:r>
              <a:rPr lang="en-US" altLang="zh-CN" sz="2400" dirty="0">
                <a:latin typeface="微软雅黑" panose="020B0503020204020204" pitchFamily="34" charset="-122"/>
                <a:ea typeface="微软雅黑" panose="020B0503020204020204" pitchFamily="34" charset="-122"/>
              </a:rPr>
              <a:t>KNN</a:t>
            </a:r>
            <a:r>
              <a:rPr lang="zh-CN" altLang="en-US" sz="2400" dirty="0">
                <a:latin typeface="微软雅黑" panose="020B0503020204020204" pitchFamily="34" charset="-122"/>
                <a:ea typeface="微软雅黑" panose="020B0503020204020204" pitchFamily="34" charset="-122"/>
              </a:rPr>
              <a:t>查询</a:t>
            </a:r>
            <a:r>
              <a:rPr lang="en-US" altLang="zh-CN" sz="2400" baseline="30000" dirty="0">
                <a:latin typeface="微软雅黑" panose="020B0503020204020204" pitchFamily="34" charset="-122"/>
                <a:ea typeface="微软雅黑" panose="020B0503020204020204" pitchFamily="34" charset="-122"/>
              </a:rPr>
              <a:t>[1-2]</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03F1F32-6090-42DB-8C41-B2294D6716EE}"/>
              </a:ext>
            </a:extLst>
          </p:cNvPr>
          <p:cNvSpPr txBox="1"/>
          <p:nvPr/>
        </p:nvSpPr>
        <p:spPr>
          <a:xfrm>
            <a:off x="3215800" y="3006348"/>
            <a:ext cx="230416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原轨迹</a:t>
            </a:r>
          </a:p>
        </p:txBody>
      </p:sp>
      <p:sp>
        <p:nvSpPr>
          <p:cNvPr id="30" name="箭头: 右 29">
            <a:extLst>
              <a:ext uri="{FF2B5EF4-FFF2-40B4-BE49-F238E27FC236}">
                <a16:creationId xmlns:a16="http://schemas.microsoft.com/office/drawing/2014/main" id="{B5540334-BE3B-4AFC-90EA-BFE896E7C915}"/>
              </a:ext>
            </a:extLst>
          </p:cNvPr>
          <p:cNvSpPr/>
          <p:nvPr/>
        </p:nvSpPr>
        <p:spPr>
          <a:xfrm>
            <a:off x="3209429" y="3625872"/>
            <a:ext cx="504035" cy="36002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A0DEB4CA-8BDD-4444-A826-7C8D998D1923}"/>
              </a:ext>
            </a:extLst>
          </p:cNvPr>
          <p:cNvSpPr txBox="1"/>
          <p:nvPr/>
        </p:nvSpPr>
        <p:spPr>
          <a:xfrm>
            <a:off x="6519099" y="2827501"/>
            <a:ext cx="230416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下采样或加噪声后的轨迹</a:t>
            </a:r>
          </a:p>
        </p:txBody>
      </p:sp>
      <p:sp>
        <p:nvSpPr>
          <p:cNvPr id="3" name="矩形 2">
            <a:extLst>
              <a:ext uri="{FF2B5EF4-FFF2-40B4-BE49-F238E27FC236}">
                <a16:creationId xmlns:a16="http://schemas.microsoft.com/office/drawing/2014/main" id="{03A906A3-D6F4-48F0-AEE2-2570A7630D79}"/>
              </a:ext>
            </a:extLst>
          </p:cNvPr>
          <p:cNvSpPr/>
          <p:nvPr/>
        </p:nvSpPr>
        <p:spPr>
          <a:xfrm>
            <a:off x="3935850" y="3700706"/>
            <a:ext cx="148470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求</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个最近邻</a:t>
            </a:r>
          </a:p>
        </p:txBody>
      </p:sp>
      <p:cxnSp>
        <p:nvCxnSpPr>
          <p:cNvPr id="14" name="曲线连接符 29">
            <a:extLst>
              <a:ext uri="{FF2B5EF4-FFF2-40B4-BE49-F238E27FC236}">
                <a16:creationId xmlns:a16="http://schemas.microsoft.com/office/drawing/2014/main" id="{09B2F811-60CE-46BC-84FC-9330D3365D5B}"/>
              </a:ext>
            </a:extLst>
          </p:cNvPr>
          <p:cNvCxnSpPr>
            <a:cxnSpLocks/>
          </p:cNvCxnSpPr>
          <p:nvPr/>
        </p:nvCxnSpPr>
        <p:spPr>
          <a:xfrm flipV="1">
            <a:off x="4223870" y="2780955"/>
            <a:ext cx="1546687" cy="524141"/>
          </a:xfrm>
          <a:prstGeom prst="curvedConnector3">
            <a:avLst>
              <a:gd name="adj1" fmla="val 50000"/>
            </a:avLst>
          </a:prstGeom>
          <a:ln w="22225"/>
        </p:spPr>
        <p:style>
          <a:lnRef idx="1">
            <a:schemeClr val="accent1"/>
          </a:lnRef>
          <a:fillRef idx="0">
            <a:schemeClr val="accent1"/>
          </a:fillRef>
          <a:effectRef idx="0">
            <a:schemeClr val="accent1"/>
          </a:effectRef>
          <a:fontRef idx="minor">
            <a:schemeClr val="tx1"/>
          </a:fontRef>
        </p:style>
      </p:cxnSp>
      <p:cxnSp>
        <p:nvCxnSpPr>
          <p:cNvPr id="19" name="曲线连接符 27">
            <a:extLst>
              <a:ext uri="{FF2B5EF4-FFF2-40B4-BE49-F238E27FC236}">
                <a16:creationId xmlns:a16="http://schemas.microsoft.com/office/drawing/2014/main" id="{99A0E01A-8050-490E-8566-2E8DB970FE6F}"/>
              </a:ext>
            </a:extLst>
          </p:cNvPr>
          <p:cNvCxnSpPr/>
          <p:nvPr/>
        </p:nvCxnSpPr>
        <p:spPr>
          <a:xfrm flipV="1">
            <a:off x="8534724" y="2824011"/>
            <a:ext cx="1449546" cy="525635"/>
          </a:xfrm>
          <a:prstGeom prst="curvedConnector3">
            <a:avLst>
              <a:gd name="adj1" fmla="val 49520"/>
            </a:avLst>
          </a:prstGeom>
          <a:ln w="22225">
            <a:prstDash val="sysDash"/>
            <a:roun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242A4657-0276-4D9D-8CA4-460FBD9ED07E}"/>
              </a:ext>
            </a:extLst>
          </p:cNvPr>
          <p:cNvSpPr/>
          <p:nvPr/>
        </p:nvSpPr>
        <p:spPr>
          <a:xfrm>
            <a:off x="7305469" y="3700706"/>
            <a:ext cx="148470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求</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个最近邻</a:t>
            </a:r>
          </a:p>
        </p:txBody>
      </p:sp>
      <p:sp>
        <p:nvSpPr>
          <p:cNvPr id="23" name="箭头: 右 22">
            <a:extLst>
              <a:ext uri="{FF2B5EF4-FFF2-40B4-BE49-F238E27FC236}">
                <a16:creationId xmlns:a16="http://schemas.microsoft.com/office/drawing/2014/main" id="{BF49FD04-A915-4155-A0CF-11606BAA48D3}"/>
              </a:ext>
            </a:extLst>
          </p:cNvPr>
          <p:cNvSpPr/>
          <p:nvPr/>
        </p:nvSpPr>
        <p:spPr>
          <a:xfrm>
            <a:off x="6629791" y="3698520"/>
            <a:ext cx="504035" cy="36002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左大括号 7">
            <a:extLst>
              <a:ext uri="{FF2B5EF4-FFF2-40B4-BE49-F238E27FC236}">
                <a16:creationId xmlns:a16="http://schemas.microsoft.com/office/drawing/2014/main" id="{660D0600-31C1-47EA-9720-9A7CEE5F80C6}"/>
              </a:ext>
            </a:extLst>
          </p:cNvPr>
          <p:cNvSpPr/>
          <p:nvPr/>
        </p:nvSpPr>
        <p:spPr>
          <a:xfrm rot="16200000">
            <a:off x="5771529" y="3276370"/>
            <a:ext cx="360026" cy="27466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0B91541B-4ECA-4A31-94D4-6938C3278CCF}"/>
              </a:ext>
            </a:extLst>
          </p:cNvPr>
          <p:cNvSpPr/>
          <p:nvPr/>
        </p:nvSpPr>
        <p:spPr>
          <a:xfrm>
            <a:off x="3647830" y="5213653"/>
            <a:ext cx="531587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计算重合度，数值越高说明模型特征提取能力越强</a:t>
            </a:r>
          </a:p>
        </p:txBody>
      </p:sp>
      <p:sp>
        <p:nvSpPr>
          <p:cNvPr id="27" name="矩形 26">
            <a:extLst>
              <a:ext uri="{FF2B5EF4-FFF2-40B4-BE49-F238E27FC236}">
                <a16:creationId xmlns:a16="http://schemas.microsoft.com/office/drawing/2014/main" id="{71D531F7-51D5-4E1C-BEEB-D982CB56A486}"/>
              </a:ext>
            </a:extLst>
          </p:cNvPr>
          <p:cNvSpPr/>
          <p:nvPr/>
        </p:nvSpPr>
        <p:spPr>
          <a:xfrm>
            <a:off x="0" y="6375047"/>
            <a:ext cx="11856400" cy="482953"/>
          </a:xfrm>
          <a:prstGeom prst="rect">
            <a:avLst/>
          </a:prstGeom>
        </p:spPr>
        <p:txBody>
          <a:bodyPr wrap="square">
            <a:spAutoFit/>
          </a:bodyPr>
          <a:lstStyle/>
          <a:p>
            <a:pPr indent="127000" algn="just">
              <a:lnSpc>
                <a:spcPts val="1600"/>
              </a:lnSpc>
              <a:spcAft>
                <a:spcPts val="0"/>
              </a:spcAft>
            </a:pPr>
            <a:r>
              <a:rPr lang="en-US" altLang="zh-CN" sz="1050" kern="100" dirty="0">
                <a:latin typeface="Times New Roman" panose="02020603050405020304" pitchFamily="18" charset="0"/>
                <a:ea typeface="黑体" panose="02010609060101010101" pitchFamily="49" charset="-122"/>
              </a:rPr>
              <a:t>[1] </a:t>
            </a:r>
            <a:r>
              <a:rPr lang="en-US" altLang="zh-CN" sz="1050" kern="0" dirty="0" err="1">
                <a:solidFill>
                  <a:srgbClr val="000000"/>
                </a:solidFill>
                <a:latin typeface="Times New Roman" panose="02020603050405020304" pitchFamily="18" charset="0"/>
                <a:ea typeface="宋体" panose="02010600030101010101" pitchFamily="2" charset="-122"/>
              </a:rPr>
              <a:t>Ranu</a:t>
            </a:r>
            <a:r>
              <a:rPr lang="en-US" altLang="zh-CN" sz="1050" kern="0" dirty="0">
                <a:solidFill>
                  <a:srgbClr val="000000"/>
                </a:solidFill>
                <a:latin typeface="Times New Roman" panose="02020603050405020304" pitchFamily="18" charset="0"/>
                <a:ea typeface="宋体" panose="02010600030101010101" pitchFamily="2" charset="-122"/>
              </a:rPr>
              <a:t> S, Deepak P, </a:t>
            </a:r>
            <a:r>
              <a:rPr lang="en-US" altLang="zh-CN" sz="1050" kern="0" dirty="0" err="1">
                <a:solidFill>
                  <a:srgbClr val="000000"/>
                </a:solidFill>
                <a:latin typeface="Times New Roman" panose="02020603050405020304" pitchFamily="18" charset="0"/>
                <a:ea typeface="宋体" panose="02010600030101010101" pitchFamily="2" charset="-122"/>
              </a:rPr>
              <a:t>Telang</a:t>
            </a:r>
            <a:r>
              <a:rPr lang="en-US" altLang="zh-CN" sz="1050" kern="0" dirty="0">
                <a:solidFill>
                  <a:srgbClr val="000000"/>
                </a:solidFill>
                <a:latin typeface="Times New Roman" panose="02020603050405020304" pitchFamily="18" charset="0"/>
                <a:ea typeface="宋体" panose="02010600030101010101" pitchFamily="2" charset="-122"/>
              </a:rPr>
              <a:t> A D, et al. Indexing and matching trajectories under inconsistent sampling rates[C]. // 2015 IEEE 31</a:t>
            </a:r>
            <a:r>
              <a:rPr lang="en-US" altLang="zh-CN" sz="1050" kern="0" baseline="30000" dirty="0">
                <a:solidFill>
                  <a:srgbClr val="000000"/>
                </a:solidFill>
                <a:latin typeface="Times New Roman" panose="02020603050405020304" pitchFamily="18" charset="0"/>
                <a:ea typeface="宋体" panose="02010600030101010101" pitchFamily="2" charset="-122"/>
              </a:rPr>
              <a:t>st</a:t>
            </a:r>
            <a:r>
              <a:rPr lang="en-US" altLang="zh-CN" sz="1050" kern="0" dirty="0">
                <a:solidFill>
                  <a:srgbClr val="000000"/>
                </a:solidFill>
                <a:latin typeface="Times New Roman" panose="02020603050405020304" pitchFamily="18" charset="0"/>
                <a:ea typeface="宋体" panose="02010600030101010101" pitchFamily="2" charset="-122"/>
              </a:rPr>
              <a:t> International Conference on Data Engineering. IEEE, 2015. 999-1010.</a:t>
            </a:r>
            <a:endParaRPr lang="zh-CN" altLang="zh-CN" sz="1050" kern="100" dirty="0">
              <a:latin typeface="Times New Roman" panose="02020603050405020304" pitchFamily="18" charset="0"/>
              <a:ea typeface="宋体" panose="02010600030101010101" pitchFamily="2" charset="-122"/>
            </a:endParaRPr>
          </a:p>
          <a:p>
            <a:pPr indent="127000" algn="just">
              <a:lnSpc>
                <a:spcPts val="1600"/>
              </a:lnSpc>
              <a:spcAft>
                <a:spcPts val="0"/>
              </a:spcAft>
            </a:pPr>
            <a:r>
              <a:rPr lang="en-US" altLang="zh-CN" sz="1050" kern="0" dirty="0">
                <a:solidFill>
                  <a:srgbClr val="000000"/>
                </a:solidFill>
                <a:latin typeface="Times New Roman" panose="02020603050405020304" pitchFamily="18" charset="0"/>
                <a:ea typeface="宋体" panose="02010600030101010101" pitchFamily="2" charset="-122"/>
              </a:rPr>
              <a:t>[2] </a:t>
            </a:r>
            <a:r>
              <a:rPr lang="en-US" altLang="zh-CN" sz="1050" kern="0" dirty="0" err="1">
                <a:solidFill>
                  <a:srgbClr val="000000"/>
                </a:solidFill>
                <a:latin typeface="Times New Roman" panose="02020603050405020304" pitchFamily="18" charset="0"/>
                <a:ea typeface="宋体" panose="02010600030101010101" pitchFamily="2" charset="-122"/>
              </a:rPr>
              <a:t>Su</a:t>
            </a:r>
            <a:r>
              <a:rPr lang="en-US" altLang="zh-CN" sz="1050" kern="0" dirty="0">
                <a:solidFill>
                  <a:srgbClr val="000000"/>
                </a:solidFill>
                <a:latin typeface="Times New Roman" panose="02020603050405020304" pitchFamily="18" charset="0"/>
                <a:ea typeface="宋体" panose="02010600030101010101" pitchFamily="2" charset="-122"/>
              </a:rPr>
              <a:t> K, Zheng K, Wang H, et al. Calibrating trajectory data for similarity-based analysis[C]. // Proceedings of the 2013 ACM SIGMOD International Conference on Management of Data. 2013. 833-844.</a:t>
            </a:r>
            <a:endParaRPr lang="zh-CN" altLang="zh-CN" sz="1050" kern="100" dirty="0">
              <a:latin typeface="Times New Roman" panose="02020603050405020304" pitchFamily="18" charset="0"/>
              <a:ea typeface="宋体" panose="02010600030101010101" pitchFamily="2" charset="-122"/>
            </a:endParaRPr>
          </a:p>
        </p:txBody>
      </p:sp>
      <p:sp>
        <p:nvSpPr>
          <p:cNvPr id="17" name="TextBox 47">
            <a:extLst>
              <a:ext uri="{FF2B5EF4-FFF2-40B4-BE49-F238E27FC236}">
                <a16:creationId xmlns:a16="http://schemas.microsoft.com/office/drawing/2014/main" id="{46F75F63-69A4-4BA6-A0BC-D145D4B2203A}"/>
              </a:ext>
            </a:extLst>
          </p:cNvPr>
          <p:cNvSpPr txBox="1"/>
          <p:nvPr/>
        </p:nvSpPr>
        <p:spPr>
          <a:xfrm>
            <a:off x="11712390" y="6371898"/>
            <a:ext cx="72005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16</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029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C1D3E42-5938-4129-9E60-97BB2D570CD4}"/>
              </a:ext>
            </a:extLst>
          </p:cNvPr>
          <p:cNvSpPr>
            <a:spLocks noGrp="1"/>
          </p:cNvSpPr>
          <p:nvPr>
            <p:ph type="sldNum" sz="quarter" idx="12"/>
          </p:nvPr>
        </p:nvSpPr>
        <p:spPr>
          <a:xfrm>
            <a:off x="9473225" y="6453210"/>
            <a:ext cx="2743200" cy="365125"/>
          </a:xfrm>
        </p:spPr>
        <p:txBody>
          <a:bodyPr/>
          <a:lstStyle/>
          <a:p>
            <a:fld id="{48F63A3B-78C7-47BE-AE5E-E10140E04643}" type="slidenum">
              <a:rPr lang="en-US" sz="1600" smtClean="0">
                <a:latin typeface="微软雅黑" panose="020B0503020204020204" pitchFamily="34" charset="-122"/>
                <a:ea typeface="微软雅黑" panose="020B0503020204020204" pitchFamily="34" charset="-122"/>
              </a:rPr>
              <a:t>18</a:t>
            </a:fld>
            <a:endParaRPr lang="en-US" sz="18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DCB4D864-0D6C-47A5-8AF9-787C0ECE89E6}"/>
              </a:ext>
            </a:extLst>
          </p:cNvPr>
          <p:cNvPicPr>
            <a:picLocks noChangeAspect="1"/>
          </p:cNvPicPr>
          <p:nvPr/>
        </p:nvPicPr>
        <p:blipFill>
          <a:blip r:embed="rId3"/>
          <a:stretch>
            <a:fillRect/>
          </a:stretch>
        </p:blipFill>
        <p:spPr>
          <a:xfrm>
            <a:off x="4367880" y="136525"/>
            <a:ext cx="7137787" cy="2923005"/>
          </a:xfrm>
          <a:prstGeom prst="rect">
            <a:avLst/>
          </a:prstGeom>
        </p:spPr>
      </p:pic>
      <p:pic>
        <p:nvPicPr>
          <p:cNvPr id="6" name="图片 5">
            <a:extLst>
              <a:ext uri="{FF2B5EF4-FFF2-40B4-BE49-F238E27FC236}">
                <a16:creationId xmlns:a16="http://schemas.microsoft.com/office/drawing/2014/main" id="{02F6C639-E2CE-4CC6-AE27-D88593EE9EFE}"/>
              </a:ext>
            </a:extLst>
          </p:cNvPr>
          <p:cNvPicPr>
            <a:picLocks noChangeAspect="1"/>
          </p:cNvPicPr>
          <p:nvPr/>
        </p:nvPicPr>
        <p:blipFill>
          <a:blip r:embed="rId4"/>
          <a:stretch>
            <a:fillRect/>
          </a:stretch>
        </p:blipFill>
        <p:spPr>
          <a:xfrm>
            <a:off x="4367880" y="3275696"/>
            <a:ext cx="7341055" cy="2923005"/>
          </a:xfrm>
          <a:prstGeom prst="rect">
            <a:avLst/>
          </a:prstGeom>
        </p:spPr>
      </p:pic>
      <p:sp>
        <p:nvSpPr>
          <p:cNvPr id="7" name="文本框 6">
            <a:extLst>
              <a:ext uri="{FF2B5EF4-FFF2-40B4-BE49-F238E27FC236}">
                <a16:creationId xmlns:a16="http://schemas.microsoft.com/office/drawing/2014/main" id="{B7D3E146-7A33-45EA-BAC7-8EF6105880DC}"/>
              </a:ext>
            </a:extLst>
          </p:cNvPr>
          <p:cNvSpPr txBox="1"/>
          <p:nvPr/>
        </p:nvSpPr>
        <p:spPr>
          <a:xfrm>
            <a:off x="870951" y="3166598"/>
            <a:ext cx="2016140"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数值越大说明模型特征提取能力越强</a:t>
            </a:r>
          </a:p>
        </p:txBody>
      </p:sp>
      <p:sp>
        <p:nvSpPr>
          <p:cNvPr id="8" name="文本框 7">
            <a:extLst>
              <a:ext uri="{FF2B5EF4-FFF2-40B4-BE49-F238E27FC236}">
                <a16:creationId xmlns:a16="http://schemas.microsoft.com/office/drawing/2014/main" id="{40A6B0B3-8649-4694-B40F-0B8E33DC6969}"/>
              </a:ext>
            </a:extLst>
          </p:cNvPr>
          <p:cNvSpPr txBox="1"/>
          <p:nvPr/>
        </p:nvSpPr>
        <p:spPr>
          <a:xfrm>
            <a:off x="263595" y="332785"/>
            <a:ext cx="3173947"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轨迹</a:t>
            </a:r>
            <a:r>
              <a:rPr lang="en-US" altLang="zh-CN" sz="2000" dirty="0">
                <a:latin typeface="微软雅黑" panose="020B0503020204020204" pitchFamily="34" charset="-122"/>
                <a:ea typeface="微软雅黑" panose="020B0503020204020204" pitchFamily="34" charset="-122"/>
              </a:rPr>
              <a:t>KNN</a:t>
            </a:r>
            <a:r>
              <a:rPr lang="zh-CN" altLang="en-US" sz="2000" dirty="0">
                <a:latin typeface="微软雅黑" panose="020B0503020204020204" pitchFamily="34" charset="-122"/>
                <a:ea typeface="微软雅黑" panose="020B0503020204020204" pitchFamily="34" charset="-122"/>
              </a:rPr>
              <a:t>查询评估结果</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K=30</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81199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3E8ED-9E57-4AED-880A-E46ED7787884}"/>
              </a:ext>
            </a:extLst>
          </p:cNvPr>
          <p:cNvSpPr>
            <a:spLocks noGrp="1"/>
          </p:cNvSpPr>
          <p:nvPr>
            <p:ph type="title"/>
          </p:nvPr>
        </p:nvSpPr>
        <p:spPr>
          <a:xfrm>
            <a:off x="806446" y="65767"/>
            <a:ext cx="10515600" cy="1325563"/>
          </a:xfrm>
        </p:spPr>
        <p:txBody>
          <a:bodyPr>
            <a:normAutofit/>
          </a:bodyPr>
          <a:lstStyle/>
          <a:p>
            <a:pPr algn="ctr"/>
            <a:r>
              <a:rPr lang="zh-CN" altLang="en-US" sz="2400" dirty="0">
                <a:latin typeface="微软雅黑" panose="020B0503020204020204" pitchFamily="34" charset="-122"/>
                <a:ea typeface="微软雅黑" panose="020B0503020204020204" pitchFamily="34" charset="-122"/>
              </a:rPr>
              <a:t>模型表达能力验证</a:t>
            </a:r>
          </a:p>
        </p:txBody>
      </p:sp>
      <p:sp>
        <p:nvSpPr>
          <p:cNvPr id="4" name="灯片编号占位符 3">
            <a:extLst>
              <a:ext uri="{FF2B5EF4-FFF2-40B4-BE49-F238E27FC236}">
                <a16:creationId xmlns:a16="http://schemas.microsoft.com/office/drawing/2014/main" id="{7EA16FAA-523A-4295-A5EC-17E54FEE6757}"/>
              </a:ext>
            </a:extLst>
          </p:cNvPr>
          <p:cNvSpPr>
            <a:spLocks noGrp="1"/>
          </p:cNvSpPr>
          <p:nvPr>
            <p:ph type="sldNum" sz="quarter" idx="12"/>
          </p:nvPr>
        </p:nvSpPr>
        <p:spPr>
          <a:xfrm>
            <a:off x="9401220" y="6376105"/>
            <a:ext cx="2743200" cy="365125"/>
          </a:xfrm>
        </p:spPr>
        <p:txBody>
          <a:bodyPr/>
          <a:lstStyle/>
          <a:p>
            <a:fld id="{48F63A3B-78C7-47BE-AE5E-E10140E04643}" type="slidenum">
              <a:rPr lang="en-US" sz="1600" smtClean="0">
                <a:latin typeface="微软雅黑" panose="020B0503020204020204" pitchFamily="34" charset="-122"/>
                <a:ea typeface="微软雅黑" panose="020B0503020204020204" pitchFamily="34" charset="-122"/>
              </a:rPr>
              <a:t>19</a:t>
            </a:fld>
            <a:endParaRPr lang="en-US" sz="11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3710213-1CE8-4698-8C53-6F1E46ED622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44730" y="1695459"/>
            <a:ext cx="4747985" cy="2642586"/>
          </a:xfrm>
          <a:prstGeom prst="rect">
            <a:avLst/>
          </a:prstGeom>
        </p:spPr>
      </p:pic>
      <p:sp>
        <p:nvSpPr>
          <p:cNvPr id="6" name="文本框 5">
            <a:extLst>
              <a:ext uri="{FF2B5EF4-FFF2-40B4-BE49-F238E27FC236}">
                <a16:creationId xmlns:a16="http://schemas.microsoft.com/office/drawing/2014/main" id="{4167B1D8-0FA5-4494-9031-E66F5EDE462E}"/>
              </a:ext>
            </a:extLst>
          </p:cNvPr>
          <p:cNvSpPr txBox="1"/>
          <p:nvPr/>
        </p:nvSpPr>
        <p:spPr>
          <a:xfrm>
            <a:off x="1609105" y="1124840"/>
            <a:ext cx="916722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利用北京市出租车数据集，取</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条轨迹分别用</a:t>
            </a:r>
            <a:r>
              <a:rPr lang="en-US" altLang="zh-CN" dirty="0">
                <a:latin typeface="微软雅黑" panose="020B0503020204020204" pitchFamily="34" charset="-122"/>
                <a:ea typeface="微软雅黑" panose="020B0503020204020204" pitchFamily="34" charset="-122"/>
              </a:rPr>
              <a:t>BERT-traj</a:t>
            </a:r>
            <a:r>
              <a:rPr lang="zh-CN" altLang="en-US" dirty="0">
                <a:latin typeface="微软雅黑" panose="020B0503020204020204" pitchFamily="34" charset="-122"/>
                <a:ea typeface="微软雅黑" panose="020B0503020204020204" pitchFamily="34" charset="-122"/>
              </a:rPr>
              <a:t>和基线模型</a:t>
            </a:r>
            <a:r>
              <a:rPr lang="en-US" altLang="zh-CN" dirty="0">
                <a:latin typeface="微软雅黑" panose="020B0503020204020204" pitchFamily="34" charset="-122"/>
                <a:ea typeface="微软雅黑" panose="020B0503020204020204" pitchFamily="34" charset="-122"/>
              </a:rPr>
              <a:t>t2v</a:t>
            </a:r>
            <a:r>
              <a:rPr lang="zh-CN" altLang="en-US" dirty="0">
                <a:latin typeface="微软雅黑" panose="020B0503020204020204" pitchFamily="34" charset="-122"/>
                <a:ea typeface="微软雅黑" panose="020B0503020204020204" pitchFamily="34" charset="-122"/>
              </a:rPr>
              <a:t>进行轨迹向量表征，并使用</a:t>
            </a:r>
            <a:r>
              <a:rPr lang="en-US" altLang="zh-CN" dirty="0" err="1">
                <a:latin typeface="微软雅黑" panose="020B0503020204020204" pitchFamily="34" charset="-122"/>
                <a:ea typeface="微软雅黑" panose="020B0503020204020204" pitchFamily="34" charset="-122"/>
              </a:rPr>
              <a:t>Kmeans</a:t>
            </a:r>
            <a:r>
              <a:rPr lang="zh-CN" altLang="en-US" dirty="0">
                <a:latin typeface="微软雅黑" panose="020B0503020204020204" pitchFamily="34" charset="-122"/>
                <a:ea typeface="微软雅黑" panose="020B0503020204020204" pitchFamily="34" charset="-122"/>
              </a:rPr>
              <a:t>进行聚类，得到结果如下：</a:t>
            </a:r>
          </a:p>
        </p:txBody>
      </p:sp>
      <p:pic>
        <p:nvPicPr>
          <p:cNvPr id="7" name="图片 6">
            <a:extLst>
              <a:ext uri="{FF2B5EF4-FFF2-40B4-BE49-F238E27FC236}">
                <a16:creationId xmlns:a16="http://schemas.microsoft.com/office/drawing/2014/main" id="{DB1645E5-42FF-4584-8E74-6210F7AFFE9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197494" y="1695459"/>
            <a:ext cx="4938856" cy="2652569"/>
          </a:xfrm>
          <a:prstGeom prst="rect">
            <a:avLst/>
          </a:prstGeom>
        </p:spPr>
      </p:pic>
      <p:sp>
        <p:nvSpPr>
          <p:cNvPr id="8" name="文本框 7">
            <a:extLst>
              <a:ext uri="{FF2B5EF4-FFF2-40B4-BE49-F238E27FC236}">
                <a16:creationId xmlns:a16="http://schemas.microsoft.com/office/drawing/2014/main" id="{1E2B1FFB-3743-420D-9DCD-7BB08824E51D}"/>
              </a:ext>
            </a:extLst>
          </p:cNvPr>
          <p:cNvSpPr txBox="1"/>
          <p:nvPr/>
        </p:nvSpPr>
        <p:spPr>
          <a:xfrm>
            <a:off x="3359810" y="4348028"/>
            <a:ext cx="230416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BERT-traj</a:t>
            </a: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4703230-078E-478B-A88E-524A08543BE2}"/>
              </a:ext>
            </a:extLst>
          </p:cNvPr>
          <p:cNvSpPr txBox="1"/>
          <p:nvPr/>
        </p:nvSpPr>
        <p:spPr>
          <a:xfrm>
            <a:off x="8472165" y="4377800"/>
            <a:ext cx="151210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t2v</a:t>
            </a:r>
            <a:endParaRPr lang="zh-CN" altLang="en-US"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2803697F-5A3E-4526-B7CD-5C42E424A579}"/>
              </a:ext>
            </a:extLst>
          </p:cNvPr>
          <p:cNvPicPr>
            <a:picLocks noChangeAspect="1"/>
          </p:cNvPicPr>
          <p:nvPr/>
        </p:nvPicPr>
        <p:blipFill>
          <a:blip r:embed="rId5"/>
          <a:stretch>
            <a:fillRect/>
          </a:stretch>
        </p:blipFill>
        <p:spPr>
          <a:xfrm>
            <a:off x="2428702" y="4977226"/>
            <a:ext cx="7334596" cy="1185775"/>
          </a:xfrm>
          <a:prstGeom prst="rect">
            <a:avLst/>
          </a:prstGeom>
        </p:spPr>
      </p:pic>
    </p:spTree>
    <p:extLst>
      <p:ext uri="{BB962C8B-B14F-4D97-AF65-F5344CB8AC3E}">
        <p14:creationId xmlns:p14="http://schemas.microsoft.com/office/powerpoint/2010/main" val="44831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表格 9"/>
          <p:cNvGraphicFramePr>
            <a:graphicFrameLocks noGrp="1"/>
          </p:cNvGraphicFramePr>
          <p:nvPr>
            <p:extLst>
              <p:ext uri="{D42A27DB-BD31-4B8C-83A1-F6EECF244321}">
                <p14:modId xmlns:p14="http://schemas.microsoft.com/office/powerpoint/2010/main" val="3589238083"/>
              </p:ext>
            </p:extLst>
          </p:nvPr>
        </p:nvGraphicFramePr>
        <p:xfrm>
          <a:off x="2137098" y="549978"/>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sym typeface="微软雅黑" pitchFamily="34" charset="-122"/>
                        </a:rPr>
                        <a:t>论文背景</a:t>
                      </a:r>
                      <a:endParaRPr kumimoji="0" lang="zh-CN" altLang="en-US" sz="1400" b="0" i="0" u="none" strike="noStrike" cap="none" normalizeH="0" baseline="0" dirty="0">
                        <a:ln>
                          <a:noFill/>
                        </a:ln>
                        <a:solidFill>
                          <a:srgbClr val="FFFFFF"/>
                        </a:solidFill>
                        <a:effectLst/>
                        <a:latin typeface="微软雅黑" pitchFamily="34" charset="-122"/>
                        <a:ea typeface="微软雅黑" pitchFamily="34" charset="-122"/>
                        <a:sym typeface="微软雅黑" pitchFamily="34" charset="-122"/>
                      </a:endParaRPr>
                    </a:p>
                  </a:txBody>
                  <a:tcPr anchor="ctr" horzOverflow="overflow">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模型设计</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Calibri" pitchFamily="34" charset="0"/>
                        </a:rPr>
                        <a:t>模型评估</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Calibri" pitchFamily="34" charset="0"/>
                        </a:rPr>
                        <a:t>论文总结</a:t>
                      </a: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3089" name="矩形 3088"/>
          <p:cNvSpPr/>
          <p:nvPr/>
        </p:nvSpPr>
        <p:spPr>
          <a:xfrm>
            <a:off x="3956771" y="-1323330"/>
            <a:ext cx="4608320" cy="499624"/>
          </a:xfrm>
          <a:prstGeom prst="rect">
            <a:avLst/>
          </a:prstGeom>
        </p:spPr>
        <p:txBody>
          <a:bodyPr wrap="square">
            <a:spAutoFit/>
          </a:bodyPr>
          <a:lstStyle/>
          <a:p>
            <a:pPr algn="just">
              <a:lnSpc>
                <a:spcPct val="150000"/>
              </a:lnSpc>
              <a:defRPr/>
            </a:pPr>
            <a:r>
              <a:rPr lang="zh-CN" altLang="en-US" sz="2000" dirty="0">
                <a:latin typeface="+mn-ea"/>
                <a:ea typeface="+mn-ea"/>
              </a:rPr>
              <a:t>城市交通管理：商业价值：面向客户的</a:t>
            </a:r>
            <a:endParaRPr lang="en-US" altLang="zh-CN" sz="2000" dirty="0">
              <a:latin typeface="+mn-ea"/>
              <a:ea typeface="+mn-ea"/>
            </a:endParaRPr>
          </a:p>
        </p:txBody>
      </p:sp>
      <p:sp>
        <p:nvSpPr>
          <p:cNvPr id="15" name="Oval 6">
            <a:extLst>
              <a:ext uri="{FF2B5EF4-FFF2-40B4-BE49-F238E27FC236}">
                <a16:creationId xmlns:a16="http://schemas.microsoft.com/office/drawing/2014/main" id="{83D3681F-20D3-49DF-9114-AC0B454DDCE4}"/>
              </a:ext>
            </a:extLst>
          </p:cNvPr>
          <p:cNvSpPr>
            <a:spLocks noChangeArrowheads="1"/>
          </p:cNvSpPr>
          <p:nvPr/>
        </p:nvSpPr>
        <p:spPr bwMode="auto">
          <a:xfrm flipH="1">
            <a:off x="1756242" y="1900787"/>
            <a:ext cx="4257675" cy="4256088"/>
          </a:xfrm>
          <a:prstGeom prst="ellipse">
            <a:avLst/>
          </a:prstGeom>
          <a:noFill/>
          <a:ln w="11">
            <a:solidFill>
              <a:srgbClr val="344F66"/>
            </a:solidFill>
            <a:prstDash val="dash"/>
            <a:round/>
            <a:headEnd/>
            <a:tailEnd/>
          </a:ln>
          <a:extLst>
            <a:ext uri="{909E8E84-426E-40DD-AFC4-6F175D3DCCD1}">
              <a14:hiddenFill xmlns:a14="http://schemas.microsoft.com/office/drawing/2010/main">
                <a:solidFill>
                  <a:srgbClr val="FFFFFF"/>
                </a:solidFill>
              </a14:hiddenFill>
            </a:ext>
          </a:extLst>
        </p:spPr>
        <p:txBody>
          <a:bodyPr lIns="91432" tIns="45718" rIns="91432" bIns="4571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accent1"/>
              </a:solidFill>
              <a:cs typeface="+mn-ea"/>
              <a:sym typeface="+mn-lt"/>
            </a:endParaRPr>
          </a:p>
        </p:txBody>
      </p:sp>
      <p:sp>
        <p:nvSpPr>
          <p:cNvPr id="16" name="Line 16">
            <a:extLst>
              <a:ext uri="{FF2B5EF4-FFF2-40B4-BE49-F238E27FC236}">
                <a16:creationId xmlns:a16="http://schemas.microsoft.com/office/drawing/2014/main" id="{6F8EC34F-5B1D-4273-BBBE-14CE7ACA07FF}"/>
              </a:ext>
            </a:extLst>
          </p:cNvPr>
          <p:cNvSpPr>
            <a:spLocks noChangeShapeType="1"/>
          </p:cNvSpPr>
          <p:nvPr/>
        </p:nvSpPr>
        <p:spPr bwMode="auto">
          <a:xfrm flipH="1">
            <a:off x="3416772" y="2915917"/>
            <a:ext cx="790575"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cs typeface="+mn-ea"/>
              <a:sym typeface="+mn-lt"/>
            </a:endParaRPr>
          </a:p>
        </p:txBody>
      </p:sp>
      <p:sp>
        <p:nvSpPr>
          <p:cNvPr id="17" name="Line 17">
            <a:extLst>
              <a:ext uri="{FF2B5EF4-FFF2-40B4-BE49-F238E27FC236}">
                <a16:creationId xmlns:a16="http://schemas.microsoft.com/office/drawing/2014/main" id="{12EEAB59-B938-464D-A25A-52D42E662A17}"/>
              </a:ext>
            </a:extLst>
          </p:cNvPr>
          <p:cNvSpPr>
            <a:spLocks noChangeShapeType="1"/>
          </p:cNvSpPr>
          <p:nvPr/>
        </p:nvSpPr>
        <p:spPr bwMode="auto">
          <a:xfrm flipH="1" flipV="1">
            <a:off x="3524717" y="4635176"/>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cs typeface="+mn-ea"/>
              <a:sym typeface="+mn-lt"/>
            </a:endParaRPr>
          </a:p>
        </p:txBody>
      </p:sp>
      <p:sp>
        <p:nvSpPr>
          <p:cNvPr id="18" name="Line 18">
            <a:extLst>
              <a:ext uri="{FF2B5EF4-FFF2-40B4-BE49-F238E27FC236}">
                <a16:creationId xmlns:a16="http://schemas.microsoft.com/office/drawing/2014/main" id="{B6BED45A-5F5B-4A04-AE16-87848443362A}"/>
              </a:ext>
            </a:extLst>
          </p:cNvPr>
          <p:cNvSpPr>
            <a:spLocks noChangeShapeType="1"/>
          </p:cNvSpPr>
          <p:nvPr/>
        </p:nvSpPr>
        <p:spPr bwMode="auto">
          <a:xfrm flipH="1">
            <a:off x="3565998" y="3747767"/>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cs typeface="+mn-ea"/>
              <a:sym typeface="+mn-lt"/>
            </a:endParaRPr>
          </a:p>
        </p:txBody>
      </p:sp>
      <p:sp>
        <p:nvSpPr>
          <p:cNvPr id="35" name="Oval 12">
            <a:extLst>
              <a:ext uri="{FF2B5EF4-FFF2-40B4-BE49-F238E27FC236}">
                <a16:creationId xmlns:a16="http://schemas.microsoft.com/office/drawing/2014/main" id="{08CF93D9-9AA0-4842-9919-13EDF708EED1}"/>
              </a:ext>
            </a:extLst>
          </p:cNvPr>
          <p:cNvSpPr>
            <a:spLocks noChangeArrowheads="1"/>
          </p:cNvSpPr>
          <p:nvPr/>
        </p:nvSpPr>
        <p:spPr bwMode="auto">
          <a:xfrm flipH="1">
            <a:off x="5304310" y="3076254"/>
            <a:ext cx="1038225" cy="1038225"/>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33" name="Oval 11">
            <a:extLst>
              <a:ext uri="{FF2B5EF4-FFF2-40B4-BE49-F238E27FC236}">
                <a16:creationId xmlns:a16="http://schemas.microsoft.com/office/drawing/2014/main" id="{D9475943-8F35-4BB5-B173-7589F1D8ABD1}"/>
              </a:ext>
            </a:extLst>
          </p:cNvPr>
          <p:cNvSpPr>
            <a:spLocks noChangeArrowheads="1"/>
          </p:cNvSpPr>
          <p:nvPr/>
        </p:nvSpPr>
        <p:spPr bwMode="auto">
          <a:xfrm flipH="1">
            <a:off x="5223347" y="4765352"/>
            <a:ext cx="1038225" cy="1039813"/>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22" name="Oval 8">
            <a:extLst>
              <a:ext uri="{FF2B5EF4-FFF2-40B4-BE49-F238E27FC236}">
                <a16:creationId xmlns:a16="http://schemas.microsoft.com/office/drawing/2014/main" id="{4282C330-02C2-44BB-AD31-7FE60EA5464F}"/>
              </a:ext>
            </a:extLst>
          </p:cNvPr>
          <p:cNvSpPr>
            <a:spLocks noChangeArrowheads="1"/>
          </p:cNvSpPr>
          <p:nvPr/>
        </p:nvSpPr>
        <p:spPr bwMode="auto">
          <a:xfrm flipH="1">
            <a:off x="995829" y="2746925"/>
            <a:ext cx="2411413" cy="2411412"/>
          </a:xfrm>
          <a:prstGeom prst="ellipse">
            <a:avLst/>
          </a:prstGeom>
          <a:solidFill>
            <a:schemeClr val="bg2"/>
          </a:solidFill>
          <a:ln>
            <a:noFill/>
          </a:ln>
        </p:spPr>
        <p:txBody>
          <a:bodyPr lIns="91432" tIns="45718" rIns="91432" bIns="4571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accent1"/>
              </a:solidFill>
              <a:cs typeface="+mn-ea"/>
              <a:sym typeface="+mn-lt"/>
            </a:endParaRPr>
          </a:p>
        </p:txBody>
      </p:sp>
      <p:sp>
        <p:nvSpPr>
          <p:cNvPr id="23" name="Oval 9">
            <a:extLst>
              <a:ext uri="{FF2B5EF4-FFF2-40B4-BE49-F238E27FC236}">
                <a16:creationId xmlns:a16="http://schemas.microsoft.com/office/drawing/2014/main" id="{EFE92E07-AD25-4495-BFDE-C9B9CDE1A436}"/>
              </a:ext>
            </a:extLst>
          </p:cNvPr>
          <p:cNvSpPr>
            <a:spLocks noChangeArrowheads="1"/>
          </p:cNvSpPr>
          <p:nvPr/>
        </p:nvSpPr>
        <p:spPr bwMode="auto">
          <a:xfrm flipH="1">
            <a:off x="1186329" y="2937425"/>
            <a:ext cx="2030413" cy="2032000"/>
          </a:xfrm>
          <a:prstGeom prst="ellipse">
            <a:avLst/>
          </a:prstGeom>
          <a:solidFill>
            <a:srgbClr val="4F81BD"/>
          </a:solidFill>
          <a:ln>
            <a:noFill/>
          </a:ln>
        </p:spPr>
        <p:txBody>
          <a:bodyPr lIns="91432" tIns="45718" rIns="91432" bIns="4571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accent1"/>
              </a:solidFill>
              <a:cs typeface="+mn-ea"/>
              <a:sym typeface="+mn-lt"/>
            </a:endParaRPr>
          </a:p>
        </p:txBody>
      </p:sp>
      <p:sp>
        <p:nvSpPr>
          <p:cNvPr id="24" name="TextBox 18">
            <a:extLst>
              <a:ext uri="{FF2B5EF4-FFF2-40B4-BE49-F238E27FC236}">
                <a16:creationId xmlns:a16="http://schemas.microsoft.com/office/drawing/2014/main" id="{71B72FCE-7A79-4AAB-9D82-0272EDBE0CAE}"/>
              </a:ext>
            </a:extLst>
          </p:cNvPr>
          <p:cNvSpPr txBox="1">
            <a:spLocks noChangeArrowheads="1"/>
          </p:cNvSpPr>
          <p:nvPr/>
        </p:nvSpPr>
        <p:spPr bwMode="auto">
          <a:xfrm flipH="1">
            <a:off x="1268295" y="3475579"/>
            <a:ext cx="1803495"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solidFill>
                  <a:schemeClr val="bg1"/>
                </a:solidFill>
                <a:cs typeface="+mn-ea"/>
                <a:sym typeface="+mn-lt"/>
              </a:rPr>
              <a:t>轨迹相似度计算</a:t>
            </a:r>
            <a:endParaRPr lang="en-US" altLang="zh-CN" sz="2800" b="1" dirty="0">
              <a:solidFill>
                <a:schemeClr val="bg1"/>
              </a:solidFill>
              <a:cs typeface="+mn-ea"/>
              <a:sym typeface="+mn-lt"/>
            </a:endParaRPr>
          </a:p>
        </p:txBody>
      </p:sp>
      <p:sp>
        <p:nvSpPr>
          <p:cNvPr id="27" name="TextBox 23">
            <a:extLst>
              <a:ext uri="{FF2B5EF4-FFF2-40B4-BE49-F238E27FC236}">
                <a16:creationId xmlns:a16="http://schemas.microsoft.com/office/drawing/2014/main" id="{7D87E4D4-224C-4F6E-B8DE-93478521D1C9}"/>
              </a:ext>
            </a:extLst>
          </p:cNvPr>
          <p:cNvSpPr txBox="1">
            <a:spLocks noChangeArrowheads="1"/>
          </p:cNvSpPr>
          <p:nvPr/>
        </p:nvSpPr>
        <p:spPr bwMode="auto">
          <a:xfrm>
            <a:off x="5467149" y="1836159"/>
            <a:ext cx="5741206"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555555"/>
                </a:solidFill>
                <a:cs typeface="+mn-ea"/>
                <a:sym typeface="+mn-lt"/>
              </a:rPr>
              <a:t>查询类似行为用户的历史轨迹进而进行路径推荐，为司机的驾驶行为提供多样化、个性化的参考方案</a:t>
            </a:r>
          </a:p>
        </p:txBody>
      </p:sp>
      <p:sp>
        <p:nvSpPr>
          <p:cNvPr id="28" name="TextBox 24">
            <a:extLst>
              <a:ext uri="{FF2B5EF4-FFF2-40B4-BE49-F238E27FC236}">
                <a16:creationId xmlns:a16="http://schemas.microsoft.com/office/drawing/2014/main" id="{EFFFEA24-A021-4FCB-9473-01AF831423D3}"/>
              </a:ext>
            </a:extLst>
          </p:cNvPr>
          <p:cNvSpPr txBox="1">
            <a:spLocks noChangeArrowheads="1"/>
          </p:cNvSpPr>
          <p:nvPr/>
        </p:nvSpPr>
        <p:spPr bwMode="auto">
          <a:xfrm>
            <a:off x="6415560" y="3238241"/>
            <a:ext cx="466012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555555"/>
                </a:solidFill>
                <a:cs typeface="+mn-ea"/>
                <a:sym typeface="+mn-lt"/>
              </a:rPr>
              <a:t>相关部门根据相似轨迹车辆的出行特点对道路流量进行预估，针对性地规划新道路、减少拥堵</a:t>
            </a:r>
          </a:p>
        </p:txBody>
      </p:sp>
      <p:sp>
        <p:nvSpPr>
          <p:cNvPr id="29" name="TextBox 25">
            <a:extLst>
              <a:ext uri="{FF2B5EF4-FFF2-40B4-BE49-F238E27FC236}">
                <a16:creationId xmlns:a16="http://schemas.microsoft.com/office/drawing/2014/main" id="{D8BD38A3-7648-4F0B-A051-9AFDC4F6F94E}"/>
              </a:ext>
            </a:extLst>
          </p:cNvPr>
          <p:cNvSpPr txBox="1">
            <a:spLocks noChangeArrowheads="1"/>
          </p:cNvSpPr>
          <p:nvPr/>
        </p:nvSpPr>
        <p:spPr bwMode="auto">
          <a:xfrm>
            <a:off x="6342535" y="4969357"/>
            <a:ext cx="4796489"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555555"/>
                </a:solidFill>
                <a:cs typeface="+mn-ea"/>
                <a:sym typeface="+mn-lt"/>
              </a:rPr>
              <a:t>公安部门根据相似轨迹在处理案件时筛选可疑团体，提高嫌疑人捕获效率</a:t>
            </a:r>
          </a:p>
        </p:txBody>
      </p:sp>
      <p:grpSp>
        <p:nvGrpSpPr>
          <p:cNvPr id="4" name="组合 3">
            <a:extLst>
              <a:ext uri="{FF2B5EF4-FFF2-40B4-BE49-F238E27FC236}">
                <a16:creationId xmlns:a16="http://schemas.microsoft.com/office/drawing/2014/main" id="{5B0395C3-32A9-4AB9-8633-466BF408956C}"/>
              </a:ext>
            </a:extLst>
          </p:cNvPr>
          <p:cNvGrpSpPr/>
          <p:nvPr/>
        </p:nvGrpSpPr>
        <p:grpSpPr>
          <a:xfrm>
            <a:off x="4028534" y="1715916"/>
            <a:ext cx="1419421" cy="1113416"/>
            <a:chOff x="4028534" y="1715916"/>
            <a:chExt cx="1419421" cy="1113416"/>
          </a:xfrm>
        </p:grpSpPr>
        <p:sp>
          <p:nvSpPr>
            <p:cNvPr id="37" name="Oval 10">
              <a:extLst>
                <a:ext uri="{FF2B5EF4-FFF2-40B4-BE49-F238E27FC236}">
                  <a16:creationId xmlns:a16="http://schemas.microsoft.com/office/drawing/2014/main" id="{EA6CEB7D-E4C8-4DA8-9E73-886FA935F9D0}"/>
                </a:ext>
              </a:extLst>
            </p:cNvPr>
            <p:cNvSpPr>
              <a:spLocks noChangeArrowheads="1"/>
            </p:cNvSpPr>
            <p:nvPr/>
          </p:nvSpPr>
          <p:spPr bwMode="auto">
            <a:xfrm flipH="1">
              <a:off x="4028534" y="1715916"/>
              <a:ext cx="1094223" cy="1113416"/>
            </a:xfrm>
            <a:prstGeom prst="ellipse">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solidFill>
                <a:cs typeface="+mn-ea"/>
                <a:sym typeface="+mn-lt"/>
              </a:endParaRPr>
            </a:p>
          </p:txBody>
        </p:sp>
        <p:sp>
          <p:nvSpPr>
            <p:cNvPr id="3" name="文本框 2">
              <a:extLst>
                <a:ext uri="{FF2B5EF4-FFF2-40B4-BE49-F238E27FC236}">
                  <a16:creationId xmlns:a16="http://schemas.microsoft.com/office/drawing/2014/main" id="{084D7259-964E-4D0F-ABA1-054BCBD182FE}"/>
                </a:ext>
              </a:extLst>
            </p:cNvPr>
            <p:cNvSpPr txBox="1"/>
            <p:nvPr/>
          </p:nvSpPr>
          <p:spPr>
            <a:xfrm>
              <a:off x="4281969" y="1959346"/>
              <a:ext cx="1165986"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出行</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服务</a:t>
              </a:r>
            </a:p>
          </p:txBody>
        </p:sp>
      </p:grpSp>
      <p:sp>
        <p:nvSpPr>
          <p:cNvPr id="40" name="文本框 39">
            <a:extLst>
              <a:ext uri="{FF2B5EF4-FFF2-40B4-BE49-F238E27FC236}">
                <a16:creationId xmlns:a16="http://schemas.microsoft.com/office/drawing/2014/main" id="{B6E1E49B-8B53-4778-9938-82C184FE656B}"/>
              </a:ext>
            </a:extLst>
          </p:cNvPr>
          <p:cNvSpPr txBox="1"/>
          <p:nvPr/>
        </p:nvSpPr>
        <p:spPr>
          <a:xfrm>
            <a:off x="5519960" y="3255435"/>
            <a:ext cx="741612"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交通规划</a:t>
            </a:r>
          </a:p>
        </p:txBody>
      </p:sp>
      <p:sp>
        <p:nvSpPr>
          <p:cNvPr id="42" name="文本框 41">
            <a:extLst>
              <a:ext uri="{FF2B5EF4-FFF2-40B4-BE49-F238E27FC236}">
                <a16:creationId xmlns:a16="http://schemas.microsoft.com/office/drawing/2014/main" id="{39A30204-5079-4647-B5EF-7E1BBB53AA15}"/>
              </a:ext>
            </a:extLst>
          </p:cNvPr>
          <p:cNvSpPr txBox="1"/>
          <p:nvPr/>
        </p:nvSpPr>
        <p:spPr>
          <a:xfrm>
            <a:off x="5430924" y="4910637"/>
            <a:ext cx="1165986"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公安</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筛查</a:t>
            </a:r>
          </a:p>
        </p:txBody>
      </p:sp>
      <p:sp>
        <p:nvSpPr>
          <p:cNvPr id="25" name="TextBox 47">
            <a:extLst>
              <a:ext uri="{FF2B5EF4-FFF2-40B4-BE49-F238E27FC236}">
                <a16:creationId xmlns:a16="http://schemas.microsoft.com/office/drawing/2014/main" id="{83E31770-5FBF-4A6D-BF5B-E77DFC94B26E}"/>
              </a:ext>
            </a:extLst>
          </p:cNvPr>
          <p:cNvSpPr txBox="1"/>
          <p:nvPr/>
        </p:nvSpPr>
        <p:spPr>
          <a:xfrm>
            <a:off x="11784395" y="6392226"/>
            <a:ext cx="43191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2</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4DBFF-B9B4-4302-B0F1-CC216CF21DE9}"/>
              </a:ext>
            </a:extLst>
          </p:cNvPr>
          <p:cNvSpPr>
            <a:spLocks noGrp="1"/>
          </p:cNvSpPr>
          <p:nvPr>
            <p:ph type="title"/>
          </p:nvPr>
        </p:nvSpPr>
        <p:spPr/>
        <p:txBody>
          <a:bodyPr>
            <a:normAutofit/>
          </a:bodyPr>
          <a:lstStyle/>
          <a:p>
            <a:pPr algn="ctr"/>
            <a:r>
              <a:rPr lang="zh-CN" altLang="en-US" sz="2400" dirty="0">
                <a:latin typeface="微软雅黑" panose="020B0503020204020204" pitchFamily="34" charset="-122"/>
                <a:ea typeface="微软雅黑" panose="020B0503020204020204" pitchFamily="34" charset="-122"/>
              </a:rPr>
              <a:t>轨迹表达算法的应用</a:t>
            </a:r>
          </a:p>
        </p:txBody>
      </p:sp>
      <p:sp>
        <p:nvSpPr>
          <p:cNvPr id="3" name="内容占位符 2">
            <a:extLst>
              <a:ext uri="{FF2B5EF4-FFF2-40B4-BE49-F238E27FC236}">
                <a16:creationId xmlns:a16="http://schemas.microsoft.com/office/drawing/2014/main" id="{850370E3-2A78-4D8C-AB6F-6BB3BF652AEB}"/>
              </a:ext>
            </a:extLst>
          </p:cNvPr>
          <p:cNvSpPr>
            <a:spLocks noGrp="1"/>
          </p:cNvSpPr>
          <p:nvPr>
            <p:ph idx="1"/>
          </p:nvPr>
        </p:nvSpPr>
        <p:spPr>
          <a:xfrm>
            <a:off x="1271665" y="1690688"/>
            <a:ext cx="9864685" cy="4351338"/>
          </a:xfrm>
        </p:spPr>
        <p:txBody>
          <a:bodyPr>
            <a:normAutofit/>
          </a:bodyPr>
          <a:lstStyle/>
          <a:p>
            <a:pPr>
              <a:lnSpc>
                <a:spcPct val="150000"/>
              </a:lnSpc>
            </a:pPr>
            <a:r>
              <a:rPr lang="zh-CN" altLang="zh-CN" sz="2200" dirty="0">
                <a:latin typeface="微软雅黑" panose="020B0503020204020204" pitchFamily="34" charset="-122"/>
                <a:ea typeface="微软雅黑" panose="020B0503020204020204" pitchFamily="34" charset="-122"/>
              </a:rPr>
              <a:t>预测筛选相似人群</a:t>
            </a:r>
          </a:p>
          <a:p>
            <a:pPr marL="0" indent="0">
              <a:lnSpc>
                <a:spcPct val="150000"/>
              </a:lnSpc>
              <a:buNone/>
            </a:pPr>
            <a:r>
              <a:rPr lang="zh-CN" altLang="zh-CN" sz="1800" dirty="0">
                <a:latin typeface="微软雅黑" panose="020B0503020204020204" pitchFamily="34" charset="-122"/>
                <a:ea typeface="微软雅黑" panose="020B0503020204020204" pitchFamily="34" charset="-122"/>
              </a:rPr>
              <a:t>收集人们交通轨迹数据的</a:t>
            </a:r>
            <a:r>
              <a:rPr lang="zh-CN" altLang="en-US" sz="1800" dirty="0">
                <a:latin typeface="微软雅黑" panose="020B0503020204020204" pitchFamily="34" charset="-122"/>
                <a:ea typeface="微软雅黑" panose="020B0503020204020204" pitchFamily="34" charset="-122"/>
              </a:rPr>
              <a:t>软件</a:t>
            </a:r>
            <a:r>
              <a:rPr lang="zh-CN" altLang="zh-CN" sz="1800" dirty="0">
                <a:latin typeface="微软雅黑" panose="020B0503020204020204" pitchFamily="34" charset="-122"/>
                <a:ea typeface="微软雅黑" panose="020B0503020204020204" pitchFamily="34" charset="-122"/>
              </a:rPr>
              <a:t>可以利用轨迹表达算法进行路径推荐、拼车用户推荐</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buNone/>
            </a:pPr>
            <a:r>
              <a:rPr lang="zh-CN" altLang="zh-CN" sz="1800" dirty="0">
                <a:latin typeface="微软雅黑" panose="020B0503020204020204" pitchFamily="34" charset="-122"/>
                <a:ea typeface="微软雅黑" panose="020B0503020204020204" pitchFamily="34" charset="-122"/>
              </a:rPr>
              <a:t>公安部门在处理案件时可以轨迹表达算法进行相似轨迹搜索，得到与目标轨迹最相近的</a:t>
            </a:r>
            <a:r>
              <a:rPr lang="en-US" altLang="zh-CN" sz="1800" dirty="0">
                <a:latin typeface="微软雅黑" panose="020B0503020204020204" pitchFamily="34" charset="-122"/>
                <a:ea typeface="微软雅黑" panose="020B0503020204020204" pitchFamily="34" charset="-122"/>
              </a:rPr>
              <a:t>N</a:t>
            </a:r>
            <a:r>
              <a:rPr lang="zh-CN" altLang="zh-CN" sz="1800" dirty="0">
                <a:latin typeface="微软雅黑" panose="020B0503020204020204" pitchFamily="34" charset="-122"/>
                <a:ea typeface="微软雅黑" panose="020B0503020204020204" pitchFamily="34" charset="-122"/>
              </a:rPr>
              <a:t>条轨迹。</a:t>
            </a:r>
            <a:endParaRPr lang="en-US" altLang="zh-CN" sz="1800" dirty="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zh-CN" sz="2200" dirty="0">
                <a:latin typeface="微软雅黑" panose="020B0503020204020204" pitchFamily="34" charset="-122"/>
                <a:ea typeface="微软雅黑" panose="020B0503020204020204" pitchFamily="34" charset="-122"/>
              </a:rPr>
              <a:t>出行时间预估</a:t>
            </a:r>
            <a:endParaRPr lang="en-US" altLang="zh-CN" sz="2200" dirty="0">
              <a:latin typeface="微软雅黑" panose="020B0503020204020204" pitchFamily="34" charset="-122"/>
              <a:ea typeface="微软雅黑" panose="020B0503020204020204" pitchFamily="34" charset="-122"/>
            </a:endParaRPr>
          </a:p>
          <a:p>
            <a:pPr marL="0" indent="0">
              <a:lnSpc>
                <a:spcPct val="150000"/>
              </a:lnSpc>
              <a:buNone/>
            </a:pPr>
            <a:r>
              <a:rPr lang="zh-CN" altLang="zh-CN" sz="1800" dirty="0">
                <a:latin typeface="微软雅黑" panose="020B0503020204020204" pitchFamily="34" charset="-122"/>
                <a:ea typeface="微软雅黑" panose="020B0503020204020204" pitchFamily="34" charset="-122"/>
              </a:rPr>
              <a:t>通过轨迹中包含的时间信息，交通出行软件可以根据相似轨迹预估出行花费时间、到达时间等。</a:t>
            </a:r>
            <a:endParaRPr lang="zh-CN" altLang="en-US" sz="18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46CFA40-9FE5-4BD2-89CB-CC5BF02E0838}"/>
              </a:ext>
            </a:extLst>
          </p:cNvPr>
          <p:cNvSpPr>
            <a:spLocks noGrp="1"/>
          </p:cNvSpPr>
          <p:nvPr>
            <p:ph type="sldNum" sz="quarter" idx="12"/>
          </p:nvPr>
        </p:nvSpPr>
        <p:spPr>
          <a:xfrm>
            <a:off x="9329215" y="6356350"/>
            <a:ext cx="2743200" cy="365125"/>
          </a:xfrm>
        </p:spPr>
        <p:txBody>
          <a:bodyPr/>
          <a:lstStyle/>
          <a:p>
            <a:fld id="{48F63A3B-78C7-47BE-AE5E-E10140E04643}" type="slidenum">
              <a:rPr lang="en-US" sz="1600" smtClean="0">
                <a:latin typeface="微软雅黑" panose="020B0503020204020204" pitchFamily="34" charset="-122"/>
                <a:ea typeface="微软雅黑" panose="020B0503020204020204" pitchFamily="34" charset="-122"/>
              </a:rPr>
              <a:t>20</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903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9" name="表格 9218"/>
          <p:cNvGraphicFramePr>
            <a:graphicFrameLocks noGrp="1"/>
          </p:cNvGraphicFramePr>
          <p:nvPr>
            <p:extLst>
              <p:ext uri="{D42A27DB-BD31-4B8C-83A1-F6EECF244321}">
                <p14:modId xmlns:p14="http://schemas.microsoft.com/office/powerpoint/2010/main" val="2560390106"/>
              </p:ext>
            </p:extLst>
          </p:nvPr>
        </p:nvGraphicFramePr>
        <p:xfrm>
          <a:off x="2135189" y="549276"/>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论文背景</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模型介绍</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模型评估</a:t>
                      </a:r>
                      <a:endParaRPr kumimoji="0" lang="zh-CN" altLang="en-US" sz="3200" b="0" i="0" u="none" strike="noStrike" cap="none" normalizeH="0" baseline="0" dirty="0">
                        <a:ln>
                          <a:noFill/>
                        </a:ln>
                        <a:solidFill>
                          <a:srgbClr val="17375E"/>
                        </a:solidFill>
                        <a:effectLst/>
                        <a:latin typeface="微软雅黑" pitchFamily="34" charset="-122"/>
                        <a:ea typeface="微软雅黑" pitchFamily="34" charset="-122"/>
                        <a:sym typeface="Calibri" pitchFamily="34" charset="0"/>
                      </a:endParaRP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rPr>
                        <a:t>论文总结</a:t>
                      </a:r>
                      <a:endParaRPr kumimoji="0" lang="en-US" altLang="zh-CN" sz="1600" b="0"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66688">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4" name="矩形 3">
            <a:extLst>
              <a:ext uri="{FF2B5EF4-FFF2-40B4-BE49-F238E27FC236}">
                <a16:creationId xmlns:a16="http://schemas.microsoft.com/office/drawing/2014/main" id="{0710A281-50CB-4BAA-B2D7-FE3E4293ACC0}"/>
              </a:ext>
            </a:extLst>
          </p:cNvPr>
          <p:cNvSpPr/>
          <p:nvPr/>
        </p:nvSpPr>
        <p:spPr>
          <a:xfrm>
            <a:off x="2109321" y="2833895"/>
            <a:ext cx="7973357" cy="253640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在轨迹深度表达模型中引入了</a:t>
            </a:r>
            <a:r>
              <a:rPr lang="zh-CN" altLang="zh-CN" dirty="0">
                <a:solidFill>
                  <a:srgbClr val="FF0000"/>
                </a:solidFill>
                <a:latin typeface="微软雅黑" panose="020B0503020204020204" pitchFamily="34" charset="-122"/>
                <a:ea typeface="微软雅黑" panose="020B0503020204020204" pitchFamily="34" charset="-122"/>
              </a:rPr>
              <a:t>多头注意力机制</a:t>
            </a:r>
            <a:r>
              <a:rPr lang="zh-CN" altLang="zh-CN" dirty="0">
                <a:latin typeface="微软雅黑" panose="020B0503020204020204" pitchFamily="34" charset="-122"/>
                <a:ea typeface="微软雅黑" panose="020B0503020204020204" pitchFamily="34" charset="-122"/>
              </a:rPr>
              <a:t>，代替了传统的以循环神经网络为基础的模型。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提出了具有健壮性的</a:t>
            </a:r>
            <a:r>
              <a:rPr lang="zh-CN" altLang="zh-CN" dirty="0">
                <a:solidFill>
                  <a:srgbClr val="FF0000"/>
                </a:solidFill>
                <a:latin typeface="微软雅黑" panose="020B0503020204020204" pitchFamily="34" charset="-122"/>
                <a:ea typeface="微软雅黑" panose="020B0503020204020204" pitchFamily="34" charset="-122"/>
              </a:rPr>
              <a:t>轨迹深度表达模型</a:t>
            </a:r>
            <a:r>
              <a:rPr lang="en-US" altLang="zh-CN" dirty="0">
                <a:solidFill>
                  <a:srgbClr val="FF0000"/>
                </a:solidFill>
                <a:latin typeface="微软雅黑" panose="020B0503020204020204" pitchFamily="34" charset="-122"/>
                <a:ea typeface="微软雅黑" panose="020B0503020204020204" pitchFamily="34" charset="-122"/>
              </a:rPr>
              <a:t>Transformer-traj</a:t>
            </a:r>
            <a:r>
              <a:rPr lang="zh-CN" altLang="zh-CN" dirty="0">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BERT-traj</a:t>
            </a:r>
            <a:r>
              <a:rPr lang="zh-CN" altLang="zh-CN" dirty="0">
                <a:latin typeface="微软雅黑" panose="020B0503020204020204" pitchFamily="34" charset="-122"/>
                <a:ea typeface="微软雅黑" panose="020B0503020204020204" pitchFamily="34" charset="-122"/>
              </a:rPr>
              <a:t>，将经过下采样和加噪声处理后的数据送入模型进行训练，模型能在轨迹采样频率不均匀、有噪声干扰的情况下获得较为准确的轨迹向量表达</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在真实数据集上的</a:t>
            </a:r>
            <a:r>
              <a:rPr lang="zh-CN" altLang="zh-CN" dirty="0">
                <a:solidFill>
                  <a:srgbClr val="FF0000"/>
                </a:solidFill>
                <a:latin typeface="微软雅黑" panose="020B0503020204020204" pitchFamily="34" charset="-122"/>
                <a:ea typeface="微软雅黑" panose="020B0503020204020204" pitchFamily="34" charset="-122"/>
              </a:rPr>
              <a:t>实验验证</a:t>
            </a:r>
            <a:r>
              <a:rPr lang="zh-CN" altLang="zh-CN" dirty="0">
                <a:latin typeface="微软雅黑" panose="020B0503020204020204" pitchFamily="34" charset="-122"/>
                <a:ea typeface="微软雅黑" panose="020B0503020204020204" pitchFamily="34" charset="-122"/>
              </a:rPr>
              <a:t>了</a:t>
            </a:r>
            <a:r>
              <a:rPr lang="en-US" altLang="zh-CN" dirty="0">
                <a:latin typeface="微软雅黑" panose="020B0503020204020204" pitchFamily="34" charset="-122"/>
                <a:ea typeface="微软雅黑" panose="020B0503020204020204" pitchFamily="34" charset="-122"/>
              </a:rPr>
              <a:t>BERT-traj</a:t>
            </a:r>
            <a:r>
              <a:rPr lang="zh-CN" altLang="zh-CN" dirty="0">
                <a:latin typeface="微软雅黑" panose="020B0503020204020204" pitchFamily="34" charset="-122"/>
                <a:ea typeface="微软雅黑" panose="020B0503020204020204" pitchFamily="34" charset="-122"/>
              </a:rPr>
              <a:t>获得准确轨迹表征的能力。</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75F6512-DC90-4A7F-B0F5-12630ABBAA5F}"/>
              </a:ext>
            </a:extLst>
          </p:cNvPr>
          <p:cNvSpPr/>
          <p:nvPr/>
        </p:nvSpPr>
        <p:spPr>
          <a:xfrm>
            <a:off x="2161845" y="1777530"/>
            <a:ext cx="8172250" cy="499624"/>
          </a:xfrm>
          <a:prstGeom prst="rect">
            <a:avLst/>
          </a:prstGeom>
        </p:spPr>
        <p:txBody>
          <a:bodyPr wrap="square">
            <a:spAutoFit/>
          </a:bodyPr>
          <a:lstStyle/>
          <a:p>
            <a:pPr>
              <a:lnSpc>
                <a:spcPct val="150000"/>
              </a:lnSpc>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本文针对</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轨迹深度表达</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算法</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进行</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研究和实验验证，主要贡献如下</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endParaRPr>
          </a:p>
        </p:txBody>
      </p:sp>
      <p:sp>
        <p:nvSpPr>
          <p:cNvPr id="6" name="TextBox 47">
            <a:extLst>
              <a:ext uri="{FF2B5EF4-FFF2-40B4-BE49-F238E27FC236}">
                <a16:creationId xmlns:a16="http://schemas.microsoft.com/office/drawing/2014/main" id="{A4FE1483-03AE-4B0C-9CC9-72D4E4540D52}"/>
              </a:ext>
            </a:extLst>
          </p:cNvPr>
          <p:cNvSpPr txBox="1"/>
          <p:nvPr/>
        </p:nvSpPr>
        <p:spPr>
          <a:xfrm>
            <a:off x="11784395" y="6392226"/>
            <a:ext cx="648045"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21</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97D89-4C53-4CA7-93DD-391CA33D695B}"/>
              </a:ext>
            </a:extLst>
          </p:cNvPr>
          <p:cNvSpPr>
            <a:spLocks noGrp="1"/>
          </p:cNvSpPr>
          <p:nvPr>
            <p:ph type="title"/>
          </p:nvPr>
        </p:nvSpPr>
        <p:spPr>
          <a:xfrm>
            <a:off x="838200" y="692810"/>
            <a:ext cx="10515600" cy="1325563"/>
          </a:xfrm>
        </p:spPr>
        <p:txBody>
          <a:bodyPr>
            <a:normAutofit/>
          </a:bodyPr>
          <a:lstStyle/>
          <a:p>
            <a:r>
              <a:rPr lang="zh-CN" altLang="en-US" sz="2400" dirty="0">
                <a:latin typeface="微软雅黑" panose="020B0503020204020204" pitchFamily="34" charset="-122"/>
                <a:ea typeface="微软雅黑" panose="020B0503020204020204" pitchFamily="34" charset="-122"/>
              </a:rPr>
              <a:t>未来展望</a:t>
            </a:r>
          </a:p>
        </p:txBody>
      </p:sp>
      <p:sp>
        <p:nvSpPr>
          <p:cNvPr id="3" name="内容占位符 2">
            <a:extLst>
              <a:ext uri="{FF2B5EF4-FFF2-40B4-BE49-F238E27FC236}">
                <a16:creationId xmlns:a16="http://schemas.microsoft.com/office/drawing/2014/main" id="{D76832B2-330D-4FBA-8245-08F98BB73251}"/>
              </a:ext>
            </a:extLst>
          </p:cNvPr>
          <p:cNvSpPr>
            <a:spLocks noGrp="1"/>
          </p:cNvSpPr>
          <p:nvPr>
            <p:ph idx="1"/>
          </p:nvPr>
        </p:nvSpPr>
        <p:spPr>
          <a:xfrm>
            <a:off x="664029" y="2420930"/>
            <a:ext cx="7993990" cy="2611445"/>
          </a:xfrm>
        </p:spPr>
        <p:txBody>
          <a:bodyPr>
            <a:normAutofit/>
          </a:bodyPr>
          <a:lstStyle/>
          <a:p>
            <a:pPr>
              <a:lnSpc>
                <a:spcPct val="150000"/>
              </a:lnSpc>
            </a:pPr>
            <a:r>
              <a:rPr lang="zh-CN" altLang="zh-CN" sz="1800" dirty="0">
                <a:latin typeface="微软雅黑" panose="020B0503020204020204" pitchFamily="34" charset="-122"/>
                <a:ea typeface="微软雅黑" panose="020B0503020204020204" pitchFamily="34" charset="-122"/>
              </a:rPr>
              <a:t>在更多</a:t>
            </a:r>
            <a:r>
              <a:rPr lang="zh-CN" altLang="en-US"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更大数据集上进行</a:t>
            </a:r>
            <a:r>
              <a:rPr lang="zh-CN" altLang="en-US" sz="1800" dirty="0">
                <a:latin typeface="微软雅黑" panose="020B0503020204020204" pitchFamily="34" charset="-122"/>
                <a:ea typeface="微软雅黑" panose="020B0503020204020204" pitchFamily="34" charset="-122"/>
              </a:rPr>
              <a:t>模型训练和评估</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zh-CN" sz="1800" dirty="0">
                <a:latin typeface="微软雅黑" panose="020B0503020204020204" pitchFamily="34" charset="-122"/>
                <a:ea typeface="微软雅黑" panose="020B0503020204020204" pitchFamily="34" charset="-122"/>
              </a:rPr>
              <a:t>基于</a:t>
            </a:r>
            <a:r>
              <a:rPr lang="zh-CN" altLang="en-US" sz="1800" dirty="0">
                <a:latin typeface="微软雅黑" panose="020B0503020204020204" pitchFamily="34" charset="-122"/>
                <a:ea typeface="微软雅黑" panose="020B0503020204020204" pitchFamily="34" charset="-122"/>
              </a:rPr>
              <a:t>轨迹表达算法</a:t>
            </a:r>
            <a:r>
              <a:rPr lang="zh-CN" altLang="zh-CN" sz="1800" dirty="0">
                <a:latin typeface="微软雅黑" panose="020B0503020204020204" pitchFamily="34" charset="-122"/>
                <a:ea typeface="微软雅黑" panose="020B0503020204020204" pitchFamily="34" charset="-122"/>
              </a:rPr>
              <a:t>的下游任务</a:t>
            </a:r>
            <a:r>
              <a:rPr lang="zh-CN" altLang="en-US" sz="1800" dirty="0">
                <a:latin typeface="微软雅黑" panose="020B0503020204020204" pitchFamily="34" charset="-122"/>
                <a:ea typeface="微软雅黑" panose="020B0503020204020204" pitchFamily="34" charset="-122"/>
              </a:rPr>
              <a:t>的实现，如</a:t>
            </a:r>
            <a:r>
              <a:rPr lang="zh-CN" altLang="zh-CN" sz="1800" dirty="0">
                <a:latin typeface="微软雅黑" panose="020B0503020204020204" pitchFamily="34" charset="-122"/>
                <a:ea typeface="微软雅黑" panose="020B0503020204020204" pitchFamily="34" charset="-122"/>
              </a:rPr>
              <a:t>路径推荐、可疑人员搜索</a:t>
            </a:r>
            <a:r>
              <a:rPr lang="zh-CN" altLang="en-US" sz="1800" dirty="0">
                <a:latin typeface="微软雅黑" panose="020B0503020204020204" pitchFamily="34" charset="-122"/>
                <a:ea typeface="微软雅黑" panose="020B0503020204020204" pitchFamily="34" charset="-122"/>
              </a:rPr>
              <a:t>等</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zh-CN" sz="1800" dirty="0">
                <a:latin typeface="微软雅黑" panose="020B0503020204020204" pitchFamily="34" charset="-122"/>
                <a:ea typeface="微软雅黑" panose="020B0503020204020204" pitchFamily="34" charset="-122"/>
              </a:rPr>
              <a:t>设计更为丰富的预训练和微调任务</a:t>
            </a:r>
            <a:endParaRPr lang="zh-CN" altLang="en-US" sz="18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79558F0-3B87-40F2-A884-5FBA48338F76}"/>
              </a:ext>
            </a:extLst>
          </p:cNvPr>
          <p:cNvSpPr>
            <a:spLocks noGrp="1"/>
          </p:cNvSpPr>
          <p:nvPr>
            <p:ph type="sldNum" sz="quarter" idx="12"/>
          </p:nvPr>
        </p:nvSpPr>
        <p:spPr>
          <a:xfrm>
            <a:off x="9650602" y="6376105"/>
            <a:ext cx="2493818" cy="365125"/>
          </a:xfrm>
        </p:spPr>
        <p:txBody>
          <a:bodyPr/>
          <a:lstStyle/>
          <a:p>
            <a:fld id="{48F63A3B-78C7-47BE-AE5E-E10140E04643}" type="slidenum">
              <a:rPr lang="en-US" sz="1600" smtClean="0">
                <a:latin typeface="微软雅黑" panose="020B0503020204020204" pitchFamily="34" charset="-122"/>
                <a:ea typeface="微软雅黑" panose="020B0503020204020204" pitchFamily="34" charset="-122"/>
              </a:rPr>
              <a:t>22</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745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bwMode="auto">
          <a:xfrm>
            <a:off x="2259014" y="28575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zh-CN" altLang="en-US" dirty="0">
                <a:latin typeface="新宋体" pitchFamily="49" charset="-122"/>
                <a:ea typeface="新宋体" pitchFamily="49" charset="-122"/>
              </a:rPr>
              <a:t>谢谢各位老师，敬请批评指正</a:t>
            </a:r>
            <a:endParaRPr lang="zh-CN" altLang="zh-CN" dirty="0">
              <a:latin typeface="新宋体" pitchFamily="49" charset="-122"/>
              <a:ea typeface="新宋体" pitchFamily="49" charset="-122"/>
            </a:endParaRPr>
          </a:p>
        </p:txBody>
      </p:sp>
      <p:pic>
        <p:nvPicPr>
          <p:cNvPr id="8" name="Picture 2" descr="C:\Documents and Settings\Administrator\桌面\logo_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11856518" y="6453210"/>
            <a:ext cx="43191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3</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graphicFrame>
        <p:nvGraphicFramePr>
          <p:cNvPr id="15" name="表格 14">
            <a:extLst>
              <a:ext uri="{FF2B5EF4-FFF2-40B4-BE49-F238E27FC236}">
                <a16:creationId xmlns:a16="http://schemas.microsoft.com/office/drawing/2014/main" id="{822C027B-27B4-45A7-88B9-F35FADC18073}"/>
              </a:ext>
            </a:extLst>
          </p:cNvPr>
          <p:cNvGraphicFramePr>
            <a:graphicFrameLocks noGrp="1"/>
          </p:cNvGraphicFramePr>
          <p:nvPr>
            <p:extLst>
              <p:ext uri="{D42A27DB-BD31-4B8C-83A1-F6EECF244321}">
                <p14:modId xmlns:p14="http://schemas.microsoft.com/office/powerpoint/2010/main" val="408853416"/>
              </p:ext>
            </p:extLst>
          </p:nvPr>
        </p:nvGraphicFramePr>
        <p:xfrm>
          <a:off x="2137098" y="549978"/>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sym typeface="微软雅黑" pitchFamily="34" charset="-122"/>
                        </a:rPr>
                        <a:t>论文背景</a:t>
                      </a:r>
                      <a:endParaRPr kumimoji="0" lang="zh-CN" altLang="en-US" sz="1400" b="0" i="0" u="none" strike="noStrike" cap="none" normalizeH="0" baseline="0" dirty="0">
                        <a:ln>
                          <a:noFill/>
                        </a:ln>
                        <a:solidFill>
                          <a:srgbClr val="FFFFFF"/>
                        </a:solidFill>
                        <a:effectLst/>
                        <a:latin typeface="微软雅黑" pitchFamily="34" charset="-122"/>
                        <a:ea typeface="微软雅黑" pitchFamily="34" charset="-122"/>
                        <a:sym typeface="微软雅黑" pitchFamily="34" charset="-122"/>
                      </a:endParaRPr>
                    </a:p>
                  </a:txBody>
                  <a:tcPr anchor="ctr" horzOverflow="overflow">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模型设计</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Calibri" pitchFamily="34" charset="0"/>
                        </a:rPr>
                        <a:t>模型评估</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Calibri" pitchFamily="34" charset="0"/>
                        </a:rPr>
                        <a:t>论文总结</a:t>
                      </a: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7" name="文本框 6">
            <a:extLst>
              <a:ext uri="{FF2B5EF4-FFF2-40B4-BE49-F238E27FC236}">
                <a16:creationId xmlns:a16="http://schemas.microsoft.com/office/drawing/2014/main" id="{7574B4DC-C1B4-4F8C-9254-BDF59F43C4B1}"/>
              </a:ext>
            </a:extLst>
          </p:cNvPr>
          <p:cNvSpPr txBox="1"/>
          <p:nvPr/>
        </p:nvSpPr>
        <p:spPr>
          <a:xfrm>
            <a:off x="2279735" y="2246859"/>
            <a:ext cx="122408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海量高维、稀疏数据</a:t>
            </a:r>
          </a:p>
        </p:txBody>
      </p:sp>
      <p:sp>
        <p:nvSpPr>
          <p:cNvPr id="12" name="文本框 11">
            <a:extLst>
              <a:ext uri="{FF2B5EF4-FFF2-40B4-BE49-F238E27FC236}">
                <a16:creationId xmlns:a16="http://schemas.microsoft.com/office/drawing/2014/main" id="{ECBEE08E-53D4-418A-A885-4E3CCA5D7E62}"/>
              </a:ext>
            </a:extLst>
          </p:cNvPr>
          <p:cNvSpPr txBox="1"/>
          <p:nvPr/>
        </p:nvSpPr>
        <p:spPr>
          <a:xfrm>
            <a:off x="3732619" y="2628807"/>
            <a:ext cx="2500549"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DTW</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LCSS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EDR</a:t>
            </a:r>
            <a:r>
              <a:rPr lang="zh-CN" altLang="en-US" sz="1600" dirty="0">
                <a:latin typeface="微软雅黑" panose="020B0503020204020204" pitchFamily="34" charset="-122"/>
                <a:ea typeface="微软雅黑" panose="020B0503020204020204" pitchFamily="34" charset="-122"/>
              </a:rPr>
              <a:t>等轨迹点对匹配方法</a:t>
            </a:r>
          </a:p>
        </p:txBody>
      </p:sp>
      <p:sp>
        <p:nvSpPr>
          <p:cNvPr id="14" name="文本框 13">
            <a:extLst>
              <a:ext uri="{FF2B5EF4-FFF2-40B4-BE49-F238E27FC236}">
                <a16:creationId xmlns:a16="http://schemas.microsoft.com/office/drawing/2014/main" id="{9C99378B-188A-480A-A146-506AB613C3D1}"/>
              </a:ext>
            </a:extLst>
          </p:cNvPr>
          <p:cNvSpPr txBox="1"/>
          <p:nvPr/>
        </p:nvSpPr>
        <p:spPr>
          <a:xfrm>
            <a:off x="8976199" y="1790218"/>
            <a:ext cx="3168221"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在轨迹采样频率低、采样频率不一致、噪声干扰等情况下</a:t>
            </a:r>
            <a:r>
              <a:rPr lang="zh-CN" altLang="en-US" dirty="0">
                <a:solidFill>
                  <a:srgbClr val="4F81BD"/>
                </a:solidFill>
                <a:latin typeface="微软雅黑" panose="020B0503020204020204" pitchFamily="34" charset="-122"/>
                <a:ea typeface="微软雅黑" panose="020B0503020204020204" pitchFamily="34" charset="-122"/>
              </a:rPr>
              <a:t>性能较差</a:t>
            </a:r>
            <a:endParaRPr lang="en-US" altLang="zh-CN" dirty="0">
              <a:solidFill>
                <a:srgbClr val="4F81BD"/>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计算</a:t>
            </a:r>
            <a:r>
              <a:rPr lang="zh-CN" altLang="en-US" dirty="0">
                <a:solidFill>
                  <a:srgbClr val="4F81BD"/>
                </a:solidFill>
                <a:latin typeface="微软雅黑" panose="020B0503020204020204" pitchFamily="34" charset="-122"/>
                <a:ea typeface="微软雅黑" panose="020B0503020204020204" pitchFamily="34" charset="-122"/>
              </a:rPr>
              <a:t>复杂度较高</a:t>
            </a:r>
          </a:p>
        </p:txBody>
      </p:sp>
      <p:grpSp>
        <p:nvGrpSpPr>
          <p:cNvPr id="22" name="组合 21">
            <a:extLst>
              <a:ext uri="{FF2B5EF4-FFF2-40B4-BE49-F238E27FC236}">
                <a16:creationId xmlns:a16="http://schemas.microsoft.com/office/drawing/2014/main" id="{BC68FA0E-6109-4464-90A9-BD824EFFF85D}"/>
              </a:ext>
            </a:extLst>
          </p:cNvPr>
          <p:cNvGrpSpPr/>
          <p:nvPr/>
        </p:nvGrpSpPr>
        <p:grpSpPr>
          <a:xfrm>
            <a:off x="3362206" y="3986074"/>
            <a:ext cx="1828250" cy="1891096"/>
            <a:chOff x="3779945" y="3757054"/>
            <a:chExt cx="3036224" cy="2970044"/>
          </a:xfrm>
        </p:grpSpPr>
        <p:cxnSp>
          <p:nvCxnSpPr>
            <p:cNvPr id="23" name="直接箭头连接符 22">
              <a:extLst>
                <a:ext uri="{FF2B5EF4-FFF2-40B4-BE49-F238E27FC236}">
                  <a16:creationId xmlns:a16="http://schemas.microsoft.com/office/drawing/2014/main" id="{1862B1F6-985C-4380-ABDA-ADBE4E8DB296}"/>
                </a:ext>
              </a:extLst>
            </p:cNvPr>
            <p:cNvCxnSpPr/>
            <p:nvPr/>
          </p:nvCxnSpPr>
          <p:spPr>
            <a:xfrm flipV="1">
              <a:off x="4716010" y="3757054"/>
              <a:ext cx="0" cy="19737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3F66608-961F-4940-9E3D-88A02597C150}"/>
                </a:ext>
              </a:extLst>
            </p:cNvPr>
            <p:cNvCxnSpPr/>
            <p:nvPr/>
          </p:nvCxnSpPr>
          <p:spPr>
            <a:xfrm flipV="1">
              <a:off x="4716010" y="5730825"/>
              <a:ext cx="210015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DF1E7F2-F42F-4F5B-B5B0-EECD808395A8}"/>
                </a:ext>
              </a:extLst>
            </p:cNvPr>
            <p:cNvCxnSpPr/>
            <p:nvPr/>
          </p:nvCxnSpPr>
          <p:spPr>
            <a:xfrm flipH="1">
              <a:off x="3779945" y="5730824"/>
              <a:ext cx="936065" cy="9329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平行四边形 25">
              <a:extLst>
                <a:ext uri="{FF2B5EF4-FFF2-40B4-BE49-F238E27FC236}">
                  <a16:creationId xmlns:a16="http://schemas.microsoft.com/office/drawing/2014/main" id="{69BE780D-C130-4D00-BDE1-CFAF9FC950BB}"/>
                </a:ext>
              </a:extLst>
            </p:cNvPr>
            <p:cNvSpPr/>
            <p:nvPr/>
          </p:nvSpPr>
          <p:spPr>
            <a:xfrm rot="15147820">
              <a:off x="4916824" y="4399174"/>
              <a:ext cx="1474291" cy="1042349"/>
            </a:xfrm>
            <a:prstGeom prst="parallelogram">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7" name="直接箭头连接符 26">
              <a:extLst>
                <a:ext uri="{FF2B5EF4-FFF2-40B4-BE49-F238E27FC236}">
                  <a16:creationId xmlns:a16="http://schemas.microsoft.com/office/drawing/2014/main" id="{0F48F00D-4F21-4B00-881B-2EC7EE9AC421}"/>
                </a:ext>
              </a:extLst>
            </p:cNvPr>
            <p:cNvCxnSpPr/>
            <p:nvPr/>
          </p:nvCxnSpPr>
          <p:spPr>
            <a:xfrm flipH="1" flipV="1">
              <a:off x="5225723" y="4743939"/>
              <a:ext cx="138332" cy="4131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F23BB8F-F1F4-4388-8904-F943BEECAA34}"/>
                </a:ext>
              </a:extLst>
            </p:cNvPr>
            <p:cNvCxnSpPr/>
            <p:nvPr/>
          </p:nvCxnSpPr>
          <p:spPr>
            <a:xfrm flipV="1">
              <a:off x="5372445" y="5121118"/>
              <a:ext cx="567650" cy="360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E4F3CFEA-4640-442F-8768-925A01569C93}"/>
                </a:ext>
              </a:extLst>
            </p:cNvPr>
            <p:cNvSpPr/>
            <p:nvPr/>
          </p:nvSpPr>
          <p:spPr>
            <a:xfrm>
              <a:off x="4702868" y="439135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BD956383-8C86-4860-BB47-C6C249E1D7C9}"/>
                </a:ext>
              </a:extLst>
            </p:cNvPr>
            <p:cNvSpPr/>
            <p:nvPr/>
          </p:nvSpPr>
          <p:spPr>
            <a:xfrm>
              <a:off x="4094251" y="633548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2005FA97-A690-4A61-BCEE-2B82D0E3FFA9}"/>
                </a:ext>
              </a:extLst>
            </p:cNvPr>
            <p:cNvSpPr/>
            <p:nvPr/>
          </p:nvSpPr>
          <p:spPr>
            <a:xfrm>
              <a:off x="5436060" y="472509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椭圆 31">
              <a:extLst>
                <a:ext uri="{FF2B5EF4-FFF2-40B4-BE49-F238E27FC236}">
                  <a16:creationId xmlns:a16="http://schemas.microsoft.com/office/drawing/2014/main" id="{B0D26484-DEDF-41FC-8013-4D19DD2BB256}"/>
                </a:ext>
              </a:extLst>
            </p:cNvPr>
            <p:cNvSpPr/>
            <p:nvPr/>
          </p:nvSpPr>
          <p:spPr>
            <a:xfrm>
              <a:off x="5678361" y="489538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F9F2EECF-47BA-4247-9A36-A7D30383267F}"/>
                </a:ext>
              </a:extLst>
            </p:cNvPr>
            <p:cNvSpPr/>
            <p:nvPr/>
          </p:nvSpPr>
          <p:spPr>
            <a:xfrm>
              <a:off x="5534351" y="496739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72121139-CCF3-4F4B-AE78-4736BB9411BD}"/>
                </a:ext>
              </a:extLst>
            </p:cNvPr>
            <p:cNvCxnSpPr>
              <a:stCxn id="30" idx="1"/>
            </p:cNvCxnSpPr>
            <p:nvPr/>
          </p:nvCxnSpPr>
          <p:spPr>
            <a:xfrm flipV="1">
              <a:off x="4100946" y="5013110"/>
              <a:ext cx="1433405" cy="132907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D911F68D-1518-4885-8BC1-C787B6353EEE}"/>
                </a:ext>
              </a:extLst>
            </p:cNvPr>
            <p:cNvSpPr/>
            <p:nvPr/>
          </p:nvSpPr>
          <p:spPr>
            <a:xfrm>
              <a:off x="6228115" y="5706798"/>
              <a:ext cx="45719" cy="480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6" name="TextBox 4117">
                  <a:extLst>
                    <a:ext uri="{FF2B5EF4-FFF2-40B4-BE49-F238E27FC236}">
                      <a16:creationId xmlns:a16="http://schemas.microsoft.com/office/drawing/2014/main" id="{FD4F9BB3-A971-4279-A8AF-3B11E6650D5A}"/>
                    </a:ext>
                  </a:extLst>
                </p:cNvPr>
                <p:cNvSpPr txBox="1"/>
                <p:nvPr/>
              </p:nvSpPr>
              <p:spPr>
                <a:xfrm>
                  <a:off x="4283980" y="4414210"/>
                  <a:ext cx="288020" cy="4326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𝜔</m:t>
                            </m:r>
                          </m:e>
                          <m:sub>
                            <m:r>
                              <a:rPr lang="en-US" altLang="zh-CN" b="0" i="1" smtClean="0">
                                <a:latin typeface="Cambria Math"/>
                              </a:rPr>
                              <m:t>2</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6" name="TextBox 4117">
                  <a:extLst>
                    <a:ext uri="{FF2B5EF4-FFF2-40B4-BE49-F238E27FC236}">
                      <a16:creationId xmlns:a16="http://schemas.microsoft.com/office/drawing/2014/main" id="{FD4F9BB3-A971-4279-A8AF-3B11E6650D5A}"/>
                    </a:ext>
                  </a:extLst>
                </p:cNvPr>
                <p:cNvSpPr txBox="1">
                  <a:spLocks noRot="1" noChangeAspect="1" noMove="1" noResize="1" noEditPoints="1" noAdjustHandles="1" noChangeArrowheads="1" noChangeShapeType="1" noTextEdit="1"/>
                </p:cNvSpPr>
                <p:nvPr/>
              </p:nvSpPr>
              <p:spPr>
                <a:xfrm>
                  <a:off x="4283980" y="4414210"/>
                  <a:ext cx="288020" cy="432686"/>
                </a:xfrm>
                <a:prstGeom prst="rect">
                  <a:avLst/>
                </a:prstGeom>
                <a:blipFill>
                  <a:blip r:embed="rId4"/>
                  <a:stretch>
                    <a:fillRect r="-134483"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100">
                  <a:extLst>
                    <a:ext uri="{FF2B5EF4-FFF2-40B4-BE49-F238E27FC236}">
                      <a16:creationId xmlns:a16="http://schemas.microsoft.com/office/drawing/2014/main" id="{14E282D6-F872-4A15-811E-E10AA721E9AE}"/>
                    </a:ext>
                  </a:extLst>
                </p:cNvPr>
                <p:cNvSpPr txBox="1"/>
                <p:nvPr/>
              </p:nvSpPr>
              <p:spPr>
                <a:xfrm>
                  <a:off x="4139969" y="6294412"/>
                  <a:ext cx="288020" cy="4326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𝜔</m:t>
                            </m:r>
                          </m:e>
                          <m:sub>
                            <m:r>
                              <a:rPr lang="en-US" altLang="zh-CN" b="0" i="1" smtClean="0">
                                <a:latin typeface="Cambria Math"/>
                              </a:rPr>
                              <m:t>3</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7" name="TextBox 100">
                  <a:extLst>
                    <a:ext uri="{FF2B5EF4-FFF2-40B4-BE49-F238E27FC236}">
                      <a16:creationId xmlns:a16="http://schemas.microsoft.com/office/drawing/2014/main" id="{14E282D6-F872-4A15-811E-E10AA721E9AE}"/>
                    </a:ext>
                  </a:extLst>
                </p:cNvPr>
                <p:cNvSpPr txBox="1">
                  <a:spLocks noRot="1" noChangeAspect="1" noMove="1" noResize="1" noEditPoints="1" noAdjustHandles="1" noChangeArrowheads="1" noChangeShapeType="1" noTextEdit="1"/>
                </p:cNvSpPr>
                <p:nvPr/>
              </p:nvSpPr>
              <p:spPr>
                <a:xfrm>
                  <a:off x="4139969" y="6294412"/>
                  <a:ext cx="288020" cy="432686"/>
                </a:xfrm>
                <a:prstGeom prst="rect">
                  <a:avLst/>
                </a:prstGeom>
                <a:blipFill>
                  <a:blip r:embed="rId5"/>
                  <a:stretch>
                    <a:fillRect r="-134483"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101">
                  <a:extLst>
                    <a:ext uri="{FF2B5EF4-FFF2-40B4-BE49-F238E27FC236}">
                      <a16:creationId xmlns:a16="http://schemas.microsoft.com/office/drawing/2014/main" id="{366D4E74-E74A-4CCA-9712-AFDA489B0F70}"/>
                    </a:ext>
                  </a:extLst>
                </p:cNvPr>
                <p:cNvSpPr txBox="1"/>
                <p:nvPr/>
              </p:nvSpPr>
              <p:spPr>
                <a:xfrm>
                  <a:off x="6084106" y="5661154"/>
                  <a:ext cx="288020" cy="4326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𝜔</m:t>
                            </m:r>
                          </m:e>
                          <m:sub>
                            <m:r>
                              <a:rPr lang="en-US" altLang="zh-CN" b="0" i="1" smtClean="0">
                                <a:latin typeface="Cambria Math"/>
                              </a:rPr>
                              <m:t>1</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8" name="TextBox 101">
                  <a:extLst>
                    <a:ext uri="{FF2B5EF4-FFF2-40B4-BE49-F238E27FC236}">
                      <a16:creationId xmlns:a16="http://schemas.microsoft.com/office/drawing/2014/main" id="{366D4E74-E74A-4CCA-9712-AFDA489B0F70}"/>
                    </a:ext>
                  </a:extLst>
                </p:cNvPr>
                <p:cNvSpPr txBox="1">
                  <a:spLocks noRot="1" noChangeAspect="1" noMove="1" noResize="1" noEditPoints="1" noAdjustHandles="1" noChangeArrowheads="1" noChangeShapeType="1" noTextEdit="1"/>
                </p:cNvSpPr>
                <p:nvPr/>
              </p:nvSpPr>
              <p:spPr>
                <a:xfrm>
                  <a:off x="6084106" y="5661154"/>
                  <a:ext cx="288020" cy="432686"/>
                </a:xfrm>
                <a:prstGeom prst="rect">
                  <a:avLst/>
                </a:prstGeom>
                <a:blipFill>
                  <a:blip r:embed="rId6"/>
                  <a:stretch>
                    <a:fillRect r="-131034" b="-35556"/>
                  </a:stretch>
                </a:blipFill>
              </p:spPr>
              <p:txBody>
                <a:bodyPr/>
                <a:lstStyle/>
                <a:p>
                  <a:r>
                    <a:rPr lang="zh-CN" altLang="en-US">
                      <a:noFill/>
                    </a:rPr>
                    <a:t> </a:t>
                  </a:r>
                </a:p>
              </p:txBody>
            </p:sp>
          </mc:Fallback>
        </mc:AlternateContent>
        <p:sp>
          <p:nvSpPr>
            <p:cNvPr id="39" name="TextBox 4118">
              <a:extLst>
                <a:ext uri="{FF2B5EF4-FFF2-40B4-BE49-F238E27FC236}">
                  <a16:creationId xmlns:a16="http://schemas.microsoft.com/office/drawing/2014/main" id="{8FFFAB86-D1E9-44F6-B339-21A861D0AA9A}"/>
                </a:ext>
              </a:extLst>
            </p:cNvPr>
            <p:cNvSpPr txBox="1"/>
            <p:nvPr/>
          </p:nvSpPr>
          <p:spPr>
            <a:xfrm>
              <a:off x="5436060" y="4365065"/>
              <a:ext cx="864060" cy="288457"/>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嵌入空间</a:t>
              </a:r>
            </a:p>
          </p:txBody>
        </p:sp>
        <p:cxnSp>
          <p:nvCxnSpPr>
            <p:cNvPr id="40" name="直接箭头连接符 39">
              <a:extLst>
                <a:ext uri="{FF2B5EF4-FFF2-40B4-BE49-F238E27FC236}">
                  <a16:creationId xmlns:a16="http://schemas.microsoft.com/office/drawing/2014/main" id="{CEB2F128-D030-4563-9642-9E8B8BE21E8F}"/>
                </a:ext>
              </a:extLst>
            </p:cNvPr>
            <p:cNvCxnSpPr>
              <a:stCxn id="29" idx="4"/>
              <a:endCxn id="31" idx="6"/>
            </p:cNvCxnSpPr>
            <p:nvPr/>
          </p:nvCxnSpPr>
          <p:spPr>
            <a:xfrm>
              <a:off x="4725728" y="4437070"/>
              <a:ext cx="756051" cy="31088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9829C47-2CBD-4994-80BD-74167A1C239E}"/>
                </a:ext>
              </a:extLst>
            </p:cNvPr>
            <p:cNvCxnSpPr>
              <a:stCxn id="38" idx="0"/>
              <a:endCxn id="32" idx="5"/>
            </p:cNvCxnSpPr>
            <p:nvPr/>
          </p:nvCxnSpPr>
          <p:spPr>
            <a:xfrm flipH="1" flipV="1">
              <a:off x="5717385" y="4934409"/>
              <a:ext cx="510731" cy="72674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4" name="箭头: 右 43">
            <a:extLst>
              <a:ext uri="{FF2B5EF4-FFF2-40B4-BE49-F238E27FC236}">
                <a16:creationId xmlns:a16="http://schemas.microsoft.com/office/drawing/2014/main" id="{78921708-100A-4B6D-A49F-0C8887407167}"/>
              </a:ext>
            </a:extLst>
          </p:cNvPr>
          <p:cNvSpPr/>
          <p:nvPr/>
        </p:nvSpPr>
        <p:spPr>
          <a:xfrm>
            <a:off x="4297571" y="2143288"/>
            <a:ext cx="1080075" cy="45672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28AC4004-F8B4-4606-9C1D-30562FCCCF64}"/>
              </a:ext>
            </a:extLst>
          </p:cNvPr>
          <p:cNvSpPr txBox="1"/>
          <p:nvPr/>
        </p:nvSpPr>
        <p:spPr>
          <a:xfrm>
            <a:off x="6055619" y="2279643"/>
            <a:ext cx="191251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轨迹相似度计算</a:t>
            </a:r>
          </a:p>
        </p:txBody>
      </p:sp>
      <p:sp>
        <p:nvSpPr>
          <p:cNvPr id="53" name="文本框 52">
            <a:extLst>
              <a:ext uri="{FF2B5EF4-FFF2-40B4-BE49-F238E27FC236}">
                <a16:creationId xmlns:a16="http://schemas.microsoft.com/office/drawing/2014/main" id="{30BF1A18-2426-4271-AABA-C2F571CF641F}"/>
              </a:ext>
            </a:extLst>
          </p:cNvPr>
          <p:cNvSpPr txBox="1"/>
          <p:nvPr/>
        </p:nvSpPr>
        <p:spPr>
          <a:xfrm>
            <a:off x="774472" y="3618633"/>
            <a:ext cx="985784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000" dirty="0">
                <a:latin typeface="微软雅黑" panose="020B0503020204020204" pitchFamily="34" charset="-122"/>
                <a:ea typeface="微软雅黑" panose="020B0503020204020204" pitchFamily="34" charset="-122"/>
              </a:rPr>
              <a:t>深度学习方法：先利用深度学习算法对轨迹进行低维向量化表示，再进行相似度计算</a:t>
            </a:r>
          </a:p>
        </p:txBody>
      </p:sp>
      <p:sp>
        <p:nvSpPr>
          <p:cNvPr id="20" name="矩形 19">
            <a:extLst>
              <a:ext uri="{FF2B5EF4-FFF2-40B4-BE49-F238E27FC236}">
                <a16:creationId xmlns:a16="http://schemas.microsoft.com/office/drawing/2014/main" id="{E54B9A9F-C33C-4933-8849-C5E035F51BCC}"/>
              </a:ext>
            </a:extLst>
          </p:cNvPr>
          <p:cNvSpPr/>
          <p:nvPr/>
        </p:nvSpPr>
        <p:spPr>
          <a:xfrm>
            <a:off x="1082835" y="1486067"/>
            <a:ext cx="249299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传统方法：直接计算</a:t>
            </a:r>
            <a:endParaRPr lang="zh-CN" altLang="en-US" sz="2000" dirty="0"/>
          </a:p>
        </p:txBody>
      </p:sp>
      <p:sp>
        <p:nvSpPr>
          <p:cNvPr id="54" name="文本框 53">
            <a:extLst>
              <a:ext uri="{FF2B5EF4-FFF2-40B4-BE49-F238E27FC236}">
                <a16:creationId xmlns:a16="http://schemas.microsoft.com/office/drawing/2014/main" id="{C4BA4D30-1CE7-4A33-A4C1-F3C163A9EB9B}"/>
              </a:ext>
            </a:extLst>
          </p:cNvPr>
          <p:cNvSpPr txBox="1"/>
          <p:nvPr/>
        </p:nvSpPr>
        <p:spPr>
          <a:xfrm>
            <a:off x="983644" y="4681461"/>
            <a:ext cx="122408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海量高维、稀疏数据</a:t>
            </a:r>
          </a:p>
        </p:txBody>
      </p:sp>
      <p:sp>
        <p:nvSpPr>
          <p:cNvPr id="55" name="箭头: 右 54">
            <a:extLst>
              <a:ext uri="{FF2B5EF4-FFF2-40B4-BE49-F238E27FC236}">
                <a16:creationId xmlns:a16="http://schemas.microsoft.com/office/drawing/2014/main" id="{A686A040-406D-408F-89AF-1B70687E6A70}"/>
              </a:ext>
            </a:extLst>
          </p:cNvPr>
          <p:cNvSpPr/>
          <p:nvPr/>
        </p:nvSpPr>
        <p:spPr>
          <a:xfrm>
            <a:off x="5532481" y="4929219"/>
            <a:ext cx="970659" cy="45672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箭头: 右 55">
            <a:extLst>
              <a:ext uri="{FF2B5EF4-FFF2-40B4-BE49-F238E27FC236}">
                <a16:creationId xmlns:a16="http://schemas.microsoft.com/office/drawing/2014/main" id="{0F026D4E-5737-4CE7-84DE-16894B08D9C7}"/>
              </a:ext>
            </a:extLst>
          </p:cNvPr>
          <p:cNvSpPr/>
          <p:nvPr/>
        </p:nvSpPr>
        <p:spPr>
          <a:xfrm>
            <a:off x="2406447" y="4866067"/>
            <a:ext cx="970659" cy="45672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D9CC9B8D-7585-4F76-8397-03DF30EFABA8}"/>
              </a:ext>
            </a:extLst>
          </p:cNvPr>
          <p:cNvSpPr txBox="1"/>
          <p:nvPr/>
        </p:nvSpPr>
        <p:spPr>
          <a:xfrm>
            <a:off x="6927519" y="4877529"/>
            <a:ext cx="183266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轨迹相似度计算</a:t>
            </a:r>
          </a:p>
        </p:txBody>
      </p:sp>
      <p:sp>
        <p:nvSpPr>
          <p:cNvPr id="58" name="文本框 57">
            <a:extLst>
              <a:ext uri="{FF2B5EF4-FFF2-40B4-BE49-F238E27FC236}">
                <a16:creationId xmlns:a16="http://schemas.microsoft.com/office/drawing/2014/main" id="{C6C759B1-7908-4237-A5A0-7A8D7B6AC0EE}"/>
              </a:ext>
            </a:extLst>
          </p:cNvPr>
          <p:cNvSpPr txBox="1"/>
          <p:nvPr/>
        </p:nvSpPr>
        <p:spPr>
          <a:xfrm>
            <a:off x="5616903" y="5292792"/>
            <a:ext cx="2500549"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余弦距离、</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欧氏距离</a:t>
            </a:r>
          </a:p>
        </p:txBody>
      </p:sp>
      <p:sp>
        <p:nvSpPr>
          <p:cNvPr id="59" name="文本框 58">
            <a:extLst>
              <a:ext uri="{FF2B5EF4-FFF2-40B4-BE49-F238E27FC236}">
                <a16:creationId xmlns:a16="http://schemas.microsoft.com/office/drawing/2014/main" id="{59E611A4-94D0-43C9-A87F-593600D5087D}"/>
              </a:ext>
            </a:extLst>
          </p:cNvPr>
          <p:cNvSpPr txBox="1"/>
          <p:nvPr/>
        </p:nvSpPr>
        <p:spPr>
          <a:xfrm>
            <a:off x="3754715" y="6100166"/>
            <a:ext cx="2500549"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轨迹深度表达</a:t>
            </a:r>
            <a:endParaRPr lang="en-US" altLang="zh-CN" sz="1600"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B0856423-495E-42B4-860F-2B509E075534}"/>
              </a:ext>
            </a:extLst>
          </p:cNvPr>
          <p:cNvSpPr txBox="1"/>
          <p:nvPr/>
        </p:nvSpPr>
        <p:spPr>
          <a:xfrm>
            <a:off x="9048205" y="4483507"/>
            <a:ext cx="3168220"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在轨迹采样频率低、采样频率不一致、噪声干扰等情况下</a:t>
            </a:r>
            <a:r>
              <a:rPr lang="zh-CN" altLang="en-US" dirty="0">
                <a:solidFill>
                  <a:srgbClr val="FF0000"/>
                </a:solidFill>
                <a:latin typeface="微软雅黑" panose="020B0503020204020204" pitchFamily="34" charset="-122"/>
                <a:ea typeface="微软雅黑" panose="020B0503020204020204" pitchFamily="34" charset="-122"/>
              </a:rPr>
              <a:t>健壮性较强</a:t>
            </a:r>
            <a:endParaRPr lang="en-US" altLang="zh-CN"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计算</a:t>
            </a:r>
            <a:r>
              <a:rPr lang="zh-CN" altLang="en-US" dirty="0">
                <a:solidFill>
                  <a:srgbClr val="FF0000"/>
                </a:solidFill>
                <a:latin typeface="微软雅黑" panose="020B0503020204020204" pitchFamily="34" charset="-122"/>
                <a:ea typeface="微软雅黑" panose="020B0503020204020204" pitchFamily="34" charset="-122"/>
              </a:rPr>
              <a:t>复杂度较低</a:t>
            </a:r>
          </a:p>
        </p:txBody>
      </p:sp>
    </p:spTree>
    <p:extLst>
      <p:ext uri="{BB962C8B-B14F-4D97-AF65-F5344CB8AC3E}">
        <p14:creationId xmlns:p14="http://schemas.microsoft.com/office/powerpoint/2010/main" val="332597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9939" y="1055427"/>
            <a:ext cx="4295131" cy="460705"/>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现有的轨迹的深度表达学习模型</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3" y="1763578"/>
            <a:ext cx="4032280" cy="18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73769" y="3563702"/>
            <a:ext cx="3380724" cy="38089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Seq2Seq</a:t>
            </a:r>
            <a:r>
              <a:rPr lang="zh-CN" altLang="en-US" dirty="0">
                <a:latin typeface="微软雅黑" panose="020B0503020204020204" pitchFamily="34" charset="-122"/>
                <a:ea typeface="微软雅黑" panose="020B0503020204020204" pitchFamily="34" charset="-122"/>
              </a:rPr>
              <a:t>结构</a:t>
            </a:r>
            <a:r>
              <a:rPr lang="en-US" altLang="zh-CN" sz="1400" baseline="48000" dirty="0">
                <a:latin typeface="微软雅黑" panose="020B0503020204020204" pitchFamily="34" charset="-122"/>
                <a:ea typeface="微软雅黑" panose="020B0503020204020204" pitchFamily="34" charset="-122"/>
              </a:rPr>
              <a:t>[1,2,3]</a:t>
            </a:r>
            <a:endParaRPr lang="zh-CN" altLang="en-US" baseline="48000" dirty="0">
              <a:latin typeface="微软雅黑" panose="020B0503020204020204" pitchFamily="34" charset="-122"/>
              <a:ea typeface="微软雅黑" panose="020B0503020204020204" pitchFamily="34" charset="-122"/>
            </a:endParaRPr>
          </a:p>
        </p:txBody>
      </p:sp>
      <p:sp>
        <p:nvSpPr>
          <p:cNvPr id="4" name="矩形 3"/>
          <p:cNvSpPr/>
          <p:nvPr/>
        </p:nvSpPr>
        <p:spPr>
          <a:xfrm>
            <a:off x="1385175" y="6300465"/>
            <a:ext cx="10440725" cy="584775"/>
          </a:xfrm>
          <a:prstGeom prst="rect">
            <a:avLst/>
          </a:prstGeom>
        </p:spPr>
        <p:txBody>
          <a:bodyPr wrap="square">
            <a:spAutoFit/>
          </a:bodyPr>
          <a:lstStyle/>
          <a:p>
            <a:r>
              <a:rPr lang="en-US" altLang="zh-CN" sz="800" dirty="0">
                <a:latin typeface="微软雅黑" panose="020B0503020204020204" pitchFamily="34" charset="-122"/>
                <a:ea typeface="微软雅黑" panose="020B0503020204020204" pitchFamily="34" charset="-122"/>
              </a:rPr>
              <a:t>[1] ZHANG Y, LIU A, LIU G, et al. Deep Representation Learning of Activity Trajectory Similarity Computation: IEEE, 2019.</a:t>
            </a:r>
          </a:p>
          <a:p>
            <a:r>
              <a:rPr lang="en-US" altLang="zh-CN" sz="800" dirty="0">
                <a:latin typeface="微软雅黑" panose="020B0503020204020204" pitchFamily="34" charset="-122"/>
                <a:ea typeface="微软雅黑" panose="020B0503020204020204" pitchFamily="34" charset="-122"/>
              </a:rPr>
              <a:t>[2] DI Y, CHAO Z, ZHU Z, et al. Trajectory clustering via deep representation learning: International Joint Conference on Neural Networks[C], 2017.</a:t>
            </a:r>
          </a:p>
          <a:p>
            <a:r>
              <a:rPr lang="en-US" altLang="zh-CN" sz="800" dirty="0">
                <a:latin typeface="微软雅黑" panose="020B0503020204020204" pitchFamily="34" charset="-122"/>
                <a:ea typeface="微软雅黑" panose="020B0503020204020204" pitchFamily="34" charset="-122"/>
              </a:rPr>
              <a:t>[3] LI X, ZHAO K, CONG G, et al. Deep Representation Learning for Trajectory Similarity Computation: 2018 IEEE 34th International Conference on Data Engineering (ICDE)[C], 2018. </a:t>
            </a:r>
          </a:p>
          <a:p>
            <a:r>
              <a:rPr lang="en-US" altLang="zh-CN" sz="800" dirty="0">
                <a:latin typeface="微软雅黑" panose="020B0503020204020204" pitchFamily="34" charset="-122"/>
                <a:ea typeface="微软雅黑" panose="020B0503020204020204" pitchFamily="34" charset="-122"/>
              </a:rPr>
              <a:t>[4] Vaswani A, </a:t>
            </a:r>
            <a:r>
              <a:rPr lang="en-US" altLang="zh-CN" sz="800" dirty="0" err="1">
                <a:latin typeface="微软雅黑" panose="020B0503020204020204" pitchFamily="34" charset="-122"/>
                <a:ea typeface="微软雅黑" panose="020B0503020204020204" pitchFamily="34" charset="-122"/>
              </a:rPr>
              <a:t>Shazeer</a:t>
            </a:r>
            <a:r>
              <a:rPr lang="en-US" altLang="zh-CN" sz="800" dirty="0">
                <a:latin typeface="微软雅黑" panose="020B0503020204020204" pitchFamily="34" charset="-122"/>
                <a:ea typeface="微软雅黑" panose="020B0503020204020204" pitchFamily="34" charset="-122"/>
              </a:rPr>
              <a:t> N, Parmar N, et al. Attention is all you need[C]. // Advances in Neural Information Processing Systems, 2017. 5998-6008.</a:t>
            </a:r>
          </a:p>
        </p:txBody>
      </p:sp>
      <p:sp>
        <p:nvSpPr>
          <p:cNvPr id="8" name="文本框 7">
            <a:extLst>
              <a:ext uri="{FF2B5EF4-FFF2-40B4-BE49-F238E27FC236}">
                <a16:creationId xmlns:a16="http://schemas.microsoft.com/office/drawing/2014/main" id="{F04F2296-8761-43DB-87F0-67C1379E676A}"/>
              </a:ext>
            </a:extLst>
          </p:cNvPr>
          <p:cNvSpPr txBox="1"/>
          <p:nvPr/>
        </p:nvSpPr>
        <p:spPr>
          <a:xfrm>
            <a:off x="263595" y="4310206"/>
            <a:ext cx="4626833" cy="1422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视野有限，无法解决长距离依赖问题</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无法提取多尺度特征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无法并行计算</a:t>
            </a:r>
          </a:p>
        </p:txBody>
      </p:sp>
      <p:cxnSp>
        <p:nvCxnSpPr>
          <p:cNvPr id="23" name="直接箭头连接符 22">
            <a:extLst>
              <a:ext uri="{FF2B5EF4-FFF2-40B4-BE49-F238E27FC236}">
                <a16:creationId xmlns:a16="http://schemas.microsoft.com/office/drawing/2014/main" id="{3C7A6F81-59CC-4F84-9F96-0741518F80A3}"/>
              </a:ext>
            </a:extLst>
          </p:cNvPr>
          <p:cNvCxnSpPr>
            <a:cxnSpLocks/>
          </p:cNvCxnSpPr>
          <p:nvPr/>
        </p:nvCxnSpPr>
        <p:spPr>
          <a:xfrm>
            <a:off x="5231940" y="3146362"/>
            <a:ext cx="11520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FB4A8961-23AB-41DF-83BA-4B18E1F241C9}"/>
              </a:ext>
            </a:extLst>
          </p:cNvPr>
          <p:cNvSpPr txBox="1"/>
          <p:nvPr/>
        </p:nvSpPr>
        <p:spPr>
          <a:xfrm>
            <a:off x="5375950" y="2636163"/>
            <a:ext cx="1584110" cy="461665"/>
          </a:xfrm>
          <a:prstGeom prst="rect">
            <a:avLst/>
          </a:prstGeom>
          <a:noFill/>
        </p:spPr>
        <p:txBody>
          <a:bodyPr wrap="square" rtlCol="0">
            <a:spAutoFit/>
          </a:bodyPr>
          <a:lstStyle/>
          <a:p>
            <a:r>
              <a:rPr lang="zh-CN" altLang="en-US" sz="2400" dirty="0">
                <a:solidFill>
                  <a:srgbClr val="4F81BD"/>
                </a:solidFill>
                <a:latin typeface="微软雅黑" panose="020B0503020204020204" pitchFamily="34" charset="-122"/>
                <a:ea typeface="微软雅黑" panose="020B0503020204020204" pitchFamily="34" charset="-122"/>
              </a:rPr>
              <a:t>改进</a:t>
            </a:r>
          </a:p>
        </p:txBody>
      </p:sp>
      <p:sp>
        <p:nvSpPr>
          <p:cNvPr id="38" name="文本框 37">
            <a:extLst>
              <a:ext uri="{FF2B5EF4-FFF2-40B4-BE49-F238E27FC236}">
                <a16:creationId xmlns:a16="http://schemas.microsoft.com/office/drawing/2014/main" id="{F14F5108-B233-4BFD-B7B2-8C87FFE684AB}"/>
              </a:ext>
            </a:extLst>
          </p:cNvPr>
          <p:cNvSpPr txBox="1"/>
          <p:nvPr/>
        </p:nvSpPr>
        <p:spPr>
          <a:xfrm>
            <a:off x="7176075" y="1116022"/>
            <a:ext cx="4506134" cy="400110"/>
          </a:xfrm>
          <a:prstGeom prst="rect">
            <a:avLst/>
          </a:prstGeom>
          <a:noFill/>
          <a:ln>
            <a:solidFill>
              <a:srgbClr val="2E75B6"/>
            </a:solidFill>
          </a:ln>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基于注意力机制的轨迹深度表达模型</a:t>
            </a:r>
            <a:endParaRPr lang="en-US" altLang="zh-CN" sz="20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CEF6FAF5-A869-47B5-BC85-8A8CA744A487}"/>
              </a:ext>
            </a:extLst>
          </p:cNvPr>
          <p:cNvSpPr/>
          <p:nvPr/>
        </p:nvSpPr>
        <p:spPr>
          <a:xfrm>
            <a:off x="5242029" y="181012"/>
            <a:ext cx="1415772" cy="581057"/>
          </a:xfrm>
          <a:prstGeom prst="rect">
            <a:avLst/>
          </a:prstGeom>
        </p:spPr>
        <p:txBody>
          <a:bodyPr wrap="non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研究现状</a:t>
            </a:r>
            <a:endParaRPr lang="en-US" altLang="zh-CN" sz="2400" dirty="0">
              <a:latin typeface="微软雅黑" panose="020B0503020204020204" pitchFamily="34" charset="-122"/>
              <a:ea typeface="微软雅黑" panose="020B0503020204020204" pitchFamily="34" charset="-122"/>
            </a:endParaRPr>
          </a:p>
        </p:txBody>
      </p:sp>
      <p:sp>
        <p:nvSpPr>
          <p:cNvPr id="17" name="TextBox 47">
            <a:extLst>
              <a:ext uri="{FF2B5EF4-FFF2-40B4-BE49-F238E27FC236}">
                <a16:creationId xmlns:a16="http://schemas.microsoft.com/office/drawing/2014/main" id="{91B729CF-9B89-45E6-B6F4-A4C90DB76A83}"/>
              </a:ext>
            </a:extLst>
          </p:cNvPr>
          <p:cNvSpPr txBox="1"/>
          <p:nvPr/>
        </p:nvSpPr>
        <p:spPr>
          <a:xfrm>
            <a:off x="11856518" y="6402676"/>
            <a:ext cx="43191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4</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728C4E36-4050-45D7-88CF-19751D73D7D2}"/>
              </a:ext>
            </a:extLst>
          </p:cNvPr>
          <p:cNvSpPr txBox="1"/>
          <p:nvPr/>
        </p:nvSpPr>
        <p:spPr>
          <a:xfrm>
            <a:off x="6453818" y="4391918"/>
            <a:ext cx="5644993" cy="1422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动态计算与所有元素相关程度，摆脱距离限制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可以通过多个头（</a:t>
            </a:r>
            <a:r>
              <a:rPr lang="en-US" altLang="zh-CN" sz="2000" dirty="0">
                <a:latin typeface="微软雅黑" panose="020B0503020204020204" pitchFamily="34" charset="-122"/>
                <a:ea typeface="微软雅黑" panose="020B0503020204020204" pitchFamily="34" charset="-122"/>
              </a:rPr>
              <a:t>head</a:t>
            </a:r>
            <a:r>
              <a:rPr lang="zh-CN" altLang="en-US" sz="2000" dirty="0">
                <a:latin typeface="微软雅黑" panose="020B0503020204020204" pitchFamily="34" charset="-122"/>
                <a:ea typeface="微软雅黑" panose="020B0503020204020204" pitchFamily="34" charset="-122"/>
              </a:rPr>
              <a:t>）提取不同尺度特征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可以并行计算</a:t>
            </a:r>
          </a:p>
        </p:txBody>
      </p:sp>
      <p:pic>
        <p:nvPicPr>
          <p:cNvPr id="20" name="图片 19">
            <a:extLst>
              <a:ext uri="{FF2B5EF4-FFF2-40B4-BE49-F238E27FC236}">
                <a16:creationId xmlns:a16="http://schemas.microsoft.com/office/drawing/2014/main" id="{7F6E288C-807B-411B-99E9-E030A9C5D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844" y="2137744"/>
            <a:ext cx="3597000" cy="1851227"/>
          </a:xfrm>
          <a:prstGeom prst="rect">
            <a:avLst/>
          </a:prstGeom>
        </p:spPr>
      </p:pic>
      <p:pic>
        <p:nvPicPr>
          <p:cNvPr id="21" name="图片 20">
            <a:extLst>
              <a:ext uri="{FF2B5EF4-FFF2-40B4-BE49-F238E27FC236}">
                <a16:creationId xmlns:a16="http://schemas.microsoft.com/office/drawing/2014/main" id="{3F98D688-4AFA-424F-87C5-9FE3A9F18D79}"/>
              </a:ext>
            </a:extLst>
          </p:cNvPr>
          <p:cNvPicPr/>
          <p:nvPr/>
        </p:nvPicPr>
        <p:blipFill>
          <a:blip r:embed="rId5">
            <a:extLst>
              <a:ext uri="{28A0092B-C50C-407E-A947-70E740481C1C}">
                <a14:useLocalDpi xmlns:a14="http://schemas.microsoft.com/office/drawing/2010/main" val="0"/>
              </a:ext>
            </a:extLst>
          </a:blip>
          <a:stretch>
            <a:fillRect/>
          </a:stretch>
        </p:blipFill>
        <p:spPr>
          <a:xfrm>
            <a:off x="9944155" y="1760889"/>
            <a:ext cx="2171700" cy="2520315"/>
          </a:xfrm>
          <a:prstGeom prst="rect">
            <a:avLst/>
          </a:prstGeom>
        </p:spPr>
      </p:pic>
      <p:sp>
        <p:nvSpPr>
          <p:cNvPr id="11" name="矩形 10">
            <a:extLst>
              <a:ext uri="{FF2B5EF4-FFF2-40B4-BE49-F238E27FC236}">
                <a16:creationId xmlns:a16="http://schemas.microsoft.com/office/drawing/2014/main" id="{D90D72C1-5366-47CB-8A56-ADF55E916AF4}"/>
              </a:ext>
            </a:extLst>
          </p:cNvPr>
          <p:cNvSpPr/>
          <p:nvPr/>
        </p:nvSpPr>
        <p:spPr>
          <a:xfrm>
            <a:off x="11567628" y="1919079"/>
            <a:ext cx="377026" cy="276999"/>
          </a:xfrm>
          <a:prstGeom prst="rect">
            <a:avLst/>
          </a:prstGeom>
        </p:spPr>
        <p:txBody>
          <a:bodyPr wrap="none">
            <a:spAutoFit/>
          </a:bodyPr>
          <a:lstStyle/>
          <a:p>
            <a:r>
              <a:rPr lang="en-US" altLang="zh-CN" baseline="30000" dirty="0">
                <a:latin typeface="微软雅黑" panose="020B0503020204020204" pitchFamily="34" charset="-122"/>
                <a:ea typeface="微软雅黑" panose="020B0503020204020204" pitchFamily="34" charset="-122"/>
              </a:rPr>
              <a:t>[4]</a:t>
            </a:r>
            <a:endParaRPr lang="zh-CN" altLang="en-US" baseline="30000" dirty="0"/>
          </a:p>
        </p:txBody>
      </p:sp>
    </p:spTree>
    <p:extLst>
      <p:ext uri="{BB962C8B-B14F-4D97-AF65-F5344CB8AC3E}">
        <p14:creationId xmlns:p14="http://schemas.microsoft.com/office/powerpoint/2010/main" val="127724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91F06EA1-0379-4AC0-BEAD-31F4844F7403}"/>
              </a:ext>
            </a:extLst>
          </p:cNvPr>
          <p:cNvSpPr>
            <a:spLocks noGrp="1"/>
          </p:cNvSpPr>
          <p:nvPr>
            <p:ph idx="1"/>
          </p:nvPr>
        </p:nvSpPr>
        <p:spPr>
          <a:xfrm>
            <a:off x="5184222" y="4705438"/>
            <a:ext cx="2351878" cy="1963787"/>
          </a:xfrm>
        </p:spPr>
        <p:txBody>
          <a:bodyPr>
            <a:normAutofit/>
          </a:bodyPr>
          <a:lstStyle/>
          <a:p>
            <a:pPr marL="0" indent="0" algn="ctr">
              <a:lnSpc>
                <a:spcPct val="150000"/>
              </a:lnSpc>
              <a:buNone/>
            </a:pPr>
            <a:r>
              <a:rPr lang="zh-CN" altLang="en-US" sz="1600" dirty="0">
                <a:latin typeface="微软雅黑" panose="020B0503020204020204" pitchFamily="34" charset="-122"/>
                <a:ea typeface="微软雅黑" panose="020B0503020204020204" pitchFamily="34" charset="-122"/>
              </a:rPr>
              <a:t>自身相似度</a:t>
            </a:r>
            <a:endParaRPr lang="en-US" altLang="zh-CN" sz="1600" dirty="0">
              <a:latin typeface="微软雅黑" panose="020B0503020204020204" pitchFamily="34" charset="-122"/>
              <a:ea typeface="微软雅黑" panose="020B0503020204020204" pitchFamily="34" charset="-122"/>
            </a:endParaRPr>
          </a:p>
          <a:p>
            <a:pPr marL="0" indent="0" algn="ctr">
              <a:lnSpc>
                <a:spcPct val="150000"/>
              </a:lnSpc>
              <a:buNone/>
            </a:pPr>
            <a:r>
              <a:rPr lang="zh-CN" altLang="en-US" sz="1600" dirty="0">
                <a:latin typeface="微软雅黑" panose="020B0503020204020204" pitchFamily="34" charset="-122"/>
                <a:ea typeface="微软雅黑" panose="020B0503020204020204" pitchFamily="34" charset="-122"/>
              </a:rPr>
              <a:t>交叉相似度</a:t>
            </a:r>
            <a:endParaRPr lang="en-US" altLang="zh-CN" sz="1600" dirty="0">
              <a:latin typeface="微软雅黑" panose="020B0503020204020204" pitchFamily="34" charset="-122"/>
              <a:ea typeface="微软雅黑" panose="020B0503020204020204" pitchFamily="34" charset="-122"/>
            </a:endParaRPr>
          </a:p>
          <a:p>
            <a:pPr marL="0" indent="0" algn="ctr">
              <a:lnSpc>
                <a:spcPct val="150000"/>
              </a:lnSpc>
              <a:buNone/>
            </a:pPr>
            <a:r>
              <a:rPr lang="zh-CN" altLang="en-US" sz="1600" dirty="0">
                <a:latin typeface="微软雅黑" panose="020B0503020204020204" pitchFamily="34" charset="-122"/>
                <a:ea typeface="微软雅黑" panose="020B0503020204020204" pitchFamily="34" charset="-122"/>
              </a:rPr>
              <a:t>轨迹</a:t>
            </a:r>
            <a:r>
              <a:rPr lang="en-US" altLang="zh-CN" sz="1600" dirty="0">
                <a:latin typeface="微软雅黑" panose="020B0503020204020204" pitchFamily="34" charset="-122"/>
                <a:ea typeface="微软雅黑" panose="020B0503020204020204" pitchFamily="34" charset="-122"/>
              </a:rPr>
              <a:t>KNN</a:t>
            </a:r>
            <a:r>
              <a:rPr lang="zh-CN" altLang="en-US" sz="1600" dirty="0">
                <a:latin typeface="微软雅黑" panose="020B0503020204020204" pitchFamily="34" charset="-122"/>
                <a:ea typeface="微软雅黑" panose="020B0503020204020204" pitchFamily="34" charset="-122"/>
              </a:rPr>
              <a:t>查询</a:t>
            </a:r>
            <a:endParaRPr lang="en-US" altLang="zh-CN" sz="1600" dirty="0">
              <a:latin typeface="微软雅黑" panose="020B0503020204020204" pitchFamily="34" charset="-122"/>
              <a:ea typeface="微软雅黑" panose="020B0503020204020204" pitchFamily="34" charset="-122"/>
            </a:endParaRPr>
          </a:p>
        </p:txBody>
      </p:sp>
      <p:pic>
        <p:nvPicPr>
          <p:cNvPr id="6" name="Picture 2" descr="C:\Documents and Settings\Administrator\桌面\logo_副本.png">
            <a:extLst>
              <a:ext uri="{FF2B5EF4-FFF2-40B4-BE49-F238E27FC236}">
                <a16:creationId xmlns:a16="http://schemas.microsoft.com/office/drawing/2014/main" id="{D7AC32F1-02FC-4CFC-8936-FF6D33F38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80" y="44883"/>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63C356A-639C-45A1-A9E3-F09F714FE9FF}"/>
              </a:ext>
            </a:extLst>
          </p:cNvPr>
          <p:cNvSpPr/>
          <p:nvPr/>
        </p:nvSpPr>
        <p:spPr>
          <a:xfrm>
            <a:off x="2322233" y="399784"/>
            <a:ext cx="2339102" cy="589841"/>
          </a:xfrm>
          <a:prstGeom prst="rect">
            <a:avLst/>
          </a:prstGeom>
        </p:spPr>
        <p:txBody>
          <a:bodyPr wrap="non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本文主要工作：</a:t>
            </a:r>
            <a:endParaRPr lang="en-US" altLang="zh-CN"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978F380-5E41-4FF7-8D8B-A5B2418D1CF0}"/>
              </a:ext>
            </a:extLst>
          </p:cNvPr>
          <p:cNvSpPr txBox="1"/>
          <p:nvPr/>
        </p:nvSpPr>
        <p:spPr>
          <a:xfrm>
            <a:off x="2473324" y="1628001"/>
            <a:ext cx="1473200" cy="369332"/>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数据预处理</a:t>
            </a:r>
          </a:p>
        </p:txBody>
      </p:sp>
      <p:sp>
        <p:nvSpPr>
          <p:cNvPr id="9" name="文本框 8">
            <a:extLst>
              <a:ext uri="{FF2B5EF4-FFF2-40B4-BE49-F238E27FC236}">
                <a16:creationId xmlns:a16="http://schemas.microsoft.com/office/drawing/2014/main" id="{8EC8C03C-70BE-48A3-A4E2-1E78E5D73538}"/>
              </a:ext>
            </a:extLst>
          </p:cNvPr>
          <p:cNvSpPr txBox="1"/>
          <p:nvPr/>
        </p:nvSpPr>
        <p:spPr>
          <a:xfrm>
            <a:off x="4898229" y="1489500"/>
            <a:ext cx="2323303" cy="646331"/>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分割得到训练、验证、测试集</a:t>
            </a:r>
          </a:p>
        </p:txBody>
      </p:sp>
      <p:sp>
        <p:nvSpPr>
          <p:cNvPr id="10" name="文本框 9">
            <a:extLst>
              <a:ext uri="{FF2B5EF4-FFF2-40B4-BE49-F238E27FC236}">
                <a16:creationId xmlns:a16="http://schemas.microsoft.com/office/drawing/2014/main" id="{D3160AAC-9FBF-48DB-B2A2-380492039A87}"/>
              </a:ext>
            </a:extLst>
          </p:cNvPr>
          <p:cNvSpPr txBox="1"/>
          <p:nvPr/>
        </p:nvSpPr>
        <p:spPr>
          <a:xfrm>
            <a:off x="8043866" y="1484746"/>
            <a:ext cx="2489895" cy="646331"/>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提出基于多头注意力的模型，进行训练</a:t>
            </a:r>
          </a:p>
        </p:txBody>
      </p:sp>
      <p:sp>
        <p:nvSpPr>
          <p:cNvPr id="11" name="文本框 10">
            <a:extLst>
              <a:ext uri="{FF2B5EF4-FFF2-40B4-BE49-F238E27FC236}">
                <a16:creationId xmlns:a16="http://schemas.microsoft.com/office/drawing/2014/main" id="{692200B1-84F5-459C-A3E5-5CA10C2C943D}"/>
              </a:ext>
            </a:extLst>
          </p:cNvPr>
          <p:cNvSpPr txBox="1"/>
          <p:nvPr/>
        </p:nvSpPr>
        <p:spPr>
          <a:xfrm>
            <a:off x="2765644" y="3862744"/>
            <a:ext cx="1746246" cy="646331"/>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准备评估阶段数据集</a:t>
            </a:r>
          </a:p>
        </p:txBody>
      </p:sp>
      <p:sp>
        <p:nvSpPr>
          <p:cNvPr id="12" name="文本框 11">
            <a:extLst>
              <a:ext uri="{FF2B5EF4-FFF2-40B4-BE49-F238E27FC236}">
                <a16:creationId xmlns:a16="http://schemas.microsoft.com/office/drawing/2014/main" id="{81815AFC-80BF-49E0-B08B-3BD2F9E3C43A}"/>
              </a:ext>
            </a:extLst>
          </p:cNvPr>
          <p:cNvSpPr txBox="1"/>
          <p:nvPr/>
        </p:nvSpPr>
        <p:spPr>
          <a:xfrm>
            <a:off x="5236266" y="3828113"/>
            <a:ext cx="2155824" cy="646331"/>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使用不同方法评估准确度</a:t>
            </a:r>
          </a:p>
        </p:txBody>
      </p:sp>
      <p:sp>
        <p:nvSpPr>
          <p:cNvPr id="13" name="文本框 12">
            <a:extLst>
              <a:ext uri="{FF2B5EF4-FFF2-40B4-BE49-F238E27FC236}">
                <a16:creationId xmlns:a16="http://schemas.microsoft.com/office/drawing/2014/main" id="{E3E385D0-041C-4D13-BAC9-93BA2533B91F}"/>
              </a:ext>
            </a:extLst>
          </p:cNvPr>
          <p:cNvSpPr txBox="1"/>
          <p:nvPr/>
        </p:nvSpPr>
        <p:spPr>
          <a:xfrm>
            <a:off x="8259768" y="3962816"/>
            <a:ext cx="1939923" cy="369332"/>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轨迹聚类可视化</a:t>
            </a:r>
          </a:p>
        </p:txBody>
      </p:sp>
      <p:cxnSp>
        <p:nvCxnSpPr>
          <p:cNvPr id="14" name="直接箭头连接符 13">
            <a:extLst>
              <a:ext uri="{FF2B5EF4-FFF2-40B4-BE49-F238E27FC236}">
                <a16:creationId xmlns:a16="http://schemas.microsoft.com/office/drawing/2014/main" id="{F488F6C6-BF85-4427-B627-17F9CCDC15F7}"/>
              </a:ext>
            </a:extLst>
          </p:cNvPr>
          <p:cNvCxnSpPr/>
          <p:nvPr/>
        </p:nvCxnSpPr>
        <p:spPr>
          <a:xfrm>
            <a:off x="4097333" y="1793615"/>
            <a:ext cx="600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24B87299-1BC7-41EC-8F39-6C314E9484F5}"/>
              </a:ext>
            </a:extLst>
          </p:cNvPr>
          <p:cNvCxnSpPr/>
          <p:nvPr/>
        </p:nvCxnSpPr>
        <p:spPr>
          <a:xfrm>
            <a:off x="7335041" y="1793615"/>
            <a:ext cx="600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4BE163D4-CF6E-4448-91CF-F19EEAD13FE2}"/>
              </a:ext>
            </a:extLst>
          </p:cNvPr>
          <p:cNvCxnSpPr/>
          <p:nvPr/>
        </p:nvCxnSpPr>
        <p:spPr>
          <a:xfrm>
            <a:off x="1991715" y="4147482"/>
            <a:ext cx="600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5AD0038A-E888-4A06-BC64-85A8F94FD087}"/>
              </a:ext>
            </a:extLst>
          </p:cNvPr>
          <p:cNvCxnSpPr/>
          <p:nvPr/>
        </p:nvCxnSpPr>
        <p:spPr>
          <a:xfrm>
            <a:off x="4579142" y="4185909"/>
            <a:ext cx="600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8A353197-4C0B-49C1-B2F6-16F753D550DC}"/>
              </a:ext>
            </a:extLst>
          </p:cNvPr>
          <p:cNvCxnSpPr/>
          <p:nvPr/>
        </p:nvCxnSpPr>
        <p:spPr>
          <a:xfrm>
            <a:off x="7531095" y="4188138"/>
            <a:ext cx="600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矩形 19">
            <a:extLst>
              <a:ext uri="{FF2B5EF4-FFF2-40B4-BE49-F238E27FC236}">
                <a16:creationId xmlns:a16="http://schemas.microsoft.com/office/drawing/2014/main" id="{9E8E2DBE-0A1A-40D9-8604-B8F91618A0D5}"/>
              </a:ext>
            </a:extLst>
          </p:cNvPr>
          <p:cNvSpPr/>
          <p:nvPr/>
        </p:nvSpPr>
        <p:spPr>
          <a:xfrm>
            <a:off x="2244793" y="2206324"/>
            <a:ext cx="2339102" cy="1162691"/>
          </a:xfrm>
          <a:prstGeom prst="rect">
            <a:avLst/>
          </a:prstGeom>
        </p:spPr>
        <p:txBody>
          <a:bodyPr wrap="square">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将轨迹数据处理为类似于文本表征中的词汇形式，得到轨迹索引序列</a:t>
            </a:r>
            <a:endParaRPr lang="en-US" altLang="zh-CN" sz="16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7DA80248-3113-4F24-A72D-9106DF18CAC9}"/>
              </a:ext>
            </a:extLst>
          </p:cNvPr>
          <p:cNvSpPr/>
          <p:nvPr/>
        </p:nvSpPr>
        <p:spPr>
          <a:xfrm>
            <a:off x="8077198" y="2279238"/>
            <a:ext cx="2339102" cy="787523"/>
          </a:xfrm>
          <a:prstGeom prst="rect">
            <a:avLst/>
          </a:prstGeom>
        </p:spPr>
        <p:txBody>
          <a:bodyPr wrap="square">
            <a:spAutoFit/>
          </a:bodyPr>
          <a:lstStyle/>
          <a:p>
            <a:pPr algn="ctr">
              <a:lnSpc>
                <a:spcPct val="150000"/>
              </a:lnSpc>
            </a:pPr>
            <a:r>
              <a:rPr lang="en-US" altLang="zh-CN" sz="1600" dirty="0">
                <a:latin typeface="微软雅黑" panose="020B0503020204020204" pitchFamily="34" charset="-122"/>
                <a:ea typeface="微软雅黑" panose="020B0503020204020204" pitchFamily="34" charset="-122"/>
              </a:rPr>
              <a:t>Transformer-</a:t>
            </a:r>
            <a:r>
              <a:rPr lang="en-US" altLang="zh-CN" sz="1600" dirty="0" err="1">
                <a:latin typeface="微软雅黑" panose="020B0503020204020204" pitchFamily="34" charset="-122"/>
                <a:ea typeface="微软雅黑" panose="020B0503020204020204" pitchFamily="34" charset="-122"/>
              </a:rPr>
              <a:t>traj</a:t>
            </a:r>
            <a:endParaRPr lang="en-US" altLang="zh-CN" sz="1600" dirty="0">
              <a:latin typeface="微软雅黑" panose="020B0503020204020204" pitchFamily="34" charset="-122"/>
              <a:ea typeface="微软雅黑" panose="020B0503020204020204" pitchFamily="34" charset="-122"/>
            </a:endParaRPr>
          </a:p>
          <a:p>
            <a:pPr algn="ctr">
              <a:lnSpc>
                <a:spcPct val="150000"/>
              </a:lnSpc>
            </a:pPr>
            <a:r>
              <a:rPr lang="en-US" altLang="zh-CN" sz="1600" dirty="0">
                <a:latin typeface="微软雅黑" panose="020B0503020204020204" pitchFamily="34" charset="-122"/>
                <a:ea typeface="微软雅黑" panose="020B0503020204020204" pitchFamily="34" charset="-122"/>
              </a:rPr>
              <a:t>BERT-</a:t>
            </a:r>
            <a:r>
              <a:rPr lang="en-US" altLang="zh-CN" sz="1600" dirty="0" err="1">
                <a:latin typeface="微软雅黑" panose="020B0503020204020204" pitchFamily="34" charset="-122"/>
                <a:ea typeface="微软雅黑" panose="020B0503020204020204" pitchFamily="34" charset="-122"/>
              </a:rPr>
              <a:t>traj</a:t>
            </a:r>
            <a:endParaRPr lang="en-US" altLang="zh-CN" sz="1600" dirty="0">
              <a:latin typeface="微软雅黑" panose="020B0503020204020204" pitchFamily="34" charset="-122"/>
              <a:ea typeface="微软雅黑" panose="020B0503020204020204" pitchFamily="34" charset="-122"/>
            </a:endParaRPr>
          </a:p>
        </p:txBody>
      </p:sp>
      <p:sp>
        <p:nvSpPr>
          <p:cNvPr id="22" name="内容占位符 2">
            <a:extLst>
              <a:ext uri="{FF2B5EF4-FFF2-40B4-BE49-F238E27FC236}">
                <a16:creationId xmlns:a16="http://schemas.microsoft.com/office/drawing/2014/main" id="{E3DC1AC9-ED66-4040-9AAF-C2F72BAAF80C}"/>
              </a:ext>
            </a:extLst>
          </p:cNvPr>
          <p:cNvSpPr txBox="1">
            <a:spLocks/>
          </p:cNvSpPr>
          <p:nvPr/>
        </p:nvSpPr>
        <p:spPr>
          <a:xfrm>
            <a:off x="8098072" y="4726924"/>
            <a:ext cx="2215033" cy="1222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zh-CN" altLang="en-US" sz="1600" dirty="0">
                <a:latin typeface="微软雅黑" panose="020B0503020204020204" pitchFamily="34" charset="-122"/>
                <a:ea typeface="微软雅黑" panose="020B0503020204020204" pitchFamily="34" charset="-122"/>
              </a:rPr>
              <a:t>模型轨迹表达能力验证</a:t>
            </a:r>
            <a:endParaRPr lang="zh-CN" altLang="en-US" sz="1800" dirty="0">
              <a:latin typeface="微软雅黑" panose="020B0503020204020204" pitchFamily="34" charset="-122"/>
              <a:ea typeface="微软雅黑" panose="020B0503020204020204" pitchFamily="34" charset="-122"/>
            </a:endParaRPr>
          </a:p>
        </p:txBody>
      </p:sp>
      <p:sp>
        <p:nvSpPr>
          <p:cNvPr id="23" name="TextBox 47">
            <a:extLst>
              <a:ext uri="{FF2B5EF4-FFF2-40B4-BE49-F238E27FC236}">
                <a16:creationId xmlns:a16="http://schemas.microsoft.com/office/drawing/2014/main" id="{616B706A-25E4-421D-B3DF-FECED3974F27}"/>
              </a:ext>
            </a:extLst>
          </p:cNvPr>
          <p:cNvSpPr txBox="1"/>
          <p:nvPr/>
        </p:nvSpPr>
        <p:spPr>
          <a:xfrm>
            <a:off x="11856518" y="6402676"/>
            <a:ext cx="43191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5</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227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381751"/>
            <a:ext cx="9144000" cy="411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80604020202020204" charset="0"/>
              <a:buNone/>
              <a:defRPr/>
            </a:pPr>
            <a:endParaRPr lang="zh-CN" altLang="en-US" noProof="1">
              <a:latin typeface="微软雅黑" panose="020B0503020204020204" pitchFamily="34" charset="-122"/>
              <a:ea typeface="微软雅黑" panose="020B0503020204020204" pitchFamily="34" charset="-122"/>
            </a:endParaRPr>
          </a:p>
        </p:txBody>
      </p:sp>
      <p:sp>
        <p:nvSpPr>
          <p:cNvPr id="30" name="TextBox 29"/>
          <p:cNvSpPr txBox="1"/>
          <p:nvPr/>
        </p:nvSpPr>
        <p:spPr>
          <a:xfrm>
            <a:off x="11856518" y="6402676"/>
            <a:ext cx="43191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6</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F99A068F-3772-434F-85D7-BD2AB7EFBD64}"/>
              </a:ext>
            </a:extLst>
          </p:cNvPr>
          <p:cNvPicPr>
            <a:picLocks noChangeAspect="1"/>
          </p:cNvPicPr>
          <p:nvPr/>
        </p:nvPicPr>
        <p:blipFill>
          <a:blip r:embed="rId3"/>
          <a:stretch>
            <a:fillRect/>
          </a:stretch>
        </p:blipFill>
        <p:spPr>
          <a:xfrm>
            <a:off x="839635" y="2087345"/>
            <a:ext cx="5429094" cy="2435416"/>
          </a:xfrm>
          <a:prstGeom prst="rect">
            <a:avLst/>
          </a:prstGeom>
        </p:spPr>
      </p:pic>
      <p:sp>
        <p:nvSpPr>
          <p:cNvPr id="36" name="矩形 35">
            <a:extLst>
              <a:ext uri="{FF2B5EF4-FFF2-40B4-BE49-F238E27FC236}">
                <a16:creationId xmlns:a16="http://schemas.microsoft.com/office/drawing/2014/main" id="{9E4BF294-CEC9-4F7E-B63A-F3B5FD420A00}"/>
              </a:ext>
            </a:extLst>
          </p:cNvPr>
          <p:cNvSpPr/>
          <p:nvPr/>
        </p:nvSpPr>
        <p:spPr>
          <a:xfrm>
            <a:off x="2820648" y="1337909"/>
            <a:ext cx="1467068" cy="499624"/>
          </a:xfrm>
          <a:prstGeom prst="rect">
            <a:avLst/>
          </a:prstGeom>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数据集描述</a:t>
            </a:r>
            <a:endParaRPr lang="en-US" altLang="zh-CN" sz="20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F893C4A-A3DE-4105-9C0B-3388DA31FA2F}"/>
              </a:ext>
            </a:extLst>
          </p:cNvPr>
          <p:cNvSpPr/>
          <p:nvPr/>
        </p:nvSpPr>
        <p:spPr>
          <a:xfrm>
            <a:off x="623620" y="4959477"/>
            <a:ext cx="6480449" cy="87440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真实数据集</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葡萄牙波尔图市超过</a:t>
            </a:r>
            <a:r>
              <a:rPr lang="en-US" altLang="zh-CN" kern="100" dirty="0">
                <a:latin typeface="微软雅黑" panose="020B0503020204020204" pitchFamily="34" charset="-122"/>
                <a:ea typeface="微软雅黑" panose="020B0503020204020204" pitchFamily="34" charset="-122"/>
              </a:rPr>
              <a:t>19</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个月共</a:t>
            </a:r>
            <a:r>
              <a:rPr lang="en-US" altLang="zh-CN" kern="100" dirty="0">
                <a:latin typeface="微软雅黑" panose="020B0503020204020204" pitchFamily="34" charset="-122"/>
                <a:ea typeface="微软雅黑" panose="020B0503020204020204" pitchFamily="34" charset="-122"/>
              </a:rPr>
              <a:t>170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多万条出租车出行记录</a:t>
            </a:r>
            <a:endParaRPr lang="zh-CN" altLang="en-US"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52DCCE9A-A3B9-4812-B409-21FF4C479A64}"/>
              </a:ext>
            </a:extLst>
          </p:cNvPr>
          <p:cNvSpPr/>
          <p:nvPr/>
        </p:nvSpPr>
        <p:spPr>
          <a:xfrm>
            <a:off x="8428222" y="1455709"/>
            <a:ext cx="1210588" cy="499624"/>
          </a:xfrm>
          <a:prstGeom prst="rect">
            <a:avLst/>
          </a:prstGeom>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数据清洗</a:t>
            </a:r>
            <a:endParaRPr lang="en-US" altLang="zh-CN" sz="2000" dirty="0">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17E641B6-674E-442D-AA13-59F26BA14068}"/>
              </a:ext>
            </a:extLst>
          </p:cNvPr>
          <p:cNvSpPr/>
          <p:nvPr/>
        </p:nvSpPr>
        <p:spPr>
          <a:xfrm>
            <a:off x="841611" y="276418"/>
            <a:ext cx="1723549" cy="581057"/>
          </a:xfrm>
          <a:prstGeom prst="rect">
            <a:avLst/>
          </a:prstGeom>
        </p:spPr>
        <p:txBody>
          <a:bodyPr wrap="non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数据预处理</a:t>
            </a:r>
            <a:endParaRPr lang="en-US" altLang="zh-CN"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17D81AE-57E8-4A73-BBDC-2A289767072C}"/>
              </a:ext>
            </a:extLst>
          </p:cNvPr>
          <p:cNvSpPr txBox="1"/>
          <p:nvPr/>
        </p:nvSpPr>
        <p:spPr>
          <a:xfrm>
            <a:off x="7104068" y="2164149"/>
            <a:ext cx="5328371"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丢弃存在缺失值的数据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轨迹长度筛选 ：</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120]</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经纬度位置筛选 ：</a:t>
            </a:r>
            <a:r>
              <a:rPr lang="en-US" altLang="zh-CN" dirty="0">
                <a:latin typeface="微软雅黑" panose="020B0503020204020204" pitchFamily="34" charset="-122"/>
                <a:ea typeface="微软雅黑" panose="020B0503020204020204" pitchFamily="34" charset="-122"/>
              </a:rPr>
              <a:t>[[41.0, 41.26], [8.39, 8.73]]</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行程距离筛选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大于</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公里</a:t>
            </a:r>
          </a:p>
        </p:txBody>
      </p:sp>
      <p:sp>
        <p:nvSpPr>
          <p:cNvPr id="10" name="文本框 9">
            <a:extLst>
              <a:ext uri="{FF2B5EF4-FFF2-40B4-BE49-F238E27FC236}">
                <a16:creationId xmlns:a16="http://schemas.microsoft.com/office/drawing/2014/main" id="{C6CA5C26-26DA-4B1C-8624-4F9C24069658}"/>
              </a:ext>
            </a:extLst>
          </p:cNvPr>
          <p:cNvSpPr txBox="1"/>
          <p:nvPr/>
        </p:nvSpPr>
        <p:spPr>
          <a:xfrm>
            <a:off x="7534713" y="4902074"/>
            <a:ext cx="3600250" cy="880947"/>
          </a:xfrm>
          <a:prstGeom prst="rect">
            <a:avLst/>
          </a:prstGeom>
          <a:noFill/>
        </p:spPr>
        <p:txBody>
          <a:bodyPr wrap="square" rtlCol="0">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共</a:t>
            </a:r>
            <a:r>
              <a:rPr lang="en-US" altLang="zh-CN" dirty="0">
                <a:latin typeface="微软雅黑" panose="020B0503020204020204" pitchFamily="34" charset="-122"/>
                <a:ea typeface="微软雅黑" panose="020B0503020204020204" pitchFamily="34" charset="-122"/>
              </a:rPr>
              <a:t>783,947</a:t>
            </a:r>
            <a:r>
              <a:rPr lang="zh-CN" altLang="en-US" dirty="0">
                <a:latin typeface="微软雅黑" panose="020B0503020204020204" pitchFamily="34" charset="-122"/>
                <a:ea typeface="微软雅黑" panose="020B0503020204020204" pitchFamily="34" charset="-122"/>
              </a:rPr>
              <a:t>条数据</a:t>
            </a:r>
            <a:endParaRPr lang="en-US" altLang="zh-CN" dirty="0">
              <a:latin typeface="微软雅黑" panose="020B0503020204020204" pitchFamily="34" charset="-122"/>
              <a:ea typeface="微软雅黑" panose="020B0503020204020204" pitchFamily="34" charset="-122"/>
            </a:endParaRPr>
          </a:p>
          <a:p>
            <a:pPr algn="ctr">
              <a:lnSpc>
                <a:spcPct val="150000"/>
              </a:lnSpc>
            </a:pPr>
            <a:r>
              <a:rPr lang="zh-CN" altLang="en-US" dirty="0">
                <a:latin typeface="微软雅黑" panose="020B0503020204020204" pitchFamily="34" charset="-122"/>
                <a:ea typeface="微软雅黑" panose="020B0503020204020204" pitchFamily="34" charset="-122"/>
              </a:rPr>
              <a:t>训练集、测试集比例：</a:t>
            </a:r>
            <a:r>
              <a:rPr lang="en-US" altLang="zh-CN" dirty="0">
                <a:latin typeface="微软雅黑" panose="020B0503020204020204" pitchFamily="34" charset="-122"/>
                <a:ea typeface="微软雅黑" panose="020B0503020204020204" pitchFamily="34" charset="-122"/>
              </a:rPr>
              <a:t>8 : 2</a:t>
            </a:r>
            <a:endParaRPr lang="zh-CN" altLang="en-US" dirty="0">
              <a:latin typeface="微软雅黑" panose="020B0503020204020204" pitchFamily="34" charset="-122"/>
              <a:ea typeface="微软雅黑" panose="020B0503020204020204" pitchFamily="34" charset="-122"/>
            </a:endParaRPr>
          </a:p>
        </p:txBody>
      </p:sp>
      <p:sp>
        <p:nvSpPr>
          <p:cNvPr id="43" name="箭头: 右 42">
            <a:extLst>
              <a:ext uri="{FF2B5EF4-FFF2-40B4-BE49-F238E27FC236}">
                <a16:creationId xmlns:a16="http://schemas.microsoft.com/office/drawing/2014/main" id="{A5897195-3304-46D8-8563-8A0AE09D87F3}"/>
              </a:ext>
            </a:extLst>
          </p:cNvPr>
          <p:cNvSpPr/>
          <p:nvPr/>
        </p:nvSpPr>
        <p:spPr>
          <a:xfrm rot="5400000">
            <a:off x="8775084" y="4403079"/>
            <a:ext cx="516864" cy="31739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ACB0020-E1C7-4B57-8CFC-615A259110A1}"/>
              </a:ext>
            </a:extLst>
          </p:cNvPr>
          <p:cNvSpPr/>
          <p:nvPr/>
        </p:nvSpPr>
        <p:spPr>
          <a:xfrm>
            <a:off x="841611" y="276418"/>
            <a:ext cx="1723549" cy="581057"/>
          </a:xfrm>
          <a:prstGeom prst="rect">
            <a:avLst/>
          </a:prstGeom>
        </p:spPr>
        <p:txBody>
          <a:bodyPr wrap="non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数据预处理</a:t>
            </a:r>
            <a:endParaRPr lang="en-US" altLang="zh-CN" sz="2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C0CCAB0B-E980-44A3-BF10-C5CDA857D247}"/>
              </a:ext>
            </a:extLst>
          </p:cNvPr>
          <p:cNvSpPr/>
          <p:nvPr/>
        </p:nvSpPr>
        <p:spPr>
          <a:xfrm>
            <a:off x="844532" y="1356443"/>
            <a:ext cx="1723549" cy="499624"/>
          </a:xfrm>
          <a:prstGeom prst="rect">
            <a:avLst/>
          </a:prstGeom>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轨迹区域编码</a:t>
            </a:r>
            <a:endParaRPr lang="en-US" altLang="zh-CN" sz="2000" dirty="0">
              <a:latin typeface="微软雅黑" panose="020B0503020204020204" pitchFamily="34" charset="-122"/>
              <a:ea typeface="微软雅黑" panose="020B0503020204020204" pitchFamily="34" charset="-122"/>
            </a:endParaRPr>
          </a:p>
        </p:txBody>
      </p:sp>
      <p:graphicFrame>
        <p:nvGraphicFramePr>
          <p:cNvPr id="48" name="表格 48">
            <a:extLst>
              <a:ext uri="{FF2B5EF4-FFF2-40B4-BE49-F238E27FC236}">
                <a16:creationId xmlns:a16="http://schemas.microsoft.com/office/drawing/2014/main" id="{B54A3F87-81B0-43C8-8219-1AE0AB012721}"/>
              </a:ext>
            </a:extLst>
          </p:cNvPr>
          <p:cNvGraphicFramePr>
            <a:graphicFrameLocks noGrp="1"/>
          </p:cNvGraphicFramePr>
          <p:nvPr>
            <p:extLst>
              <p:ext uri="{D42A27DB-BD31-4B8C-83A1-F6EECF244321}">
                <p14:modId xmlns:p14="http://schemas.microsoft.com/office/powerpoint/2010/main" val="4123524624"/>
              </p:ext>
            </p:extLst>
          </p:nvPr>
        </p:nvGraphicFramePr>
        <p:xfrm>
          <a:off x="507533" y="2729500"/>
          <a:ext cx="4193678" cy="1112520"/>
        </p:xfrm>
        <a:graphic>
          <a:graphicData uri="http://schemas.openxmlformats.org/drawingml/2006/table">
            <a:tbl>
              <a:tblPr firstRow="1" bandRow="1">
                <a:tableStyleId>{5C22544A-7EE6-4342-B048-85BDC9FD1C3A}</a:tableStyleId>
              </a:tblPr>
              <a:tblGrid>
                <a:gridCol w="2096839">
                  <a:extLst>
                    <a:ext uri="{9D8B030D-6E8A-4147-A177-3AD203B41FA5}">
                      <a16:colId xmlns:a16="http://schemas.microsoft.com/office/drawing/2014/main" val="2484373114"/>
                    </a:ext>
                  </a:extLst>
                </a:gridCol>
                <a:gridCol w="2096839">
                  <a:extLst>
                    <a:ext uri="{9D8B030D-6E8A-4147-A177-3AD203B41FA5}">
                      <a16:colId xmlns:a16="http://schemas.microsoft.com/office/drawing/2014/main" val="1737313374"/>
                    </a:ext>
                  </a:extLst>
                </a:gridCol>
              </a:tblGrid>
              <a:tr h="370840">
                <a:tc>
                  <a:txBody>
                    <a:bodyPr/>
                    <a:lstStyle/>
                    <a:p>
                      <a:pPr algn="ctr"/>
                      <a:r>
                        <a:rPr lang="zh-CN" altLang="en-US" dirty="0"/>
                        <a:t>方向</a:t>
                      </a:r>
                    </a:p>
                  </a:txBody>
                  <a:tcPr/>
                </a:tc>
                <a:tc>
                  <a:txBody>
                    <a:bodyPr/>
                    <a:lstStyle/>
                    <a:p>
                      <a:pPr algn="ctr"/>
                      <a:r>
                        <a:rPr lang="zh-CN" altLang="en-US" dirty="0"/>
                        <a:t>距离（千米）</a:t>
                      </a:r>
                    </a:p>
                  </a:txBody>
                  <a:tcPr/>
                </a:tc>
                <a:extLst>
                  <a:ext uri="{0D108BD9-81ED-4DB2-BD59-A6C34878D82A}">
                    <a16:rowId xmlns:a16="http://schemas.microsoft.com/office/drawing/2014/main" val="3490784238"/>
                  </a:ext>
                </a:extLst>
              </a:tr>
              <a:tr h="370840">
                <a:tc>
                  <a:txBody>
                    <a:bodyPr/>
                    <a:lstStyle/>
                    <a:p>
                      <a:pPr algn="ctr"/>
                      <a:r>
                        <a:rPr lang="zh-CN" altLang="en-US" dirty="0"/>
                        <a:t>水平（东西）</a:t>
                      </a:r>
                    </a:p>
                  </a:txBody>
                  <a:tcPr/>
                </a:tc>
                <a:tc>
                  <a:txBody>
                    <a:bodyPr/>
                    <a:lstStyle/>
                    <a:p>
                      <a:pPr algn="ctr"/>
                      <a:r>
                        <a:rPr lang="en-US" altLang="zh-CN" dirty="0"/>
                        <a:t>28.477</a:t>
                      </a:r>
                      <a:endParaRPr lang="zh-CN" altLang="en-US" dirty="0"/>
                    </a:p>
                  </a:txBody>
                  <a:tcPr/>
                </a:tc>
                <a:extLst>
                  <a:ext uri="{0D108BD9-81ED-4DB2-BD59-A6C34878D82A}">
                    <a16:rowId xmlns:a16="http://schemas.microsoft.com/office/drawing/2014/main" val="3592639611"/>
                  </a:ext>
                </a:extLst>
              </a:tr>
              <a:tr h="370840">
                <a:tc>
                  <a:txBody>
                    <a:bodyPr/>
                    <a:lstStyle/>
                    <a:p>
                      <a:pPr algn="ctr"/>
                      <a:r>
                        <a:rPr lang="zh-CN" altLang="en-US" dirty="0"/>
                        <a:t>垂直（南北）</a:t>
                      </a:r>
                    </a:p>
                  </a:txBody>
                  <a:tcPr/>
                </a:tc>
                <a:tc>
                  <a:txBody>
                    <a:bodyPr/>
                    <a:lstStyle/>
                    <a:p>
                      <a:pPr algn="ctr"/>
                      <a:r>
                        <a:rPr lang="en-US" altLang="zh-CN" dirty="0"/>
                        <a:t>28.911</a:t>
                      </a:r>
                      <a:endParaRPr lang="zh-CN" altLang="en-US" dirty="0"/>
                    </a:p>
                  </a:txBody>
                  <a:tcPr/>
                </a:tc>
                <a:extLst>
                  <a:ext uri="{0D108BD9-81ED-4DB2-BD59-A6C34878D82A}">
                    <a16:rowId xmlns:a16="http://schemas.microsoft.com/office/drawing/2014/main" val="3101420191"/>
                  </a:ext>
                </a:extLst>
              </a:tr>
            </a:tbl>
          </a:graphicData>
        </a:graphic>
      </p:graphicFrame>
      <p:sp>
        <p:nvSpPr>
          <p:cNvPr id="50" name="文本框 49">
            <a:extLst>
              <a:ext uri="{FF2B5EF4-FFF2-40B4-BE49-F238E27FC236}">
                <a16:creationId xmlns:a16="http://schemas.microsoft.com/office/drawing/2014/main" id="{1FF5BA1B-42D1-488D-9A97-C1495DF5B48A}"/>
              </a:ext>
            </a:extLst>
          </p:cNvPr>
          <p:cNvSpPr txBox="1"/>
          <p:nvPr/>
        </p:nvSpPr>
        <p:spPr>
          <a:xfrm>
            <a:off x="1596302" y="4047958"/>
            <a:ext cx="2016140" cy="369332"/>
          </a:xfrm>
          <a:prstGeom prst="rect">
            <a:avLst/>
          </a:prstGeom>
          <a:noFill/>
        </p:spPr>
        <p:txBody>
          <a:bodyPr wrap="square" rtlCol="0">
            <a:spAutoFit/>
          </a:bodyPr>
          <a:lstStyle/>
          <a:p>
            <a:r>
              <a:rPr lang="zh-CN" altLang="en-US" dirty="0"/>
              <a:t>选定区域大小</a:t>
            </a:r>
          </a:p>
        </p:txBody>
      </p:sp>
      <p:grpSp>
        <p:nvGrpSpPr>
          <p:cNvPr id="90" name="组合 89">
            <a:extLst>
              <a:ext uri="{FF2B5EF4-FFF2-40B4-BE49-F238E27FC236}">
                <a16:creationId xmlns:a16="http://schemas.microsoft.com/office/drawing/2014/main" id="{DBDA98DF-046B-4BB9-9DD1-BB3BE8C1886C}"/>
              </a:ext>
            </a:extLst>
          </p:cNvPr>
          <p:cNvGrpSpPr/>
          <p:nvPr/>
        </p:nvGrpSpPr>
        <p:grpSpPr>
          <a:xfrm>
            <a:off x="5303945" y="1928339"/>
            <a:ext cx="5004347" cy="4073326"/>
            <a:chOff x="5987993" y="1825110"/>
            <a:chExt cx="5004347" cy="4073326"/>
          </a:xfrm>
        </p:grpSpPr>
        <p:cxnSp>
          <p:nvCxnSpPr>
            <p:cNvPr id="53" name="直接连接符 52">
              <a:extLst>
                <a:ext uri="{FF2B5EF4-FFF2-40B4-BE49-F238E27FC236}">
                  <a16:creationId xmlns:a16="http://schemas.microsoft.com/office/drawing/2014/main" id="{597FEBB9-D651-482A-9397-0563D80E174D}"/>
                </a:ext>
              </a:extLst>
            </p:cNvPr>
            <p:cNvCxnSpPr>
              <a:stCxn id="13" idx="3"/>
            </p:cNvCxnSpPr>
            <p:nvPr/>
          </p:nvCxnSpPr>
          <p:spPr>
            <a:xfrm>
              <a:off x="8868193" y="3265210"/>
              <a:ext cx="216015" cy="3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6557705A-C46D-4ECC-8FEB-700C41B3493A}"/>
                </a:ext>
              </a:extLst>
            </p:cNvPr>
            <p:cNvCxnSpPr/>
            <p:nvPr/>
          </p:nvCxnSpPr>
          <p:spPr>
            <a:xfrm>
              <a:off x="8880036" y="3547015"/>
              <a:ext cx="216015" cy="3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03E6A712-EE3E-4415-9D46-8B873167BE7A}"/>
                </a:ext>
              </a:extLst>
            </p:cNvPr>
            <p:cNvCxnSpPr/>
            <p:nvPr/>
          </p:nvCxnSpPr>
          <p:spPr>
            <a:xfrm>
              <a:off x="8976200" y="3261585"/>
              <a:ext cx="11843" cy="2854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9" name="组合 88">
              <a:extLst>
                <a:ext uri="{FF2B5EF4-FFF2-40B4-BE49-F238E27FC236}">
                  <a16:creationId xmlns:a16="http://schemas.microsoft.com/office/drawing/2014/main" id="{47F418B9-7816-40EA-B40D-892B01F1D5B1}"/>
                </a:ext>
              </a:extLst>
            </p:cNvPr>
            <p:cNvGrpSpPr/>
            <p:nvPr/>
          </p:nvGrpSpPr>
          <p:grpSpPr>
            <a:xfrm>
              <a:off x="5987993" y="1825110"/>
              <a:ext cx="5004347" cy="4073326"/>
              <a:chOff x="5987993" y="1825110"/>
              <a:chExt cx="5004347" cy="4073326"/>
            </a:xfrm>
          </p:grpSpPr>
          <p:grpSp>
            <p:nvGrpSpPr>
              <p:cNvPr id="44" name="组合 43">
                <a:extLst>
                  <a:ext uri="{FF2B5EF4-FFF2-40B4-BE49-F238E27FC236}">
                    <a16:creationId xmlns:a16="http://schemas.microsoft.com/office/drawing/2014/main" id="{9B34E127-4527-4F3C-9268-28A49692177E}"/>
                  </a:ext>
                </a:extLst>
              </p:cNvPr>
              <p:cNvGrpSpPr/>
              <p:nvPr/>
            </p:nvGrpSpPr>
            <p:grpSpPr>
              <a:xfrm>
                <a:off x="5987993" y="1825110"/>
                <a:ext cx="2880200" cy="2880200"/>
                <a:chOff x="7464095" y="1772885"/>
                <a:chExt cx="2880200" cy="2880200"/>
              </a:xfrm>
            </p:grpSpPr>
            <p:sp>
              <p:nvSpPr>
                <p:cNvPr id="13" name="矩形 12">
                  <a:extLst>
                    <a:ext uri="{FF2B5EF4-FFF2-40B4-BE49-F238E27FC236}">
                      <a16:creationId xmlns:a16="http://schemas.microsoft.com/office/drawing/2014/main" id="{AC347A0B-FBA9-45FD-AA0A-2E0CC18BFDFF}"/>
                    </a:ext>
                  </a:extLst>
                </p:cNvPr>
                <p:cNvSpPr/>
                <p:nvPr/>
              </p:nvSpPr>
              <p:spPr>
                <a:xfrm>
                  <a:off x="7464095" y="1772885"/>
                  <a:ext cx="2880200" cy="2880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2AF96829-F786-48DF-8204-5CF4E57CD324}"/>
                    </a:ext>
                  </a:extLst>
                </p:cNvPr>
                <p:cNvCxnSpPr>
                  <a:cxnSpLocks/>
                </p:cNvCxnSpPr>
                <p:nvPr/>
              </p:nvCxnSpPr>
              <p:spPr>
                <a:xfrm>
                  <a:off x="7464095" y="2060905"/>
                  <a:ext cx="288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95FAF00-8789-4BDB-939A-AF95170406B1}"/>
                    </a:ext>
                  </a:extLst>
                </p:cNvPr>
                <p:cNvCxnSpPr>
                  <a:cxnSpLocks/>
                </p:cNvCxnSpPr>
                <p:nvPr/>
              </p:nvCxnSpPr>
              <p:spPr>
                <a:xfrm>
                  <a:off x="7464095" y="2348925"/>
                  <a:ext cx="288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1781491-37AA-4B98-B9DC-03B6D907E68A}"/>
                    </a:ext>
                  </a:extLst>
                </p:cNvPr>
                <p:cNvCxnSpPr>
                  <a:cxnSpLocks/>
                </p:cNvCxnSpPr>
                <p:nvPr/>
              </p:nvCxnSpPr>
              <p:spPr>
                <a:xfrm>
                  <a:off x="7464095" y="2636945"/>
                  <a:ext cx="288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BD37AF6-FA32-471B-8E8B-9AE33EE18C27}"/>
                    </a:ext>
                  </a:extLst>
                </p:cNvPr>
                <p:cNvCxnSpPr>
                  <a:cxnSpLocks/>
                </p:cNvCxnSpPr>
                <p:nvPr/>
              </p:nvCxnSpPr>
              <p:spPr>
                <a:xfrm>
                  <a:off x="7464095" y="2924965"/>
                  <a:ext cx="288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3FDE9ED-09DB-42AF-B6FC-62DD192D5ABF}"/>
                    </a:ext>
                  </a:extLst>
                </p:cNvPr>
                <p:cNvCxnSpPr>
                  <a:cxnSpLocks/>
                </p:cNvCxnSpPr>
                <p:nvPr/>
              </p:nvCxnSpPr>
              <p:spPr>
                <a:xfrm>
                  <a:off x="7464095" y="3212985"/>
                  <a:ext cx="288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23FED53-2DDE-4129-A84D-619FA256FDF2}"/>
                    </a:ext>
                  </a:extLst>
                </p:cNvPr>
                <p:cNvCxnSpPr>
                  <a:cxnSpLocks/>
                </p:cNvCxnSpPr>
                <p:nvPr/>
              </p:nvCxnSpPr>
              <p:spPr>
                <a:xfrm>
                  <a:off x="7464095" y="3501005"/>
                  <a:ext cx="288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3567C7F-4B09-492F-B689-22F446E1CBB3}"/>
                    </a:ext>
                  </a:extLst>
                </p:cNvPr>
                <p:cNvCxnSpPr>
                  <a:cxnSpLocks/>
                </p:cNvCxnSpPr>
                <p:nvPr/>
              </p:nvCxnSpPr>
              <p:spPr>
                <a:xfrm>
                  <a:off x="7464095" y="3789025"/>
                  <a:ext cx="288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C5D1310-43F0-42AC-84E9-9DA8AD0F48E8}"/>
                    </a:ext>
                  </a:extLst>
                </p:cNvPr>
                <p:cNvCxnSpPr>
                  <a:cxnSpLocks/>
                </p:cNvCxnSpPr>
                <p:nvPr/>
              </p:nvCxnSpPr>
              <p:spPr>
                <a:xfrm>
                  <a:off x="7464095" y="4077045"/>
                  <a:ext cx="288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1DBAE03-17A1-4249-A493-66E1F179CFEA}"/>
                    </a:ext>
                  </a:extLst>
                </p:cNvPr>
                <p:cNvCxnSpPr>
                  <a:cxnSpLocks/>
                </p:cNvCxnSpPr>
                <p:nvPr/>
              </p:nvCxnSpPr>
              <p:spPr>
                <a:xfrm>
                  <a:off x="7464095" y="4365065"/>
                  <a:ext cx="288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77AE7A6-6350-438A-A924-50F852704C2B}"/>
                    </a:ext>
                  </a:extLst>
                </p:cNvPr>
                <p:cNvCxnSpPr>
                  <a:cxnSpLocks/>
                </p:cNvCxnSpPr>
                <p:nvPr/>
              </p:nvCxnSpPr>
              <p:spPr>
                <a:xfrm flipV="1">
                  <a:off x="7752115" y="1780134"/>
                  <a:ext cx="0" cy="2872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D1E717-5F9F-4E0F-B182-712C138477E5}"/>
                    </a:ext>
                  </a:extLst>
                </p:cNvPr>
                <p:cNvCxnSpPr>
                  <a:cxnSpLocks/>
                </p:cNvCxnSpPr>
                <p:nvPr/>
              </p:nvCxnSpPr>
              <p:spPr>
                <a:xfrm flipV="1">
                  <a:off x="8040135" y="1772885"/>
                  <a:ext cx="0" cy="2872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9509479-9B04-4E1F-B6B4-E3B8610D0940}"/>
                    </a:ext>
                  </a:extLst>
                </p:cNvPr>
                <p:cNvCxnSpPr>
                  <a:cxnSpLocks/>
                </p:cNvCxnSpPr>
                <p:nvPr/>
              </p:nvCxnSpPr>
              <p:spPr>
                <a:xfrm flipV="1">
                  <a:off x="8328155" y="1772885"/>
                  <a:ext cx="0" cy="2872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41FADCB3-587B-4DF0-AB71-FC13DBB73599}"/>
                    </a:ext>
                  </a:extLst>
                </p:cNvPr>
                <p:cNvCxnSpPr>
                  <a:cxnSpLocks/>
                </p:cNvCxnSpPr>
                <p:nvPr/>
              </p:nvCxnSpPr>
              <p:spPr>
                <a:xfrm flipV="1">
                  <a:off x="8616175" y="1772885"/>
                  <a:ext cx="0" cy="2872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C806429-8BEE-473E-ADDC-1FC6623B4A0A}"/>
                    </a:ext>
                  </a:extLst>
                </p:cNvPr>
                <p:cNvCxnSpPr>
                  <a:cxnSpLocks/>
                </p:cNvCxnSpPr>
                <p:nvPr/>
              </p:nvCxnSpPr>
              <p:spPr>
                <a:xfrm flipV="1">
                  <a:off x="8904195" y="1772885"/>
                  <a:ext cx="0" cy="2872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DE694F6-8EA1-45FA-B857-D5A7657A0B0F}"/>
                    </a:ext>
                  </a:extLst>
                </p:cNvPr>
                <p:cNvCxnSpPr>
                  <a:cxnSpLocks/>
                </p:cNvCxnSpPr>
                <p:nvPr/>
              </p:nvCxnSpPr>
              <p:spPr>
                <a:xfrm flipV="1">
                  <a:off x="9192215" y="1772885"/>
                  <a:ext cx="0" cy="2872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3F92E82-F322-4F21-B1F5-A986C493609D}"/>
                    </a:ext>
                  </a:extLst>
                </p:cNvPr>
                <p:cNvCxnSpPr>
                  <a:cxnSpLocks/>
                </p:cNvCxnSpPr>
                <p:nvPr/>
              </p:nvCxnSpPr>
              <p:spPr>
                <a:xfrm flipV="1">
                  <a:off x="9480235" y="1772885"/>
                  <a:ext cx="0" cy="2872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DAAFDF8-176D-4969-B33B-729E12203E54}"/>
                    </a:ext>
                  </a:extLst>
                </p:cNvPr>
                <p:cNvCxnSpPr>
                  <a:cxnSpLocks/>
                </p:cNvCxnSpPr>
                <p:nvPr/>
              </p:nvCxnSpPr>
              <p:spPr>
                <a:xfrm flipV="1">
                  <a:off x="9768255" y="1772885"/>
                  <a:ext cx="0" cy="2872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57DF5A0-F537-4FFF-A999-48DFA7835450}"/>
                    </a:ext>
                  </a:extLst>
                </p:cNvPr>
                <p:cNvCxnSpPr>
                  <a:cxnSpLocks/>
                </p:cNvCxnSpPr>
                <p:nvPr/>
              </p:nvCxnSpPr>
              <p:spPr>
                <a:xfrm flipV="1">
                  <a:off x="10056275" y="1772885"/>
                  <a:ext cx="0" cy="2872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文本框 40">
                <a:extLst>
                  <a:ext uri="{FF2B5EF4-FFF2-40B4-BE49-F238E27FC236}">
                    <a16:creationId xmlns:a16="http://schemas.microsoft.com/office/drawing/2014/main" id="{5DC19CAB-09A8-46DD-9967-A6C195FB3055}"/>
                  </a:ext>
                </a:extLst>
              </p:cNvPr>
              <p:cNvSpPr txBox="1"/>
              <p:nvPr/>
            </p:nvSpPr>
            <p:spPr>
              <a:xfrm>
                <a:off x="6420023" y="5017489"/>
                <a:ext cx="2448170" cy="880947"/>
              </a:xfrm>
              <a:prstGeom prst="rect">
                <a:avLst/>
              </a:prstGeom>
              <a:noFill/>
            </p:spPr>
            <p:txBody>
              <a:bodyPr wrap="square" rtlCol="0">
                <a:spAutoFit/>
              </a:bodyPr>
              <a:lstStyle/>
              <a:p>
                <a:pPr>
                  <a:lnSpc>
                    <a:spcPct val="150000"/>
                  </a:lnSpc>
                </a:pPr>
                <a:r>
                  <a:rPr lang="en-US" altLang="zh-CN" dirty="0"/>
                  <a:t>300</a:t>
                </a:r>
                <a:r>
                  <a:rPr lang="zh-CN" altLang="en-US" dirty="0"/>
                  <a:t>*</a:t>
                </a:r>
                <a:r>
                  <a:rPr lang="en-US" altLang="zh-CN" dirty="0"/>
                  <a:t>300</a:t>
                </a:r>
                <a:r>
                  <a:rPr lang="zh-CN" altLang="en-US" dirty="0"/>
                  <a:t>个小方格</a:t>
                </a:r>
                <a:endParaRPr lang="en-US" altLang="zh-CN" dirty="0"/>
              </a:p>
              <a:p>
                <a:pPr>
                  <a:lnSpc>
                    <a:spcPct val="150000"/>
                  </a:lnSpc>
                </a:pPr>
                <a:r>
                  <a:rPr lang="zh-CN" altLang="en-US" dirty="0"/>
                  <a:t>对方格</a:t>
                </a:r>
                <a:r>
                  <a:rPr lang="en-US" altLang="zh-CN" dirty="0"/>
                  <a:t>one-hot</a:t>
                </a:r>
                <a:r>
                  <a:rPr lang="zh-CN" altLang="en-US" dirty="0"/>
                  <a:t>编码</a:t>
                </a:r>
              </a:p>
            </p:txBody>
          </p:sp>
          <p:sp>
            <p:nvSpPr>
              <p:cNvPr id="57" name="文本框 56">
                <a:extLst>
                  <a:ext uri="{FF2B5EF4-FFF2-40B4-BE49-F238E27FC236}">
                    <a16:creationId xmlns:a16="http://schemas.microsoft.com/office/drawing/2014/main" id="{1E0EA72A-BD5B-4794-80FF-7424295E119D}"/>
                  </a:ext>
                </a:extLst>
              </p:cNvPr>
              <p:cNvSpPr txBox="1"/>
              <p:nvPr/>
            </p:nvSpPr>
            <p:spPr>
              <a:xfrm>
                <a:off x="8976200" y="3219634"/>
                <a:ext cx="2016140" cy="369332"/>
              </a:xfrm>
              <a:prstGeom prst="rect">
                <a:avLst/>
              </a:prstGeom>
              <a:noFill/>
            </p:spPr>
            <p:txBody>
              <a:bodyPr wrap="square" rtlCol="0">
                <a:spAutoFit/>
              </a:bodyPr>
              <a:lstStyle/>
              <a:p>
                <a:r>
                  <a:rPr lang="zh-CN" altLang="en-US" dirty="0"/>
                  <a:t>约</a:t>
                </a:r>
                <a:r>
                  <a:rPr lang="en-US" altLang="zh-CN" dirty="0"/>
                  <a:t>100</a:t>
                </a:r>
                <a:r>
                  <a:rPr lang="zh-CN" altLang="en-US" dirty="0"/>
                  <a:t>米</a:t>
                </a:r>
              </a:p>
            </p:txBody>
          </p:sp>
        </p:grpSp>
        <p:grpSp>
          <p:nvGrpSpPr>
            <p:cNvPr id="88" name="组合 87">
              <a:extLst>
                <a:ext uri="{FF2B5EF4-FFF2-40B4-BE49-F238E27FC236}">
                  <a16:creationId xmlns:a16="http://schemas.microsoft.com/office/drawing/2014/main" id="{7ED8FB30-716E-4F21-B7CE-865F3EE52E14}"/>
                </a:ext>
              </a:extLst>
            </p:cNvPr>
            <p:cNvGrpSpPr/>
            <p:nvPr/>
          </p:nvGrpSpPr>
          <p:grpSpPr>
            <a:xfrm>
              <a:off x="6246059" y="2884819"/>
              <a:ext cx="2892706" cy="995991"/>
              <a:chOff x="1729315" y="3314700"/>
              <a:chExt cx="4866747" cy="1322278"/>
            </a:xfrm>
          </p:grpSpPr>
          <p:sp>
            <p:nvSpPr>
              <p:cNvPr id="59" name="椭圆 58">
                <a:extLst>
                  <a:ext uri="{FF2B5EF4-FFF2-40B4-BE49-F238E27FC236}">
                    <a16:creationId xmlns:a16="http://schemas.microsoft.com/office/drawing/2014/main" id="{D7FA1C17-5054-4BCA-B81B-3FD3F715BBEA}"/>
                  </a:ext>
                </a:extLst>
              </p:cNvPr>
              <p:cNvSpPr/>
              <p:nvPr/>
            </p:nvSpPr>
            <p:spPr>
              <a:xfrm>
                <a:off x="1932254" y="4162351"/>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060AD2C9-4C2F-40CA-8D33-1FF33EEF2954}"/>
                  </a:ext>
                </a:extLst>
              </p:cNvPr>
              <p:cNvSpPr/>
              <p:nvPr/>
            </p:nvSpPr>
            <p:spPr>
              <a:xfrm>
                <a:off x="2343150" y="3886200"/>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B061342E-5916-4055-99CE-9934530E332C}"/>
                  </a:ext>
                </a:extLst>
              </p:cNvPr>
              <p:cNvSpPr/>
              <p:nvPr/>
            </p:nvSpPr>
            <p:spPr>
              <a:xfrm>
                <a:off x="2798233" y="4000500"/>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0288959F-A965-4793-8B4C-563BC4437B0D}"/>
                  </a:ext>
                </a:extLst>
              </p:cNvPr>
              <p:cNvSpPr/>
              <p:nvPr/>
            </p:nvSpPr>
            <p:spPr>
              <a:xfrm>
                <a:off x="3249085" y="4286250"/>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0F7E2A2D-797F-4221-8233-D76BF1689369}"/>
                  </a:ext>
                </a:extLst>
              </p:cNvPr>
              <p:cNvSpPr/>
              <p:nvPr/>
            </p:nvSpPr>
            <p:spPr>
              <a:xfrm>
                <a:off x="3743325" y="4114800"/>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42D5109D-1CAD-4EBD-BED4-6004F2F668E8}"/>
                  </a:ext>
                </a:extLst>
              </p:cNvPr>
              <p:cNvSpPr/>
              <p:nvPr/>
            </p:nvSpPr>
            <p:spPr>
              <a:xfrm>
                <a:off x="4114800" y="3781425"/>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3BBEDBFB-C19B-46CA-A0F8-362AF62E6C2F}"/>
                  </a:ext>
                </a:extLst>
              </p:cNvPr>
              <p:cNvSpPr/>
              <p:nvPr/>
            </p:nvSpPr>
            <p:spPr>
              <a:xfrm>
                <a:off x="4448175" y="3457575"/>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EC817E9E-114E-4116-88DD-AA63E494D662}"/>
                  </a:ext>
                </a:extLst>
              </p:cNvPr>
              <p:cNvSpPr/>
              <p:nvPr/>
            </p:nvSpPr>
            <p:spPr>
              <a:xfrm>
                <a:off x="4962525" y="3314700"/>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E5267EAB-C621-4B45-9489-5BF73230D84C}"/>
                  </a:ext>
                </a:extLst>
              </p:cNvPr>
              <p:cNvSpPr txBox="1"/>
              <p:nvPr/>
            </p:nvSpPr>
            <p:spPr>
              <a:xfrm>
                <a:off x="1729315" y="4257675"/>
                <a:ext cx="975786"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1</a:t>
                </a:r>
                <a:endParaRPr lang="zh-CN" altLang="en-US" sz="1100" i="1" baseline="-25000" dirty="0">
                  <a:latin typeface="Times New Roman" panose="02020603050405020304" pitchFamily="18" charset="0"/>
                  <a:cs typeface="Times New Roman" panose="02020603050405020304" pitchFamily="18" charset="0"/>
                </a:endParaRPr>
              </a:p>
            </p:txBody>
          </p:sp>
          <p:sp>
            <p:nvSpPr>
              <p:cNvPr id="68" name="椭圆 67">
                <a:extLst>
                  <a:ext uri="{FF2B5EF4-FFF2-40B4-BE49-F238E27FC236}">
                    <a16:creationId xmlns:a16="http://schemas.microsoft.com/office/drawing/2014/main" id="{FDD78791-869E-454F-B31E-FD76A03B71E5}"/>
                  </a:ext>
                </a:extLst>
              </p:cNvPr>
              <p:cNvSpPr/>
              <p:nvPr/>
            </p:nvSpPr>
            <p:spPr>
              <a:xfrm>
                <a:off x="5410200" y="3438525"/>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2651059D-E88C-462A-9C90-112E0956AAD7}"/>
                  </a:ext>
                </a:extLst>
              </p:cNvPr>
              <p:cNvSpPr/>
              <p:nvPr/>
            </p:nvSpPr>
            <p:spPr>
              <a:xfrm>
                <a:off x="5819775" y="3314700"/>
                <a:ext cx="104775" cy="1047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294EAFA4-2E06-40C3-A06D-ACFB4A48B463}"/>
                  </a:ext>
                </a:extLst>
              </p:cNvPr>
              <p:cNvSpPr txBox="1"/>
              <p:nvPr/>
            </p:nvSpPr>
            <p:spPr>
              <a:xfrm>
                <a:off x="2174345" y="4041517"/>
                <a:ext cx="975786"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2</a:t>
                </a:r>
                <a:endParaRPr lang="zh-CN" altLang="en-US" sz="1100" i="1" baseline="-25000" dirty="0">
                  <a:latin typeface="Times New Roman" panose="02020603050405020304" pitchFamily="18" charset="0"/>
                  <a:cs typeface="Times New Roman" panose="02020603050405020304" pitchFamily="18" charset="0"/>
                </a:endParaRPr>
              </a:p>
            </p:txBody>
          </p:sp>
          <p:sp>
            <p:nvSpPr>
              <p:cNvPr id="71" name="文本框 70">
                <a:extLst>
                  <a:ext uri="{FF2B5EF4-FFF2-40B4-BE49-F238E27FC236}">
                    <a16:creationId xmlns:a16="http://schemas.microsoft.com/office/drawing/2014/main" id="{8215C794-BA61-480C-A0BC-4949F9CBEDA9}"/>
                  </a:ext>
                </a:extLst>
              </p:cNvPr>
              <p:cNvSpPr txBox="1"/>
              <p:nvPr/>
            </p:nvSpPr>
            <p:spPr>
              <a:xfrm>
                <a:off x="2648477" y="4132790"/>
                <a:ext cx="346076"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3</a:t>
                </a:r>
                <a:endParaRPr lang="zh-CN" altLang="en-US" sz="1100" i="1" baseline="-25000" dirty="0">
                  <a:latin typeface="Times New Roman" panose="02020603050405020304" pitchFamily="18" charset="0"/>
                  <a:cs typeface="Times New Roman" panose="02020603050405020304" pitchFamily="18" charset="0"/>
                </a:endParaRPr>
              </a:p>
            </p:txBody>
          </p:sp>
          <p:sp>
            <p:nvSpPr>
              <p:cNvPr id="72" name="文本框 71">
                <a:extLst>
                  <a:ext uri="{FF2B5EF4-FFF2-40B4-BE49-F238E27FC236}">
                    <a16:creationId xmlns:a16="http://schemas.microsoft.com/office/drawing/2014/main" id="{8F109CDE-E93C-48E6-BF1E-7CD5A314CB46}"/>
                  </a:ext>
                </a:extLst>
              </p:cNvPr>
              <p:cNvSpPr txBox="1"/>
              <p:nvPr/>
            </p:nvSpPr>
            <p:spPr>
              <a:xfrm>
                <a:off x="3052762" y="4375368"/>
                <a:ext cx="885825"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4</a:t>
                </a:r>
                <a:endParaRPr lang="zh-CN" altLang="en-US" sz="1100" i="1" baseline="-25000" dirty="0">
                  <a:latin typeface="Times New Roman" panose="02020603050405020304" pitchFamily="18" charset="0"/>
                  <a:cs typeface="Times New Roman" panose="02020603050405020304" pitchFamily="18" charset="0"/>
                </a:endParaRPr>
              </a:p>
            </p:txBody>
          </p:sp>
          <p:sp>
            <p:nvSpPr>
              <p:cNvPr id="73" name="文本框 72">
                <a:extLst>
                  <a:ext uri="{FF2B5EF4-FFF2-40B4-BE49-F238E27FC236}">
                    <a16:creationId xmlns:a16="http://schemas.microsoft.com/office/drawing/2014/main" id="{D27AD671-53A3-4F34-9756-E95DAB908833}"/>
                  </a:ext>
                </a:extLst>
              </p:cNvPr>
              <p:cNvSpPr txBox="1"/>
              <p:nvPr/>
            </p:nvSpPr>
            <p:spPr>
              <a:xfrm>
                <a:off x="3659187" y="4257893"/>
                <a:ext cx="885825"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5</a:t>
                </a:r>
                <a:endParaRPr lang="zh-CN" altLang="en-US" sz="1100" i="1" baseline="-25000" dirty="0">
                  <a:latin typeface="Times New Roman" panose="02020603050405020304" pitchFamily="18" charset="0"/>
                  <a:cs typeface="Times New Roman" panose="02020603050405020304" pitchFamily="18" charset="0"/>
                </a:endParaRPr>
              </a:p>
            </p:txBody>
          </p:sp>
          <p:sp>
            <p:nvSpPr>
              <p:cNvPr id="74" name="文本框 73">
                <a:extLst>
                  <a:ext uri="{FF2B5EF4-FFF2-40B4-BE49-F238E27FC236}">
                    <a16:creationId xmlns:a16="http://schemas.microsoft.com/office/drawing/2014/main" id="{05D61AB9-1AA8-47A0-A335-A75B5E67044D}"/>
                  </a:ext>
                </a:extLst>
              </p:cNvPr>
              <p:cNvSpPr txBox="1"/>
              <p:nvPr/>
            </p:nvSpPr>
            <p:spPr>
              <a:xfrm>
                <a:off x="4058179" y="3920689"/>
                <a:ext cx="885825"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6</a:t>
                </a:r>
                <a:endParaRPr lang="zh-CN" altLang="en-US" sz="1100" i="1" dirty="0">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DD2DF134-8A2D-4A80-871A-3E961F529471}"/>
                  </a:ext>
                </a:extLst>
              </p:cNvPr>
              <p:cNvSpPr txBox="1"/>
              <p:nvPr/>
            </p:nvSpPr>
            <p:spPr>
              <a:xfrm>
                <a:off x="4348162" y="3553043"/>
                <a:ext cx="885825"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7</a:t>
                </a:r>
                <a:endParaRPr lang="zh-CN" altLang="en-US" sz="1100" i="1"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D209EF58-7E8C-4CA4-82A4-3E1FF0A9088B}"/>
                  </a:ext>
                </a:extLst>
              </p:cNvPr>
              <p:cNvSpPr txBox="1"/>
              <p:nvPr/>
            </p:nvSpPr>
            <p:spPr>
              <a:xfrm>
                <a:off x="4818062" y="3464143"/>
                <a:ext cx="885825"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8</a:t>
                </a:r>
                <a:endParaRPr lang="zh-CN" altLang="en-US" sz="1100" i="1" dirty="0">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356749A1-0B7E-48C7-A013-0C39F3695C53}"/>
                  </a:ext>
                </a:extLst>
              </p:cNvPr>
              <p:cNvSpPr txBox="1"/>
              <p:nvPr/>
            </p:nvSpPr>
            <p:spPr>
              <a:xfrm>
                <a:off x="5316537" y="3533993"/>
                <a:ext cx="885825"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9</a:t>
                </a:r>
                <a:endParaRPr lang="zh-CN" altLang="en-US" sz="1100" i="1" dirty="0">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11913D87-8AEC-4D6E-B67E-06CABD6D7C9F}"/>
                  </a:ext>
                </a:extLst>
              </p:cNvPr>
              <p:cNvSpPr txBox="1"/>
              <p:nvPr/>
            </p:nvSpPr>
            <p:spPr>
              <a:xfrm>
                <a:off x="5710237" y="3422868"/>
                <a:ext cx="885825" cy="261610"/>
              </a:xfrm>
              <a:prstGeom prst="rect">
                <a:avLst/>
              </a:prstGeom>
              <a:noFill/>
              <a:ln>
                <a:noFill/>
              </a:ln>
            </p:spPr>
            <p:txBody>
              <a:bodyPr wrap="square" rtlCol="0">
                <a:spAutoFit/>
              </a:bodyPr>
              <a:lstStyle/>
              <a:p>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10</a:t>
                </a:r>
                <a:endParaRPr lang="zh-CN" altLang="en-US" sz="1100" i="1" baseline="-25000" dirty="0">
                  <a:latin typeface="Times New Roman" panose="02020603050405020304" pitchFamily="18" charset="0"/>
                  <a:cs typeface="Times New Roman" panose="02020603050405020304" pitchFamily="18" charset="0"/>
                </a:endParaRPr>
              </a:p>
            </p:txBody>
          </p:sp>
          <p:cxnSp>
            <p:nvCxnSpPr>
              <p:cNvPr id="79" name="直接连接符 78">
                <a:extLst>
                  <a:ext uri="{FF2B5EF4-FFF2-40B4-BE49-F238E27FC236}">
                    <a16:creationId xmlns:a16="http://schemas.microsoft.com/office/drawing/2014/main" id="{217C96D0-3CFE-4926-8C7A-4CFFAC87A2B3}"/>
                  </a:ext>
                </a:extLst>
              </p:cNvPr>
              <p:cNvCxnSpPr>
                <a:cxnSpLocks/>
              </p:cNvCxnSpPr>
              <p:nvPr/>
            </p:nvCxnSpPr>
            <p:spPr>
              <a:xfrm flipV="1">
                <a:off x="1983846" y="3920594"/>
                <a:ext cx="412748" cy="307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FEEFCE1B-BB48-481E-AD74-B7AFC4201D0A}"/>
                  </a:ext>
                </a:extLst>
              </p:cNvPr>
              <p:cNvCxnSpPr>
                <a:cxnSpLocks/>
              </p:cNvCxnSpPr>
              <p:nvPr/>
            </p:nvCxnSpPr>
            <p:spPr>
              <a:xfrm>
                <a:off x="2395538" y="3924300"/>
                <a:ext cx="454026" cy="125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92208AAA-57CA-49A2-BA51-2EA5EFE18B6C}"/>
                  </a:ext>
                </a:extLst>
              </p:cNvPr>
              <p:cNvCxnSpPr/>
              <p:nvPr/>
            </p:nvCxnSpPr>
            <p:spPr>
              <a:xfrm>
                <a:off x="2849564" y="4049494"/>
                <a:ext cx="451908" cy="308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947CAB7C-DCCA-4EAB-943F-A36545D81466}"/>
                  </a:ext>
                </a:extLst>
              </p:cNvPr>
              <p:cNvCxnSpPr>
                <a:cxnSpLocks/>
                <a:endCxn id="63" idx="7"/>
              </p:cNvCxnSpPr>
              <p:nvPr/>
            </p:nvCxnSpPr>
            <p:spPr>
              <a:xfrm flipV="1">
                <a:off x="3311527" y="4130144"/>
                <a:ext cx="521229" cy="199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1407056B-991B-45A5-A287-0DDF9AC0B9E1}"/>
                  </a:ext>
                </a:extLst>
              </p:cNvPr>
              <p:cNvCxnSpPr>
                <a:cxnSpLocks/>
                <a:stCxn id="63" idx="7"/>
                <a:endCxn id="64" idx="7"/>
              </p:cNvCxnSpPr>
              <p:nvPr/>
            </p:nvCxnSpPr>
            <p:spPr>
              <a:xfrm flipV="1">
                <a:off x="3832756" y="3796769"/>
                <a:ext cx="371475" cy="333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C7A5CE3F-39B8-4314-9398-60936C03EEFD}"/>
                  </a:ext>
                </a:extLst>
              </p:cNvPr>
              <p:cNvCxnSpPr>
                <a:cxnSpLocks/>
                <a:stCxn id="64" idx="3"/>
                <a:endCxn id="65" idx="3"/>
              </p:cNvCxnSpPr>
              <p:nvPr/>
            </p:nvCxnSpPr>
            <p:spPr>
              <a:xfrm flipV="1">
                <a:off x="4130144" y="3547006"/>
                <a:ext cx="333375" cy="323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D8629DDD-C547-411F-BF45-7530A34E276D}"/>
                  </a:ext>
                </a:extLst>
              </p:cNvPr>
              <p:cNvCxnSpPr>
                <a:cxnSpLocks/>
                <a:stCxn id="65" idx="3"/>
                <a:endCxn id="66" idx="7"/>
              </p:cNvCxnSpPr>
              <p:nvPr/>
            </p:nvCxnSpPr>
            <p:spPr>
              <a:xfrm flipV="1">
                <a:off x="4463519" y="3330044"/>
                <a:ext cx="588437" cy="216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54C3CA8D-7659-4791-8454-2F8DBFAD953F}"/>
                  </a:ext>
                </a:extLst>
              </p:cNvPr>
              <p:cNvCxnSpPr>
                <a:stCxn id="66" idx="1"/>
              </p:cNvCxnSpPr>
              <p:nvPr/>
            </p:nvCxnSpPr>
            <p:spPr>
              <a:xfrm>
                <a:off x="4977869" y="3330044"/>
                <a:ext cx="537106" cy="179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ACC2216E-5650-424D-956F-13458FA29439}"/>
                  </a:ext>
                </a:extLst>
              </p:cNvPr>
              <p:cNvCxnSpPr>
                <a:cxnSpLocks/>
                <a:endCxn id="69" idx="3"/>
              </p:cNvCxnSpPr>
              <p:nvPr/>
            </p:nvCxnSpPr>
            <p:spPr>
              <a:xfrm flipV="1">
                <a:off x="5514975" y="3404131"/>
                <a:ext cx="320144" cy="8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1" name="文本框 90">
            <a:extLst>
              <a:ext uri="{FF2B5EF4-FFF2-40B4-BE49-F238E27FC236}">
                <a16:creationId xmlns:a16="http://schemas.microsoft.com/office/drawing/2014/main" id="{D21F0A0B-DFD1-4DF4-B637-29499DB48861}"/>
              </a:ext>
            </a:extLst>
          </p:cNvPr>
          <p:cNvSpPr txBox="1"/>
          <p:nvPr/>
        </p:nvSpPr>
        <p:spPr>
          <a:xfrm>
            <a:off x="9393089" y="2346609"/>
            <a:ext cx="2268158" cy="369332"/>
          </a:xfrm>
          <a:prstGeom prst="rect">
            <a:avLst/>
          </a:prstGeom>
          <a:noFill/>
        </p:spPr>
        <p:txBody>
          <a:bodyPr wrap="square" rtlCol="0">
            <a:spAutoFit/>
          </a:bodyPr>
          <a:lstStyle/>
          <a:p>
            <a:r>
              <a:rPr lang="zh-CN" altLang="en-US" dirty="0"/>
              <a:t>轨迹经纬度点对</a:t>
            </a:r>
          </a:p>
        </p:txBody>
      </p:sp>
      <p:sp>
        <p:nvSpPr>
          <p:cNvPr id="92" name="箭头: 下 91">
            <a:extLst>
              <a:ext uri="{FF2B5EF4-FFF2-40B4-BE49-F238E27FC236}">
                <a16:creationId xmlns:a16="http://schemas.microsoft.com/office/drawing/2014/main" id="{7C05F4C7-CAF5-46EA-8C2F-6F264D9BFFCD}"/>
              </a:ext>
            </a:extLst>
          </p:cNvPr>
          <p:cNvSpPr/>
          <p:nvPr/>
        </p:nvSpPr>
        <p:spPr>
          <a:xfrm>
            <a:off x="10115656" y="3021597"/>
            <a:ext cx="385272" cy="714931"/>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4DF3815D-D5DC-4572-8EAA-A6FCE7478163}"/>
              </a:ext>
            </a:extLst>
          </p:cNvPr>
          <p:cNvSpPr txBox="1"/>
          <p:nvPr/>
        </p:nvSpPr>
        <p:spPr>
          <a:xfrm>
            <a:off x="9357219" y="4114451"/>
            <a:ext cx="2268158" cy="369332"/>
          </a:xfrm>
          <a:prstGeom prst="rect">
            <a:avLst/>
          </a:prstGeom>
          <a:noFill/>
        </p:spPr>
        <p:txBody>
          <a:bodyPr wrap="square" rtlCol="0">
            <a:spAutoFit/>
          </a:bodyPr>
          <a:lstStyle/>
          <a:p>
            <a:r>
              <a:rPr lang="zh-CN" altLang="en-US" dirty="0"/>
              <a:t>轨迹落点索引序列</a:t>
            </a:r>
          </a:p>
        </p:txBody>
      </p:sp>
      <p:sp>
        <p:nvSpPr>
          <p:cNvPr id="94" name="TextBox 47">
            <a:extLst>
              <a:ext uri="{FF2B5EF4-FFF2-40B4-BE49-F238E27FC236}">
                <a16:creationId xmlns:a16="http://schemas.microsoft.com/office/drawing/2014/main" id="{BA998F94-36C7-4D30-8058-B5116605C7C9}"/>
              </a:ext>
            </a:extLst>
          </p:cNvPr>
          <p:cNvSpPr txBox="1"/>
          <p:nvPr/>
        </p:nvSpPr>
        <p:spPr>
          <a:xfrm>
            <a:off x="11856518" y="6453210"/>
            <a:ext cx="43191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7</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400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表格 26">
            <a:extLst>
              <a:ext uri="{FF2B5EF4-FFF2-40B4-BE49-F238E27FC236}">
                <a16:creationId xmlns:a16="http://schemas.microsoft.com/office/drawing/2014/main" id="{240B2CD1-695F-464D-8E42-20E47D6AAF03}"/>
              </a:ext>
            </a:extLst>
          </p:cNvPr>
          <p:cNvGraphicFramePr>
            <a:graphicFrameLocks noGrp="1"/>
          </p:cNvGraphicFramePr>
          <p:nvPr>
            <p:extLst>
              <p:ext uri="{D42A27DB-BD31-4B8C-83A1-F6EECF244321}">
                <p14:modId xmlns:p14="http://schemas.microsoft.com/office/powerpoint/2010/main" val="3324994405"/>
              </p:ext>
            </p:extLst>
          </p:nvPr>
        </p:nvGraphicFramePr>
        <p:xfrm>
          <a:off x="2279558" y="332785"/>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论文背景</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rPr>
                        <a:t>模型设计</a:t>
                      </a:r>
                      <a:endParaRPr kumimoji="0" lang="en-US" altLang="zh-CN"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Calibri" pitchFamily="34" charset="0"/>
                        </a:rPr>
                        <a:t>模型评估</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论文总结</a:t>
                      </a:r>
                      <a:endParaRPr kumimoji="0" lang="zh-CN" altLang="en-US" sz="3200" b="0" i="0" u="none" strike="noStrike" cap="none" normalizeH="0" baseline="0" dirty="0">
                        <a:ln>
                          <a:noFill/>
                        </a:ln>
                        <a:solidFill>
                          <a:srgbClr val="17375E"/>
                        </a:solidFill>
                        <a:effectLst/>
                        <a:latin typeface="微软雅黑" pitchFamily="34" charset="-122"/>
                        <a:ea typeface="微软雅黑" pitchFamily="34" charset="-122"/>
                        <a:sym typeface="Calibri" pitchFamily="34" charset="0"/>
                      </a:endParaRP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52" name="矩形 51">
            <a:extLst>
              <a:ext uri="{FF2B5EF4-FFF2-40B4-BE49-F238E27FC236}">
                <a16:creationId xmlns:a16="http://schemas.microsoft.com/office/drawing/2014/main" id="{233162FC-5625-4AA6-A5E3-B2DA94A5A46A}"/>
              </a:ext>
            </a:extLst>
          </p:cNvPr>
          <p:cNvSpPr/>
          <p:nvPr/>
        </p:nvSpPr>
        <p:spPr>
          <a:xfrm>
            <a:off x="965466" y="1347282"/>
            <a:ext cx="7146673" cy="499624"/>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（一）使用多头注意力机制代替</a:t>
            </a:r>
            <a:r>
              <a:rPr lang="en-US" altLang="zh-CN" sz="2000" dirty="0">
                <a:latin typeface="微软雅黑" panose="020B0503020204020204" pitchFamily="34" charset="-122"/>
                <a:ea typeface="微软雅黑" panose="020B0503020204020204" pitchFamily="34" charset="-122"/>
              </a:rPr>
              <a:t>RNN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Transformer-traj</a:t>
            </a:r>
          </a:p>
        </p:txBody>
      </p:sp>
      <p:grpSp>
        <p:nvGrpSpPr>
          <p:cNvPr id="3" name="组合 2">
            <a:extLst>
              <a:ext uri="{FF2B5EF4-FFF2-40B4-BE49-F238E27FC236}">
                <a16:creationId xmlns:a16="http://schemas.microsoft.com/office/drawing/2014/main" id="{AE923AC6-5974-47C5-9653-F35B6FCD0035}"/>
              </a:ext>
            </a:extLst>
          </p:cNvPr>
          <p:cNvGrpSpPr/>
          <p:nvPr/>
        </p:nvGrpSpPr>
        <p:grpSpPr>
          <a:xfrm>
            <a:off x="1343670" y="3395804"/>
            <a:ext cx="9531660" cy="3345426"/>
            <a:chOff x="-10161" y="2251265"/>
            <a:chExt cx="9531660" cy="3345426"/>
          </a:xfrm>
        </p:grpSpPr>
        <p:pic>
          <p:nvPicPr>
            <p:cNvPr id="16" name="图片 15">
              <a:extLst>
                <a:ext uri="{FF2B5EF4-FFF2-40B4-BE49-F238E27FC236}">
                  <a16:creationId xmlns:a16="http://schemas.microsoft.com/office/drawing/2014/main" id="{6489AABA-9C85-43D2-B544-378199C49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9558" y="2251265"/>
              <a:ext cx="4742635" cy="2470380"/>
            </a:xfrm>
            <a:prstGeom prst="rect">
              <a:avLst/>
            </a:prstGeom>
          </p:spPr>
        </p:pic>
        <p:grpSp>
          <p:nvGrpSpPr>
            <p:cNvPr id="19" name="组合 18">
              <a:extLst>
                <a:ext uri="{FF2B5EF4-FFF2-40B4-BE49-F238E27FC236}">
                  <a16:creationId xmlns:a16="http://schemas.microsoft.com/office/drawing/2014/main" id="{82DAE7FD-A288-474D-9A7E-07C613C725F4}"/>
                </a:ext>
              </a:extLst>
            </p:cNvPr>
            <p:cNvGrpSpPr/>
            <p:nvPr/>
          </p:nvGrpSpPr>
          <p:grpSpPr>
            <a:xfrm>
              <a:off x="-10161" y="3098394"/>
              <a:ext cx="2528791" cy="2498297"/>
              <a:chOff x="492688" y="2873775"/>
              <a:chExt cx="3112096" cy="2680867"/>
            </a:xfrm>
          </p:grpSpPr>
          <p:pic>
            <p:nvPicPr>
              <p:cNvPr id="53" name="图片 52">
                <a:extLst>
                  <a:ext uri="{FF2B5EF4-FFF2-40B4-BE49-F238E27FC236}">
                    <a16:creationId xmlns:a16="http://schemas.microsoft.com/office/drawing/2014/main" id="{B670FD6F-55D9-42C8-BD6D-2FA84E2CD261}"/>
                  </a:ext>
                </a:extLst>
              </p:cNvPr>
              <p:cNvPicPr/>
              <p:nvPr/>
            </p:nvPicPr>
            <p:blipFill>
              <a:blip r:embed="rId5">
                <a:extLst>
                  <a:ext uri="{28A0092B-C50C-407E-A947-70E740481C1C}">
                    <a14:useLocalDpi xmlns:a14="http://schemas.microsoft.com/office/drawing/2010/main" val="0"/>
                  </a:ext>
                </a:extLst>
              </a:blip>
              <a:stretch>
                <a:fillRect/>
              </a:stretch>
            </p:blipFill>
            <p:spPr>
              <a:xfrm>
                <a:off x="887642" y="2873775"/>
                <a:ext cx="2473960" cy="2499360"/>
              </a:xfrm>
              <a:prstGeom prst="rect">
                <a:avLst/>
              </a:prstGeom>
            </p:spPr>
          </p:pic>
          <p:sp>
            <p:nvSpPr>
              <p:cNvPr id="17" name="对话气泡: 椭圆形 16">
                <a:extLst>
                  <a:ext uri="{FF2B5EF4-FFF2-40B4-BE49-F238E27FC236}">
                    <a16:creationId xmlns:a16="http://schemas.microsoft.com/office/drawing/2014/main" id="{2D1495DE-D9B7-4967-84AF-5975F7520A7D}"/>
                  </a:ext>
                </a:extLst>
              </p:cNvPr>
              <p:cNvSpPr/>
              <p:nvPr/>
            </p:nvSpPr>
            <p:spPr>
              <a:xfrm rot="12316189">
                <a:off x="492688" y="2956636"/>
                <a:ext cx="3112096" cy="2598006"/>
              </a:xfrm>
              <a:prstGeom prst="wedgeEllipseCallou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8A2CB5C5-5531-4D90-9EB1-4B3C2EB9C22F}"/>
                </a:ext>
              </a:extLst>
            </p:cNvPr>
            <p:cNvGrpSpPr/>
            <p:nvPr/>
          </p:nvGrpSpPr>
          <p:grpSpPr>
            <a:xfrm>
              <a:off x="6921967" y="2639886"/>
              <a:ext cx="2599532" cy="2884348"/>
              <a:chOff x="8738307" y="2189051"/>
              <a:chExt cx="2962265" cy="3634367"/>
            </a:xfrm>
          </p:grpSpPr>
          <p:pic>
            <p:nvPicPr>
              <p:cNvPr id="21" name="图片 20">
                <a:extLst>
                  <a:ext uri="{FF2B5EF4-FFF2-40B4-BE49-F238E27FC236}">
                    <a16:creationId xmlns:a16="http://schemas.microsoft.com/office/drawing/2014/main" id="{1C4053D0-28FB-4383-9F35-9FA15414A63F}"/>
                  </a:ext>
                </a:extLst>
              </p:cNvPr>
              <p:cNvPicPr>
                <a:picLocks noChangeAspect="1"/>
              </p:cNvPicPr>
              <p:nvPr/>
            </p:nvPicPr>
            <p:blipFill>
              <a:blip r:embed="rId6"/>
              <a:stretch>
                <a:fillRect/>
              </a:stretch>
            </p:blipFill>
            <p:spPr>
              <a:xfrm>
                <a:off x="9012601" y="2316345"/>
                <a:ext cx="2502028" cy="3213264"/>
              </a:xfrm>
              <a:prstGeom prst="rect">
                <a:avLst/>
              </a:prstGeom>
            </p:spPr>
          </p:pic>
          <p:sp>
            <p:nvSpPr>
              <p:cNvPr id="25" name="对话气泡: 椭圆形 24">
                <a:extLst>
                  <a:ext uri="{FF2B5EF4-FFF2-40B4-BE49-F238E27FC236}">
                    <a16:creationId xmlns:a16="http://schemas.microsoft.com/office/drawing/2014/main" id="{3C17DB51-4708-49BA-9399-8B140309A1BF}"/>
                  </a:ext>
                </a:extLst>
              </p:cNvPr>
              <p:cNvSpPr/>
              <p:nvPr/>
            </p:nvSpPr>
            <p:spPr>
              <a:xfrm rot="6160113">
                <a:off x="8402256" y="2525102"/>
                <a:ext cx="3634367" cy="2962265"/>
              </a:xfrm>
              <a:prstGeom prst="wedgeEllipseCallou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矩形 55">
            <a:extLst>
              <a:ext uri="{FF2B5EF4-FFF2-40B4-BE49-F238E27FC236}">
                <a16:creationId xmlns:a16="http://schemas.microsoft.com/office/drawing/2014/main" id="{EBFB812F-074B-43BB-B93E-7F9B7A641586}"/>
              </a:ext>
            </a:extLst>
          </p:cNvPr>
          <p:cNvSpPr/>
          <p:nvPr/>
        </p:nvSpPr>
        <p:spPr>
          <a:xfrm>
            <a:off x="4743961" y="5898227"/>
            <a:ext cx="2722925" cy="458908"/>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Transformer-</a:t>
            </a:r>
            <a:r>
              <a:rPr lang="en-US" altLang="zh-CN" dirty="0" err="1">
                <a:latin typeface="微软雅黑" panose="020B0503020204020204" pitchFamily="34" charset="-122"/>
                <a:ea typeface="微软雅黑" panose="020B0503020204020204" pitchFamily="34" charset="-122"/>
              </a:rPr>
              <a:t>traj</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结构图</a:t>
            </a:r>
            <a:endParaRPr lang="en-US" altLang="zh-CN" dirty="0">
              <a:latin typeface="微软雅黑" panose="020B0503020204020204" pitchFamily="34" charset="-122"/>
              <a:ea typeface="微软雅黑" panose="020B0503020204020204" pitchFamily="34" charset="-122"/>
            </a:endParaRPr>
          </a:p>
        </p:txBody>
      </p:sp>
      <p:sp>
        <p:nvSpPr>
          <p:cNvPr id="12" name="TextBox 47">
            <a:extLst>
              <a:ext uri="{FF2B5EF4-FFF2-40B4-BE49-F238E27FC236}">
                <a16:creationId xmlns:a16="http://schemas.microsoft.com/office/drawing/2014/main" id="{94F79696-2BD1-4709-B70F-3F5FAB7C3EB5}"/>
              </a:ext>
            </a:extLst>
          </p:cNvPr>
          <p:cNvSpPr txBox="1"/>
          <p:nvPr/>
        </p:nvSpPr>
        <p:spPr>
          <a:xfrm>
            <a:off x="11856400" y="6474681"/>
            <a:ext cx="43191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8</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D8968201-F5FD-40DC-A8FE-3FC9A2A865F6}"/>
              </a:ext>
            </a:extLst>
          </p:cNvPr>
          <p:cNvSpPr/>
          <p:nvPr/>
        </p:nvSpPr>
        <p:spPr>
          <a:xfrm>
            <a:off x="1665381" y="2207569"/>
            <a:ext cx="4619746" cy="1422954"/>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动态计算每个样本点与已知的</a:t>
            </a:r>
            <a:r>
              <a:rPr lang="zh-CN" altLang="en-US" sz="2000" dirty="0">
                <a:solidFill>
                  <a:srgbClr val="4F81BD"/>
                </a:solidFill>
                <a:latin typeface="微软雅黑" panose="020B0503020204020204" pitchFamily="34" charset="-122"/>
                <a:ea typeface="微软雅黑" panose="020B0503020204020204" pitchFamily="34" charset="-122"/>
              </a:rPr>
              <a:t>整条轨迹</a:t>
            </a:r>
            <a:r>
              <a:rPr lang="zh-CN" altLang="en-US" sz="2000" dirty="0">
                <a:latin typeface="微软雅黑" panose="020B0503020204020204" pitchFamily="34" charset="-122"/>
                <a:ea typeface="微软雅黑" panose="020B0503020204020204" pitchFamily="34" charset="-122"/>
              </a:rPr>
              <a:t>序列相关程度，提取轨迹时空特征</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18" name="箭头: 右 17">
            <a:extLst>
              <a:ext uri="{FF2B5EF4-FFF2-40B4-BE49-F238E27FC236}">
                <a16:creationId xmlns:a16="http://schemas.microsoft.com/office/drawing/2014/main" id="{0DF4427B-F983-4768-B090-F870661EEA69}"/>
              </a:ext>
            </a:extLst>
          </p:cNvPr>
          <p:cNvSpPr/>
          <p:nvPr/>
        </p:nvSpPr>
        <p:spPr>
          <a:xfrm>
            <a:off x="6285127" y="2531205"/>
            <a:ext cx="516864" cy="31739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82A4ED9F-93B9-4DFF-A7CC-659FD2003B8D}"/>
              </a:ext>
            </a:extLst>
          </p:cNvPr>
          <p:cNvSpPr/>
          <p:nvPr/>
        </p:nvSpPr>
        <p:spPr>
          <a:xfrm>
            <a:off x="7453185" y="2041615"/>
            <a:ext cx="3168817" cy="142295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解决了长距离依赖问题</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多尺度</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可以并行</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7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1" y="1174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11856518" y="6474681"/>
            <a:ext cx="43191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9</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DA948951-392B-4393-AE0D-A0479F62C107}"/>
              </a:ext>
            </a:extLst>
          </p:cNvPr>
          <p:cNvSpPr/>
          <p:nvPr/>
        </p:nvSpPr>
        <p:spPr>
          <a:xfrm>
            <a:off x="5453188" y="1586671"/>
            <a:ext cx="1210588" cy="499624"/>
          </a:xfrm>
          <a:prstGeom prst="rect">
            <a:avLst/>
          </a:prstGeom>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模型训练</a:t>
            </a:r>
            <a:endParaRPr lang="en-US" altLang="zh-CN" sz="20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C9199197-AF66-4D4A-B76E-8337EBA2A28C}"/>
              </a:ext>
            </a:extLst>
          </p:cNvPr>
          <p:cNvSpPr/>
          <p:nvPr/>
        </p:nvSpPr>
        <p:spPr>
          <a:xfrm>
            <a:off x="3513518" y="5615532"/>
            <a:ext cx="1107996"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数据准备</a:t>
            </a:r>
            <a:endParaRPr lang="en-US" altLang="zh-CN"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FD07A404-A3A8-4967-94A2-3713AC4AE159}"/>
              </a:ext>
            </a:extLst>
          </p:cNvPr>
          <p:cNvSpPr txBox="1"/>
          <p:nvPr/>
        </p:nvSpPr>
        <p:spPr>
          <a:xfrm>
            <a:off x="125342" y="3071477"/>
            <a:ext cx="1224086" cy="369332"/>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原训练集</a:t>
            </a:r>
            <a:endParaRPr lang="en-US" altLang="zh-CN" dirty="0">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D94AAFDA-B236-4D00-8840-848FDB130B9D}"/>
              </a:ext>
            </a:extLst>
          </p:cNvPr>
          <p:cNvCxnSpPr>
            <a:cxnSpLocks/>
          </p:cNvCxnSpPr>
          <p:nvPr/>
        </p:nvCxnSpPr>
        <p:spPr>
          <a:xfrm>
            <a:off x="1335242" y="3284990"/>
            <a:ext cx="7284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E6A9E0C-FB4B-4F7C-A216-5AB48AAA96DA}"/>
              </a:ext>
            </a:extLst>
          </p:cNvPr>
          <p:cNvSpPr txBox="1"/>
          <p:nvPr/>
        </p:nvSpPr>
        <p:spPr>
          <a:xfrm>
            <a:off x="2135725" y="3096303"/>
            <a:ext cx="1323890" cy="369332"/>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下采样</a:t>
            </a:r>
            <a:endParaRPr lang="en-US" altLang="zh-CN"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0F85AFD-58D2-45A0-8B74-949B35643C40}"/>
              </a:ext>
            </a:extLst>
          </p:cNvPr>
          <p:cNvSpPr txBox="1"/>
          <p:nvPr/>
        </p:nvSpPr>
        <p:spPr>
          <a:xfrm>
            <a:off x="4467426" y="3111706"/>
            <a:ext cx="1591056" cy="369332"/>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加噪声</a:t>
            </a:r>
          </a:p>
        </p:txBody>
      </p:sp>
      <p:cxnSp>
        <p:nvCxnSpPr>
          <p:cNvPr id="22" name="直接箭头连接符 21">
            <a:extLst>
              <a:ext uri="{FF2B5EF4-FFF2-40B4-BE49-F238E27FC236}">
                <a16:creationId xmlns:a16="http://schemas.microsoft.com/office/drawing/2014/main" id="{7C009C4E-1FA9-41CA-AFE6-A941F240A5CE}"/>
              </a:ext>
            </a:extLst>
          </p:cNvPr>
          <p:cNvCxnSpPr>
            <a:cxnSpLocks/>
          </p:cNvCxnSpPr>
          <p:nvPr/>
        </p:nvCxnSpPr>
        <p:spPr>
          <a:xfrm>
            <a:off x="3519173" y="3270094"/>
            <a:ext cx="935807" cy="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28C7CF3-90F0-4A87-9878-D83A9A76A60C}"/>
                  </a:ext>
                </a:extLst>
              </p:cNvPr>
              <p:cNvSpPr/>
              <p:nvPr/>
            </p:nvSpPr>
            <p:spPr>
              <a:xfrm>
                <a:off x="1758312" y="3727527"/>
                <a:ext cx="2234720"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原轨迹长度为</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使用采样率</a:t>
                </a:r>
                <a14:m>
                  <m:oMath xmlns:m="http://schemas.openxmlformats.org/officeDocument/2006/math">
                    <m:r>
                      <a:rPr lang="zh-CN" altLang="en-US" i="1">
                        <a:latin typeface="Cambria Math" panose="02040503050406030204" pitchFamily="18" charset="0"/>
                      </a:rPr>
                      <m:t>𝛼</m:t>
                    </m:r>
                  </m:oMath>
                </a14:m>
                <a:r>
                  <a:rPr lang="zh-CN" altLang="en-US" dirty="0">
                    <a:latin typeface="微软雅黑" panose="020B0503020204020204" pitchFamily="34" charset="-122"/>
                    <a:ea typeface="微软雅黑" panose="020B0503020204020204" pitchFamily="34" charset="-122"/>
                  </a:rPr>
                  <a:t>下采样后轨迹长度为</a:t>
                </a:r>
                <a:r>
                  <a:rPr lang="en-US" altLang="zh-CN" dirty="0">
                    <a:latin typeface="微软雅黑" panose="020B0503020204020204" pitchFamily="34" charset="-122"/>
                    <a:ea typeface="微软雅黑" panose="020B0503020204020204" pitchFamily="34" charset="-122"/>
                  </a:rPr>
                  <a:t>L*(1-</a:t>
                </a:r>
                <a14:m>
                  <m:oMath xmlns:m="http://schemas.openxmlformats.org/officeDocument/2006/math">
                    <m:r>
                      <a:rPr lang="zh-CN" altLang="en-US" i="1">
                        <a:latin typeface="Cambria Math" panose="02040503050406030204" pitchFamily="18" charset="0"/>
                      </a:rPr>
                      <m:t>𝛼</m:t>
                    </m:r>
                  </m:oMath>
                </a14:m>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18" name="矩形 17">
                <a:extLst>
                  <a:ext uri="{FF2B5EF4-FFF2-40B4-BE49-F238E27FC236}">
                    <a16:creationId xmlns:a16="http://schemas.microsoft.com/office/drawing/2014/main" id="{028C7CF3-90F0-4A87-9878-D83A9A76A60C}"/>
                  </a:ext>
                </a:extLst>
              </p:cNvPr>
              <p:cNvSpPr>
                <a:spLocks noRot="1" noChangeAspect="1" noMove="1" noResize="1" noEditPoints="1" noAdjustHandles="1" noChangeArrowheads="1" noChangeShapeType="1" noTextEdit="1"/>
              </p:cNvSpPr>
              <p:nvPr/>
            </p:nvSpPr>
            <p:spPr>
              <a:xfrm>
                <a:off x="1758312" y="3727527"/>
                <a:ext cx="2234720" cy="923330"/>
              </a:xfrm>
              <a:prstGeom prst="rect">
                <a:avLst/>
              </a:prstGeom>
              <a:blipFill>
                <a:blip r:embed="rId4"/>
                <a:stretch>
                  <a:fillRect l="-2180" t="-3289" r="-5722"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A25F3A43-9ED5-49E3-B9B7-06F5F31546F7}"/>
                  </a:ext>
                </a:extLst>
              </p:cNvPr>
              <p:cNvSpPr/>
              <p:nvPr/>
            </p:nvSpPr>
            <p:spPr>
              <a:xfrm>
                <a:off x="4162758" y="3710713"/>
                <a:ext cx="2808195"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使用加噪率</a:t>
                </a:r>
                <a14:m>
                  <m:oMath xmlns:m="http://schemas.openxmlformats.org/officeDocument/2006/math">
                    <m:r>
                      <a:rPr lang="zh-CN" altLang="en-US" i="1">
                        <a:latin typeface="Cambria Math" panose="02040503050406030204" pitchFamily="18" charset="0"/>
                      </a:rPr>
                      <m:t>𝛽</m:t>
                    </m:r>
                    <m:r>
                      <a:rPr lang="zh-CN" altLang="en-US" i="1" smtClean="0">
                        <a:latin typeface="Cambria Math" panose="02040503050406030204" pitchFamily="18" charset="0"/>
                      </a:rPr>
                      <m:t>进行</m:t>
                    </m:r>
                  </m:oMath>
                </a14:m>
                <a:r>
                  <a:rPr lang="zh-CN" altLang="en-US" dirty="0">
                    <a:latin typeface="微软雅黑" panose="020B0503020204020204" pitchFamily="34" charset="-122"/>
                    <a:ea typeface="微软雅黑" panose="020B0503020204020204" pitchFamily="34" charset="-122"/>
                  </a:rPr>
                  <a:t>加噪后有</a:t>
                </a:r>
                <a:r>
                  <a:rPr lang="en-US" altLang="zh-CN" dirty="0">
                    <a:latin typeface="微软雅黑" panose="020B0503020204020204" pitchFamily="34" charset="-122"/>
                    <a:ea typeface="微软雅黑" panose="020B0503020204020204" pitchFamily="34" charset="-122"/>
                  </a:rPr>
                  <a:t>L*</a:t>
                </a:r>
                <a14:m>
                  <m:oMath xmlns:m="http://schemas.openxmlformats.org/officeDocument/2006/math">
                    <m:r>
                      <a:rPr lang="zh-CN" altLang="en-US" i="1" smtClean="0">
                        <a:latin typeface="Cambria Math" panose="02040503050406030204" pitchFamily="18" charset="0"/>
                      </a:rPr>
                      <m:t>𝛽</m:t>
                    </m:r>
                    <m:r>
                      <a:rPr lang="zh-CN" altLang="en-US" i="1">
                        <a:latin typeface="Cambria Math" panose="02040503050406030204" pitchFamily="18" charset="0"/>
                      </a:rPr>
                      <m:t>个</m:t>
                    </m:r>
                  </m:oMath>
                </a14:m>
                <a:r>
                  <a:rPr lang="zh-CN" altLang="en-US" dirty="0">
                    <a:latin typeface="微软雅黑" panose="020B0503020204020204" pitchFamily="34" charset="-122"/>
                    <a:ea typeface="微软雅黑" panose="020B0503020204020204" pitchFamily="34" charset="-122"/>
                  </a:rPr>
                  <a:t>元素会在原有基础上经纬度分别增加随机大小的漂移成为轨迹噪点</a:t>
                </a:r>
              </a:p>
            </p:txBody>
          </p:sp>
        </mc:Choice>
        <mc:Fallback xmlns="">
          <p:sp>
            <p:nvSpPr>
              <p:cNvPr id="37" name="矩形 36">
                <a:extLst>
                  <a:ext uri="{FF2B5EF4-FFF2-40B4-BE49-F238E27FC236}">
                    <a16:creationId xmlns:a16="http://schemas.microsoft.com/office/drawing/2014/main" id="{A25F3A43-9ED5-49E3-B9B7-06F5F31546F7}"/>
                  </a:ext>
                </a:extLst>
              </p:cNvPr>
              <p:cNvSpPr>
                <a:spLocks noRot="1" noChangeAspect="1" noMove="1" noResize="1" noEditPoints="1" noAdjustHandles="1" noChangeArrowheads="1" noChangeShapeType="1" noTextEdit="1"/>
              </p:cNvSpPr>
              <p:nvPr/>
            </p:nvSpPr>
            <p:spPr>
              <a:xfrm>
                <a:off x="4162758" y="3710713"/>
                <a:ext cx="2808195" cy="1200329"/>
              </a:xfrm>
              <a:prstGeom prst="rect">
                <a:avLst/>
              </a:prstGeom>
              <a:blipFill>
                <a:blip r:embed="rId5"/>
                <a:stretch>
                  <a:fillRect l="-1952" t="-3046" r="-1518" b="-7107"/>
                </a:stretch>
              </a:blipFill>
            </p:spPr>
            <p:txBody>
              <a:bodyPr/>
              <a:lstStyle/>
              <a:p>
                <a:r>
                  <a:rPr lang="zh-CN" altLang="en-US">
                    <a:noFill/>
                  </a:rPr>
                  <a:t> </a:t>
                </a:r>
              </a:p>
            </p:txBody>
          </p:sp>
        </mc:Fallback>
      </mc:AlternateContent>
      <p:sp>
        <p:nvSpPr>
          <p:cNvPr id="36" name="流程图: 过程 35">
            <a:extLst>
              <a:ext uri="{FF2B5EF4-FFF2-40B4-BE49-F238E27FC236}">
                <a16:creationId xmlns:a16="http://schemas.microsoft.com/office/drawing/2014/main" id="{33F18B64-464B-44A3-A3D8-43D50749B6EE}"/>
              </a:ext>
            </a:extLst>
          </p:cNvPr>
          <p:cNvSpPr/>
          <p:nvPr/>
        </p:nvSpPr>
        <p:spPr>
          <a:xfrm>
            <a:off x="1758312" y="2800176"/>
            <a:ext cx="5149013" cy="221293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51F85750-9E36-43D9-B32A-CF57B69642C7}"/>
              </a:ext>
            </a:extLst>
          </p:cNvPr>
          <p:cNvCxnSpPr>
            <a:cxnSpLocks/>
          </p:cNvCxnSpPr>
          <p:nvPr/>
        </p:nvCxnSpPr>
        <p:spPr>
          <a:xfrm>
            <a:off x="6240010" y="3284990"/>
            <a:ext cx="936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E399BD82-A093-43F5-8CF0-DCC972816710}"/>
              </a:ext>
            </a:extLst>
          </p:cNvPr>
          <p:cNvSpPr txBox="1"/>
          <p:nvPr/>
        </p:nvSpPr>
        <p:spPr>
          <a:xfrm>
            <a:off x="7244750" y="2977510"/>
            <a:ext cx="1804001" cy="646331"/>
          </a:xfrm>
          <a:prstGeom prst="rect">
            <a:avLst/>
          </a:prstGeom>
          <a:noFill/>
          <a:ln>
            <a:solidFill>
              <a:schemeClr val="tx1"/>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处理后训练集</a:t>
            </a:r>
            <a:r>
              <a:rPr lang="en-US" altLang="zh-CN" dirty="0">
                <a:latin typeface="微软雅黑" panose="020B0503020204020204" pitchFamily="34" charset="-122"/>
                <a:ea typeface="微软雅黑" panose="020B0503020204020204" pitchFamily="34" charset="-122"/>
              </a:rPr>
              <a:t>src_data</a:t>
            </a:r>
          </a:p>
        </p:txBody>
      </p:sp>
      <p:graphicFrame>
        <p:nvGraphicFramePr>
          <p:cNvPr id="46" name="表格 49">
            <a:extLst>
              <a:ext uri="{FF2B5EF4-FFF2-40B4-BE49-F238E27FC236}">
                <a16:creationId xmlns:a16="http://schemas.microsoft.com/office/drawing/2014/main" id="{7A50C4E2-9052-4ADE-B3EE-84DE0E9AFD85}"/>
              </a:ext>
            </a:extLst>
          </p:cNvPr>
          <p:cNvGraphicFramePr>
            <a:graphicFrameLocks noGrp="1"/>
          </p:cNvGraphicFramePr>
          <p:nvPr>
            <p:extLst>
              <p:ext uri="{D42A27DB-BD31-4B8C-83A1-F6EECF244321}">
                <p14:modId xmlns:p14="http://schemas.microsoft.com/office/powerpoint/2010/main" val="731660774"/>
              </p:ext>
            </p:extLst>
          </p:nvPr>
        </p:nvGraphicFramePr>
        <p:xfrm>
          <a:off x="9375399" y="1942183"/>
          <a:ext cx="2522960" cy="3507970"/>
        </p:xfrm>
        <a:graphic>
          <a:graphicData uri="http://schemas.openxmlformats.org/drawingml/2006/table">
            <a:tbl>
              <a:tblPr firstRow="1" bandRow="1">
                <a:tableStyleId>{5C22544A-7EE6-4342-B048-85BDC9FD1C3A}</a:tableStyleId>
              </a:tblPr>
              <a:tblGrid>
                <a:gridCol w="1261480">
                  <a:extLst>
                    <a:ext uri="{9D8B030D-6E8A-4147-A177-3AD203B41FA5}">
                      <a16:colId xmlns:a16="http://schemas.microsoft.com/office/drawing/2014/main" val="313746552"/>
                    </a:ext>
                  </a:extLst>
                </a:gridCol>
                <a:gridCol w="1261480">
                  <a:extLst>
                    <a:ext uri="{9D8B030D-6E8A-4147-A177-3AD203B41FA5}">
                      <a16:colId xmlns:a16="http://schemas.microsoft.com/office/drawing/2014/main" val="1528845052"/>
                    </a:ext>
                  </a:extLst>
                </a:gridCol>
              </a:tblGrid>
              <a:tr h="701594">
                <a:tc>
                  <a:txBody>
                    <a:bodyPr/>
                    <a:lstStyle/>
                    <a:p>
                      <a:pPr algn="ctr"/>
                      <a:r>
                        <a:rPr lang="zh-CN" altLang="en-US" dirty="0"/>
                        <a:t>参数</a:t>
                      </a:r>
                    </a:p>
                  </a:txBody>
                  <a:tcPr anchor="ctr"/>
                </a:tc>
                <a:tc>
                  <a:txBody>
                    <a:bodyPr/>
                    <a:lstStyle/>
                    <a:p>
                      <a:pPr algn="ctr"/>
                      <a:r>
                        <a:rPr lang="zh-CN" altLang="en-US" dirty="0"/>
                        <a:t>大小</a:t>
                      </a:r>
                    </a:p>
                  </a:txBody>
                  <a:tcPr anchor="ctr"/>
                </a:tc>
                <a:extLst>
                  <a:ext uri="{0D108BD9-81ED-4DB2-BD59-A6C34878D82A}">
                    <a16:rowId xmlns:a16="http://schemas.microsoft.com/office/drawing/2014/main" val="635739697"/>
                  </a:ext>
                </a:extLst>
              </a:tr>
              <a:tr h="701594">
                <a:tc>
                  <a:txBody>
                    <a:bodyPr/>
                    <a:lstStyle/>
                    <a:p>
                      <a:pPr algn="ctr"/>
                      <a:r>
                        <a:rPr lang="en-US" altLang="zh-CN" dirty="0"/>
                        <a:t>dropout</a:t>
                      </a:r>
                      <a:endParaRPr lang="zh-CN" altLang="en-US" dirty="0"/>
                    </a:p>
                  </a:txBody>
                  <a:tcPr anchor="ctr"/>
                </a:tc>
                <a:tc>
                  <a:txBody>
                    <a:bodyPr/>
                    <a:lstStyle/>
                    <a:p>
                      <a:pPr algn="ctr"/>
                      <a:r>
                        <a:rPr lang="en-US" altLang="zh-CN" dirty="0"/>
                        <a:t>0.1</a:t>
                      </a:r>
                      <a:endParaRPr lang="zh-CN" altLang="en-US" dirty="0"/>
                    </a:p>
                  </a:txBody>
                  <a:tcPr anchor="ctr"/>
                </a:tc>
                <a:extLst>
                  <a:ext uri="{0D108BD9-81ED-4DB2-BD59-A6C34878D82A}">
                    <a16:rowId xmlns:a16="http://schemas.microsoft.com/office/drawing/2014/main" val="2674398754"/>
                  </a:ext>
                </a:extLst>
              </a:tr>
              <a:tr h="701594">
                <a:tc>
                  <a:txBody>
                    <a:bodyPr/>
                    <a:lstStyle/>
                    <a:p>
                      <a:pPr algn="ctr"/>
                      <a:r>
                        <a:rPr lang="en-US" altLang="zh-CN" dirty="0"/>
                        <a:t>h</a:t>
                      </a:r>
                    </a:p>
                    <a:p>
                      <a:pPr algn="ctr"/>
                      <a:r>
                        <a:rPr lang="zh-CN" altLang="en-US" sz="1400" dirty="0"/>
                        <a:t>（头的个数）</a:t>
                      </a:r>
                      <a:endParaRPr lang="zh-CN" altLang="en-US" dirty="0"/>
                    </a:p>
                  </a:txBody>
                  <a:tcPr anchor="ctr"/>
                </a:tc>
                <a:tc>
                  <a:txBody>
                    <a:bodyPr/>
                    <a:lstStyle/>
                    <a:p>
                      <a:pPr algn="ctr"/>
                      <a:r>
                        <a:rPr lang="en-US" altLang="zh-CN" dirty="0"/>
                        <a:t>8</a:t>
                      </a:r>
                      <a:endParaRPr lang="zh-CN" altLang="en-US" dirty="0"/>
                    </a:p>
                  </a:txBody>
                  <a:tcPr anchor="ctr"/>
                </a:tc>
                <a:extLst>
                  <a:ext uri="{0D108BD9-81ED-4DB2-BD59-A6C34878D82A}">
                    <a16:rowId xmlns:a16="http://schemas.microsoft.com/office/drawing/2014/main" val="2978713530"/>
                  </a:ext>
                </a:extLst>
              </a:tr>
              <a:tr h="701594">
                <a:tc>
                  <a:txBody>
                    <a:bodyPr/>
                    <a:lstStyle/>
                    <a:p>
                      <a:pPr algn="ctr"/>
                      <a:r>
                        <a:rPr lang="zh-CN" altLang="en-US" dirty="0"/>
                        <a:t>神经网络层数</a:t>
                      </a:r>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3432035750"/>
                  </a:ext>
                </a:extLst>
              </a:tr>
              <a:tr h="701594">
                <a:tc>
                  <a:txBody>
                    <a:bodyPr/>
                    <a:lstStyle/>
                    <a:p>
                      <a:pPr algn="ctr"/>
                      <a:r>
                        <a:rPr lang="zh-CN" altLang="en-US" dirty="0"/>
                        <a:t>神经元个数</a:t>
                      </a:r>
                    </a:p>
                  </a:txBody>
                  <a:tcPr anchor="ctr"/>
                </a:tc>
                <a:tc>
                  <a:txBody>
                    <a:bodyPr/>
                    <a:lstStyle/>
                    <a:p>
                      <a:pPr algn="ctr"/>
                      <a:r>
                        <a:rPr lang="en-US" altLang="zh-CN" dirty="0"/>
                        <a:t>512</a:t>
                      </a:r>
                      <a:endParaRPr lang="zh-CN" altLang="en-US" dirty="0"/>
                    </a:p>
                  </a:txBody>
                  <a:tcPr anchor="ctr"/>
                </a:tc>
                <a:extLst>
                  <a:ext uri="{0D108BD9-81ED-4DB2-BD59-A6C34878D82A}">
                    <a16:rowId xmlns:a16="http://schemas.microsoft.com/office/drawing/2014/main" val="2417105478"/>
                  </a:ext>
                </a:extLst>
              </a:tr>
            </a:tbl>
          </a:graphicData>
        </a:graphic>
      </p:graphicFrame>
      <p:sp>
        <p:nvSpPr>
          <p:cNvPr id="52" name="矩形 51">
            <a:extLst>
              <a:ext uri="{FF2B5EF4-FFF2-40B4-BE49-F238E27FC236}">
                <a16:creationId xmlns:a16="http://schemas.microsoft.com/office/drawing/2014/main" id="{5CB50F5D-B637-4C4F-8D30-0A4BE094A37B}"/>
              </a:ext>
            </a:extLst>
          </p:cNvPr>
          <p:cNvSpPr/>
          <p:nvPr/>
        </p:nvSpPr>
        <p:spPr>
          <a:xfrm>
            <a:off x="9934616" y="5619666"/>
            <a:ext cx="1107996"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参数设置</a:t>
            </a:r>
            <a:endParaRPr lang="en-US" altLang="zh-CN" dirty="0">
              <a:latin typeface="微软雅黑" panose="020B0503020204020204" pitchFamily="34" charset="-122"/>
              <a:ea typeface="微软雅黑" panose="020B0503020204020204" pitchFamily="34" charset="-122"/>
            </a:endParaRPr>
          </a:p>
        </p:txBody>
      </p:sp>
      <p:graphicFrame>
        <p:nvGraphicFramePr>
          <p:cNvPr id="53" name="表格 52">
            <a:extLst>
              <a:ext uri="{FF2B5EF4-FFF2-40B4-BE49-F238E27FC236}">
                <a16:creationId xmlns:a16="http://schemas.microsoft.com/office/drawing/2014/main" id="{D8C2B89E-F301-4E9A-AA56-2F77D5233315}"/>
              </a:ext>
            </a:extLst>
          </p:cNvPr>
          <p:cNvGraphicFramePr>
            <a:graphicFrameLocks noGrp="1"/>
          </p:cNvGraphicFramePr>
          <p:nvPr>
            <p:extLst>
              <p:ext uri="{D42A27DB-BD31-4B8C-83A1-F6EECF244321}">
                <p14:modId xmlns:p14="http://schemas.microsoft.com/office/powerpoint/2010/main" val="1787398978"/>
              </p:ext>
            </p:extLst>
          </p:nvPr>
        </p:nvGraphicFramePr>
        <p:xfrm>
          <a:off x="2279558" y="332785"/>
          <a:ext cx="6624637" cy="671513"/>
        </p:xfrm>
        <a:graphic>
          <a:graphicData uri="http://schemas.openxmlformats.org/drawingml/2006/table">
            <a:tbl>
              <a:tblPr/>
              <a:tblGrid>
                <a:gridCol w="1655762">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504825">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论文背景</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rPr>
                        <a:t>模型设计</a:t>
                      </a:r>
                      <a:endParaRPr kumimoji="0" lang="en-US" altLang="zh-CN" sz="1800" b="1" i="0" u="none" strike="noStrike" cap="none" normalizeH="0" baseline="0" dirty="0">
                        <a:ln>
                          <a:noFill/>
                        </a:ln>
                        <a:solidFill>
                          <a:schemeClr val="bg1"/>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Calibri" pitchFamily="34" charset="0"/>
                        </a:rPr>
                        <a:t>模型评估</a:t>
                      </a:r>
                    </a:p>
                  </a:txBody>
                  <a:tcPr anchor="b"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rPr>
                        <a:t>论文总结</a:t>
                      </a:r>
                      <a:endParaRPr kumimoji="0" lang="zh-CN" altLang="en-US" sz="3200" b="0" i="0" u="none" strike="noStrike" cap="none" normalizeH="0" baseline="0" dirty="0">
                        <a:ln>
                          <a:noFill/>
                        </a:ln>
                        <a:solidFill>
                          <a:srgbClr val="17375E"/>
                        </a:solidFill>
                        <a:effectLst/>
                        <a:latin typeface="微软雅黑" pitchFamily="34" charset="-122"/>
                        <a:ea typeface="微软雅黑" pitchFamily="34" charset="-122"/>
                        <a:sym typeface="Calibri" pitchFamily="34" charset="0"/>
                      </a:endParaRPr>
                    </a:p>
                  </a:txBody>
                  <a:tcPr anchor="b" horzOverflow="overflow">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6688">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itchFamily="34" charset="0"/>
                        <a:buNone/>
                        <a:tabLst/>
                      </a:pPr>
                      <a:endParaRPr kumimoji="0" lang="zh-CN" altLang="en-US" sz="100" b="0" i="0" u="none" strike="noStrike" cap="none" normalizeH="0" baseline="0" dirty="0">
                        <a:ln>
                          <a:noFill/>
                        </a:ln>
                        <a:solidFill>
                          <a:srgbClr val="366092"/>
                        </a:solidFill>
                        <a:effectLst/>
                        <a:latin typeface="微软雅黑" pitchFamily="34" charset="-122"/>
                        <a:ea typeface="微软雅黑" pitchFamily="34" charset="-122"/>
                        <a:sym typeface="微软雅黑" pitchFamily="34" charset="-12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8488173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9708</TotalTime>
  <Pages>0</Pages>
  <Words>2835</Words>
  <Characters>0</Characters>
  <Application>Microsoft Office PowerPoint</Application>
  <DocSecurity>0</DocSecurity>
  <PresentationFormat>宽屏</PresentationFormat>
  <Lines>0</Lines>
  <Paragraphs>322</Paragraphs>
  <Slides>23</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3" baseType="lpstr">
      <vt:lpstr>等线</vt:lpstr>
      <vt:lpstr>微软雅黑</vt:lpstr>
      <vt:lpstr>新宋体</vt:lpstr>
      <vt:lpstr>Arial</vt:lpstr>
      <vt:lpstr>Calibri</vt:lpstr>
      <vt:lpstr>Calibri Light</vt:lpstr>
      <vt:lpstr>Cambria Math</vt:lpstr>
      <vt:lpstr>Times New Roman</vt:lpstr>
      <vt:lpstr>Office 主题</vt:lpstr>
      <vt:lpstr>Equation</vt:lpstr>
      <vt:lpstr>面向轨迹相似度计算的轨迹深度表达学习研究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模型表达能力验证</vt:lpstr>
      <vt:lpstr>轨迹表达算法的应用</vt:lpstr>
      <vt:lpstr>PowerPoint 演示文稿</vt:lpstr>
      <vt:lpstr>未来展望</vt:lpstr>
      <vt:lpstr>谢谢各位老师，敬请批评指正</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王 亚珊</cp:lastModifiedBy>
  <cp:revision>389</cp:revision>
  <dcterms:created xsi:type="dcterms:W3CDTF">2018-11-02T23:46:46Z</dcterms:created>
  <dcterms:modified xsi:type="dcterms:W3CDTF">2020-05-29T07:29:07Z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