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8" r:id="rId3"/>
    <p:sldId id="259" r:id="rId4"/>
    <p:sldId id="282" r:id="rId6"/>
    <p:sldId id="266" r:id="rId7"/>
    <p:sldId id="269" r:id="rId8"/>
    <p:sldId id="285" r:id="rId9"/>
    <p:sldId id="286" r:id="rId10"/>
    <p:sldId id="287" r:id="rId11"/>
    <p:sldId id="289" r:id="rId12"/>
    <p:sldId id="288" r:id="rId13"/>
    <p:sldId id="290" r:id="rId14"/>
    <p:sldId id="291" r:id="rId15"/>
    <p:sldId id="292" r:id="rId16"/>
    <p:sldId id="293" r:id="rId17"/>
    <p:sldId id="294" r:id="rId18"/>
    <p:sldId id="305" r:id="rId19"/>
    <p:sldId id="295" r:id="rId20"/>
    <p:sldId id="296" r:id="rId21"/>
    <p:sldId id="307" r:id="rId22"/>
    <p:sldId id="297" r:id="rId23"/>
    <p:sldId id="298" r:id="rId24"/>
    <p:sldId id="301" r:id="rId25"/>
    <p:sldId id="303" r:id="rId26"/>
    <p:sldId id="304" r:id="rId27"/>
    <p:sldId id="27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6"/>
    <p:restoredTop sz="78027" autoAdjust="0"/>
  </p:normalViewPr>
  <p:slideViewPr>
    <p:cSldViewPr snapToGrid="0" snapToObjects="1">
      <p:cViewPr varScale="1">
        <p:scale>
          <a:sx n="68" d="100"/>
          <a:sy n="68" d="100"/>
        </p:scale>
        <p:origin x="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FA036-D839-2C4D-B972-D1557018A0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DDC08-3D61-1347-8DA1-CC8A9C7FF21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2000" kern="1200" dirty="0">
                <a:solidFill>
                  <a:schemeClr val="tx1"/>
                </a:solidFill>
                <a:effectLst/>
                <a:latin typeface="+mn-lt"/>
                <a:ea typeface="+mn-ea"/>
                <a:cs typeface="+mn-cs"/>
              </a:rPr>
              <a:t>从每个主题的多件提案中提取关键词的核心是计算每个主题中的每个词的权重，将权重最大的前几个词作为关键词</a:t>
            </a:r>
            <a:endParaRPr lang="en-US" altLang="zh-CN" sz="2000" kern="1200" dirty="0">
              <a:solidFill>
                <a:schemeClr val="tx1"/>
              </a:solidFill>
              <a:effectLst/>
              <a:latin typeface="+mn-lt"/>
              <a:ea typeface="+mn-ea"/>
              <a:cs typeface="+mn-cs"/>
            </a:endParaRPr>
          </a:p>
          <a:p>
            <a:endParaRPr lang="en-US" altLang="zh-CN" sz="2000" kern="1200" dirty="0">
              <a:solidFill>
                <a:schemeClr val="tx1"/>
              </a:solidFill>
              <a:effectLst/>
              <a:latin typeface="+mn-lt"/>
              <a:ea typeface="+mn-ea"/>
              <a:cs typeface="+mn-cs"/>
            </a:endParaRPr>
          </a:p>
          <a:p>
            <a:r>
              <a:rPr lang="zh-CN" altLang="en-US" sz="2000" kern="1200" dirty="0">
                <a:solidFill>
                  <a:schemeClr val="tx1"/>
                </a:solidFill>
                <a:effectLst/>
                <a:latin typeface="+mn-lt"/>
                <a:ea typeface="+mn-ea"/>
                <a:cs typeface="+mn-cs"/>
              </a:rPr>
              <a:t>简单提取法的缺点：使用这些关键词从微博中采集数据可能会存在大量与主题无关的微博数据</a:t>
            </a:r>
            <a:endParaRPr lang="en-US" altLang="zh-CN" sz="20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000" dirty="0"/>
              <a:t>名词，人名，地名，机构团体，其他专有名词，名动词，名形词，方位词</a:t>
            </a:r>
            <a:endParaRPr kumimoji="1" lang="zh-CN" altLang="en-US" sz="2000" dirty="0"/>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提前说：</a:t>
            </a:r>
            <a:r>
              <a:rPr lang="zh-CN" altLang="zh-CN" sz="1200" kern="1200" dirty="0">
                <a:solidFill>
                  <a:schemeClr val="tx1"/>
                </a:solidFill>
                <a:effectLst/>
                <a:latin typeface="+mn-lt"/>
                <a:ea typeface="+mn-ea"/>
                <a:cs typeface="+mn-cs"/>
              </a:rPr>
              <a:t>通常将</a:t>
            </a:r>
            <a:r>
              <a:rPr lang="zh-CN" altLang="en-US" sz="1200" kern="1200" dirty="0">
                <a:solidFill>
                  <a:schemeClr val="tx1"/>
                </a:solidFill>
                <a:effectLst/>
                <a:latin typeface="+mn-lt"/>
                <a:ea typeface="+mn-ea"/>
                <a:cs typeface="+mn-cs"/>
              </a:rPr>
              <a:t>使用算法</a:t>
            </a:r>
            <a:r>
              <a:rPr lang="zh-CN" altLang="zh-CN" sz="1200" kern="1200" dirty="0">
                <a:solidFill>
                  <a:schemeClr val="tx1"/>
                </a:solidFill>
                <a:effectLst/>
                <a:latin typeface="+mn-lt"/>
                <a:ea typeface="+mn-ea"/>
                <a:cs typeface="+mn-cs"/>
              </a:rPr>
              <a:t>提取出的关键词与专家标注的关键词对比，计算准确率、召回率和</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值，作为关键词提取质量的评价标准。</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然而由于本文研究的政协提案没有专家标注的关键词，而人工标注关键词存在很大的主观性</a:t>
            </a:r>
            <a:r>
              <a:rPr lang="zh-CN" altLang="zh-CN" sz="2000" dirty="0">
                <a:effectLst/>
              </a:rPr>
              <a:t> </a:t>
            </a:r>
            <a:endParaRPr lang="en-US" altLang="zh-CN" sz="2000" dirty="0">
              <a:effectLst/>
            </a:endParaRPr>
          </a:p>
          <a:p>
            <a:r>
              <a:rPr lang="zh-CN" altLang="zh-CN" sz="1200" kern="1200" dirty="0">
                <a:solidFill>
                  <a:schemeClr val="tx1"/>
                </a:solidFill>
                <a:effectLst/>
                <a:latin typeface="+mn-lt"/>
                <a:ea typeface="+mn-ea"/>
                <a:cs typeface="+mn-cs"/>
              </a:rPr>
              <a:t>因此本文通过计算每个主题对应的关键词获取的微博数据与该主题中的提案之间的相似性，评价关键词优劣</a:t>
            </a:r>
            <a:r>
              <a:rPr lang="zh-CN" altLang="zh-CN" sz="2000" dirty="0">
                <a:effectLst/>
              </a:rPr>
              <a:t> </a:t>
            </a:r>
            <a:endParaRPr kumimoji="1" lang="zh-CN" altLang="en-US" sz="2000" dirty="0"/>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在关键词提取模块叙述了本文关于政协提案的研究工作，为了分析与政协提案相关的舆情，本文开发了微博爬虫程序获取舆情数据。</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由于微博具有严格的反爬机制，在爬虫程序的设计中遇到了几个难题。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共采集了</a:t>
            </a:r>
            <a:r>
              <a:rPr lang="en-US" altLang="zh-CN" sz="1200" kern="1200" dirty="0">
                <a:solidFill>
                  <a:schemeClr val="tx1"/>
                </a:solidFill>
                <a:effectLst/>
                <a:latin typeface="+mn-lt"/>
                <a:ea typeface="+mn-ea"/>
                <a:cs typeface="+mn-cs"/>
              </a:rPr>
              <a:t>223963</a:t>
            </a:r>
            <a:r>
              <a:rPr lang="zh-CN" altLang="zh-CN" sz="1200" kern="1200" dirty="0">
                <a:solidFill>
                  <a:schemeClr val="tx1"/>
                </a:solidFill>
                <a:effectLst/>
                <a:latin typeface="+mn-lt"/>
                <a:ea typeface="+mn-ea"/>
                <a:cs typeface="+mn-cs"/>
              </a:rPr>
              <a:t>条数据。经过数据清洗后可用的微博数据有</a:t>
            </a:r>
            <a:r>
              <a:rPr lang="en-US" altLang="zh-CN" sz="1200" kern="1200" dirty="0">
                <a:solidFill>
                  <a:schemeClr val="tx1"/>
                </a:solidFill>
                <a:effectLst/>
                <a:latin typeface="+mn-lt"/>
                <a:ea typeface="+mn-ea"/>
                <a:cs typeface="+mn-cs"/>
              </a:rPr>
              <a:t>169803</a:t>
            </a:r>
            <a:r>
              <a:rPr lang="zh-CN" altLang="zh-CN" sz="1200" kern="1200" dirty="0">
                <a:solidFill>
                  <a:schemeClr val="tx1"/>
                </a:solidFill>
                <a:effectLst/>
                <a:latin typeface="+mn-lt"/>
                <a:ea typeface="+mn-ea"/>
                <a:cs typeface="+mn-cs"/>
              </a:rPr>
              <a:t>条，其中所有关键词在</a:t>
            </a:r>
            <a:r>
              <a:rPr lang="en-US" altLang="zh-CN" sz="1200" kern="1200" dirty="0">
                <a:solidFill>
                  <a:schemeClr val="tx1"/>
                </a:solidFill>
                <a:effectLst/>
                <a:latin typeface="+mn-lt"/>
                <a:ea typeface="+mn-ea"/>
                <a:cs typeface="+mn-cs"/>
              </a:rPr>
              <a:t>2018</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月的微博数据共有</a:t>
            </a:r>
            <a:r>
              <a:rPr lang="en-US" altLang="zh-CN" sz="1200" kern="1200" dirty="0">
                <a:solidFill>
                  <a:schemeClr val="tx1"/>
                </a:solidFill>
                <a:effectLst/>
                <a:latin typeface="+mn-lt"/>
                <a:ea typeface="+mn-ea"/>
                <a:cs typeface="+mn-cs"/>
              </a:rPr>
              <a:t>17494</a:t>
            </a:r>
            <a:r>
              <a:rPr lang="zh-CN" altLang="zh-CN" sz="1200" kern="1200" dirty="0">
                <a:solidFill>
                  <a:schemeClr val="tx1"/>
                </a:solidFill>
                <a:effectLst/>
                <a:latin typeface="+mn-lt"/>
                <a:ea typeface="+mn-ea"/>
                <a:cs typeface="+mn-cs"/>
              </a:rPr>
              <a:t>条，本文对这些数据进行人工打标，作为情感分类模型的训练数据。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所有关键词在</a:t>
            </a:r>
            <a:r>
              <a:rPr lang="en-US" altLang="zh-CN" sz="1200" kern="1200" dirty="0">
                <a:solidFill>
                  <a:schemeClr val="tx1"/>
                </a:solidFill>
                <a:effectLst/>
                <a:latin typeface="+mn-lt"/>
                <a:ea typeface="+mn-ea"/>
                <a:cs typeface="+mn-cs"/>
              </a:rPr>
              <a:t>2018</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-2018</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月的微博数据共有</a:t>
            </a:r>
            <a:r>
              <a:rPr lang="en-US" altLang="zh-CN" sz="1200" kern="1200" dirty="0">
                <a:solidFill>
                  <a:schemeClr val="tx1"/>
                </a:solidFill>
                <a:effectLst/>
                <a:latin typeface="+mn-lt"/>
                <a:ea typeface="+mn-ea"/>
                <a:cs typeface="+mn-cs"/>
              </a:rPr>
              <a:t>152309</a:t>
            </a:r>
            <a:r>
              <a:rPr lang="zh-CN" altLang="zh-CN" sz="1200" kern="1200" dirty="0">
                <a:solidFill>
                  <a:schemeClr val="tx1"/>
                </a:solidFill>
                <a:effectLst/>
                <a:latin typeface="+mn-lt"/>
                <a:ea typeface="+mn-ea"/>
                <a:cs typeface="+mn-cs"/>
              </a:rPr>
              <a:t>条，本文使用这些数据分析</a:t>
            </a:r>
            <a:r>
              <a:rPr lang="zh-CN" altLang="en-US" sz="1200" kern="1200" dirty="0">
                <a:solidFill>
                  <a:schemeClr val="tx1"/>
                </a:solidFill>
                <a:effectLst/>
                <a:latin typeface="+mn-lt"/>
                <a:ea typeface="+mn-ea"/>
                <a:cs typeface="+mn-cs"/>
              </a:rPr>
              <a:t>政协提案的相关舆情</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采集微博数据耗时大概一个月，使用这些数据进行政协提案的相关舆情统计分析</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由于本文对政协提案的相关舆情进行统计分析需要知道每条微博数据的情感极性，而</a:t>
            </a:r>
            <a:r>
              <a:rPr lang="zh-CN" altLang="zh-CN" sz="1200" dirty="0">
                <a:solidFill>
                  <a:schemeClr val="tx1"/>
                </a:solidFill>
                <a:latin typeface="+mn-ea"/>
                <a:ea typeface="+mn-ea"/>
                <a:cs typeface="Songti SC" charset="-122"/>
              </a:rPr>
              <a:t>人工对所有的微博数据标注极性会耗费大量时间和精力</a:t>
            </a:r>
            <a:r>
              <a:rPr lang="zh-CN" altLang="en-US" sz="1200" dirty="0">
                <a:solidFill>
                  <a:schemeClr val="tx1"/>
                </a:solidFill>
                <a:latin typeface="+mn-ea"/>
                <a:ea typeface="+mn-ea"/>
                <a:cs typeface="Songti SC" charset="-122"/>
              </a:rPr>
              <a:t>。</a:t>
            </a:r>
            <a:endParaRPr lang="en-US" altLang="zh-CN" sz="1200" dirty="0">
              <a:solidFill>
                <a:schemeClr val="tx1"/>
              </a:solidFill>
              <a:latin typeface="+mn-ea"/>
              <a:ea typeface="+mn-ea"/>
              <a:cs typeface="Songti SC"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将人工无法判断极性和重复多次的微博数据舍弃，最终从</a:t>
            </a:r>
            <a:r>
              <a:rPr lang="en-US" altLang="zh-CN" sz="1200" kern="1200" dirty="0">
                <a:solidFill>
                  <a:schemeClr val="tx1"/>
                </a:solidFill>
                <a:effectLst/>
                <a:latin typeface="+mn-lt"/>
                <a:ea typeface="+mn-ea"/>
                <a:cs typeface="+mn-cs"/>
              </a:rPr>
              <a:t>2018</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月的</a:t>
            </a:r>
            <a:r>
              <a:rPr lang="en-US" altLang="zh-CN" sz="1200" kern="1200" dirty="0">
                <a:solidFill>
                  <a:schemeClr val="tx1"/>
                </a:solidFill>
                <a:effectLst/>
                <a:latin typeface="+mn-lt"/>
                <a:ea typeface="+mn-ea"/>
                <a:cs typeface="+mn-cs"/>
              </a:rPr>
              <a:t>17494</a:t>
            </a:r>
            <a:r>
              <a:rPr lang="zh-CN" altLang="zh-CN" sz="1200" kern="1200" dirty="0">
                <a:solidFill>
                  <a:schemeClr val="tx1"/>
                </a:solidFill>
                <a:effectLst/>
                <a:latin typeface="+mn-lt"/>
                <a:ea typeface="+mn-ea"/>
                <a:cs typeface="+mn-cs"/>
              </a:rPr>
              <a:t>条微博数据中标注出</a:t>
            </a:r>
            <a:r>
              <a:rPr lang="en-US" altLang="zh-CN" sz="1200" kern="1200" dirty="0">
                <a:solidFill>
                  <a:schemeClr val="tx1"/>
                </a:solidFill>
                <a:effectLst/>
                <a:latin typeface="+mn-lt"/>
                <a:ea typeface="+mn-ea"/>
                <a:cs typeface="+mn-cs"/>
              </a:rPr>
              <a:t>8883</a:t>
            </a:r>
            <a:r>
              <a:rPr lang="zh-CN" altLang="zh-CN" sz="1200" kern="1200" dirty="0">
                <a:solidFill>
                  <a:schemeClr val="tx1"/>
                </a:solidFill>
                <a:effectLst/>
                <a:latin typeface="+mn-lt"/>
                <a:ea typeface="+mn-ea"/>
                <a:cs typeface="+mn-cs"/>
              </a:rPr>
              <a:t>条数据，其中正面情感极性的微博数据有</a:t>
            </a:r>
            <a:r>
              <a:rPr lang="en-US" altLang="zh-CN" sz="1200" kern="1200" dirty="0">
                <a:solidFill>
                  <a:schemeClr val="tx1"/>
                </a:solidFill>
                <a:effectLst/>
                <a:latin typeface="+mn-lt"/>
                <a:ea typeface="+mn-ea"/>
                <a:cs typeface="+mn-cs"/>
              </a:rPr>
              <a:t>4636</a:t>
            </a:r>
            <a:r>
              <a:rPr lang="zh-CN" altLang="zh-CN" sz="1200" kern="1200" dirty="0">
                <a:solidFill>
                  <a:schemeClr val="tx1"/>
                </a:solidFill>
                <a:effectLst/>
                <a:latin typeface="+mn-lt"/>
                <a:ea typeface="+mn-ea"/>
                <a:cs typeface="+mn-cs"/>
              </a:rPr>
              <a:t>条，负面情感极性的微博数据有</a:t>
            </a:r>
            <a:r>
              <a:rPr lang="en-US" altLang="zh-CN" sz="1200" kern="1200" dirty="0">
                <a:solidFill>
                  <a:schemeClr val="tx1"/>
                </a:solidFill>
                <a:effectLst/>
                <a:latin typeface="+mn-lt"/>
                <a:ea typeface="+mn-ea"/>
                <a:cs typeface="+mn-cs"/>
              </a:rPr>
              <a:t>4247</a:t>
            </a:r>
            <a:r>
              <a:rPr lang="zh-CN" altLang="zh-CN" sz="1200" kern="1200" dirty="0">
                <a:solidFill>
                  <a:schemeClr val="tx1"/>
                </a:solidFill>
                <a:effectLst/>
                <a:latin typeface="+mn-lt"/>
                <a:ea typeface="+mn-ea"/>
                <a:cs typeface="+mn-cs"/>
              </a:rPr>
              <a:t>条。并按照</a:t>
            </a:r>
            <a:r>
              <a:rPr lang="en-US" altLang="zh-CN" sz="1200" kern="1200" dirty="0">
                <a:solidFill>
                  <a:schemeClr val="tx1"/>
                </a:solidFill>
                <a:effectLst/>
                <a:latin typeface="+mn-lt"/>
                <a:ea typeface="+mn-ea"/>
                <a:cs typeface="+mn-cs"/>
              </a:rPr>
              <a:t>8:1:1</a:t>
            </a:r>
            <a:r>
              <a:rPr lang="zh-CN" altLang="zh-CN" sz="1200" kern="1200" dirty="0">
                <a:solidFill>
                  <a:schemeClr val="tx1"/>
                </a:solidFill>
                <a:effectLst/>
                <a:latin typeface="+mn-lt"/>
                <a:ea typeface="+mn-ea"/>
                <a:cs typeface="+mn-cs"/>
              </a:rPr>
              <a:t>的比例随机选择其中的</a:t>
            </a:r>
            <a:r>
              <a:rPr lang="en-US" altLang="zh-CN" sz="1200" kern="1200" dirty="0">
                <a:solidFill>
                  <a:schemeClr val="tx1"/>
                </a:solidFill>
                <a:effectLst/>
                <a:latin typeface="+mn-lt"/>
                <a:ea typeface="+mn-ea"/>
                <a:cs typeface="+mn-cs"/>
              </a:rPr>
              <a:t>7106</a:t>
            </a:r>
            <a:r>
              <a:rPr lang="zh-CN" altLang="zh-CN" sz="1200" kern="1200" dirty="0">
                <a:solidFill>
                  <a:schemeClr val="tx1"/>
                </a:solidFill>
                <a:effectLst/>
                <a:latin typeface="+mn-lt"/>
                <a:ea typeface="+mn-ea"/>
                <a:cs typeface="+mn-cs"/>
              </a:rPr>
              <a:t>条微博数据作为训练集，</a:t>
            </a:r>
            <a:r>
              <a:rPr lang="en-US" altLang="zh-CN" sz="1200" kern="1200" dirty="0">
                <a:solidFill>
                  <a:schemeClr val="tx1"/>
                </a:solidFill>
                <a:effectLst/>
                <a:latin typeface="+mn-lt"/>
                <a:ea typeface="+mn-ea"/>
                <a:cs typeface="+mn-cs"/>
              </a:rPr>
              <a:t>888</a:t>
            </a:r>
            <a:r>
              <a:rPr lang="zh-CN" altLang="zh-CN" sz="1200" kern="1200" dirty="0">
                <a:solidFill>
                  <a:schemeClr val="tx1"/>
                </a:solidFill>
                <a:effectLst/>
                <a:latin typeface="+mn-lt"/>
                <a:ea typeface="+mn-ea"/>
                <a:cs typeface="+mn-cs"/>
              </a:rPr>
              <a:t>条微博数据作为验证集，</a:t>
            </a:r>
            <a:r>
              <a:rPr lang="en-US" altLang="zh-CN" sz="1200" kern="1200" dirty="0">
                <a:solidFill>
                  <a:schemeClr val="tx1"/>
                </a:solidFill>
                <a:effectLst/>
                <a:latin typeface="+mn-lt"/>
                <a:ea typeface="+mn-ea"/>
                <a:cs typeface="+mn-cs"/>
              </a:rPr>
              <a:t>889</a:t>
            </a:r>
            <a:r>
              <a:rPr lang="zh-CN" altLang="zh-CN" sz="1200" kern="1200" dirty="0">
                <a:solidFill>
                  <a:schemeClr val="tx1"/>
                </a:solidFill>
                <a:effectLst/>
                <a:latin typeface="+mn-lt"/>
                <a:ea typeface="+mn-ea"/>
                <a:cs typeface="+mn-cs"/>
              </a:rPr>
              <a:t>条微博数据作为测试集。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8883</a:t>
            </a:r>
            <a:r>
              <a:rPr lang="zh-CN" altLang="zh-CN" sz="1200" kern="1200" dirty="0">
                <a:solidFill>
                  <a:schemeClr val="tx1"/>
                </a:solidFill>
                <a:effectLst/>
                <a:latin typeface="+mn-lt"/>
                <a:ea typeface="+mn-ea"/>
                <a:cs typeface="+mn-cs"/>
              </a:rPr>
              <a:t>条数据，其中正面情感极性的微博数据有</a:t>
            </a:r>
            <a:r>
              <a:rPr lang="en-US" altLang="zh-CN" sz="1200" kern="1200" dirty="0">
                <a:solidFill>
                  <a:schemeClr val="tx1"/>
                </a:solidFill>
                <a:effectLst/>
                <a:latin typeface="+mn-lt"/>
                <a:ea typeface="+mn-ea"/>
                <a:cs typeface="+mn-cs"/>
              </a:rPr>
              <a:t>4636</a:t>
            </a:r>
            <a:r>
              <a:rPr lang="zh-CN" altLang="zh-CN" sz="1200" kern="1200" dirty="0">
                <a:solidFill>
                  <a:schemeClr val="tx1"/>
                </a:solidFill>
                <a:effectLst/>
                <a:latin typeface="+mn-lt"/>
                <a:ea typeface="+mn-ea"/>
                <a:cs typeface="+mn-cs"/>
              </a:rPr>
              <a:t>条，负面情感极性的微博数据有</a:t>
            </a:r>
            <a:r>
              <a:rPr lang="en-US" altLang="zh-CN" sz="1200" kern="1200" dirty="0">
                <a:solidFill>
                  <a:schemeClr val="tx1"/>
                </a:solidFill>
                <a:effectLst/>
                <a:latin typeface="+mn-lt"/>
                <a:ea typeface="+mn-ea"/>
                <a:cs typeface="+mn-cs"/>
              </a:rPr>
              <a:t>4247</a:t>
            </a:r>
            <a:r>
              <a:rPr lang="zh-CN" altLang="zh-CN" sz="1200" kern="1200" dirty="0">
                <a:solidFill>
                  <a:schemeClr val="tx1"/>
                </a:solidFill>
                <a:effectLst/>
                <a:latin typeface="+mn-lt"/>
                <a:ea typeface="+mn-ea"/>
                <a:cs typeface="+mn-cs"/>
              </a:rPr>
              <a:t>条。并按照</a:t>
            </a:r>
            <a:r>
              <a:rPr lang="en-US" altLang="zh-CN" sz="1200" kern="1200" dirty="0">
                <a:solidFill>
                  <a:schemeClr val="tx1"/>
                </a:solidFill>
                <a:effectLst/>
                <a:latin typeface="+mn-lt"/>
                <a:ea typeface="+mn-ea"/>
                <a:cs typeface="+mn-cs"/>
              </a:rPr>
              <a:t>8:1:1</a:t>
            </a:r>
            <a:r>
              <a:rPr lang="zh-CN" altLang="zh-CN" sz="1200" kern="1200" dirty="0">
                <a:solidFill>
                  <a:schemeClr val="tx1"/>
                </a:solidFill>
                <a:effectLst/>
                <a:latin typeface="+mn-lt"/>
                <a:ea typeface="+mn-ea"/>
                <a:cs typeface="+mn-cs"/>
              </a:rPr>
              <a:t>的比例随机选择其中的</a:t>
            </a:r>
            <a:r>
              <a:rPr lang="en-US" altLang="zh-CN" sz="1200" kern="1200" dirty="0">
                <a:solidFill>
                  <a:schemeClr val="tx1"/>
                </a:solidFill>
                <a:effectLst/>
                <a:latin typeface="+mn-lt"/>
                <a:ea typeface="+mn-ea"/>
                <a:cs typeface="+mn-cs"/>
              </a:rPr>
              <a:t>7106</a:t>
            </a:r>
            <a:r>
              <a:rPr lang="zh-CN" altLang="zh-CN" sz="1200" kern="1200" dirty="0">
                <a:solidFill>
                  <a:schemeClr val="tx1"/>
                </a:solidFill>
                <a:effectLst/>
                <a:latin typeface="+mn-lt"/>
                <a:ea typeface="+mn-ea"/>
                <a:cs typeface="+mn-cs"/>
              </a:rPr>
              <a:t>条微博数据作为训练集，</a:t>
            </a:r>
            <a:r>
              <a:rPr lang="en-US" altLang="zh-CN" sz="1200" kern="1200" dirty="0">
                <a:solidFill>
                  <a:schemeClr val="tx1"/>
                </a:solidFill>
                <a:effectLst/>
                <a:latin typeface="+mn-lt"/>
                <a:ea typeface="+mn-ea"/>
                <a:cs typeface="+mn-cs"/>
              </a:rPr>
              <a:t>888</a:t>
            </a:r>
            <a:r>
              <a:rPr lang="zh-CN" altLang="zh-CN" sz="1200" kern="1200" dirty="0">
                <a:solidFill>
                  <a:schemeClr val="tx1"/>
                </a:solidFill>
                <a:effectLst/>
                <a:latin typeface="+mn-lt"/>
                <a:ea typeface="+mn-ea"/>
                <a:cs typeface="+mn-cs"/>
              </a:rPr>
              <a:t>条微博数据作为验证集，</a:t>
            </a:r>
            <a:r>
              <a:rPr lang="en-US" altLang="zh-CN" sz="1200" kern="1200" dirty="0">
                <a:solidFill>
                  <a:schemeClr val="tx1"/>
                </a:solidFill>
                <a:effectLst/>
                <a:latin typeface="+mn-lt"/>
                <a:ea typeface="+mn-ea"/>
                <a:cs typeface="+mn-cs"/>
              </a:rPr>
              <a:t>889</a:t>
            </a:r>
            <a:r>
              <a:rPr lang="zh-CN" altLang="zh-CN" sz="1200" kern="1200" dirty="0">
                <a:solidFill>
                  <a:schemeClr val="tx1"/>
                </a:solidFill>
                <a:effectLst/>
                <a:latin typeface="+mn-lt"/>
                <a:ea typeface="+mn-ea"/>
                <a:cs typeface="+mn-cs"/>
              </a:rPr>
              <a:t>条微博数据作为测试集。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在模型训练的前</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轮，模型在训练集和验证集上的准确率随着训练轮数的增加不断增大，误差随着训练轮数的增加不断减小；从第</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轮开始，虽然模型在训练集上的准确率不断增加，误差不断减小，但在测试集上的准确率和误差基本保持不变。因此模型在第</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轮训练完毕，本文保存第</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轮训练结束后的模型作为最终的模型。</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由于将每条数据进行情感极性标注后，舆情统计只是简单的数量统计，因此在此简单介绍人们对每个主题的关注度和情感的一个方面</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的政协提案数和微博数都很多，说明主题</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受到政协委员和民众共同的广泛关注，同时说明主题</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中的提案贴近民意，且具有广泛的社会影响力。</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的政协提案数量相差不大，且每个主题中的提案数都不多，但是这几个主题对应的微博数都很多，</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因此虽然政协委员对这几个主题的关注程度一般，但民众对这几个主题的关注程度较高。</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和主题</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的政协提案数和微博数都很少，说明政协委员和民众对这两个主题的关注程度都很低。</a:t>
            </a:r>
            <a:r>
              <a:rPr lang="zh-CN" altLang="zh-CN" dirty="0">
                <a:effectLst/>
              </a:rPr>
              <a:t> </a:t>
            </a:r>
            <a:endParaRPr kumimoji="1" lang="zh-CN" altLang="en-US" dirty="0"/>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随着机器学习、数据挖掘等技术的迅猛发展，</a:t>
            </a:r>
            <a:r>
              <a:rPr lang="zh-CN" altLang="en-US" sz="1200" dirty="0">
                <a:solidFill>
                  <a:schemeClr val="tx1"/>
                </a:solidFill>
                <a:latin typeface="+mn-ea"/>
                <a:ea typeface="+mn-ea"/>
                <a:cs typeface="Songti SC" charset="-122"/>
              </a:rPr>
              <a:t>利用技术手段挖掘提案的热点主题和相关舆情可以为政协委员提供技术信息参考，节约时间和精力</a:t>
            </a:r>
            <a:endParaRPr lang="en-US" altLang="zh-CN" sz="1200" dirty="0">
              <a:solidFill>
                <a:schemeClr val="tx1"/>
              </a:solidFill>
              <a:latin typeface="+mn-ea"/>
              <a:ea typeface="+mn-ea"/>
              <a:cs typeface="Songti SC" charset="-122"/>
            </a:endParaRPr>
          </a:p>
          <a:p>
            <a:endParaRPr kumimoji="1" lang="zh-CN" altLang="en-US" dirty="0"/>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）从第一个图可以看出，主题</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负面情感极性的微博数量略多于正面情感极性的微博数量，其余主题正面情感的微博数均远远多于负面情感的微博数，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说明人们对除主题</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外的其余主题中的提案非常认可，对主题</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中的提案仁者见仁、智者见智；</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）第二个图更具体地展示了正负面情感的微博数之间的比例，虽然主题</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正负面情感的微博数量各不相同，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但这四个主题正面情感的微博数约占每个主题微博总数的</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，负面情感的微博数约占每个主题微博总数的</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，正面情感的微博数是负面情感微博数的四倍，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因此可以断定人们对这四个主题中的提案呈现一边倒的态度；主题</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正面情感的微博数约是负面情感微博数的</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倍，说明人们对这三个主题中的提案也非常认可；</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主题</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正负面情感的微博数接近</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，说明人们对这个主题中的提案看法各不相同。</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以政协提案为对象的研究有两点：研究政协提案的</a:t>
            </a:r>
            <a:r>
              <a:rPr lang="zh-CN" altLang="en-US" sz="1200" dirty="0">
                <a:solidFill>
                  <a:schemeClr val="tx1"/>
                </a:solidFill>
                <a:latin typeface="+mn-ea"/>
                <a:ea typeface="+mn-ea"/>
                <a:cs typeface="Songti SC" charset="-122"/>
              </a:rPr>
              <a:t>热点主题发现、研究政协提案中热点主题的关键词提取</a:t>
            </a:r>
            <a:endParaRPr lang="en-US" altLang="zh-CN" sz="1200" dirty="0">
              <a:solidFill>
                <a:schemeClr val="tx1"/>
              </a:solidFill>
              <a:latin typeface="+mn-ea"/>
              <a:ea typeface="+mn-ea"/>
              <a:cs typeface="Songti SC"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以与政协提案相关的舆情数据为对象的研究有一点：研究</a:t>
            </a:r>
            <a:r>
              <a:rPr lang="zh-CN" altLang="en-US" sz="1200" dirty="0">
                <a:solidFill>
                  <a:schemeClr val="tx1"/>
                </a:solidFill>
                <a:latin typeface="+mn-ea"/>
                <a:ea typeface="+mn-ea"/>
                <a:cs typeface="Songti SC" charset="-122"/>
              </a:rPr>
              <a:t>政协提案中热点主题的相关舆情</a:t>
            </a:r>
            <a:endParaRPr lang="zh-CN" altLang="en-US" sz="1200" dirty="0">
              <a:solidFill>
                <a:schemeClr val="tx1"/>
              </a:solidFill>
              <a:latin typeface="+mn-ea"/>
              <a:ea typeface="+mn-ea"/>
              <a:cs typeface="Songti SC" charset="-122"/>
            </a:endParaRPr>
          </a:p>
          <a:p>
            <a:endParaRPr lang="en-US" altLang="zh-CN" dirty="0"/>
          </a:p>
          <a:p>
            <a:r>
              <a:rPr lang="zh-CN" altLang="en-US" dirty="0"/>
              <a:t>下面具体介绍本文的研究方案</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编写爬虫，得到提案数据</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关键词提取模块包括三个步骤，首先对政协提案数据进行数据预处理，然后实现政协提案的主题划分，即热点主题发现，接着对热点主题进行关键词提取</a:t>
            </a:r>
            <a:endParaRPr lang="en-US" altLang="zh-CN" dirty="0"/>
          </a:p>
          <a:p>
            <a:endParaRPr lang="en-US" altLang="zh-CN" dirty="0"/>
          </a:p>
          <a:p>
            <a:r>
              <a:rPr lang="zh-CN" altLang="en-US" dirty="0"/>
              <a:t>下面依次介绍这三个步骤的具体实现</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chemeClr val="tx1"/>
              </a:solidFill>
              <a:latin typeface="+mn-ea"/>
              <a:ea typeface="+mn-ea"/>
              <a:cs typeface="Songti SC"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solidFill>
                <a:latin typeface="+mn-ea"/>
                <a:ea typeface="+mn-ea"/>
                <a:cs typeface="Songti SC" charset="-122"/>
              </a:rPr>
              <a:t>第二点：去除提案中小于</a:t>
            </a:r>
            <a:r>
              <a:rPr lang="en-US" altLang="zh-CN" sz="1200" dirty="0">
                <a:solidFill>
                  <a:schemeClr val="tx1"/>
                </a:solidFill>
                <a:latin typeface="+mn-ea"/>
                <a:ea typeface="+mn-ea"/>
                <a:cs typeface="Songti SC" charset="-122"/>
              </a:rPr>
              <a:t>TF-IDF</a:t>
            </a:r>
            <a:r>
              <a:rPr lang="zh-CN" altLang="en-US" sz="1200" dirty="0">
                <a:solidFill>
                  <a:schemeClr val="tx1"/>
                </a:solidFill>
                <a:latin typeface="+mn-ea"/>
                <a:ea typeface="+mn-ea"/>
                <a:cs typeface="Songti SC" charset="-122"/>
              </a:rPr>
              <a:t>阈值的词就是对提案进行特征选择，同时将</a:t>
            </a:r>
            <a:r>
              <a:rPr lang="en-US" altLang="zh-CN" sz="1200" dirty="0">
                <a:solidFill>
                  <a:schemeClr val="tx1"/>
                </a:solidFill>
                <a:latin typeface="+mn-ea"/>
                <a:ea typeface="+mn-ea"/>
                <a:cs typeface="Songti SC" charset="-122"/>
              </a:rPr>
              <a:t>TF-IDF</a:t>
            </a:r>
            <a:r>
              <a:rPr lang="zh-CN" altLang="en-US" sz="1200" dirty="0">
                <a:solidFill>
                  <a:schemeClr val="tx1"/>
                </a:solidFill>
                <a:latin typeface="+mn-ea"/>
                <a:ea typeface="+mn-ea"/>
                <a:cs typeface="Songti SC" charset="-122"/>
              </a:rPr>
              <a:t>值作为每个词的权重值</a:t>
            </a:r>
            <a:endParaRPr lang="en-US" altLang="zh-CN" sz="1200" dirty="0">
              <a:solidFill>
                <a:schemeClr val="tx1"/>
              </a:solidFill>
              <a:latin typeface="+mn-ea"/>
              <a:ea typeface="+mn-ea"/>
              <a:cs typeface="Songti SC" charset="-122"/>
            </a:endParaRPr>
          </a:p>
          <a:p>
            <a:endParaRPr lang="en-US" altLang="zh-CN" dirty="0"/>
          </a:p>
          <a:p>
            <a:r>
              <a:rPr lang="zh-CN" altLang="en-US" dirty="0"/>
              <a:t>公式的解释：将政协提案中每个词的词向量乘以对应的</a:t>
            </a:r>
            <a:r>
              <a:rPr lang="en-US" altLang="zh-CN" dirty="0"/>
              <a:t>TF-IDF</a:t>
            </a:r>
            <a:r>
              <a:rPr lang="zh-CN" altLang="en-US" dirty="0"/>
              <a:t>，其中标题中的词要再乘以标题的权重，将所有词向量加权求和再取均值作为提案向量。</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本文的提案向量化表示不仅考虑提案中句子的语义信息，而且考虑政协提案的结构信息</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ea typeface="+mn-ea"/>
                <a:cs typeface="Songti SC" charset="-122"/>
              </a:rPr>
              <a:t>通过调节</a:t>
            </a:r>
            <a:r>
              <a:rPr lang="en-US" altLang="zh-CN" sz="1200" dirty="0">
                <a:solidFill>
                  <a:schemeClr val="tx1"/>
                </a:solidFill>
                <a:latin typeface="+mn-ea"/>
                <a:ea typeface="+mn-ea"/>
                <a:cs typeface="Songti SC" charset="-122"/>
              </a:rPr>
              <a:t>K</a:t>
            </a:r>
            <a:r>
              <a:rPr lang="zh-CN" altLang="en-US" sz="1200" dirty="0">
                <a:solidFill>
                  <a:schemeClr val="tx1"/>
                </a:solidFill>
                <a:latin typeface="+mn-ea"/>
                <a:ea typeface="+mn-ea"/>
                <a:cs typeface="Songti SC" charset="-122"/>
              </a:rPr>
              <a:t>值的大小，观察轮廓系数的变化，选择使轮廓系数最大的</a:t>
            </a:r>
            <a:r>
              <a:rPr lang="en-US" altLang="zh-CN" sz="1200" dirty="0">
                <a:solidFill>
                  <a:schemeClr val="tx1"/>
                </a:solidFill>
                <a:latin typeface="+mn-ea"/>
                <a:ea typeface="+mn-ea"/>
                <a:cs typeface="Songti SC" charset="-122"/>
              </a:rPr>
              <a:t>K</a:t>
            </a:r>
            <a:r>
              <a:rPr lang="zh-CN" altLang="en-US" sz="1200" dirty="0">
                <a:solidFill>
                  <a:schemeClr val="tx1"/>
                </a:solidFill>
                <a:latin typeface="+mn-ea"/>
                <a:ea typeface="+mn-ea"/>
                <a:cs typeface="Songti SC" charset="-122"/>
              </a:rPr>
              <a:t>值作为最好的</a:t>
            </a:r>
            <a:r>
              <a:rPr lang="en-US" altLang="zh-CN" sz="1200" dirty="0">
                <a:solidFill>
                  <a:schemeClr val="tx1"/>
                </a:solidFill>
                <a:latin typeface="+mn-ea"/>
                <a:ea typeface="+mn-ea"/>
                <a:cs typeface="Songti SC" charset="-122"/>
              </a:rPr>
              <a:t>K</a:t>
            </a:r>
            <a:r>
              <a:rPr lang="zh-CN" altLang="en-US" sz="1200" dirty="0">
                <a:solidFill>
                  <a:schemeClr val="tx1"/>
                </a:solidFill>
                <a:latin typeface="+mn-ea"/>
                <a:ea typeface="+mn-ea"/>
                <a:cs typeface="Songti SC" charset="-122"/>
              </a:rPr>
              <a:t>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本文没有对主题定义主题名来描述每个主题，在关键词提取中，从每个主题中提取出三个关键词作为对每个主题的主旨描述。</a:t>
            </a:r>
            <a:endParaRPr lang="zh-CN" altLang="en-US" dirty="0"/>
          </a:p>
        </p:txBody>
      </p:sp>
      <p:sp>
        <p:nvSpPr>
          <p:cNvPr id="4" name="灯片编号占位符 3"/>
          <p:cNvSpPr>
            <a:spLocks noGrp="1"/>
          </p:cNvSpPr>
          <p:nvPr>
            <p:ph type="sldNum" sz="quarter" idx="5"/>
          </p:nvPr>
        </p:nvSpPr>
        <p:spPr/>
        <p:txBody>
          <a:bodyPr/>
          <a:lstStyle/>
          <a:p>
            <a:fld id="{E74DDC08-3D61-1347-8DA1-CC8A9C7FF21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D9BD224-25A4-8D4F-8835-5F1D669E01FA}"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ED0C17-ACD2-8143-96DA-91402632E54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9BD224-25A4-8D4F-8835-5F1D669E01FA}" type="datetimeFigureOut">
              <a:rPr kumimoji="1" lang="zh-CN" altLang="en-US" smtClean="0"/>
            </a:fld>
            <a:endParaRPr kumimoji="1"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D0C17-ACD2-8143-96DA-91402632E54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oleObject" Target="../embeddings/oleObject5.bin"/><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矩形 4"/>
          <p:cNvSpPr>
            <a:spLocks noChangeArrowheads="1"/>
          </p:cNvSpPr>
          <p:nvPr/>
        </p:nvSpPr>
        <p:spPr bwMode="auto">
          <a:xfrm>
            <a:off x="1250577" y="2003611"/>
            <a:ext cx="9650224" cy="1035423"/>
          </a:xfrm>
          <a:prstGeom prst="rect">
            <a:avLst/>
          </a:prstGeom>
          <a:solidFill>
            <a:schemeClr val="accent1">
              <a:lumMod val="60000"/>
              <a:lumOff val="40000"/>
            </a:schemeClr>
          </a:solidFill>
          <a:ln>
            <a:noFill/>
          </a:ln>
        </p:spPr>
        <p:txBody>
          <a:bodyPr anchor="ctr"/>
          <a:lstStyle>
            <a:lvl1pPr>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r>
              <a:rPr lang="zh-CN" altLang="zh-CN" sz="2700" dirty="0">
                <a:solidFill>
                  <a:schemeClr val="tx1"/>
                </a:solidFill>
                <a:latin typeface="Arial" panose="020B0604020202020204" pitchFamily="34" charset="0"/>
                <a:ea typeface="宋体" panose="02010600030101010101" pitchFamily="2" charset="-122"/>
              </a:rPr>
              <a:t> </a:t>
            </a:r>
            <a:r>
              <a:rPr lang="zh-CN" altLang="en-US" b="1" dirty="0">
                <a:solidFill>
                  <a:schemeClr val="tx1"/>
                </a:solidFill>
                <a:latin typeface="+mn-ea"/>
                <a:ea typeface="+mn-ea"/>
              </a:rPr>
              <a:t>基于机器学习的政协提案和相关舆情的分析</a:t>
            </a:r>
            <a:endParaRPr lang="zh-CN" altLang="en-US" b="1" dirty="0">
              <a:solidFill>
                <a:srgbClr val="FFFFFF"/>
              </a:solidFill>
              <a:latin typeface="+mn-ea"/>
              <a:ea typeface="+mn-ea"/>
              <a:sym typeface="华康俪金黑W8(P)" charset="0"/>
            </a:endParaRPr>
          </a:p>
        </p:txBody>
      </p:sp>
      <p:sp>
        <p:nvSpPr>
          <p:cNvPr id="5" name="梯形 5"/>
          <p:cNvSpPr>
            <a:spLocks noChangeArrowheads="1"/>
          </p:cNvSpPr>
          <p:nvPr/>
        </p:nvSpPr>
        <p:spPr bwMode="auto">
          <a:xfrm rot="16200000" flipV="1">
            <a:off x="413168" y="2201627"/>
            <a:ext cx="1035423" cy="63938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3601 w 21600"/>
              <a:gd name="T13" fmla="*/ 3601 h 21600"/>
              <a:gd name="T14" fmla="*/ 17999 w 21600"/>
              <a:gd name="T15" fmla="*/ 17999 h 21600"/>
            </a:gdLst>
            <a:ahLst/>
            <a:cxnLst>
              <a:cxn ang="T8">
                <a:pos x="T0" y="T1"/>
              </a:cxn>
              <a:cxn ang="T9">
                <a:pos x="T2" y="T3"/>
              </a:cxn>
              <a:cxn ang="T10">
                <a:pos x="T4" y="T5"/>
              </a:cxn>
              <a:cxn ang="T11">
                <a:pos x="T6" y="T7"/>
              </a:cxn>
            </a:cxnLst>
            <a:rect l="T12" t="T13" r="T14" b="T15"/>
            <a:pathLst>
              <a:path w="21600" h="21600">
                <a:moveTo>
                  <a:pt x="0" y="0"/>
                </a:moveTo>
                <a:lnTo>
                  <a:pt x="3601" y="21600"/>
                </a:lnTo>
                <a:lnTo>
                  <a:pt x="17999" y="21600"/>
                </a:lnTo>
                <a:lnTo>
                  <a:pt x="21600" y="0"/>
                </a:lnTo>
                <a:lnTo>
                  <a:pt x="0" y="0"/>
                </a:lnTo>
                <a:close/>
              </a:path>
            </a:pathLst>
          </a:custGeom>
          <a:solidFill>
            <a:schemeClr val="accent1">
              <a:lumMod val="40000"/>
              <a:lumOff val="60000"/>
            </a:schemeClr>
          </a:solidFill>
          <a:ln>
            <a:noFill/>
          </a:ln>
        </p:spPr>
        <p:txBody>
          <a:bodyPr anchor="ctr"/>
          <a:lstStyle/>
          <a:p>
            <a:endParaRPr lang="zh-CN" altLang="en-US"/>
          </a:p>
        </p:txBody>
      </p:sp>
      <p:sp>
        <p:nvSpPr>
          <p:cNvPr id="6" name="梯形 6"/>
          <p:cNvSpPr>
            <a:spLocks noChangeArrowheads="1"/>
          </p:cNvSpPr>
          <p:nvPr/>
        </p:nvSpPr>
        <p:spPr bwMode="auto">
          <a:xfrm rot="5400000" flipH="1" flipV="1">
            <a:off x="10704842" y="2199573"/>
            <a:ext cx="1035424" cy="64349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3603 w 21600"/>
              <a:gd name="T13" fmla="*/ 3603 h 21600"/>
              <a:gd name="T14" fmla="*/ 17997 w 21600"/>
              <a:gd name="T15" fmla="*/ 17997 h 21600"/>
            </a:gdLst>
            <a:ahLst/>
            <a:cxnLst>
              <a:cxn ang="T8">
                <a:pos x="T0" y="T1"/>
              </a:cxn>
              <a:cxn ang="T9">
                <a:pos x="T2" y="T3"/>
              </a:cxn>
              <a:cxn ang="T10">
                <a:pos x="T4" y="T5"/>
              </a:cxn>
              <a:cxn ang="T11">
                <a:pos x="T6" y="T7"/>
              </a:cxn>
            </a:cxnLst>
            <a:rect l="T12" t="T13" r="T14" b="T15"/>
            <a:pathLst>
              <a:path w="21600" h="21600">
                <a:moveTo>
                  <a:pt x="0" y="0"/>
                </a:moveTo>
                <a:lnTo>
                  <a:pt x="3605" y="21600"/>
                </a:lnTo>
                <a:lnTo>
                  <a:pt x="17995" y="21600"/>
                </a:lnTo>
                <a:lnTo>
                  <a:pt x="21600" y="0"/>
                </a:lnTo>
                <a:lnTo>
                  <a:pt x="0" y="0"/>
                </a:lnTo>
                <a:close/>
              </a:path>
            </a:pathLst>
          </a:custGeom>
          <a:solidFill>
            <a:schemeClr val="accent1">
              <a:lumMod val="40000"/>
              <a:lumOff val="60000"/>
            </a:schemeClr>
          </a:solidFill>
          <a:ln>
            <a:noFill/>
          </a:ln>
        </p:spPr>
        <p:txBody>
          <a:bodyPr anchor="ctr"/>
          <a:lstStyle/>
          <a:p>
            <a:endParaRPr lang="zh-CN" altLang="en-US"/>
          </a:p>
        </p:txBody>
      </p:sp>
      <p:sp>
        <p:nvSpPr>
          <p:cNvPr id="7" name="矩形 7"/>
          <p:cNvSpPr>
            <a:spLocks noChangeArrowheads="1"/>
          </p:cNvSpPr>
          <p:nvPr/>
        </p:nvSpPr>
        <p:spPr bwMode="auto">
          <a:xfrm>
            <a:off x="-16158" y="2204675"/>
            <a:ext cx="611188" cy="633291"/>
          </a:xfrm>
          <a:prstGeom prst="rect">
            <a:avLst/>
          </a:prstGeom>
          <a:solidFill>
            <a:schemeClr val="accent1">
              <a:lumMod val="20000"/>
              <a:lumOff val="80000"/>
            </a:schemeClr>
          </a:solidFill>
          <a:ln>
            <a:noFill/>
          </a:ln>
        </p:spPr>
        <p:txBody>
          <a:bodyPr anchor="ctr"/>
          <a:lstStyle>
            <a:lvl1pPr>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800" b="1">
              <a:solidFill>
                <a:srgbClr val="FFFFFF"/>
              </a:solidFill>
              <a:latin typeface="华康俪金黑W8(P)" charset="0"/>
              <a:ea typeface="华康俪金黑W8(P)" charset="0"/>
              <a:sym typeface="华康俪金黑W8(P)" charset="0"/>
            </a:endParaRPr>
          </a:p>
        </p:txBody>
      </p:sp>
      <p:sp>
        <p:nvSpPr>
          <p:cNvPr id="8" name="矩形 8"/>
          <p:cNvSpPr>
            <a:spLocks noChangeArrowheads="1"/>
          </p:cNvSpPr>
          <p:nvPr/>
        </p:nvSpPr>
        <p:spPr bwMode="auto">
          <a:xfrm>
            <a:off x="11544300" y="2204675"/>
            <a:ext cx="647700" cy="633291"/>
          </a:xfrm>
          <a:prstGeom prst="rect">
            <a:avLst/>
          </a:prstGeom>
          <a:solidFill>
            <a:schemeClr val="accent1">
              <a:lumMod val="20000"/>
              <a:lumOff val="80000"/>
            </a:schemeClr>
          </a:solidFill>
          <a:ln>
            <a:noFill/>
          </a:ln>
        </p:spPr>
        <p:txBody>
          <a:bodyPr anchor="ctr"/>
          <a:lstStyle>
            <a:lvl1pPr>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800" b="1">
              <a:solidFill>
                <a:srgbClr val="FFFFFF"/>
              </a:solidFill>
              <a:latin typeface="华康俪金黑W8(P)" charset="0"/>
              <a:ea typeface="华康俪金黑W8(P)" charset="0"/>
              <a:sym typeface="华康俪金黑W8(P)" charset="0"/>
            </a:endParaRPr>
          </a:p>
        </p:txBody>
      </p:sp>
      <p:graphicFrame>
        <p:nvGraphicFramePr>
          <p:cNvPr id="11" name="Group 7"/>
          <p:cNvGraphicFramePr>
            <a:graphicFrameLocks noGrp="1"/>
          </p:cNvGraphicFramePr>
          <p:nvPr/>
        </p:nvGraphicFramePr>
        <p:xfrm>
          <a:off x="3758033" y="3684494"/>
          <a:ext cx="4646379" cy="2353235"/>
        </p:xfrm>
        <a:graphic>
          <a:graphicData uri="http://schemas.openxmlformats.org/drawingml/2006/table">
            <a:tbl>
              <a:tblPr/>
              <a:tblGrid>
                <a:gridCol w="1906412"/>
                <a:gridCol w="2739967"/>
              </a:tblGrid>
              <a:tr h="471453">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rPr>
                        <a:t>姓  名</a:t>
                      </a:r>
                      <a:endParaRPr kumimoji="0" lang="zh-CN" altLang="zh-CN" sz="2000" b="1"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sym typeface="宋体" panose="02010600030101010101" pitchFamily="2" charset="-122"/>
                        </a:rPr>
                        <a:t>刘一健</a:t>
                      </a:r>
                      <a:endPar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57150" cap="flat" cmpd="sng" algn="ctr">
                      <a:solidFill>
                        <a:srgbClr val="17365D"/>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69438">
                <a:tc gridSpan="2">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cPr/>
                </a:tc>
              </a:tr>
              <a:tr h="471453">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2000" b="1" i="0" u="none" strike="noStrike" cap="none" normalizeH="0" baseline="0" dirty="0">
                          <a:ln>
                            <a:noFill/>
                          </a:ln>
                          <a:solidFill>
                            <a:srgbClr val="FFFFFF"/>
                          </a:solidFill>
                          <a:effectLst/>
                          <a:latin typeface="微软雅黑" panose="020B0503020204020204" charset="-122"/>
                          <a:ea typeface="微软雅黑" panose="020B0503020204020204" charset="-122"/>
                          <a:sym typeface="宋体" panose="02010600030101010101" pitchFamily="2" charset="-122"/>
                        </a:rPr>
                        <a:t>专  业</a:t>
                      </a:r>
                      <a:endParaRPr kumimoji="0" lang="zh-CN" altLang="zh-CN" sz="2000" b="1" i="0" u="none" strike="noStrike" cap="none" normalizeH="0" baseline="0" dirty="0">
                        <a:ln>
                          <a:noFill/>
                        </a:ln>
                        <a:solidFill>
                          <a:srgbClr val="FFFFFF"/>
                        </a:solidFill>
                        <a:effectLst/>
                        <a:latin typeface="微软雅黑" panose="020B0503020204020204" charset="-122"/>
                        <a:ea typeface="微软雅黑" panose="020B0503020204020204" charset="-122"/>
                        <a:sym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电子与通信工程</a:t>
                      </a:r>
                      <a:endPar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57150" cap="flat" cmpd="sng" algn="ctr">
                      <a:solidFill>
                        <a:srgbClr val="17365D"/>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69438">
                <a:tc gridSpan="2">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cPr/>
                </a:tc>
              </a:tr>
              <a:tr h="471453">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a:ln>
                            <a:noFill/>
                          </a:ln>
                          <a:solidFill>
                            <a:schemeClr val="bg1"/>
                          </a:solidFill>
                          <a:effectLst/>
                          <a:latin typeface="微软雅黑" panose="020B0503020204020204" charset="-122"/>
                          <a:ea typeface="微软雅黑" panose="020B0503020204020204" charset="-122"/>
                          <a:sym typeface="微软雅黑" panose="020B0503020204020204" charset="-122"/>
                        </a:rPr>
                        <a:t>导  师</a:t>
                      </a:r>
                      <a:endParaRPr kumimoji="0" lang="zh-CN" altLang="zh-CN" sz="2000" b="1" i="0" u="none" strike="noStrike" cap="none" normalizeH="0" baseline="0" dirty="0">
                        <a:ln>
                          <a:noFill/>
                        </a:ln>
                        <a:solidFill>
                          <a:schemeClr val="bg1"/>
                        </a:solidFill>
                        <a:effectLst/>
                        <a:latin typeface="微软雅黑" panose="020B0503020204020204" charset="-122"/>
                        <a:ea typeface="微软雅黑" panose="020B0503020204020204" charset="-122"/>
                        <a:sym typeface="微软雅黑" panose="020B050302020402020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赵永祥</a:t>
                      </a:r>
                      <a:endPar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57150" cap="flat" cmpd="sng" algn="ctr">
                      <a:solidFill>
                        <a:srgbClr val="17365D"/>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17365D"/>
                      </a:solidFill>
                      <a:prstDash val="solid"/>
                      <a:round/>
                      <a:headEnd type="none" w="med" len="med"/>
                      <a:tailEnd type="none" w="med" len="med"/>
                    </a:lnB>
                    <a:lnTlToBr>
                      <a:noFill/>
                    </a:lnTlToBr>
                    <a:lnBlToTr>
                      <a:noFill/>
                    </a:lnBlToTr>
                    <a:noFill/>
                  </a:tcPr>
                </a:tc>
              </a:tr>
            </a:tbl>
          </a:graphicData>
        </a:graphic>
      </p:graphicFrame>
      <p:pic>
        <p:nvPicPr>
          <p:cNvPr id="9"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55757" y="345543"/>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1851855"/>
            <a:ext cx="10380030" cy="414344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主题划分包括：提案向量化表示、对向量化后的提案进行聚类</a:t>
            </a:r>
            <a:endParaRPr lang="en-US" altLang="zh-CN" sz="2200" dirty="0">
              <a:solidFill>
                <a:schemeClr val="tx1"/>
              </a:solidFill>
              <a:latin typeface="+mn-ea"/>
              <a:ea typeface="+mn-ea"/>
              <a:cs typeface="Songti SC" charset="-122"/>
            </a:endParaRPr>
          </a:p>
          <a:p>
            <a:pPr>
              <a:lnSpc>
                <a:spcPct val="150000"/>
              </a:lnSpc>
              <a:spcBef>
                <a:spcPct val="0"/>
              </a:spcBef>
              <a:defRPr/>
            </a:pPr>
            <a:r>
              <a:rPr lang="zh-CN" altLang="en-US" sz="2200" dirty="0">
                <a:solidFill>
                  <a:srgbClr val="FF0000"/>
                </a:solidFill>
                <a:latin typeface="+mn-ea"/>
                <a:ea typeface="+mn-ea"/>
                <a:cs typeface="Songti SC" charset="-122"/>
              </a:rPr>
              <a:t>提案向量化表示方法</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zh-CN" sz="2000" dirty="0">
                <a:solidFill>
                  <a:schemeClr val="tx1"/>
                </a:solidFill>
                <a:latin typeface="+mn-ea"/>
                <a:ea typeface="+mn-ea"/>
                <a:cs typeface="Songti SC" charset="-122"/>
              </a:rPr>
              <a:t>对预处理后的政协提案中的词训练词向量</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计算每个词的</a:t>
            </a:r>
            <a:r>
              <a:rPr lang="en-US" altLang="zh-CN" sz="2000" dirty="0">
                <a:solidFill>
                  <a:schemeClr val="tx1"/>
                </a:solidFill>
                <a:latin typeface="+mn-ea"/>
                <a:ea typeface="+mn-ea"/>
                <a:cs typeface="Songti SC" charset="-122"/>
              </a:rPr>
              <a:t>TF-IDF</a:t>
            </a:r>
            <a:r>
              <a:rPr lang="zh-CN" altLang="en-US" sz="2000" dirty="0">
                <a:solidFill>
                  <a:schemeClr val="tx1"/>
                </a:solidFill>
                <a:latin typeface="+mn-ea"/>
                <a:ea typeface="+mn-ea"/>
                <a:cs typeface="Songti SC" charset="-122"/>
              </a:rPr>
              <a:t>值，通过调参选择合适的阈值，去除提案中小于</a:t>
            </a:r>
            <a:r>
              <a:rPr lang="en-US" altLang="zh-CN" sz="2000" dirty="0">
                <a:solidFill>
                  <a:schemeClr val="tx1"/>
                </a:solidFill>
                <a:latin typeface="+mn-ea"/>
                <a:ea typeface="+mn-ea"/>
                <a:cs typeface="Songti SC" charset="-122"/>
              </a:rPr>
              <a:t>TF-IDF</a:t>
            </a:r>
            <a:r>
              <a:rPr lang="zh-CN" altLang="en-US" sz="2000" dirty="0">
                <a:solidFill>
                  <a:schemeClr val="tx1"/>
                </a:solidFill>
                <a:latin typeface="+mn-ea"/>
                <a:ea typeface="+mn-ea"/>
                <a:cs typeface="Songti SC" charset="-122"/>
              </a:rPr>
              <a:t>阈值的词</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调参确定政协提案中标题和正文的权重比  </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将词向量加权平均作为提案向量 </a:t>
            </a:r>
            <a:endParaRPr lang="en-US" altLang="zh-CN" sz="2000" dirty="0">
              <a:solidFill>
                <a:schemeClr val="tx1"/>
              </a:solidFill>
              <a:latin typeface="+mn-ea"/>
              <a:ea typeface="+mn-ea"/>
              <a:cs typeface="Songti SC" charset="-122"/>
            </a:endParaRPr>
          </a:p>
          <a:p>
            <a:pPr>
              <a:lnSpc>
                <a:spcPct val="150000"/>
              </a:lnSpc>
              <a:spcBef>
                <a:spcPct val="0"/>
              </a:spcBef>
              <a:defRPr/>
            </a:pPr>
            <a:r>
              <a:rPr lang="zh-CN" altLang="en-US" sz="2200" dirty="0">
                <a:solidFill>
                  <a:srgbClr val="FF0000"/>
                </a:solidFill>
                <a:latin typeface="+mn-ea"/>
                <a:ea typeface="+mn-ea"/>
                <a:cs typeface="Songti SC" charset="-122"/>
              </a:rPr>
              <a:t>提案向量化公式</a:t>
            </a:r>
            <a:endParaRPr lang="en-US" altLang="zh-CN" sz="2200" dirty="0">
              <a:solidFill>
                <a:srgbClr val="FF0000"/>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pic>
        <p:nvPicPr>
          <p:cNvPr id="3" name="图片 2"/>
          <p:cNvPicPr>
            <a:picLocks noChangeAspect="1"/>
          </p:cNvPicPr>
          <p:nvPr/>
        </p:nvPicPr>
        <p:blipFill>
          <a:blip r:embed="rId2"/>
          <a:stretch>
            <a:fillRect/>
          </a:stretch>
        </p:blipFill>
        <p:spPr>
          <a:xfrm>
            <a:off x="1127761" y="5414220"/>
            <a:ext cx="5624732" cy="699355"/>
          </a:xfrm>
          <a:prstGeom prst="rect">
            <a:avLst/>
          </a:prstGeom>
        </p:spPr>
      </p:pic>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0" name="文本框 9"/>
          <p:cNvSpPr txBox="1"/>
          <p:nvPr/>
        </p:nvSpPr>
        <p:spPr>
          <a:xfrm>
            <a:off x="684210" y="1443780"/>
            <a:ext cx="1415772"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主题划分</a:t>
            </a:r>
            <a:endParaRPr lang="zh-CN" altLang="en-US" sz="2400" dirty="0">
              <a:latin typeface="微软雅黑" panose="020B0503020204020204" charset="-122"/>
              <a:ea typeface="微软雅黑" panose="020B0503020204020204" charset="-122"/>
            </a:endParaRPr>
          </a:p>
        </p:txBody>
      </p:sp>
      <p:sp>
        <p:nvSpPr>
          <p:cNvPr id="4" name="文本框 3"/>
          <p:cNvSpPr txBox="1"/>
          <p:nvPr/>
        </p:nvSpPr>
        <p:spPr>
          <a:xfrm>
            <a:off x="6970543" y="4154035"/>
            <a:ext cx="4368017" cy="2520370"/>
          </a:xfrm>
          <a:prstGeom prst="rect">
            <a:avLst/>
          </a:prstGeom>
          <a:noFill/>
        </p:spPr>
        <p:txBody>
          <a:bodyPr wrap="square" rtlCol="0">
            <a:spAutoFit/>
          </a:bodyPr>
          <a:lstStyle/>
          <a:p>
            <a:pPr>
              <a:lnSpc>
                <a:spcPct val="150000"/>
              </a:lnSpc>
            </a:pPr>
            <a:r>
              <a:rPr lang="en-US" altLang="zh-CN" i="1" dirty="0">
                <a:latin typeface="宋体" panose="02010600030101010101" pitchFamily="2" charset="-122"/>
                <a:ea typeface="宋体" panose="02010600030101010101" pitchFamily="2" charset="-122"/>
                <a:cs typeface="Times New Roman" panose="02020603050405020304" pitchFamily="18" charset="0"/>
              </a:rPr>
              <a:t>V</a:t>
            </a:r>
            <a:r>
              <a:rPr lang="zh-CN" altLang="zh-CN" i="1" baseline="-25000" dirty="0">
                <a:latin typeface="宋体" panose="02010600030101010101" pitchFamily="2" charset="-122"/>
                <a:ea typeface="宋体" panose="02010600030101010101" pitchFamily="2" charset="-122"/>
                <a:cs typeface="Times New Roman" panose="02020603050405020304" pitchFamily="18" charset="0"/>
              </a:rPr>
              <a:t>提案</a:t>
            </a:r>
            <a:r>
              <a:rPr lang="en-US" altLang="zh-CN" i="1" baseline="-25000" dirty="0">
                <a:latin typeface="宋体" panose="02010600030101010101" pitchFamily="2" charset="-122"/>
                <a:ea typeface="宋体" panose="02010600030101010101" pitchFamily="2" charset="-122"/>
                <a:cs typeface="Times New Roman" panose="02020603050405020304" pitchFamily="18" charset="0"/>
              </a:rPr>
              <a:t> </a:t>
            </a:r>
            <a:r>
              <a:rPr lang="zh-CN" altLang="en-US" i="1" baseline="-25000"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政协提案向量</a:t>
            </a:r>
            <a:endParaRPr lang="en-US" altLang="zh-CN" dirty="0">
              <a:latin typeface="宋体" panose="02010600030101010101" pitchFamily="2" charset="-122"/>
              <a:ea typeface="宋体" panose="02010600030101010101" pitchFamily="2" charset="-122"/>
            </a:endParaRPr>
          </a:p>
          <a:p>
            <a:pPr>
              <a:lnSpc>
                <a:spcPct val="150000"/>
              </a:lnSpc>
            </a:pPr>
            <a:r>
              <a:rPr lang="en-US" altLang="zh-CN" i="1" dirty="0">
                <a:latin typeface="宋体" panose="02010600030101010101" pitchFamily="2" charset="-122"/>
                <a:ea typeface="宋体" panose="02010600030101010101" pitchFamily="2" charset="-122"/>
              </a:rPr>
              <a:t>V</a:t>
            </a:r>
            <a:r>
              <a:rPr lang="zh-CN" altLang="zh-CN" i="1" baseline="-25000" dirty="0">
                <a:latin typeface="宋体" panose="02010600030101010101" pitchFamily="2" charset="-122"/>
                <a:ea typeface="宋体" panose="02010600030101010101" pitchFamily="2" charset="-122"/>
              </a:rPr>
              <a:t>标题</a:t>
            </a:r>
            <a:r>
              <a:rPr lang="en-US" altLang="zh-CN" i="1" baseline="-25000" dirty="0">
                <a:latin typeface="宋体" panose="02010600030101010101" pitchFamily="2" charset="-122"/>
                <a:ea typeface="宋体" panose="02010600030101010101" pitchFamily="2" charset="-122"/>
              </a:rPr>
              <a:t> </a:t>
            </a:r>
            <a:r>
              <a:rPr lang="zh-CN" altLang="en-US" i="1" baseline="-25000"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政协提案的标题中</a:t>
            </a:r>
            <a:r>
              <a:rPr lang="zh-CN" altLang="en-US" dirty="0">
                <a:latin typeface="宋体" panose="02010600030101010101" pitchFamily="2" charset="-122"/>
                <a:ea typeface="宋体" panose="02010600030101010101" pitchFamily="2" charset="-122"/>
              </a:rPr>
              <a:t>的词</a:t>
            </a:r>
            <a:r>
              <a:rPr lang="zh-CN" altLang="zh-CN" dirty="0">
                <a:latin typeface="宋体" panose="02010600030101010101" pitchFamily="2" charset="-122"/>
                <a:ea typeface="宋体" panose="02010600030101010101" pitchFamily="2" charset="-122"/>
              </a:rPr>
              <a:t>的词向量</a:t>
            </a:r>
            <a:endParaRPr lang="en-US" altLang="zh-CN" dirty="0">
              <a:latin typeface="宋体" panose="02010600030101010101" pitchFamily="2" charset="-122"/>
              <a:ea typeface="宋体" panose="02010600030101010101" pitchFamily="2" charset="-122"/>
            </a:endParaRPr>
          </a:p>
          <a:p>
            <a:pPr>
              <a:lnSpc>
                <a:spcPct val="150000"/>
              </a:lnSpc>
            </a:pPr>
            <a:r>
              <a:rPr lang="en-US" altLang="zh-CN" i="1" dirty="0">
                <a:latin typeface="宋体" panose="02010600030101010101" pitchFamily="2" charset="-122"/>
                <a:ea typeface="宋体" panose="02010600030101010101" pitchFamily="2" charset="-122"/>
              </a:rPr>
              <a:t>W</a:t>
            </a:r>
            <a:r>
              <a:rPr lang="zh-CN" altLang="zh-CN" i="1" baseline="-25000" dirty="0">
                <a:latin typeface="宋体" panose="02010600030101010101" pitchFamily="2" charset="-122"/>
                <a:ea typeface="宋体" panose="02010600030101010101" pitchFamily="2" charset="-122"/>
              </a:rPr>
              <a:t>标题</a:t>
            </a:r>
            <a:r>
              <a:rPr lang="en-US" altLang="zh-CN" i="1" baseline="-25000" dirty="0">
                <a:latin typeface="宋体" panose="02010600030101010101" pitchFamily="2" charset="-122"/>
                <a:ea typeface="宋体" panose="02010600030101010101" pitchFamily="2" charset="-122"/>
              </a:rPr>
              <a:t> </a:t>
            </a:r>
            <a:r>
              <a:rPr lang="zh-CN" altLang="en-US" i="1" baseline="-25000"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为标题中的词赋予的权重</a:t>
            </a:r>
            <a:endParaRPr lang="en-US" altLang="zh-CN" dirty="0">
              <a:latin typeface="宋体" panose="02010600030101010101" pitchFamily="2" charset="-122"/>
              <a:ea typeface="宋体" panose="02010600030101010101" pitchFamily="2" charset="-122"/>
            </a:endParaRPr>
          </a:p>
          <a:p>
            <a:pPr>
              <a:lnSpc>
                <a:spcPct val="150000"/>
              </a:lnSpc>
            </a:pPr>
            <a:r>
              <a:rPr lang="en-US" altLang="zh-CN" i="1" dirty="0">
                <a:latin typeface="宋体" panose="02010600030101010101" pitchFamily="2" charset="-122"/>
                <a:ea typeface="宋体" panose="02010600030101010101" pitchFamily="2" charset="-122"/>
              </a:rPr>
              <a:t>V</a:t>
            </a:r>
            <a:r>
              <a:rPr lang="zh-CN" altLang="zh-CN" i="1" baseline="-25000" dirty="0">
                <a:latin typeface="宋体" panose="02010600030101010101" pitchFamily="2" charset="-122"/>
                <a:ea typeface="宋体" panose="02010600030101010101" pitchFamily="2" charset="-122"/>
              </a:rPr>
              <a:t>正文</a:t>
            </a:r>
            <a:r>
              <a:rPr lang="en-US" altLang="zh-CN" i="1" baseline="-25000" dirty="0">
                <a:latin typeface="宋体" panose="02010600030101010101" pitchFamily="2" charset="-122"/>
                <a:ea typeface="宋体" panose="02010600030101010101" pitchFamily="2" charset="-122"/>
              </a:rPr>
              <a:t> </a:t>
            </a:r>
            <a:r>
              <a:rPr lang="zh-CN" altLang="en-US" i="1" baseline="-25000"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政协提案的正文中</a:t>
            </a:r>
            <a:r>
              <a:rPr lang="zh-CN" altLang="en-US" dirty="0">
                <a:latin typeface="宋体" panose="02010600030101010101" pitchFamily="2" charset="-122"/>
                <a:ea typeface="宋体" panose="02010600030101010101" pitchFamily="2" charset="-122"/>
              </a:rPr>
              <a:t>的词</a:t>
            </a:r>
            <a:r>
              <a:rPr lang="zh-CN" altLang="zh-CN" dirty="0">
                <a:latin typeface="宋体" panose="02010600030101010101" pitchFamily="2" charset="-122"/>
                <a:ea typeface="宋体" panose="02010600030101010101" pitchFamily="2" charset="-122"/>
              </a:rPr>
              <a:t>的词向量</a:t>
            </a:r>
            <a:endParaRPr lang="en-US" altLang="zh-CN" dirty="0">
              <a:latin typeface="宋体" panose="02010600030101010101" pitchFamily="2" charset="-122"/>
              <a:ea typeface="宋体" panose="02010600030101010101" pitchFamily="2" charset="-122"/>
            </a:endParaRPr>
          </a:p>
          <a:p>
            <a:pPr>
              <a:lnSpc>
                <a:spcPct val="150000"/>
              </a:lnSpc>
            </a:pPr>
            <a:r>
              <a:rPr lang="en-US" altLang="zh-CN" i="1" dirty="0">
                <a:latin typeface="宋体" panose="02010600030101010101" pitchFamily="2" charset="-122"/>
                <a:ea typeface="宋体" panose="02010600030101010101" pitchFamily="2" charset="-122"/>
              </a:rPr>
              <a:t>N </a:t>
            </a:r>
            <a:r>
              <a:rPr lang="zh-CN" altLang="en-US" i="1" baseline="-25000" dirty="0">
                <a:latin typeface="宋体" panose="02010600030101010101" pitchFamily="2" charset="-122"/>
              </a:rPr>
              <a:t>：</a:t>
            </a:r>
            <a:r>
              <a:rPr lang="zh-CN" altLang="en-US" i="1"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每件提案中的单词总数</a:t>
            </a:r>
            <a:endParaRPr lang="en-US" altLang="zh-CN" dirty="0">
              <a:latin typeface="宋体" panose="02010600030101010101" pitchFamily="2" charset="-122"/>
              <a:ea typeface="宋体" panose="02010600030101010101" pitchFamily="2" charset="-122"/>
            </a:endParaRPr>
          </a:p>
          <a:p>
            <a:pPr>
              <a:lnSpc>
                <a:spcPct val="150000"/>
              </a:lnSpc>
            </a:pPr>
            <a:r>
              <a:rPr lang="en-US" altLang="zh-CN" i="1" dirty="0">
                <a:latin typeface="宋体" panose="02010600030101010101" pitchFamily="2" charset="-122"/>
              </a:rPr>
              <a:t>TF·IDF </a:t>
            </a:r>
            <a:r>
              <a:rPr lang="zh-CN" altLang="en-US" i="1" dirty="0">
                <a:latin typeface="宋体" panose="02010600030101010101" pitchFamily="2" charset="-122"/>
              </a:rPr>
              <a:t>：</a:t>
            </a:r>
            <a:r>
              <a:rPr lang="zh-CN" altLang="en-US" dirty="0">
                <a:latin typeface="宋体" panose="02010600030101010101" pitchFamily="2" charset="-122"/>
              </a:rPr>
              <a:t>每个词的</a:t>
            </a:r>
            <a:r>
              <a:rPr lang="en-US" altLang="zh-CN" dirty="0">
                <a:latin typeface="宋体" panose="02010600030101010101" pitchFamily="2" charset="-122"/>
              </a:rPr>
              <a:t>TF-IDF</a:t>
            </a:r>
            <a:r>
              <a:rPr lang="zh-CN" altLang="en-US" dirty="0">
                <a:latin typeface="宋体" panose="02010600030101010101" pitchFamily="2" charset="-122"/>
              </a:rPr>
              <a:t>值</a:t>
            </a:r>
            <a:endParaRPr lang="zh-CN" altLang="en-US" i="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1364973"/>
            <a:ext cx="10005565" cy="39587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200" dirty="0">
                <a:solidFill>
                  <a:srgbClr val="FF0000"/>
                </a:solidFill>
                <a:latin typeface="+mn-ea"/>
                <a:ea typeface="+mn-ea"/>
                <a:cs typeface="Songti SC" charset="-122"/>
              </a:rPr>
              <a:t>对向量化后的提案进行聚类</a:t>
            </a:r>
            <a:endParaRPr lang="en-US" altLang="zh-CN" sz="2200" dirty="0">
              <a:solidFill>
                <a:srgbClr val="FF0000"/>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把向量化后的每个提案作为空间中的一个点，用欧式距离计算点之间的距离</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采用</a:t>
            </a:r>
            <a:r>
              <a:rPr lang="en-US" altLang="zh-CN" sz="2000" dirty="0">
                <a:solidFill>
                  <a:schemeClr val="tx1"/>
                </a:solidFill>
                <a:latin typeface="+mn-ea"/>
                <a:ea typeface="+mn-ea"/>
                <a:cs typeface="Songti SC" charset="-122"/>
              </a:rPr>
              <a:t>K-means</a:t>
            </a:r>
            <a:r>
              <a:rPr lang="zh-CN" altLang="en-US" sz="2000" dirty="0">
                <a:solidFill>
                  <a:schemeClr val="tx1"/>
                </a:solidFill>
                <a:latin typeface="+mn-ea"/>
                <a:ea typeface="+mn-ea"/>
                <a:cs typeface="Songti SC" charset="-122"/>
              </a:rPr>
              <a:t>聚类算法对所有提案进行聚类</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聚类评价指标选择轮廓系数</a:t>
            </a:r>
            <a:endParaRPr lang="en-US" altLang="zh-CN" sz="1800" dirty="0">
              <a:solidFill>
                <a:schemeClr val="tx1"/>
              </a:solidFill>
              <a:latin typeface="+mn-ea"/>
              <a:ea typeface="+mn-ea"/>
              <a:cs typeface="Songti SC" charset="-122"/>
            </a:endParaRPr>
          </a:p>
          <a:p>
            <a:pPr>
              <a:lnSpc>
                <a:spcPct val="150000"/>
              </a:lnSpc>
              <a:spcBef>
                <a:spcPct val="0"/>
              </a:spcBef>
              <a:defRPr/>
            </a:pPr>
            <a:r>
              <a:rPr lang="zh-CN" altLang="en-US" sz="2200" dirty="0">
                <a:solidFill>
                  <a:schemeClr val="tx1"/>
                </a:solidFill>
                <a:latin typeface="+mn-ea"/>
                <a:ea typeface="+mn-ea"/>
                <a:cs typeface="Songti SC" charset="-122"/>
              </a:rPr>
              <a:t>经过调参，在</a:t>
            </a:r>
            <a:r>
              <a:rPr lang="en-US" altLang="zh-CN" sz="2200" dirty="0">
                <a:solidFill>
                  <a:schemeClr val="tx1"/>
                </a:solidFill>
                <a:latin typeface="+mn-ea"/>
                <a:ea typeface="+mn-ea"/>
                <a:cs typeface="Songti SC" charset="-122"/>
              </a:rPr>
              <a:t>k</a:t>
            </a:r>
            <a:r>
              <a:rPr lang="zh-CN" altLang="en-US" sz="2200" dirty="0">
                <a:solidFill>
                  <a:schemeClr val="tx1"/>
                </a:solidFill>
                <a:latin typeface="+mn-ea"/>
                <a:ea typeface="+mn-ea"/>
                <a:cs typeface="Songti SC" charset="-122"/>
              </a:rPr>
              <a:t>为</a:t>
            </a:r>
            <a:r>
              <a:rPr lang="en-US" altLang="zh-CN" sz="2200" dirty="0">
                <a:solidFill>
                  <a:schemeClr val="tx1"/>
                </a:solidFill>
                <a:latin typeface="+mn-ea"/>
                <a:ea typeface="+mn-ea"/>
                <a:cs typeface="Songti SC" charset="-122"/>
              </a:rPr>
              <a:t>8</a:t>
            </a:r>
            <a:r>
              <a:rPr lang="zh-CN" altLang="en-US" sz="2200" dirty="0">
                <a:solidFill>
                  <a:schemeClr val="tx1"/>
                </a:solidFill>
                <a:latin typeface="+mn-ea"/>
                <a:ea typeface="+mn-ea"/>
                <a:cs typeface="Songti SC" charset="-122"/>
              </a:rPr>
              <a:t>时轮廓系数最大，将提案聚为</a:t>
            </a:r>
            <a:r>
              <a:rPr lang="en-US" altLang="zh-CN" sz="2200" dirty="0">
                <a:solidFill>
                  <a:schemeClr val="tx1"/>
                </a:solidFill>
                <a:latin typeface="+mn-ea"/>
                <a:ea typeface="+mn-ea"/>
                <a:cs typeface="Songti SC" charset="-122"/>
              </a:rPr>
              <a:t>8</a:t>
            </a:r>
            <a:r>
              <a:rPr lang="zh-CN" altLang="en-US" sz="2200" dirty="0">
                <a:solidFill>
                  <a:schemeClr val="tx1"/>
                </a:solidFill>
                <a:latin typeface="+mn-ea"/>
                <a:ea typeface="+mn-ea"/>
                <a:cs typeface="Songti SC" charset="-122"/>
              </a:rPr>
              <a:t>类，</a:t>
            </a:r>
            <a:r>
              <a:rPr lang="zh-CN" altLang="en-US" sz="2200" dirty="0">
                <a:solidFill>
                  <a:prstClr val="black"/>
                </a:solidFill>
                <a:latin typeface="宋体" panose="02010600030101010101" pitchFamily="2" charset="-122"/>
                <a:ea typeface="宋体" panose="02010600030101010101" pitchFamily="2" charset="-122"/>
                <a:cs typeface="Songti SC" charset="-122"/>
              </a:rPr>
              <a:t>每一类称为一个主题</a:t>
            </a:r>
            <a:endParaRPr lang="en-US" altLang="zh-CN" sz="2200" dirty="0">
              <a:solidFill>
                <a:schemeClr val="tx1"/>
              </a:solidFill>
              <a:latin typeface="+mn-ea"/>
              <a:ea typeface="+mn-ea"/>
              <a:cs typeface="Songti SC" charset="-122"/>
            </a:endParaRPr>
          </a:p>
          <a:p>
            <a:pPr>
              <a:lnSpc>
                <a:spcPct val="200000"/>
              </a:lnSpc>
              <a:spcBef>
                <a:spcPct val="0"/>
              </a:spcBef>
              <a:defRPr/>
            </a:pPr>
            <a:endParaRPr lang="en-US" altLang="zh-CN" sz="20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graphicFrame>
        <p:nvGraphicFramePr>
          <p:cNvPr id="13" name="表格 12"/>
          <p:cNvGraphicFramePr>
            <a:graphicFrameLocks noGrp="1"/>
          </p:cNvGraphicFramePr>
          <p:nvPr/>
        </p:nvGraphicFramePr>
        <p:xfrm>
          <a:off x="1889900" y="4013063"/>
          <a:ext cx="6413862" cy="2554605"/>
        </p:xfrm>
        <a:graphic>
          <a:graphicData uri="http://schemas.openxmlformats.org/drawingml/2006/table">
            <a:tbl>
              <a:tblPr/>
              <a:tblGrid>
                <a:gridCol w="3206931"/>
                <a:gridCol w="3206931"/>
              </a:tblGrid>
              <a:tr h="255419">
                <a:tc>
                  <a:txBody>
                    <a:bodyPr/>
                    <a:lstStyle/>
                    <a:p>
                      <a:pPr algn="ctr" fontAlgn="ctr"/>
                      <a:r>
                        <a:rPr lang="zh-CN" altLang="en-US" sz="1800" b="0" i="0" u="none" strike="noStrike" dirty="0">
                          <a:solidFill>
                            <a:srgbClr val="000000"/>
                          </a:solidFill>
                          <a:effectLst/>
                          <a:latin typeface="+mn-ea"/>
                          <a:ea typeface="+mn-ea"/>
                        </a:rPr>
                        <a:t>主题</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mn-ea"/>
                          <a:ea typeface="+mn-ea"/>
                        </a:rPr>
                        <a:t>  提案数</a:t>
                      </a:r>
                      <a:endParaRPr lang="zh-CN" altLang="en-US"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dirty="0">
                          <a:solidFill>
                            <a:srgbClr val="000000"/>
                          </a:solidFill>
                          <a:effectLst/>
                          <a:latin typeface="+mn-ea"/>
                          <a:ea typeface="+mn-ea"/>
                        </a:rPr>
                        <a:t>主题</a:t>
                      </a:r>
                      <a:r>
                        <a:rPr lang="en-US" altLang="zh-CN" sz="1800" b="0" i="0" u="none" strike="noStrike" dirty="0">
                          <a:solidFill>
                            <a:srgbClr val="000000"/>
                          </a:solidFill>
                          <a:effectLst/>
                          <a:latin typeface="+mn-ea"/>
                          <a:ea typeface="+mn-ea"/>
                        </a:rPr>
                        <a:t>1</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68</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dirty="0">
                          <a:solidFill>
                            <a:srgbClr val="000000"/>
                          </a:solidFill>
                          <a:effectLst/>
                          <a:latin typeface="+mn-ea"/>
                          <a:ea typeface="+mn-ea"/>
                        </a:rPr>
                        <a:t>主题</a:t>
                      </a:r>
                      <a:r>
                        <a:rPr lang="en-US" altLang="zh-CN" sz="1800" b="0" i="0" u="none" strike="noStrike" dirty="0">
                          <a:solidFill>
                            <a:srgbClr val="000000"/>
                          </a:solidFill>
                          <a:effectLst/>
                          <a:latin typeface="+mn-ea"/>
                          <a:ea typeface="+mn-ea"/>
                        </a:rPr>
                        <a:t>2</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78</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3</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3</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4</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432</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dirty="0">
                          <a:solidFill>
                            <a:srgbClr val="000000"/>
                          </a:solidFill>
                          <a:effectLst/>
                          <a:latin typeface="+mn-ea"/>
                          <a:ea typeface="+mn-ea"/>
                        </a:rPr>
                        <a:t>主题</a:t>
                      </a:r>
                      <a:r>
                        <a:rPr lang="en-US" altLang="zh-CN" sz="1800" b="0" i="0" u="none" strike="noStrike" dirty="0">
                          <a:solidFill>
                            <a:srgbClr val="000000"/>
                          </a:solidFill>
                          <a:effectLst/>
                          <a:latin typeface="+mn-ea"/>
                          <a:ea typeface="+mn-ea"/>
                        </a:rPr>
                        <a:t>5</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85</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6</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57</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7</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60</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19">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8</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mn-ea"/>
                          <a:ea typeface="+mn-ea"/>
                        </a:rPr>
                        <a:t>15</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7385" y="2107555"/>
            <a:ext cx="11128377" cy="580030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从政协提案的每个主题中提取关键词集合，使该关键词集合最能反映这类提案的主旨</a:t>
            </a:r>
            <a:endParaRPr lang="en-US" altLang="zh-CN" sz="2200" dirty="0">
              <a:solidFill>
                <a:schemeClr val="tx1"/>
              </a:solidFill>
              <a:latin typeface="+mn-ea"/>
              <a:ea typeface="+mn-ea"/>
              <a:cs typeface="Songti SC" charset="-122"/>
            </a:endParaRPr>
          </a:p>
          <a:p>
            <a:pPr>
              <a:lnSpc>
                <a:spcPct val="150000"/>
              </a:lnSpc>
              <a:spcBef>
                <a:spcPct val="0"/>
              </a:spcBef>
              <a:defRPr/>
            </a:pPr>
            <a:r>
              <a:rPr lang="zh-CN" altLang="en-US" sz="2200" dirty="0">
                <a:solidFill>
                  <a:schemeClr val="tx1"/>
                </a:solidFill>
                <a:latin typeface="+mn-ea"/>
                <a:ea typeface="+mn-ea"/>
                <a:cs typeface="Songti SC" charset="-122"/>
              </a:rPr>
              <a:t>采用了两种关键词提取算法实现提案的关键词提取</a:t>
            </a:r>
            <a:endParaRPr lang="en-US" altLang="zh-CN" sz="2200" dirty="0">
              <a:solidFill>
                <a:schemeClr val="tx1"/>
              </a:solidFill>
              <a:latin typeface="+mn-ea"/>
              <a:ea typeface="+mn-ea"/>
              <a:cs typeface="Songti SC" charset="-122"/>
            </a:endParaRPr>
          </a:p>
          <a:p>
            <a:pPr>
              <a:lnSpc>
                <a:spcPct val="200000"/>
              </a:lnSpc>
              <a:spcBef>
                <a:spcPct val="0"/>
              </a:spcBef>
              <a:defRPr/>
            </a:pPr>
            <a:r>
              <a:rPr lang="zh-CN" altLang="en-US" sz="2200" dirty="0">
                <a:solidFill>
                  <a:srgbClr val="FF0000"/>
                </a:solidFill>
                <a:latin typeface="+mn-ea"/>
                <a:ea typeface="+mn-ea"/>
                <a:cs typeface="Songti SC" charset="-122"/>
              </a:rPr>
              <a:t>简单提取法</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prstClr val="black"/>
                </a:solidFill>
                <a:latin typeface="+mn-ea"/>
                <a:ea typeface="+mn-ea"/>
                <a:cs typeface="Songti SC" charset="-122"/>
              </a:rPr>
              <a:t>将同一个词在同一个主题下不同提案里的</a:t>
            </a:r>
            <a:endParaRPr lang="en-US" altLang="zh-CN" sz="2000" dirty="0">
              <a:solidFill>
                <a:prstClr val="black"/>
              </a:solidFill>
              <a:latin typeface="+mn-ea"/>
              <a:ea typeface="+mn-ea"/>
              <a:cs typeface="Songti SC" charset="-122"/>
            </a:endParaRPr>
          </a:p>
          <a:p>
            <a:pPr marL="457200" lvl="1" indent="0">
              <a:lnSpc>
                <a:spcPct val="150000"/>
              </a:lnSpc>
              <a:spcBef>
                <a:spcPct val="0"/>
              </a:spcBef>
              <a:buNone/>
              <a:defRPr/>
            </a:pPr>
            <a:r>
              <a:rPr lang="en-US" altLang="zh-CN" sz="2000" dirty="0">
                <a:solidFill>
                  <a:prstClr val="black"/>
                </a:solidFill>
                <a:latin typeface="+mn-ea"/>
                <a:ea typeface="+mn-ea"/>
                <a:cs typeface="Songti SC" charset="-122"/>
              </a:rPr>
              <a:t>  TF-IDF</a:t>
            </a:r>
            <a:r>
              <a:rPr lang="zh-CN" altLang="en-US" sz="2000" dirty="0">
                <a:solidFill>
                  <a:prstClr val="black"/>
                </a:solidFill>
                <a:latin typeface="+mn-ea"/>
                <a:ea typeface="+mn-ea"/>
                <a:cs typeface="Songti SC" charset="-122"/>
              </a:rPr>
              <a:t>值相加作为该词在这个主题中的权重，</a:t>
            </a:r>
            <a:endParaRPr lang="en-US" altLang="zh-CN" sz="2000" dirty="0">
              <a:solidFill>
                <a:prstClr val="black"/>
              </a:solidFill>
              <a:latin typeface="+mn-ea"/>
              <a:ea typeface="+mn-ea"/>
              <a:cs typeface="Songti SC" charset="-122"/>
            </a:endParaRPr>
          </a:p>
          <a:p>
            <a:pPr marL="457200" lvl="1" indent="0">
              <a:lnSpc>
                <a:spcPct val="150000"/>
              </a:lnSpc>
              <a:spcBef>
                <a:spcPct val="0"/>
              </a:spcBef>
              <a:buNone/>
              <a:defRPr/>
            </a:pPr>
            <a:r>
              <a:rPr lang="zh-CN" altLang="en-US" sz="2000" dirty="0">
                <a:solidFill>
                  <a:schemeClr val="tx1"/>
                </a:solidFill>
                <a:latin typeface="+mn-ea"/>
                <a:ea typeface="+mn-ea"/>
                <a:cs typeface="Songti SC" charset="-122"/>
              </a:rPr>
              <a:t>  取每个主题中权重最大的前三个词作为关键词</a:t>
            </a:r>
            <a:endParaRPr lang="en-US" altLang="zh-CN" sz="2000" dirty="0">
              <a:solidFill>
                <a:schemeClr val="tx1"/>
              </a:solidFill>
              <a:latin typeface="+mn-ea"/>
              <a:ea typeface="+mn-ea"/>
              <a:cs typeface="Songti SC" charset="-122"/>
            </a:endParaRPr>
          </a:p>
          <a:p>
            <a:pPr marL="457200" lvl="1" indent="0">
              <a:lnSpc>
                <a:spcPts val="800"/>
              </a:lnSpc>
              <a:spcBef>
                <a:spcPct val="0"/>
              </a:spcBef>
              <a:buNone/>
              <a:defRPr/>
            </a:pPr>
            <a:endParaRPr lang="en-US" altLang="zh-CN" sz="2000" dirty="0">
              <a:solidFill>
                <a:schemeClr val="tx1"/>
              </a:solidFill>
              <a:latin typeface="+mn-ea"/>
              <a:ea typeface="+mn-ea"/>
              <a:cs typeface="Songti SC" charset="-122"/>
            </a:endParaRPr>
          </a:p>
          <a:p>
            <a:pPr lvl="1">
              <a:lnSpc>
                <a:spcPct val="150000"/>
              </a:lnSpc>
              <a:spcBef>
                <a:spcPts val="0"/>
              </a:spcBef>
            </a:pPr>
            <a:r>
              <a:rPr lang="zh-CN" altLang="en-US" sz="2000" dirty="0">
                <a:solidFill>
                  <a:schemeClr val="tx1"/>
                </a:solidFill>
                <a:latin typeface="+mn-ea"/>
                <a:ea typeface="+mn-ea"/>
                <a:cs typeface="Songti SC" charset="-122"/>
              </a:rPr>
              <a:t>结论：</a:t>
            </a:r>
            <a:r>
              <a:rPr lang="zh-CN" altLang="zh-CN" sz="2000" dirty="0">
                <a:solidFill>
                  <a:prstClr val="black"/>
                </a:solidFill>
                <a:latin typeface="+mn-ea"/>
                <a:ea typeface="+mn-ea"/>
              </a:rPr>
              <a:t>从每个主题中提取出的关键词大部分</a:t>
            </a:r>
            <a:endParaRPr lang="en-US" altLang="zh-CN" sz="2000" dirty="0">
              <a:solidFill>
                <a:prstClr val="black"/>
              </a:solidFill>
              <a:latin typeface="+mn-ea"/>
              <a:ea typeface="+mn-ea"/>
            </a:endParaRPr>
          </a:p>
          <a:p>
            <a:pPr marL="457200" lvl="1" indent="0">
              <a:lnSpc>
                <a:spcPct val="150000"/>
              </a:lnSpc>
              <a:spcBef>
                <a:spcPts val="0"/>
              </a:spcBef>
              <a:buNone/>
            </a:pPr>
            <a:r>
              <a:rPr lang="en-US" altLang="zh-CN" sz="2000" dirty="0">
                <a:solidFill>
                  <a:prstClr val="black"/>
                </a:solidFill>
                <a:latin typeface="+mn-ea"/>
                <a:ea typeface="+mn-ea"/>
              </a:rPr>
              <a:t>  </a:t>
            </a:r>
            <a:r>
              <a:rPr lang="zh-CN" altLang="zh-CN" sz="2000" dirty="0">
                <a:solidFill>
                  <a:prstClr val="black"/>
                </a:solidFill>
                <a:latin typeface="+mn-ea"/>
                <a:ea typeface="+mn-ea"/>
              </a:rPr>
              <a:t>长度较短</a:t>
            </a:r>
            <a:r>
              <a:rPr lang="zh-CN" altLang="en-US" sz="2000" dirty="0">
                <a:solidFill>
                  <a:prstClr val="black"/>
                </a:solidFill>
                <a:latin typeface="+mn-ea"/>
                <a:ea typeface="+mn-ea"/>
              </a:rPr>
              <a:t>（简称“短词”）</a:t>
            </a:r>
            <a:r>
              <a:rPr lang="zh-CN" altLang="zh-CN" sz="2000" dirty="0">
                <a:solidFill>
                  <a:prstClr val="black"/>
                </a:solidFill>
                <a:latin typeface="+mn-ea"/>
                <a:ea typeface="+mn-ea"/>
              </a:rPr>
              <a:t>，词语的语义表达</a:t>
            </a:r>
            <a:endParaRPr lang="en-US" altLang="zh-CN" sz="2000" dirty="0">
              <a:solidFill>
                <a:prstClr val="black"/>
              </a:solidFill>
              <a:latin typeface="+mn-ea"/>
              <a:ea typeface="+mn-ea"/>
            </a:endParaRPr>
          </a:p>
          <a:p>
            <a:pPr marL="457200" lvl="1" indent="0">
              <a:lnSpc>
                <a:spcPct val="150000"/>
              </a:lnSpc>
              <a:spcBef>
                <a:spcPts val="0"/>
              </a:spcBef>
              <a:buNone/>
            </a:pPr>
            <a:r>
              <a:rPr lang="en-US" altLang="zh-CN" sz="2000" dirty="0">
                <a:solidFill>
                  <a:prstClr val="black"/>
                </a:solidFill>
                <a:latin typeface="+mn-ea"/>
                <a:ea typeface="+mn-ea"/>
              </a:rPr>
              <a:t>  </a:t>
            </a:r>
            <a:r>
              <a:rPr lang="zh-CN" altLang="zh-CN" sz="2000" dirty="0">
                <a:solidFill>
                  <a:prstClr val="black"/>
                </a:solidFill>
                <a:latin typeface="+mn-ea"/>
                <a:ea typeface="+mn-ea"/>
              </a:rPr>
              <a:t>能力有限</a:t>
            </a:r>
            <a:endParaRPr kumimoji="1" lang="zh-CN" altLang="en-US" sz="2000" dirty="0">
              <a:solidFill>
                <a:prstClr val="black"/>
              </a:solidFill>
              <a:latin typeface="+mn-ea"/>
              <a:ea typeface="+mn-ea"/>
            </a:endParaRPr>
          </a:p>
          <a:p>
            <a:pPr lvl="1">
              <a:lnSpc>
                <a:spcPct val="150000"/>
              </a:lnSpc>
              <a:spcBef>
                <a:spcPct val="0"/>
              </a:spcBef>
              <a:defRPr/>
            </a:pPr>
            <a:endParaRPr lang="en-US" altLang="zh-CN" sz="2000" dirty="0">
              <a:solidFill>
                <a:srgbClr val="FF0000"/>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graphicFrame>
        <p:nvGraphicFramePr>
          <p:cNvPr id="6" name="表格 5"/>
          <p:cNvGraphicFramePr>
            <a:graphicFrameLocks noGrp="1"/>
          </p:cNvGraphicFramePr>
          <p:nvPr/>
        </p:nvGraphicFramePr>
        <p:xfrm>
          <a:off x="6886575" y="3977200"/>
          <a:ext cx="4523131" cy="2270760"/>
        </p:xfrm>
        <a:graphic>
          <a:graphicData uri="http://schemas.openxmlformats.org/drawingml/2006/table">
            <a:tbl>
              <a:tblPr/>
              <a:tblGrid>
                <a:gridCol w="1134723"/>
                <a:gridCol w="3388408"/>
              </a:tblGrid>
              <a:tr h="180975">
                <a:tc>
                  <a:txBody>
                    <a:bodyPr/>
                    <a:lstStyle/>
                    <a:p>
                      <a:pPr algn="ctr" fontAlgn="ctr"/>
                      <a:r>
                        <a:rPr lang="zh-CN" altLang="en-US" sz="1800" b="0" i="0" u="none" strike="noStrike" dirty="0">
                          <a:solidFill>
                            <a:srgbClr val="000000"/>
                          </a:solidFill>
                          <a:effectLst/>
                          <a:latin typeface="+mn-ea"/>
                          <a:ea typeface="+mn-ea"/>
                        </a:rPr>
                        <a:t>主题</a:t>
                      </a:r>
                      <a:r>
                        <a:rPr lang="en-US" altLang="zh-CN" sz="1800" b="0" i="0" u="none" strike="noStrike" dirty="0">
                          <a:solidFill>
                            <a:srgbClr val="000000"/>
                          </a:solidFill>
                          <a:effectLst/>
                          <a:latin typeface="+mn-ea"/>
                          <a:ea typeface="+mn-ea"/>
                        </a:rPr>
                        <a:t>1</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mn-ea"/>
                          <a:ea typeface="+mn-ea"/>
                        </a:rPr>
                        <a:t>文化，保护，艺术</a:t>
                      </a:r>
                      <a:endParaRPr lang="zh-CN" altLang="en-US"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dirty="0">
                          <a:solidFill>
                            <a:srgbClr val="000000"/>
                          </a:solidFill>
                          <a:effectLst/>
                          <a:latin typeface="+mn-ea"/>
                          <a:ea typeface="+mn-ea"/>
                        </a:rPr>
                        <a:t>主题</a:t>
                      </a:r>
                      <a:r>
                        <a:rPr lang="en-US" altLang="zh-CN" sz="1800" b="0" i="0" u="none" strike="noStrike" dirty="0">
                          <a:solidFill>
                            <a:srgbClr val="000000"/>
                          </a:solidFill>
                          <a:effectLst/>
                          <a:latin typeface="+mn-ea"/>
                          <a:ea typeface="+mn-ea"/>
                        </a:rPr>
                        <a:t>2</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产业，企业，创新</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3</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污泥，资源化，处理</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dirty="0">
                          <a:solidFill>
                            <a:srgbClr val="000000"/>
                          </a:solidFill>
                          <a:effectLst/>
                          <a:latin typeface="+mn-ea"/>
                          <a:ea typeface="+mn-ea"/>
                        </a:rPr>
                        <a:t>主题</a:t>
                      </a:r>
                      <a:r>
                        <a:rPr lang="en-US" altLang="zh-CN" sz="1800" b="0" i="0" u="none" strike="noStrike" dirty="0">
                          <a:solidFill>
                            <a:srgbClr val="000000"/>
                          </a:solidFill>
                          <a:effectLst/>
                          <a:latin typeface="+mn-ea"/>
                          <a:ea typeface="+mn-ea"/>
                        </a:rPr>
                        <a:t>4</a:t>
                      </a:r>
                      <a:endParaRPr lang="en-US" altLang="zh-CN"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建设，城市，发展</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5</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服务，社区，医疗</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6</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停车，共享单车，老年代步车</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7</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教育，教师，学生</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ea typeface="+mn-ea"/>
                        </a:rPr>
                        <a:t>主题</a:t>
                      </a:r>
                      <a:r>
                        <a:rPr lang="en-US" altLang="zh-CN" sz="1800" b="0" i="0" u="none" strike="noStrike">
                          <a:solidFill>
                            <a:srgbClr val="000000"/>
                          </a:solidFill>
                          <a:effectLst/>
                          <a:latin typeface="+mn-ea"/>
                          <a:ea typeface="+mn-ea"/>
                        </a:rPr>
                        <a:t>8</a:t>
                      </a:r>
                      <a:endParaRPr lang="en-US" altLang="zh-CN" sz="18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ea typeface="+mn-ea"/>
                        </a:rPr>
                        <a:t>垃圾，垃圾分类，回收</a:t>
                      </a:r>
                      <a:endParaRPr lang="zh-CN" altLang="en-US" sz="18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0" name="文本框 9"/>
          <p:cNvSpPr txBox="1"/>
          <p:nvPr/>
        </p:nvSpPr>
        <p:spPr>
          <a:xfrm>
            <a:off x="684210" y="1585139"/>
            <a:ext cx="1770036"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关键词提取</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1071883"/>
            <a:ext cx="10702928" cy="39433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200" dirty="0">
                <a:solidFill>
                  <a:srgbClr val="FF0000"/>
                </a:solidFill>
                <a:latin typeface="+mn-ea"/>
                <a:ea typeface="+mn-ea"/>
                <a:cs typeface="Songti SC" charset="-122"/>
              </a:rPr>
              <a:t>简单提取法的改进</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1800" dirty="0">
                <a:solidFill>
                  <a:srgbClr val="FF0000"/>
                </a:solidFill>
                <a:latin typeface="+mn-ea"/>
                <a:ea typeface="+mn-ea"/>
                <a:cs typeface="Songti SC" charset="-122"/>
              </a:rPr>
              <a:t>提取候选关键词</a:t>
            </a:r>
            <a:r>
              <a:rPr lang="zh-CN" altLang="en-US" sz="1800" dirty="0">
                <a:solidFill>
                  <a:schemeClr val="tx1"/>
                </a:solidFill>
                <a:latin typeface="+mn-ea"/>
                <a:ea typeface="+mn-ea"/>
                <a:cs typeface="Songti SC" charset="-122"/>
              </a:rPr>
              <a:t>：将同一个词在同一个主题下不同提案里的</a:t>
            </a:r>
            <a:r>
              <a:rPr lang="en-US" altLang="zh-CN" sz="1800" dirty="0">
                <a:solidFill>
                  <a:schemeClr val="tx1"/>
                </a:solidFill>
                <a:latin typeface="+mn-ea"/>
                <a:ea typeface="+mn-ea"/>
                <a:cs typeface="Songti SC" charset="-122"/>
              </a:rPr>
              <a:t>TF-IDF</a:t>
            </a:r>
            <a:r>
              <a:rPr lang="zh-CN" altLang="en-US" sz="1800" dirty="0">
                <a:solidFill>
                  <a:schemeClr val="tx1"/>
                </a:solidFill>
                <a:latin typeface="+mn-ea"/>
                <a:ea typeface="+mn-ea"/>
                <a:cs typeface="Songti SC" charset="-122"/>
              </a:rPr>
              <a:t>值相加作为该词在这个主题中的权重，取权重最大的三倍于该主题下的提案数量的词作为候选关键词</a:t>
            </a:r>
            <a:endParaRPr lang="en-US" altLang="zh-CN" sz="1800" dirty="0">
              <a:solidFill>
                <a:schemeClr val="tx1"/>
              </a:solidFill>
              <a:latin typeface="+mn-ea"/>
              <a:ea typeface="+mn-ea"/>
              <a:cs typeface="Songti SC" charset="-122"/>
            </a:endParaRPr>
          </a:p>
          <a:p>
            <a:pPr lvl="1">
              <a:lnSpc>
                <a:spcPct val="150000"/>
              </a:lnSpc>
              <a:spcBef>
                <a:spcPct val="0"/>
              </a:spcBef>
              <a:defRPr/>
            </a:pPr>
            <a:r>
              <a:rPr lang="zh-CN" altLang="en-US" sz="1800" dirty="0">
                <a:solidFill>
                  <a:srgbClr val="FF0000"/>
                </a:solidFill>
                <a:latin typeface="+mn-ea"/>
                <a:ea typeface="+mn-ea"/>
                <a:cs typeface="Songti SC" charset="-122"/>
              </a:rPr>
              <a:t>发现候选“长词”：</a:t>
            </a:r>
            <a:r>
              <a:rPr lang="zh-CN" altLang="en-US" sz="1800" dirty="0">
                <a:solidFill>
                  <a:schemeClr val="tx1"/>
                </a:solidFill>
                <a:latin typeface="+mn-ea"/>
                <a:ea typeface="+mn-ea"/>
                <a:cs typeface="Songti SC" charset="-122"/>
              </a:rPr>
              <a:t>对每个主题中的每个候选关键词，判断其在提案原文中的前后词的词性是否属于</a:t>
            </a:r>
            <a:r>
              <a:rPr lang="en-US" altLang="zh-CN" sz="1800" dirty="0">
                <a:solidFill>
                  <a:schemeClr val="tx1"/>
                </a:solidFill>
                <a:latin typeface="等线" panose="02010600030101010101" charset="-122"/>
                <a:ea typeface="等线" panose="02010600030101010101" charset="-122"/>
                <a:cs typeface="Songti SC" charset="-122"/>
              </a:rPr>
              <a:t>[‘n’,‘nr’,‘ns’,‘</a:t>
            </a:r>
            <a:r>
              <a:rPr lang="en-US" altLang="zh-CN" sz="1800" dirty="0" err="1">
                <a:solidFill>
                  <a:schemeClr val="tx1"/>
                </a:solidFill>
                <a:latin typeface="等线" panose="02010600030101010101" charset="-122"/>
                <a:ea typeface="等线" panose="02010600030101010101" charset="-122"/>
                <a:cs typeface="Songti SC" charset="-122"/>
              </a:rPr>
              <a:t>nt</a:t>
            </a:r>
            <a:r>
              <a:rPr lang="en-US" altLang="zh-CN" sz="1800" dirty="0">
                <a:solidFill>
                  <a:schemeClr val="tx1"/>
                </a:solidFill>
                <a:latin typeface="等线" panose="02010600030101010101" charset="-122"/>
                <a:ea typeface="等线" panose="02010600030101010101" charset="-122"/>
                <a:cs typeface="Songti SC" charset="-122"/>
              </a:rPr>
              <a:t>’,‘</a:t>
            </a:r>
            <a:r>
              <a:rPr lang="en-US" altLang="zh-CN" sz="1800" dirty="0" err="1">
                <a:solidFill>
                  <a:schemeClr val="tx1"/>
                </a:solidFill>
                <a:latin typeface="等线" panose="02010600030101010101" charset="-122"/>
                <a:ea typeface="等线" panose="02010600030101010101" charset="-122"/>
                <a:cs typeface="Songti SC" charset="-122"/>
              </a:rPr>
              <a:t>nz</a:t>
            </a:r>
            <a:r>
              <a:rPr lang="en-US" altLang="zh-CN" sz="1800" dirty="0">
                <a:solidFill>
                  <a:schemeClr val="tx1"/>
                </a:solidFill>
                <a:latin typeface="等线" panose="02010600030101010101" charset="-122"/>
                <a:ea typeface="等线" panose="02010600030101010101" charset="-122"/>
                <a:cs typeface="Songti SC" charset="-122"/>
              </a:rPr>
              <a:t>’,‘</a:t>
            </a:r>
            <a:r>
              <a:rPr lang="en-US" altLang="zh-CN" sz="1800" dirty="0" err="1">
                <a:solidFill>
                  <a:schemeClr val="tx1"/>
                </a:solidFill>
                <a:latin typeface="等线" panose="02010600030101010101" charset="-122"/>
                <a:ea typeface="等线" panose="02010600030101010101" charset="-122"/>
                <a:cs typeface="Songti SC" charset="-122"/>
              </a:rPr>
              <a:t>vn</a:t>
            </a:r>
            <a:r>
              <a:rPr lang="en-US" altLang="zh-CN" sz="1800" dirty="0">
                <a:solidFill>
                  <a:schemeClr val="tx1"/>
                </a:solidFill>
                <a:latin typeface="等线" panose="02010600030101010101" charset="-122"/>
                <a:ea typeface="等线" panose="02010600030101010101" charset="-122"/>
                <a:cs typeface="Songti SC" charset="-122"/>
              </a:rPr>
              <a:t>’,‘</a:t>
            </a:r>
            <a:r>
              <a:rPr lang="en-US" altLang="zh-CN" sz="1800" dirty="0" err="1">
                <a:solidFill>
                  <a:schemeClr val="tx1"/>
                </a:solidFill>
                <a:latin typeface="等线" panose="02010600030101010101" charset="-122"/>
                <a:ea typeface="等线" panose="02010600030101010101" charset="-122"/>
                <a:cs typeface="Songti SC" charset="-122"/>
              </a:rPr>
              <a:t>an’,‘f</a:t>
            </a:r>
            <a:r>
              <a:rPr lang="en-US" altLang="zh-CN" sz="1800" dirty="0">
                <a:solidFill>
                  <a:schemeClr val="tx1"/>
                </a:solidFill>
                <a:latin typeface="等线" panose="02010600030101010101" charset="-122"/>
                <a:ea typeface="等线" panose="02010600030101010101" charset="-122"/>
                <a:cs typeface="Songti SC" charset="-122"/>
              </a:rPr>
              <a:t>’]</a:t>
            </a:r>
            <a:r>
              <a:rPr lang="zh-CN" altLang="en-US" sz="1800" dirty="0">
                <a:solidFill>
                  <a:schemeClr val="tx1"/>
                </a:solidFill>
                <a:latin typeface="+mn-ea"/>
                <a:ea typeface="+mn-ea"/>
                <a:cs typeface="Songti SC" charset="-122"/>
              </a:rPr>
              <a:t>，若是，则把该候选关键词和该词在原文中的前后词拼接起来</a:t>
            </a:r>
            <a:endParaRPr lang="en-US" altLang="zh-CN" sz="1800" dirty="0">
              <a:solidFill>
                <a:schemeClr val="tx1"/>
              </a:solidFill>
              <a:latin typeface="+mn-ea"/>
              <a:ea typeface="+mn-ea"/>
              <a:cs typeface="Songti SC" charset="-122"/>
            </a:endParaRPr>
          </a:p>
          <a:p>
            <a:pPr lvl="1">
              <a:lnSpc>
                <a:spcPct val="150000"/>
              </a:lnSpc>
              <a:spcBef>
                <a:spcPct val="0"/>
              </a:spcBef>
              <a:defRPr/>
            </a:pPr>
            <a:r>
              <a:rPr lang="zh-CN" altLang="en-US" sz="1800" dirty="0">
                <a:solidFill>
                  <a:srgbClr val="FF0000"/>
                </a:solidFill>
                <a:latin typeface="+mn-ea"/>
                <a:ea typeface="+mn-ea"/>
                <a:cs typeface="Songti SC" charset="-122"/>
              </a:rPr>
              <a:t>提取最终的“长词” ：</a:t>
            </a:r>
            <a:r>
              <a:rPr lang="zh-CN" altLang="en-US" sz="1800" dirty="0">
                <a:solidFill>
                  <a:schemeClr val="tx1"/>
                </a:solidFill>
                <a:latin typeface="+mn-ea"/>
                <a:ea typeface="+mn-ea"/>
                <a:cs typeface="Songti SC" charset="-122"/>
              </a:rPr>
              <a:t>将提案不去除停用词和去除停用词两种情况下 ，提取的候选“长词”取交集作为最终的候选“长词”，选择权重最大的前三个词作为最终的“长词” </a:t>
            </a:r>
            <a:endParaRPr lang="en-US" altLang="zh-CN" sz="18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graphicFrame>
        <p:nvGraphicFramePr>
          <p:cNvPr id="6" name="表格 5"/>
          <p:cNvGraphicFramePr>
            <a:graphicFrameLocks noGrp="1"/>
          </p:cNvGraphicFramePr>
          <p:nvPr/>
        </p:nvGraphicFramePr>
        <p:xfrm>
          <a:off x="1237957" y="4345745"/>
          <a:ext cx="4396236" cy="2026920"/>
        </p:xfrm>
        <a:graphic>
          <a:graphicData uri="http://schemas.openxmlformats.org/drawingml/2006/table">
            <a:tbl>
              <a:tblPr/>
              <a:tblGrid>
                <a:gridCol w="820114"/>
                <a:gridCol w="3576122"/>
              </a:tblGrid>
              <a:tr h="180975">
                <a:tc>
                  <a:txBody>
                    <a:bodyPr/>
                    <a:lstStyle/>
                    <a:p>
                      <a:pPr algn="ctr" fontAlgn="ctr"/>
                      <a:r>
                        <a:rPr lang="zh-CN" altLang="en-US" sz="1600" b="0" i="0" u="none" strike="noStrike" dirty="0">
                          <a:solidFill>
                            <a:srgbClr val="000000"/>
                          </a:solidFill>
                          <a:effectLst/>
                          <a:latin typeface="+mn-ea"/>
                          <a:cs typeface="+mn-ea"/>
                        </a:rPr>
                        <a:t> 主题</a:t>
                      </a:r>
                      <a:r>
                        <a:rPr lang="en-US" altLang="zh-CN" sz="1600" b="0" i="0" u="none" strike="noStrike" dirty="0">
                          <a:solidFill>
                            <a:srgbClr val="000000"/>
                          </a:solidFill>
                          <a:effectLst/>
                          <a:latin typeface="+mn-ea"/>
                          <a:cs typeface="+mn-ea"/>
                        </a:rPr>
                        <a:t>1</a:t>
                      </a:r>
                      <a:endParaRPr lang="en-US" altLang="zh-CN" sz="1600" b="0" i="0" u="none" strike="noStrike" dirty="0">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文化遗产，文化中心，传统文化</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cs typeface="+mn-ea"/>
                        </a:rPr>
                        <a:t> 主题</a:t>
                      </a:r>
                      <a:r>
                        <a:rPr lang="en-US" altLang="zh-CN" sz="1600" b="0" i="0" u="none" strike="noStrike">
                          <a:solidFill>
                            <a:srgbClr val="000000"/>
                          </a:solidFill>
                          <a:effectLst/>
                          <a:latin typeface="+mn-ea"/>
                          <a:cs typeface="+mn-ea"/>
                        </a:rPr>
                        <a:t>2</a:t>
                      </a:r>
                      <a:endParaRPr lang="en-US" altLang="zh-CN" sz="16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知识产权，科技创新，科技创新中心</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cs typeface="+mn-ea"/>
                        </a:rPr>
                        <a:t> 主题</a:t>
                      </a:r>
                      <a:r>
                        <a:rPr lang="en-US" altLang="zh-CN" sz="1600" b="0" i="0" u="none" strike="noStrike">
                          <a:solidFill>
                            <a:srgbClr val="000000"/>
                          </a:solidFill>
                          <a:effectLst/>
                          <a:latin typeface="+mn-ea"/>
                          <a:cs typeface="+mn-ea"/>
                        </a:rPr>
                        <a:t>3</a:t>
                      </a:r>
                      <a:endParaRPr lang="en-US" altLang="zh-CN" sz="16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污泥利用，污水处理，污泥处理</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cs typeface="+mn-ea"/>
                        </a:rPr>
                        <a:t> 主题</a:t>
                      </a:r>
                      <a:r>
                        <a:rPr lang="en-US" altLang="zh-CN" sz="1600" b="0" i="0" u="none" strike="noStrike">
                          <a:solidFill>
                            <a:srgbClr val="000000"/>
                          </a:solidFill>
                          <a:effectLst/>
                          <a:latin typeface="+mn-ea"/>
                          <a:cs typeface="+mn-ea"/>
                        </a:rPr>
                        <a:t>4</a:t>
                      </a:r>
                      <a:endParaRPr lang="en-US" altLang="zh-CN" sz="16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轨道交通，美丽乡村，基础设施</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cs typeface="+mn-ea"/>
                        </a:rPr>
                        <a:t> 主题</a:t>
                      </a:r>
                      <a:r>
                        <a:rPr lang="en-US" altLang="zh-CN" sz="1600" b="0" i="0" u="none" strike="noStrike">
                          <a:solidFill>
                            <a:srgbClr val="000000"/>
                          </a:solidFill>
                          <a:effectLst/>
                          <a:latin typeface="+mn-ea"/>
                          <a:cs typeface="+mn-ea"/>
                        </a:rPr>
                        <a:t>5</a:t>
                      </a:r>
                      <a:endParaRPr lang="en-US" altLang="zh-CN" sz="16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分级诊疗，医疗机构，养老服务</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cs typeface="+mn-ea"/>
                        </a:rPr>
                        <a:t> 主题</a:t>
                      </a:r>
                      <a:r>
                        <a:rPr lang="en-US" altLang="zh-CN" sz="1600" b="0" i="0" u="none" strike="noStrike">
                          <a:solidFill>
                            <a:srgbClr val="000000"/>
                          </a:solidFill>
                          <a:effectLst/>
                          <a:latin typeface="+mn-ea"/>
                          <a:cs typeface="+mn-ea"/>
                        </a:rPr>
                        <a:t>6</a:t>
                      </a:r>
                      <a:endParaRPr lang="en-US" altLang="zh-CN" sz="16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共享单车，老年代步车，物业管理</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cs typeface="+mn-ea"/>
                        </a:rPr>
                        <a:t> 主题</a:t>
                      </a:r>
                      <a:r>
                        <a:rPr lang="en-US" altLang="zh-CN" sz="1600" b="0" i="0" u="none" strike="noStrike">
                          <a:solidFill>
                            <a:srgbClr val="000000"/>
                          </a:solidFill>
                          <a:effectLst/>
                          <a:latin typeface="+mn-ea"/>
                          <a:cs typeface="+mn-ea"/>
                        </a:rPr>
                        <a:t>7</a:t>
                      </a:r>
                      <a:endParaRPr lang="en-US" altLang="zh-CN" sz="16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中小学生，学前教育，融合教育</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dirty="0">
                          <a:solidFill>
                            <a:srgbClr val="000000"/>
                          </a:solidFill>
                          <a:effectLst/>
                          <a:latin typeface="+mn-ea"/>
                          <a:cs typeface="+mn-ea"/>
                        </a:rPr>
                        <a:t> 主题</a:t>
                      </a:r>
                      <a:r>
                        <a:rPr lang="en-US" altLang="zh-CN" sz="1600" b="0" i="0" u="none" strike="noStrike" dirty="0">
                          <a:solidFill>
                            <a:srgbClr val="000000"/>
                          </a:solidFill>
                          <a:effectLst/>
                          <a:latin typeface="+mn-ea"/>
                          <a:cs typeface="+mn-ea"/>
                        </a:rPr>
                        <a:t>8</a:t>
                      </a:r>
                      <a:endParaRPr lang="en-US" altLang="zh-CN" sz="1600" b="0" i="0" u="none" strike="noStrike" dirty="0">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rPr>
                        <a:t>垃圾分类，再生资源，建筑垃圾</a:t>
                      </a:r>
                      <a:endParaRPr lang="zh-CN" altLang="en-US" sz="16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3" name="表格 2"/>
          <p:cNvGraphicFramePr>
            <a:graphicFrameLocks noGrp="1"/>
          </p:cNvGraphicFramePr>
          <p:nvPr/>
        </p:nvGraphicFramePr>
        <p:xfrm>
          <a:off x="6557809" y="4325193"/>
          <a:ext cx="3694727" cy="2026920"/>
        </p:xfrm>
        <a:graphic>
          <a:graphicData uri="http://schemas.openxmlformats.org/drawingml/2006/table">
            <a:tbl>
              <a:tblPr/>
              <a:tblGrid>
                <a:gridCol w="926900"/>
                <a:gridCol w="2767827"/>
              </a:tblGrid>
              <a:tr h="180975">
                <a:tc>
                  <a:txBody>
                    <a:bodyPr/>
                    <a:lstStyle/>
                    <a:p>
                      <a:pPr algn="ctr" fontAlgn="ctr"/>
                      <a:r>
                        <a:rPr lang="zh-CN" altLang="en-US" sz="1600" b="0" i="0" u="none" strike="noStrike" dirty="0">
                          <a:solidFill>
                            <a:srgbClr val="000000"/>
                          </a:solidFill>
                          <a:effectLst/>
                          <a:latin typeface="+mn-ea"/>
                          <a:ea typeface="+mn-ea"/>
                        </a:rPr>
                        <a:t>主题</a:t>
                      </a:r>
                      <a:r>
                        <a:rPr lang="en-US" altLang="zh-CN" sz="1600" b="0" i="0" u="none" strike="noStrike" dirty="0">
                          <a:solidFill>
                            <a:srgbClr val="000000"/>
                          </a:solidFill>
                          <a:effectLst/>
                          <a:latin typeface="+mn-ea"/>
                          <a:ea typeface="+mn-ea"/>
                        </a:rPr>
                        <a:t>1</a:t>
                      </a:r>
                      <a:endParaRPr lang="en-US" altLang="zh-CN"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mn-ea"/>
                          <a:ea typeface="+mn-ea"/>
                        </a:rPr>
                        <a:t>文化，保护，艺术</a:t>
                      </a:r>
                      <a:endParaRPr lang="zh-CN" altLang="en-US" sz="16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dirty="0">
                          <a:solidFill>
                            <a:srgbClr val="000000"/>
                          </a:solidFill>
                          <a:effectLst/>
                          <a:latin typeface="+mn-ea"/>
                          <a:ea typeface="+mn-ea"/>
                        </a:rPr>
                        <a:t>主题</a:t>
                      </a:r>
                      <a:r>
                        <a:rPr lang="en-US" altLang="zh-CN" sz="1600" b="0" i="0" u="none" strike="noStrike" dirty="0">
                          <a:solidFill>
                            <a:srgbClr val="000000"/>
                          </a:solidFill>
                          <a:effectLst/>
                          <a:latin typeface="+mn-ea"/>
                          <a:ea typeface="+mn-ea"/>
                        </a:rPr>
                        <a:t>2</a:t>
                      </a:r>
                      <a:endParaRPr lang="en-US" altLang="zh-CN"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产业，企业，创新</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ea typeface="+mn-ea"/>
                        </a:rPr>
                        <a:t>主题</a:t>
                      </a:r>
                      <a:r>
                        <a:rPr lang="en-US" altLang="zh-CN" sz="1600" b="0" i="0" u="none" strike="noStrike">
                          <a:solidFill>
                            <a:srgbClr val="000000"/>
                          </a:solidFill>
                          <a:effectLst/>
                          <a:latin typeface="+mn-ea"/>
                          <a:ea typeface="+mn-ea"/>
                        </a:rPr>
                        <a:t>3</a:t>
                      </a:r>
                      <a:endParaRPr lang="en-US" altLang="zh-CN" sz="16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污泥，资源化，处理</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dirty="0">
                          <a:solidFill>
                            <a:srgbClr val="000000"/>
                          </a:solidFill>
                          <a:effectLst/>
                          <a:latin typeface="+mn-ea"/>
                          <a:ea typeface="+mn-ea"/>
                        </a:rPr>
                        <a:t>主题</a:t>
                      </a:r>
                      <a:r>
                        <a:rPr lang="en-US" altLang="zh-CN" sz="1600" b="0" i="0" u="none" strike="noStrike" dirty="0">
                          <a:solidFill>
                            <a:srgbClr val="000000"/>
                          </a:solidFill>
                          <a:effectLst/>
                          <a:latin typeface="+mn-ea"/>
                          <a:ea typeface="+mn-ea"/>
                        </a:rPr>
                        <a:t>4</a:t>
                      </a:r>
                      <a:endParaRPr lang="en-US" altLang="zh-CN"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建设，城市，发展</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ea typeface="+mn-ea"/>
                        </a:rPr>
                        <a:t>主题</a:t>
                      </a:r>
                      <a:r>
                        <a:rPr lang="en-US" altLang="zh-CN" sz="1600" b="0" i="0" u="none" strike="noStrike">
                          <a:solidFill>
                            <a:srgbClr val="000000"/>
                          </a:solidFill>
                          <a:effectLst/>
                          <a:latin typeface="+mn-ea"/>
                          <a:ea typeface="+mn-ea"/>
                        </a:rPr>
                        <a:t>5</a:t>
                      </a:r>
                      <a:endParaRPr lang="en-US" altLang="zh-CN" sz="16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服务，社区，医疗</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ea typeface="+mn-ea"/>
                        </a:rPr>
                        <a:t>主题</a:t>
                      </a:r>
                      <a:r>
                        <a:rPr lang="en-US" altLang="zh-CN" sz="1600" b="0" i="0" u="none" strike="noStrike">
                          <a:solidFill>
                            <a:srgbClr val="000000"/>
                          </a:solidFill>
                          <a:effectLst/>
                          <a:latin typeface="+mn-ea"/>
                          <a:ea typeface="+mn-ea"/>
                        </a:rPr>
                        <a:t>6</a:t>
                      </a:r>
                      <a:endParaRPr lang="en-US" altLang="zh-CN" sz="16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停车，共享单车，老年代步车</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ea typeface="+mn-ea"/>
                        </a:rPr>
                        <a:t>主题</a:t>
                      </a:r>
                      <a:r>
                        <a:rPr lang="en-US" altLang="zh-CN" sz="1600" b="0" i="0" u="none" strike="noStrike">
                          <a:solidFill>
                            <a:srgbClr val="000000"/>
                          </a:solidFill>
                          <a:effectLst/>
                          <a:latin typeface="+mn-ea"/>
                          <a:ea typeface="+mn-ea"/>
                        </a:rPr>
                        <a:t>7</a:t>
                      </a:r>
                      <a:endParaRPr lang="en-US" altLang="zh-CN" sz="16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教育，教师，学生</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600" b="0" i="0" u="none" strike="noStrike">
                          <a:solidFill>
                            <a:srgbClr val="000000"/>
                          </a:solidFill>
                          <a:effectLst/>
                          <a:latin typeface="+mn-ea"/>
                          <a:ea typeface="+mn-ea"/>
                        </a:rPr>
                        <a:t>主题</a:t>
                      </a:r>
                      <a:r>
                        <a:rPr lang="en-US" altLang="zh-CN" sz="1600" b="0" i="0" u="none" strike="noStrike">
                          <a:solidFill>
                            <a:srgbClr val="000000"/>
                          </a:solidFill>
                          <a:effectLst/>
                          <a:latin typeface="+mn-ea"/>
                          <a:ea typeface="+mn-ea"/>
                        </a:rPr>
                        <a:t>8</a:t>
                      </a:r>
                      <a:endParaRPr lang="en-US" altLang="zh-CN" sz="1600" b="0" i="0" u="none" strike="noStrike">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mn-ea"/>
                          <a:ea typeface="+mn-ea"/>
                        </a:rPr>
                        <a:t>垃圾，垃圾分类，回收</a:t>
                      </a:r>
                      <a:endParaRPr lang="zh-CN" altLang="en-US" sz="1600" b="0" i="0" u="none" strike="noStrike" dirty="0">
                        <a:solidFill>
                          <a:srgbClr val="000000"/>
                        </a:solidFill>
                        <a:effectLst/>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文本框 8"/>
          <p:cNvSpPr txBox="1"/>
          <p:nvPr/>
        </p:nvSpPr>
        <p:spPr>
          <a:xfrm>
            <a:off x="7061981" y="6391379"/>
            <a:ext cx="2954655" cy="369332"/>
          </a:xfrm>
          <a:prstGeom prst="rect">
            <a:avLst/>
          </a:prstGeom>
          <a:noFill/>
        </p:spPr>
        <p:txBody>
          <a:bodyPr wrap="none" rtlCol="0">
            <a:spAutoFit/>
          </a:bodyPr>
          <a:lstStyle/>
          <a:p>
            <a:r>
              <a:rPr lang="zh-CN" altLang="en-US" b="1" dirty="0">
                <a:latin typeface="宋体" panose="02010600030101010101" pitchFamily="2" charset="-122"/>
                <a:ea typeface="宋体" panose="02010600030101010101" pitchFamily="2" charset="-122"/>
              </a:rPr>
              <a:t>简单提取法提取出的关键词</a:t>
            </a:r>
            <a:endParaRPr lang="zh-CN" altLang="en-US" b="1" dirty="0">
              <a:latin typeface="宋体" panose="02010600030101010101" pitchFamily="2" charset="-122"/>
              <a:ea typeface="宋体" panose="02010600030101010101" pitchFamily="2" charset="-122"/>
            </a:endParaRPr>
          </a:p>
        </p:txBody>
      </p:sp>
      <p:sp>
        <p:nvSpPr>
          <p:cNvPr id="10" name="文本框 9"/>
          <p:cNvSpPr txBox="1"/>
          <p:nvPr/>
        </p:nvSpPr>
        <p:spPr>
          <a:xfrm>
            <a:off x="1497082" y="6391379"/>
            <a:ext cx="3877985" cy="369332"/>
          </a:xfrm>
          <a:prstGeom prst="rect">
            <a:avLst/>
          </a:prstGeom>
          <a:noFill/>
        </p:spPr>
        <p:txBody>
          <a:bodyPr wrap="none" rtlCol="0">
            <a:spAutoFit/>
          </a:bodyPr>
          <a:lstStyle/>
          <a:p>
            <a:r>
              <a:rPr lang="zh-CN" altLang="en-US" b="1" dirty="0">
                <a:latin typeface="宋体" panose="02010600030101010101" pitchFamily="2" charset="-122"/>
                <a:ea typeface="宋体" panose="02010600030101010101" pitchFamily="2" charset="-122"/>
              </a:rPr>
              <a:t>将简单提取法改进后提取出的关键词</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580001" y="1283217"/>
            <a:ext cx="6492312" cy="521444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200" dirty="0">
                <a:solidFill>
                  <a:srgbClr val="FF0000"/>
                </a:solidFill>
                <a:latin typeface="+mn-ea"/>
                <a:ea typeface="+mn-ea"/>
                <a:cs typeface="Songti SC" charset="-122"/>
              </a:rPr>
              <a:t>两组关键词的质量评价方法</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1800" dirty="0">
                <a:solidFill>
                  <a:schemeClr val="tx1"/>
                </a:solidFill>
                <a:latin typeface="+mn-ea"/>
                <a:ea typeface="+mn-ea"/>
                <a:cs typeface="Songti SC" charset="-122"/>
              </a:rPr>
              <a:t>使用微博爬虫程序分别采集与“长词”和“短词”相关的微博数据</a:t>
            </a:r>
            <a:endParaRPr lang="en-US" altLang="zh-CN" sz="1800" dirty="0">
              <a:solidFill>
                <a:schemeClr val="tx1"/>
              </a:solidFill>
              <a:latin typeface="+mn-ea"/>
              <a:ea typeface="+mn-ea"/>
              <a:cs typeface="Songti SC" charset="-122"/>
            </a:endParaRPr>
          </a:p>
          <a:p>
            <a:pPr lvl="1">
              <a:lnSpc>
                <a:spcPct val="150000"/>
              </a:lnSpc>
              <a:spcBef>
                <a:spcPct val="0"/>
              </a:spcBef>
              <a:defRPr/>
            </a:pPr>
            <a:r>
              <a:rPr lang="zh-CN" altLang="en-US" sz="1800" dirty="0">
                <a:solidFill>
                  <a:schemeClr val="tx1"/>
                </a:solidFill>
                <a:latin typeface="+mn-ea"/>
                <a:ea typeface="+mn-ea"/>
                <a:cs typeface="Songti SC" charset="-122"/>
              </a:rPr>
              <a:t>对每个主题，从“长词”采集的微博数据中随机选择部分数据构成“微博文档”，“短词”同理</a:t>
            </a:r>
            <a:endParaRPr lang="en-US" altLang="zh-CN" sz="1800" dirty="0">
              <a:solidFill>
                <a:schemeClr val="tx1"/>
              </a:solidFill>
              <a:latin typeface="+mn-ea"/>
              <a:ea typeface="+mn-ea"/>
              <a:cs typeface="Songti SC" charset="-122"/>
            </a:endParaRPr>
          </a:p>
          <a:p>
            <a:pPr lvl="1">
              <a:lnSpc>
                <a:spcPct val="150000"/>
              </a:lnSpc>
              <a:spcBef>
                <a:spcPct val="0"/>
              </a:spcBef>
              <a:defRPr/>
            </a:pPr>
            <a:r>
              <a:rPr lang="zh-CN" altLang="en-US" sz="1800" dirty="0">
                <a:solidFill>
                  <a:schemeClr val="tx1"/>
                </a:solidFill>
                <a:latin typeface="+mn-ea"/>
                <a:ea typeface="+mn-ea"/>
                <a:cs typeface="Songti SC" charset="-122"/>
              </a:rPr>
              <a:t>对每个主题，计算“微博文档”和该主题中的政协提案之间的欧式距离并取均值</a:t>
            </a:r>
            <a:endParaRPr lang="en-US" altLang="zh-CN" sz="1800" dirty="0">
              <a:solidFill>
                <a:schemeClr val="tx1"/>
              </a:solidFill>
              <a:latin typeface="+mn-ea"/>
              <a:ea typeface="+mn-ea"/>
              <a:cs typeface="Songti SC" charset="-122"/>
            </a:endParaRPr>
          </a:p>
          <a:p>
            <a:pPr>
              <a:lnSpc>
                <a:spcPct val="150000"/>
              </a:lnSpc>
              <a:spcBef>
                <a:spcPct val="0"/>
              </a:spcBef>
              <a:defRPr/>
            </a:pPr>
            <a:r>
              <a:rPr lang="zh-CN" altLang="en-US" sz="2200" dirty="0">
                <a:solidFill>
                  <a:schemeClr val="tx1"/>
                </a:solidFill>
                <a:latin typeface="宋体" panose="02010600030101010101" pitchFamily="2" charset="-122"/>
                <a:ea typeface="宋体" panose="02010600030101010101" pitchFamily="2" charset="-122"/>
                <a:cs typeface="Songti SC" charset="-122"/>
              </a:rPr>
              <a:t>结论：由图可见，对每个主题，“长词”对应的“微博文档”与该主题中的提案之间的平均欧式距离更小，因此“长词”采集的微博数据与提案更相似，“长词”更能反映每类提案的主旨</a:t>
            </a:r>
            <a:endParaRPr lang="en-US" altLang="zh-CN" sz="2200" dirty="0">
              <a:solidFill>
                <a:schemeClr val="tx1"/>
              </a:solidFill>
              <a:latin typeface="宋体" panose="02010600030101010101" pitchFamily="2" charset="-122"/>
              <a:ea typeface="宋体" panose="02010600030101010101" pitchFamily="2" charset="-122"/>
              <a:cs typeface="Songti SC" charset="-122"/>
            </a:endParaRPr>
          </a:p>
        </p:txBody>
      </p:sp>
      <p:pic>
        <p:nvPicPr>
          <p:cNvPr id="10" name="图片 9" descr="论文图片/有效性分析/1.jpg"/>
          <p:cNvPicPr/>
          <p:nvPr/>
        </p:nvPicPr>
        <p:blipFill>
          <a:blip r:embed="rId2">
            <a:extLst>
              <a:ext uri="{28A0092B-C50C-407E-A947-70E740481C1C}">
                <a14:useLocalDpi xmlns:a14="http://schemas.microsoft.com/office/drawing/2010/main" val="0"/>
              </a:ext>
            </a:extLst>
          </a:blip>
          <a:srcRect/>
          <a:stretch>
            <a:fillRect/>
          </a:stretch>
        </p:blipFill>
        <p:spPr bwMode="auto">
          <a:xfrm>
            <a:off x="6961531" y="2027300"/>
            <a:ext cx="4782795" cy="3027620"/>
          </a:xfrm>
          <a:prstGeom prst="rect">
            <a:avLst/>
          </a:prstGeom>
          <a:noFill/>
          <a:ln>
            <a:noFill/>
          </a:ln>
        </p:spPr>
      </p:pic>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3886602"/>
            <a:ext cx="9117015" cy="19130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模块三：微博数据获取模块</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功能</a:t>
            </a:r>
            <a:r>
              <a:rPr lang="zh-CN" altLang="en-US" sz="2000" dirty="0">
                <a:solidFill>
                  <a:schemeClr val="tx1"/>
                </a:solidFill>
                <a:latin typeface="+mn-ea"/>
                <a:ea typeface="+mn-ea"/>
                <a:cs typeface="Songti SC" charset="-122"/>
              </a:rPr>
              <a:t>：对政协提案的相关舆情进行统计分析，需要获取与每个主题相关的舆情数据</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做法：</a:t>
            </a:r>
            <a:r>
              <a:rPr lang="zh-CN" altLang="en-US" sz="2000" dirty="0">
                <a:solidFill>
                  <a:schemeClr val="tx1"/>
                </a:solidFill>
                <a:latin typeface="+mn-ea"/>
                <a:ea typeface="+mn-ea"/>
                <a:cs typeface="Songti SC" charset="-122"/>
              </a:rPr>
              <a:t>分析微博网页结构，编写微博爬虫程序采集相关数据</a:t>
            </a:r>
            <a:endParaRPr lang="en-US" altLang="zh-CN" sz="2000" dirty="0">
              <a:solidFill>
                <a:schemeClr val="tx1"/>
              </a:solidFill>
              <a:latin typeface="+mn-ea"/>
              <a:ea typeface="+mn-ea"/>
              <a:cs typeface="Songti SC" charset="-122"/>
            </a:endParaRPr>
          </a:p>
        </p:txBody>
      </p:sp>
      <p:graphicFrame>
        <p:nvGraphicFramePr>
          <p:cNvPr id="10" name="对象 9"/>
          <p:cNvGraphicFramePr>
            <a:graphicFrameLocks noChangeAspect="1"/>
          </p:cNvGraphicFramePr>
          <p:nvPr/>
        </p:nvGraphicFramePr>
        <p:xfrm>
          <a:off x="716869" y="1478670"/>
          <a:ext cx="7578045" cy="2129368"/>
        </p:xfrm>
        <a:graphic>
          <a:graphicData uri="http://schemas.openxmlformats.org/presentationml/2006/ole">
            <mc:AlternateContent xmlns:mc="http://schemas.openxmlformats.org/markup-compatibility/2006">
              <mc:Choice xmlns:v="urn:schemas-microsoft-com:vml" Requires="v">
                <p:oleObj spid="_x0000_s8481" name="Visio" r:id="rId2" imgW="5086985" imgH="1440180" progId="Visio.Drawing.15">
                  <p:embed/>
                </p:oleObj>
              </mc:Choice>
              <mc:Fallback>
                <p:oleObj name="Visio" r:id="rId2" imgW="5086985" imgH="1440180" progId="Visio.Drawing.15">
                  <p:embed/>
                  <p:pic>
                    <p:nvPicPr>
                      <p:cNvPr id="0" name="图片 8282"/>
                      <p:cNvPicPr>
                        <a:picLocks noChangeAspect="1" noChangeArrowheads="1"/>
                      </p:cNvPicPr>
                      <p:nvPr/>
                    </p:nvPicPr>
                    <p:blipFill>
                      <a:blip r:embed="rId3"/>
                      <a:srcRect/>
                      <a:stretch>
                        <a:fillRect/>
                      </a:stretch>
                    </p:blipFill>
                    <p:spPr bwMode="auto">
                      <a:xfrm>
                        <a:off x="716869" y="1478670"/>
                        <a:ext cx="7578045" cy="2129368"/>
                      </a:xfrm>
                      <a:prstGeom prst="rect">
                        <a:avLst/>
                      </a:prstGeom>
                      <a:noFill/>
                    </p:spPr>
                  </p:pic>
                </p:oleObj>
              </mc:Fallback>
            </mc:AlternateContent>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微博数据获取模块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2243540"/>
            <a:ext cx="10674353" cy="465127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难点</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用户访问限制</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。如果不登录微博，微博网站只能返回部分数据</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spcBef>
                <a:spcPct val="0"/>
              </a:spcBef>
              <a:defRPr/>
            </a:pPr>
            <a:r>
              <a:rPr lang="en-US" altLang="zh-CN" sz="2000" dirty="0">
                <a:solidFill>
                  <a:srgbClr val="FF0000"/>
                </a:solidFill>
                <a:latin typeface="Times New Roman" panose="02020603050405020304" pitchFamily="18" charset="0"/>
                <a:ea typeface="宋体" panose="02010600030101010101" pitchFamily="2" charset="-122"/>
              </a:rPr>
              <a:t>IP</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访问量限制</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同一个</a:t>
            </a:r>
            <a:r>
              <a:rPr lang="en-US" altLang="zh-CN" sz="2000" dirty="0">
                <a:solidFill>
                  <a:schemeClr val="tx1"/>
                </a:solidFill>
                <a:latin typeface="Times New Roman" panose="02020603050405020304" pitchFamily="18" charset="0"/>
                <a:ea typeface="宋体" panose="02010600030101010101" pitchFamily="2" charset="-122"/>
              </a:rPr>
              <a:t>IP</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在短时间内持续访问微博网站，微博网站可能会封禁该</a:t>
            </a:r>
            <a:r>
              <a:rPr lang="en-US" altLang="zh-CN" sz="2000" dirty="0">
                <a:solidFill>
                  <a:schemeClr val="tx1"/>
                </a:solidFill>
                <a:latin typeface="Times New Roman" panose="02020603050405020304" pitchFamily="18" charset="0"/>
                <a:ea typeface="宋体" panose="02010600030101010101" pitchFamily="2" charset="-122"/>
              </a:rPr>
              <a:t>IP</a:t>
            </a:r>
            <a:endParaRPr lang="en-US" altLang="zh-CN" sz="2000" dirty="0">
              <a:solidFill>
                <a:schemeClr val="tx1"/>
              </a:solidFill>
              <a:latin typeface="Times New Roman" panose="02020603050405020304" pitchFamily="18" charset="0"/>
              <a:ea typeface="宋体" panose="02010600030101010101" pitchFamily="2" charset="-122"/>
            </a:endParaRPr>
          </a:p>
          <a:p>
            <a:pPr lvl="1">
              <a:lnSpc>
                <a:spcPct val="150000"/>
              </a:lnSpc>
              <a:spcBef>
                <a:spcPct val="0"/>
              </a:spcBef>
              <a:defRPr/>
            </a:pP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用户访问量限制</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。在短时间内使用同一个账号频繁地登录微博，微博网站会增加输入验证码验证的步骤</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ct val="0"/>
              </a:spcBef>
              <a:defRPr/>
            </a:pPr>
            <a:r>
              <a:rPr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解决方法：</a:t>
            </a:r>
            <a:endPar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spcBef>
                <a:spcPct val="0"/>
              </a:spcBef>
              <a:defRPr/>
            </a:pP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dirty="0">
                <a:solidFill>
                  <a:schemeClr val="tx1"/>
                </a:solidFill>
                <a:latin typeface="Times New Roman" panose="02020603050405020304" pitchFamily="18" charset="0"/>
                <a:ea typeface="宋体" panose="02010600030101010101" pitchFamily="2" charset="-122"/>
              </a:rPr>
              <a:t>Selenium</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中的函数实现微博模拟登录，解决用户访问限制。</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spcBef>
                <a:spcPct val="0"/>
              </a:spcBef>
              <a:defRPr/>
            </a:pPr>
            <a:r>
              <a:rPr lang="zh-CN" altLang="zh-CN" sz="2000" dirty="0">
                <a:solidFill>
                  <a:schemeClr val="tx1"/>
                </a:solidFill>
                <a:latin typeface="宋体" panose="02010600030101010101" pitchFamily="2" charset="-122"/>
                <a:ea typeface="宋体" panose="02010600030101010101" pitchFamily="2" charset="-122"/>
              </a:rPr>
              <a:t>使用多线程间接解决</a:t>
            </a:r>
            <a:r>
              <a:rPr lang="en-US" altLang="zh-CN" sz="2000" dirty="0">
                <a:solidFill>
                  <a:schemeClr val="tx1"/>
                </a:solidFill>
                <a:latin typeface="宋体" panose="02010600030101010101" pitchFamily="2" charset="-122"/>
                <a:ea typeface="宋体" panose="02010600030101010101" pitchFamily="2" charset="-122"/>
              </a:rPr>
              <a:t>IP</a:t>
            </a:r>
            <a:r>
              <a:rPr lang="zh-CN" altLang="zh-CN" sz="2000" dirty="0">
                <a:solidFill>
                  <a:schemeClr val="tx1"/>
                </a:solidFill>
                <a:latin typeface="宋体" panose="02010600030101010101" pitchFamily="2" charset="-122"/>
                <a:ea typeface="宋体" panose="02010600030101010101" pitchFamily="2" charset="-122"/>
              </a:rPr>
              <a:t>访问量限制。</a:t>
            </a:r>
            <a:endParaRPr lang="en-US" altLang="zh-CN" sz="2000" dirty="0">
              <a:solidFill>
                <a:schemeClr val="tx1"/>
              </a:solidFill>
              <a:latin typeface="宋体" panose="02010600030101010101" pitchFamily="2" charset="-122"/>
              <a:ea typeface="宋体" panose="02010600030101010101" pitchFamily="2" charset="-122"/>
            </a:endParaRPr>
          </a:p>
          <a:p>
            <a:pPr lvl="1">
              <a:lnSpc>
                <a:spcPct val="150000"/>
              </a:lnSpc>
              <a:spcBef>
                <a:spcPct val="0"/>
              </a:spcBef>
              <a:defRPr/>
            </a:pP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使用多个微博账号解决用户访问量限制。</a:t>
            </a:r>
            <a:endParaRPr lang="en-US" altLang="zh-CN" sz="2000" dirty="0">
              <a:solidFill>
                <a:schemeClr val="tx1"/>
              </a:solidFill>
              <a:latin typeface="宋体" panose="02010600030101010101" pitchFamily="2" charset="-122"/>
              <a:ea typeface="宋体" panose="02010600030101010101" pitchFamily="2"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微博数据获取模块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9" name="文本框 8"/>
          <p:cNvSpPr txBox="1"/>
          <p:nvPr/>
        </p:nvSpPr>
        <p:spPr>
          <a:xfrm>
            <a:off x="684210" y="1585139"/>
            <a:ext cx="2031325"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爬虫程序设计</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1674613"/>
            <a:ext cx="9744303" cy="98969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lvl="0">
              <a:lnSpc>
                <a:spcPct val="150000"/>
              </a:lnSpc>
              <a:spcBef>
                <a:spcPct val="0"/>
              </a:spcBef>
              <a:defRPr/>
            </a:pPr>
            <a:r>
              <a:rPr lang="zh-CN" altLang="en-US" sz="2200" dirty="0">
                <a:solidFill>
                  <a:schemeClr val="tx1"/>
                </a:solidFill>
                <a:latin typeface="+mn-ea"/>
                <a:ea typeface="+mn-ea"/>
                <a:cs typeface="Songti SC" charset="-122"/>
              </a:rPr>
              <a:t>每个主题和关键词在</a:t>
            </a:r>
            <a:r>
              <a:rPr lang="en-US" altLang="zh-CN" sz="2200" dirty="0">
                <a:solidFill>
                  <a:schemeClr val="tx1"/>
                </a:solidFill>
                <a:latin typeface="+mn-ea"/>
                <a:ea typeface="+mn-ea"/>
                <a:cs typeface="Songti SC" charset="-122"/>
              </a:rPr>
              <a:t>2018</a:t>
            </a:r>
            <a:r>
              <a:rPr lang="zh-CN" altLang="en-US" sz="2200" dirty="0">
                <a:solidFill>
                  <a:schemeClr val="tx1"/>
                </a:solidFill>
                <a:latin typeface="+mn-ea"/>
                <a:ea typeface="+mn-ea"/>
                <a:cs typeface="Songti SC" charset="-122"/>
              </a:rPr>
              <a:t>年</a:t>
            </a:r>
            <a:r>
              <a:rPr lang="en-US" altLang="zh-CN" sz="2200" dirty="0">
                <a:solidFill>
                  <a:schemeClr val="tx1"/>
                </a:solidFill>
                <a:latin typeface="+mn-ea"/>
                <a:ea typeface="+mn-ea"/>
                <a:cs typeface="Songti SC" charset="-122"/>
              </a:rPr>
              <a:t>2</a:t>
            </a:r>
            <a:r>
              <a:rPr lang="zh-CN" altLang="en-US" sz="2200" dirty="0">
                <a:solidFill>
                  <a:schemeClr val="tx1"/>
                </a:solidFill>
                <a:latin typeface="+mn-ea"/>
                <a:ea typeface="+mn-ea"/>
                <a:cs typeface="Songti SC" charset="-122"/>
              </a:rPr>
              <a:t>月</a:t>
            </a:r>
            <a:r>
              <a:rPr lang="en-US" altLang="zh-CN" sz="2200" dirty="0">
                <a:solidFill>
                  <a:schemeClr val="tx1"/>
                </a:solidFill>
                <a:latin typeface="+mn-ea"/>
                <a:ea typeface="+mn-ea"/>
                <a:cs typeface="Songti SC" charset="-122"/>
              </a:rPr>
              <a:t>-2018</a:t>
            </a:r>
            <a:r>
              <a:rPr lang="zh-CN" altLang="en-US" sz="2200" dirty="0">
                <a:solidFill>
                  <a:schemeClr val="tx1"/>
                </a:solidFill>
                <a:latin typeface="+mn-ea"/>
                <a:ea typeface="+mn-ea"/>
                <a:cs typeface="Songti SC" charset="-122"/>
              </a:rPr>
              <a:t>年</a:t>
            </a:r>
            <a:r>
              <a:rPr lang="en-US" altLang="zh-CN" sz="2200" dirty="0">
                <a:solidFill>
                  <a:schemeClr val="tx1"/>
                </a:solidFill>
                <a:latin typeface="+mn-ea"/>
                <a:ea typeface="+mn-ea"/>
                <a:cs typeface="Songti SC" charset="-122"/>
              </a:rPr>
              <a:t>12</a:t>
            </a:r>
            <a:r>
              <a:rPr lang="zh-CN" altLang="en-US" sz="2200" dirty="0">
                <a:solidFill>
                  <a:schemeClr val="tx1"/>
                </a:solidFill>
                <a:latin typeface="+mn-ea"/>
                <a:ea typeface="+mn-ea"/>
                <a:cs typeface="Songti SC" charset="-122"/>
              </a:rPr>
              <a:t>月的微博数据量如下：</a:t>
            </a:r>
            <a:endParaRPr lang="zh-CN" altLang="en-US" sz="2200" dirty="0">
              <a:solidFill>
                <a:schemeClr val="tx1"/>
              </a:solidFill>
              <a:latin typeface="+mn-ea"/>
              <a:ea typeface="+mn-ea"/>
              <a:cs typeface="Songti SC" charset="-122"/>
            </a:endParaRPr>
          </a:p>
          <a:p>
            <a:pPr>
              <a:lnSpc>
                <a:spcPct val="150000"/>
              </a:lnSpc>
              <a:spcBef>
                <a:spcPct val="0"/>
              </a:spcBef>
              <a:defRPr/>
            </a:pPr>
            <a:endParaRPr lang="en-US" altLang="zh-CN" sz="2000" dirty="0">
              <a:solidFill>
                <a:schemeClr val="tx1"/>
              </a:solidFill>
              <a:latin typeface="+mn-ea"/>
              <a:ea typeface="+mn-ea"/>
              <a:cs typeface="Songti SC" charset="-122"/>
            </a:endParaRPr>
          </a:p>
        </p:txBody>
      </p:sp>
      <p:graphicFrame>
        <p:nvGraphicFramePr>
          <p:cNvPr id="9" name="表格 8"/>
          <p:cNvGraphicFramePr>
            <a:graphicFrameLocks noGrp="1"/>
          </p:cNvGraphicFramePr>
          <p:nvPr/>
        </p:nvGraphicFramePr>
        <p:xfrm>
          <a:off x="1121225" y="2379124"/>
          <a:ext cx="4354288" cy="3945476"/>
        </p:xfrm>
        <a:graphic>
          <a:graphicData uri="http://schemas.openxmlformats.org/drawingml/2006/table">
            <a:tbl>
              <a:tblPr/>
              <a:tblGrid>
                <a:gridCol w="925289"/>
                <a:gridCol w="1621972"/>
                <a:gridCol w="718455"/>
                <a:gridCol w="1088572"/>
              </a:tblGrid>
              <a:tr h="311602">
                <a:tc rowSpan="3">
                  <a:txBody>
                    <a:bodyPr/>
                    <a:lstStyle/>
                    <a:p>
                      <a:pPr algn="ctr" fontAlgn="ctr"/>
                      <a:r>
                        <a:rPr lang="zh-CN" altLang="en-US" sz="1800" b="0" i="0" u="none" strike="noStrike" dirty="0">
                          <a:solidFill>
                            <a:srgbClr val="000000"/>
                          </a:solidFill>
                          <a:effectLst/>
                          <a:latin typeface="宋体" panose="02010600030101010101" pitchFamily="2" charset="-122"/>
                        </a:rPr>
                        <a:t>主题</a:t>
                      </a:r>
                      <a:r>
                        <a:rPr lang="en-US" altLang="zh-CN" sz="1800" b="0" i="0" u="none" strike="noStrike" dirty="0">
                          <a:solidFill>
                            <a:srgbClr val="000000"/>
                          </a:solidFill>
                          <a:effectLst/>
                          <a:latin typeface="宋体" panose="02010600030101010101" pitchFamily="2" charset="-122"/>
                        </a:rPr>
                        <a:t>1</a:t>
                      </a:r>
                      <a:endParaRPr lang="en-US" altLang="zh-CN"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文化遗产</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7074</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s-IS" sz="1800" b="0" i="0" u="none" strike="noStrike" dirty="0">
                          <a:solidFill>
                            <a:srgbClr val="000000"/>
                          </a:solidFill>
                          <a:effectLst/>
                          <a:latin typeface="宋体" panose="02010600030101010101" pitchFamily="2" charset="-122"/>
                        </a:rPr>
                        <a:t>30981</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文化中心</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800" b="0" i="0" u="none" strike="noStrike" dirty="0">
                          <a:solidFill>
                            <a:srgbClr val="000000"/>
                          </a:solidFill>
                          <a:effectLst/>
                          <a:latin typeface="宋体" panose="02010600030101010101" pitchFamily="2" charset="-122"/>
                        </a:rPr>
                        <a:t>9589</a:t>
                      </a:r>
                      <a:endParaRPr lang="cs-CZ"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传统文化</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14318</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11602">
                <a:tc rowSpan="3">
                  <a:txBody>
                    <a:bodyPr/>
                    <a:lstStyle/>
                    <a:p>
                      <a:pPr algn="ctr" fontAlgn="ctr"/>
                      <a:r>
                        <a:rPr lang="zh-CN" altLang="en-US" sz="1800" b="0" i="0" u="none" strike="noStrike" dirty="0">
                          <a:solidFill>
                            <a:srgbClr val="000000"/>
                          </a:solidFill>
                          <a:effectLst/>
                          <a:latin typeface="宋体" panose="02010600030101010101" pitchFamily="2" charset="-122"/>
                        </a:rPr>
                        <a:t>主题</a:t>
                      </a:r>
                      <a:r>
                        <a:rPr lang="en-US" altLang="zh-CN" sz="1800" b="0" i="0" u="none" strike="noStrike" dirty="0">
                          <a:solidFill>
                            <a:srgbClr val="000000"/>
                          </a:solidFill>
                          <a:effectLst/>
                          <a:latin typeface="宋体" panose="02010600030101010101" pitchFamily="2" charset="-122"/>
                        </a:rPr>
                        <a:t>2</a:t>
                      </a:r>
                      <a:endParaRPr lang="en-US" altLang="zh-CN"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知识产权</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800" b="0" i="0" u="none" strike="noStrike" dirty="0">
                          <a:solidFill>
                            <a:srgbClr val="000000"/>
                          </a:solidFill>
                          <a:effectLst/>
                          <a:latin typeface="宋体" panose="02010600030101010101" pitchFamily="2" charset="-122"/>
                        </a:rPr>
                        <a:t>3940</a:t>
                      </a:r>
                      <a:endParaRPr lang="cs-CZ"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s-IS" sz="1800" b="0" i="0" u="none" strike="noStrike" dirty="0">
                          <a:solidFill>
                            <a:srgbClr val="000000"/>
                          </a:solidFill>
                          <a:effectLst/>
                          <a:latin typeface="宋体" panose="02010600030101010101" pitchFamily="2" charset="-122"/>
                        </a:rPr>
                        <a:t>23044</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科技创新</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15252</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517854">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科技创新中心</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3852</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11602">
                <a:tc rowSpan="3">
                  <a:txBody>
                    <a:bodyPr/>
                    <a:lstStyle/>
                    <a:p>
                      <a:pPr algn="ctr" fontAlgn="ctr"/>
                      <a:r>
                        <a:rPr lang="zh-CN" altLang="en-US" sz="1800" b="0" i="0" u="none" strike="noStrike" dirty="0">
                          <a:solidFill>
                            <a:srgbClr val="000000"/>
                          </a:solidFill>
                          <a:effectLst/>
                          <a:latin typeface="宋体" panose="02010600030101010101" pitchFamily="2" charset="-122"/>
                        </a:rPr>
                        <a:t>主题</a:t>
                      </a:r>
                      <a:r>
                        <a:rPr lang="en-US" altLang="zh-CN" sz="1800" b="0" i="0" u="none" strike="noStrike" dirty="0">
                          <a:solidFill>
                            <a:srgbClr val="000000"/>
                          </a:solidFill>
                          <a:effectLst/>
                          <a:latin typeface="宋体" panose="02010600030101010101" pitchFamily="2" charset="-122"/>
                        </a:rPr>
                        <a:t>3</a:t>
                      </a:r>
                      <a:endParaRPr lang="en-US" altLang="zh-CN"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污泥利用</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2768</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uk-UA" sz="1800" b="0" i="0" u="none" strike="noStrike" dirty="0">
                          <a:solidFill>
                            <a:srgbClr val="000000"/>
                          </a:solidFill>
                          <a:effectLst/>
                          <a:latin typeface="宋体" panose="02010600030101010101" pitchFamily="2" charset="-122"/>
                        </a:rPr>
                        <a:t>7716</a:t>
                      </a:r>
                      <a:endParaRPr lang="uk-UA"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污水处理</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ru-RU" sz="1800" b="0" i="0" u="none" strike="noStrike" dirty="0">
                          <a:solidFill>
                            <a:srgbClr val="000000"/>
                          </a:solidFill>
                          <a:effectLst/>
                          <a:latin typeface="宋体" panose="02010600030101010101" pitchFamily="2" charset="-122"/>
                        </a:rPr>
                        <a:t>3174</a:t>
                      </a:r>
                      <a:endParaRPr lang="ru-RU"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污泥处理</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uk-UA" sz="1800" b="0" i="0" u="none" strike="noStrike" dirty="0">
                          <a:solidFill>
                            <a:srgbClr val="000000"/>
                          </a:solidFill>
                          <a:effectLst/>
                          <a:latin typeface="宋体" panose="02010600030101010101" pitchFamily="2" charset="-122"/>
                        </a:rPr>
                        <a:t>1774</a:t>
                      </a:r>
                      <a:endParaRPr lang="uk-UA"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11602">
                <a:tc rowSpan="3">
                  <a:txBody>
                    <a:bodyPr/>
                    <a:lstStyle/>
                    <a:p>
                      <a:pPr algn="ctr" fontAlgn="ctr"/>
                      <a:r>
                        <a:rPr lang="zh-CN" altLang="en-US" sz="1800" b="0" i="0" u="none" strike="noStrike" dirty="0">
                          <a:solidFill>
                            <a:srgbClr val="000000"/>
                          </a:solidFill>
                          <a:effectLst/>
                          <a:latin typeface="宋体" panose="02010600030101010101" pitchFamily="2" charset="-122"/>
                        </a:rPr>
                        <a:t>主题</a:t>
                      </a:r>
                      <a:r>
                        <a:rPr lang="en-US" altLang="zh-CN" sz="1800" b="0" i="0" u="none" strike="noStrike" dirty="0">
                          <a:solidFill>
                            <a:srgbClr val="000000"/>
                          </a:solidFill>
                          <a:effectLst/>
                          <a:latin typeface="宋体" panose="02010600030101010101" pitchFamily="2" charset="-122"/>
                        </a:rPr>
                        <a:t>4</a:t>
                      </a:r>
                      <a:endParaRPr lang="en-US" altLang="zh-CN"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轨道交通</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800" b="0" i="0" u="none" strike="noStrike">
                          <a:solidFill>
                            <a:srgbClr val="000000"/>
                          </a:solidFill>
                          <a:effectLst/>
                          <a:latin typeface="宋体" panose="02010600030101010101" pitchFamily="2" charset="-122"/>
                        </a:rPr>
                        <a:t>9765</a:t>
                      </a:r>
                      <a:endParaRPr lang="cs-CZ" sz="1800" b="0" i="0" u="none" strike="noStrike">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s-IS" sz="1800" b="0" i="0" u="none" strike="noStrike" dirty="0">
                          <a:solidFill>
                            <a:srgbClr val="000000"/>
                          </a:solidFill>
                          <a:effectLst/>
                          <a:latin typeface="宋体" panose="02010600030101010101" pitchFamily="2" charset="-122"/>
                        </a:rPr>
                        <a:t>27184</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美丽乡村</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2342</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11602">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基础设施</a:t>
                      </a:r>
                      <a:endParaRPr lang="zh-CN" altLang="en-U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15077</a:t>
                      </a:r>
                      <a:endParaRPr lang="is-IS" sz="1800" b="0" i="0" u="none" strike="noStrike" dirty="0">
                        <a:solidFill>
                          <a:srgbClr val="000000"/>
                        </a:solidFill>
                        <a:effectLst/>
                        <a:latin typeface="宋体" panose="02010600030101010101" pitchFamily="2" charset="-122"/>
                      </a:endParaRPr>
                    </a:p>
                  </a:txBody>
                  <a:tcPr marL="30574" marR="30574" marT="15287" marB="152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bl>
          </a:graphicData>
        </a:graphic>
      </p:graphicFrame>
      <p:graphicFrame>
        <p:nvGraphicFramePr>
          <p:cNvPr id="11" name="表格 10"/>
          <p:cNvGraphicFramePr>
            <a:graphicFrameLocks noGrp="1"/>
          </p:cNvGraphicFramePr>
          <p:nvPr/>
        </p:nvGraphicFramePr>
        <p:xfrm>
          <a:off x="5765250" y="2366962"/>
          <a:ext cx="4445550" cy="3957641"/>
        </p:xfrm>
        <a:graphic>
          <a:graphicData uri="http://schemas.openxmlformats.org/drawingml/2006/table">
            <a:tbl>
              <a:tblPr/>
              <a:tblGrid>
                <a:gridCol w="1027023"/>
                <a:gridCol w="1665927"/>
                <a:gridCol w="859971"/>
                <a:gridCol w="892629"/>
              </a:tblGrid>
              <a:tr h="323807">
                <a:tc rowSpan="3">
                  <a:txBody>
                    <a:bodyPr/>
                    <a:lstStyle/>
                    <a:p>
                      <a:pPr algn="ctr" fontAlgn="ctr"/>
                      <a:r>
                        <a:rPr lang="zh-CN" altLang="en-US" sz="1800" b="0" i="0" u="none" strike="noStrike" dirty="0">
                          <a:solidFill>
                            <a:srgbClr val="000000"/>
                          </a:solidFill>
                          <a:effectLst/>
                          <a:latin typeface="宋体" panose="02010600030101010101" pitchFamily="2" charset="-122"/>
                        </a:rPr>
                        <a:t>主题</a:t>
                      </a:r>
                      <a:r>
                        <a:rPr lang="en-US" altLang="zh-CN" sz="1800" b="0" i="0" u="none" strike="noStrike" dirty="0">
                          <a:solidFill>
                            <a:srgbClr val="000000"/>
                          </a:solidFill>
                          <a:effectLst/>
                          <a:latin typeface="宋体" panose="02010600030101010101" pitchFamily="2" charset="-122"/>
                        </a:rPr>
                        <a:t>5</a:t>
                      </a:r>
                      <a:endParaRPr lang="en-US" altLang="zh-CN"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分级诊疗</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a:solidFill>
                            <a:srgbClr val="000000"/>
                          </a:solidFill>
                          <a:effectLst/>
                          <a:latin typeface="宋体" panose="02010600030101010101" pitchFamily="2" charset="-122"/>
                        </a:rPr>
                        <a:t>9668</a:t>
                      </a:r>
                      <a:endParaRPr lang="is-I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800" b="0" i="0" u="none" strike="noStrike">
                          <a:solidFill>
                            <a:srgbClr val="000000"/>
                          </a:solidFill>
                          <a:effectLst/>
                          <a:latin typeface="宋体" panose="02010600030101010101" pitchFamily="2" charset="-122"/>
                        </a:rPr>
                        <a:t>19160</a:t>
                      </a:r>
                      <a:endParaRPr lang="en-US" altLang="zh-CN"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07">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医疗机构</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a:solidFill>
                            <a:srgbClr val="000000"/>
                          </a:solidFill>
                          <a:effectLst/>
                          <a:latin typeface="宋体" panose="02010600030101010101" pitchFamily="2" charset="-122"/>
                        </a:rPr>
                        <a:t>6671</a:t>
                      </a:r>
                      <a:endParaRPr lang="is-I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养老服务</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a:solidFill>
                            <a:srgbClr val="000000"/>
                          </a:solidFill>
                          <a:effectLst/>
                          <a:latin typeface="宋体" panose="02010600030101010101" pitchFamily="2" charset="-122"/>
                        </a:rPr>
                        <a:t>2821</a:t>
                      </a:r>
                      <a:endParaRPr lang="is-I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rowSpan="3">
                  <a:txBody>
                    <a:bodyPr/>
                    <a:lstStyle/>
                    <a:p>
                      <a:pPr algn="ctr" fontAlgn="ctr"/>
                      <a:r>
                        <a:rPr lang="zh-CN" altLang="en-US" sz="1800" b="0" i="0" u="none" strike="noStrike">
                          <a:solidFill>
                            <a:srgbClr val="000000"/>
                          </a:solidFill>
                          <a:effectLst/>
                          <a:latin typeface="宋体" panose="02010600030101010101" pitchFamily="2" charset="-122"/>
                        </a:rPr>
                        <a:t>主题</a:t>
                      </a:r>
                      <a:r>
                        <a:rPr lang="en-US" altLang="zh-CN" sz="1800" b="0" i="0" u="none" strike="noStrike">
                          <a:solidFill>
                            <a:srgbClr val="000000"/>
                          </a:solidFill>
                          <a:effectLst/>
                          <a:latin typeface="宋体" panose="02010600030101010101" pitchFamily="2" charset="-122"/>
                        </a:rPr>
                        <a:t>6</a:t>
                      </a:r>
                      <a:endParaRPr lang="en-US" altLang="zh-CN"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共享单车</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17209</a:t>
                      </a:r>
                      <a:endParaRPr lang="is-I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s-IS" sz="1800" b="0" i="0" u="none" strike="noStrike">
                          <a:solidFill>
                            <a:srgbClr val="000000"/>
                          </a:solidFill>
                          <a:effectLst/>
                          <a:latin typeface="宋体" panose="02010600030101010101" pitchFamily="2" charset="-122"/>
                        </a:rPr>
                        <a:t>23977</a:t>
                      </a:r>
                      <a:endParaRPr lang="is-I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764">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老年代步车</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2309</a:t>
                      </a:r>
                      <a:endParaRPr lang="is-I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物业管理</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effectLst/>
                          <a:latin typeface="宋体" panose="02010600030101010101" pitchFamily="2" charset="-122"/>
                        </a:rPr>
                        <a:t>4459</a:t>
                      </a:r>
                      <a:endParaRPr lang="en-US" altLang="zh-CN"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rowSpan="3">
                  <a:txBody>
                    <a:bodyPr/>
                    <a:lstStyle/>
                    <a:p>
                      <a:pPr algn="ctr" fontAlgn="ctr"/>
                      <a:r>
                        <a:rPr lang="zh-CN" altLang="en-US" sz="1800" b="0" i="0" u="none" strike="noStrike">
                          <a:solidFill>
                            <a:srgbClr val="000000"/>
                          </a:solidFill>
                          <a:effectLst/>
                          <a:latin typeface="宋体" panose="02010600030101010101" pitchFamily="2" charset="-122"/>
                        </a:rPr>
                        <a:t>主题</a:t>
                      </a:r>
                      <a:r>
                        <a:rPr lang="en-US" altLang="zh-CN" sz="1800" b="0" i="0" u="none" strike="noStrike">
                          <a:solidFill>
                            <a:srgbClr val="000000"/>
                          </a:solidFill>
                          <a:effectLst/>
                          <a:latin typeface="宋体" panose="02010600030101010101" pitchFamily="2" charset="-122"/>
                        </a:rPr>
                        <a:t>7</a:t>
                      </a:r>
                      <a:endParaRPr lang="en-US" altLang="zh-CN"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panose="02010600030101010101" pitchFamily="2" charset="-122"/>
                        </a:rPr>
                        <a:t>中小学生</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a:solidFill>
                            <a:srgbClr val="000000"/>
                          </a:solidFill>
                          <a:effectLst/>
                          <a:latin typeface="宋体" panose="02010600030101010101" pitchFamily="2" charset="-122"/>
                        </a:rPr>
                        <a:t>12806</a:t>
                      </a:r>
                      <a:endParaRPr lang="is-I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uk-UA" sz="1800" b="0" i="0" u="none" strike="noStrike" dirty="0">
                          <a:solidFill>
                            <a:srgbClr val="000000"/>
                          </a:solidFill>
                          <a:effectLst/>
                          <a:latin typeface="宋体" panose="02010600030101010101" pitchFamily="2" charset="-122"/>
                        </a:rPr>
                        <a:t>15514</a:t>
                      </a:r>
                      <a:endParaRPr lang="uk-UA"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07">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学前教育</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1930</a:t>
                      </a:r>
                      <a:endParaRPr lang="is-I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vMerge="1">
                  <a:tcPr/>
                </a:tc>
                <a:tc>
                  <a:txBody>
                    <a:bodyPr/>
                    <a:lstStyle/>
                    <a:p>
                      <a:pPr algn="ctr" fontAlgn="ctr"/>
                      <a:r>
                        <a:rPr lang="zh-CN" altLang="en-US" sz="1800" b="0" i="0" u="none" strike="noStrike" dirty="0">
                          <a:solidFill>
                            <a:srgbClr val="000000"/>
                          </a:solidFill>
                          <a:effectLst/>
                          <a:latin typeface="宋体" panose="02010600030101010101" pitchFamily="2" charset="-122"/>
                        </a:rPr>
                        <a:t>融合教育</a:t>
                      </a:r>
                      <a:endParaRPr lang="zh-CN" altLang="en-U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dirty="0">
                          <a:solidFill>
                            <a:srgbClr val="000000"/>
                          </a:solidFill>
                          <a:effectLst/>
                          <a:latin typeface="宋体" panose="02010600030101010101" pitchFamily="2" charset="-122"/>
                        </a:rPr>
                        <a:t>778</a:t>
                      </a:r>
                      <a:endParaRPr lang="is-I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rowSpan="3">
                  <a:txBody>
                    <a:bodyPr/>
                    <a:lstStyle/>
                    <a:p>
                      <a:pPr algn="ctr" fontAlgn="ctr"/>
                      <a:r>
                        <a:rPr lang="zh-CN" altLang="en-US" sz="1800" b="0" i="0" u="none" strike="noStrike">
                          <a:solidFill>
                            <a:srgbClr val="000000"/>
                          </a:solidFill>
                          <a:effectLst/>
                          <a:latin typeface="宋体" panose="02010600030101010101" pitchFamily="2" charset="-122"/>
                        </a:rPr>
                        <a:t>主题</a:t>
                      </a:r>
                      <a:r>
                        <a:rPr lang="en-US" altLang="zh-CN" sz="1800" b="0" i="0" u="none" strike="noStrike">
                          <a:solidFill>
                            <a:srgbClr val="000000"/>
                          </a:solidFill>
                          <a:effectLst/>
                          <a:latin typeface="宋体" panose="02010600030101010101" pitchFamily="2" charset="-122"/>
                        </a:rPr>
                        <a:t>8</a:t>
                      </a:r>
                      <a:endParaRPr lang="en-US" altLang="zh-CN"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panose="02010600030101010101" pitchFamily="2" charset="-122"/>
                        </a:rPr>
                        <a:t>垃圾分类</a:t>
                      </a:r>
                      <a:endParaRPr lang="zh-CN" altLang="en-U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800" b="0" i="0" u="none" strike="noStrike">
                          <a:solidFill>
                            <a:srgbClr val="000000"/>
                          </a:solidFill>
                          <a:effectLst/>
                          <a:latin typeface="宋体" panose="02010600030101010101" pitchFamily="2" charset="-122"/>
                        </a:rPr>
                        <a:t>2694</a:t>
                      </a:r>
                      <a:endParaRPr lang="is-I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s-IS" sz="1800" b="0" i="0" u="none" strike="noStrike" dirty="0">
                          <a:solidFill>
                            <a:srgbClr val="000000"/>
                          </a:solidFill>
                          <a:effectLst/>
                          <a:latin typeface="宋体" panose="02010600030101010101" pitchFamily="2" charset="-122"/>
                        </a:rPr>
                        <a:t>4733</a:t>
                      </a:r>
                      <a:endParaRPr lang="is-IS"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07">
                <a:tc vMerge="1">
                  <a:tcPr/>
                </a:tc>
                <a:tc>
                  <a:txBody>
                    <a:bodyPr/>
                    <a:lstStyle/>
                    <a:p>
                      <a:pPr algn="ctr" fontAlgn="ctr"/>
                      <a:r>
                        <a:rPr lang="zh-CN" altLang="en-US" sz="1800" b="0" i="0" u="none" strike="noStrike">
                          <a:solidFill>
                            <a:srgbClr val="000000"/>
                          </a:solidFill>
                          <a:effectLst/>
                          <a:latin typeface="宋体" panose="02010600030101010101" pitchFamily="2" charset="-122"/>
                        </a:rPr>
                        <a:t>再生资源</a:t>
                      </a:r>
                      <a:endParaRPr lang="zh-CN" altLang="en-U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effectLst/>
                          <a:latin typeface="宋体" panose="02010600030101010101" pitchFamily="2" charset="-122"/>
                        </a:rPr>
                        <a:t>645</a:t>
                      </a:r>
                      <a:endParaRPr lang="en-US" altLang="zh-CN"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r h="323807">
                <a:tc vMerge="1">
                  <a:tcPr/>
                </a:tc>
                <a:tc>
                  <a:txBody>
                    <a:bodyPr/>
                    <a:lstStyle/>
                    <a:p>
                      <a:pPr algn="ctr" fontAlgn="ctr"/>
                      <a:r>
                        <a:rPr lang="zh-CN" altLang="en-US" sz="1800" b="0" i="0" u="none" strike="noStrike">
                          <a:solidFill>
                            <a:srgbClr val="000000"/>
                          </a:solidFill>
                          <a:effectLst/>
                          <a:latin typeface="宋体" panose="02010600030101010101" pitchFamily="2" charset="-122"/>
                        </a:rPr>
                        <a:t>建筑垃圾</a:t>
                      </a:r>
                      <a:endParaRPr lang="zh-CN" altLang="en-US" sz="1800" b="0" i="0" u="none" strike="noStrike">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800" b="0" i="0" u="none" strike="noStrike" dirty="0">
                          <a:solidFill>
                            <a:srgbClr val="000000"/>
                          </a:solidFill>
                          <a:effectLst/>
                          <a:latin typeface="宋体" panose="02010600030101010101" pitchFamily="2" charset="-122"/>
                        </a:rPr>
                        <a:t>1394</a:t>
                      </a:r>
                      <a:endParaRPr lang="cs-CZ" sz="1800" b="0" i="0" u="none" strike="noStrike" dirty="0">
                        <a:solidFill>
                          <a:srgbClr val="000000"/>
                        </a:solidFill>
                        <a:effectLst/>
                        <a:latin typeface="宋体" panose="02010600030101010101" pitchFamily="2" charset="-122"/>
                      </a:endParaRPr>
                    </a:p>
                  </a:txBody>
                  <a:tcPr marL="31129" marR="31129" marT="15565" marB="1556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a:tc>
              </a:tr>
            </a:tbl>
          </a:graphicData>
        </a:graphic>
      </p:graphicFrame>
      <p:graphicFrame>
        <p:nvGraphicFramePr>
          <p:cNvPr id="12"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微博数据获取模块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3886602"/>
            <a:ext cx="10660065" cy="28363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模块四：情感分类模块</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功能</a:t>
            </a:r>
            <a:r>
              <a:rPr lang="zh-CN" altLang="en-US" sz="2000" dirty="0">
                <a:solidFill>
                  <a:schemeClr val="tx1"/>
                </a:solidFill>
                <a:latin typeface="+mn-ea"/>
                <a:ea typeface="+mn-ea"/>
                <a:cs typeface="Songti SC" charset="-122"/>
              </a:rPr>
              <a:t>：</a:t>
            </a:r>
            <a:r>
              <a:rPr lang="zh-CN" altLang="zh-CN" sz="2000" dirty="0">
                <a:solidFill>
                  <a:schemeClr val="tx1"/>
                </a:solidFill>
                <a:latin typeface="+mn-ea"/>
                <a:ea typeface="+mn-ea"/>
                <a:cs typeface="Songti SC" charset="-122"/>
              </a:rPr>
              <a:t>标注每条微博数据的情感极性</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难点：</a:t>
            </a:r>
            <a:r>
              <a:rPr lang="zh-CN" altLang="zh-CN" sz="2000" dirty="0">
                <a:solidFill>
                  <a:schemeClr val="tx1"/>
                </a:solidFill>
                <a:latin typeface="+mn-ea"/>
                <a:ea typeface="+mn-ea"/>
                <a:cs typeface="Songti SC" charset="-122"/>
              </a:rPr>
              <a:t>人工对所有的微博数据标注极性会耗费大量时间和精力</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做法：</a:t>
            </a:r>
            <a:r>
              <a:rPr lang="zh-CN" altLang="en-US" sz="2000" dirty="0">
                <a:solidFill>
                  <a:schemeClr val="tx1"/>
                </a:solidFill>
                <a:latin typeface="+mn-ea"/>
                <a:ea typeface="+mn-ea"/>
                <a:cs typeface="Songti SC" charset="-122"/>
              </a:rPr>
              <a:t>人工标注每个主题在</a:t>
            </a:r>
            <a:r>
              <a:rPr lang="en-US" altLang="zh-CN" sz="2000" dirty="0">
                <a:solidFill>
                  <a:schemeClr val="tx1"/>
                </a:solidFill>
                <a:latin typeface="+mn-ea"/>
                <a:ea typeface="+mn-ea"/>
                <a:cs typeface="Songti SC" charset="-122"/>
              </a:rPr>
              <a:t>2018</a:t>
            </a:r>
            <a:r>
              <a:rPr lang="zh-CN" altLang="en-US" sz="2000" dirty="0">
                <a:solidFill>
                  <a:schemeClr val="tx1"/>
                </a:solidFill>
                <a:latin typeface="+mn-ea"/>
                <a:ea typeface="+mn-ea"/>
                <a:cs typeface="Songti SC" charset="-122"/>
              </a:rPr>
              <a:t>年</a:t>
            </a:r>
            <a:r>
              <a:rPr lang="en-US" altLang="zh-CN" sz="2000" dirty="0">
                <a:solidFill>
                  <a:schemeClr val="tx1"/>
                </a:solidFill>
                <a:latin typeface="+mn-ea"/>
                <a:ea typeface="+mn-ea"/>
                <a:cs typeface="Songti SC" charset="-122"/>
              </a:rPr>
              <a:t>1</a:t>
            </a:r>
            <a:r>
              <a:rPr lang="zh-CN" altLang="en-US" sz="2000" dirty="0">
                <a:solidFill>
                  <a:schemeClr val="tx1"/>
                </a:solidFill>
                <a:latin typeface="+mn-ea"/>
                <a:ea typeface="+mn-ea"/>
                <a:cs typeface="Songti SC" charset="-122"/>
              </a:rPr>
              <a:t>月的微博数据，</a:t>
            </a:r>
            <a:r>
              <a:rPr lang="zh-CN" altLang="zh-CN" sz="2000" dirty="0">
                <a:solidFill>
                  <a:schemeClr val="tx1"/>
                </a:solidFill>
                <a:latin typeface="+mn-ea"/>
                <a:ea typeface="+mn-ea"/>
              </a:rPr>
              <a:t>将正面情感的微博数据标</a:t>
            </a:r>
            <a:r>
              <a:rPr lang="en-US" altLang="zh-CN" sz="2000" dirty="0">
                <a:solidFill>
                  <a:schemeClr val="tx1"/>
                </a:solidFill>
                <a:latin typeface="+mn-ea"/>
                <a:ea typeface="+mn-ea"/>
              </a:rPr>
              <a:t>1</a:t>
            </a:r>
            <a:r>
              <a:rPr lang="zh-CN" altLang="zh-CN" sz="2000" dirty="0">
                <a:solidFill>
                  <a:schemeClr val="tx1"/>
                </a:solidFill>
                <a:latin typeface="+mn-ea"/>
                <a:ea typeface="+mn-ea"/>
              </a:rPr>
              <a:t>，负面情感的微博数据标</a:t>
            </a:r>
            <a:r>
              <a:rPr lang="en-US" altLang="zh-CN" sz="2000" dirty="0">
                <a:solidFill>
                  <a:schemeClr val="tx1"/>
                </a:solidFill>
                <a:latin typeface="+mn-ea"/>
                <a:ea typeface="+mn-ea"/>
              </a:rPr>
              <a:t>0</a:t>
            </a:r>
            <a:r>
              <a:rPr lang="zh-CN" altLang="en-US" sz="2000" dirty="0">
                <a:solidFill>
                  <a:schemeClr val="tx1"/>
                </a:solidFill>
                <a:latin typeface="+mn-ea"/>
                <a:ea typeface="+mn-ea"/>
              </a:rPr>
              <a:t>。设计基于双向</a:t>
            </a:r>
            <a:r>
              <a:rPr lang="en-US" altLang="zh-CN" sz="2000" dirty="0">
                <a:solidFill>
                  <a:schemeClr val="tx1"/>
                </a:solidFill>
                <a:latin typeface="+mn-ea"/>
                <a:ea typeface="+mn-ea"/>
              </a:rPr>
              <a:t>LSTM</a:t>
            </a:r>
            <a:r>
              <a:rPr lang="zh-CN" altLang="en-US" sz="2000" dirty="0">
                <a:solidFill>
                  <a:schemeClr val="tx1"/>
                </a:solidFill>
                <a:latin typeface="+mn-ea"/>
                <a:ea typeface="+mn-ea"/>
              </a:rPr>
              <a:t>算法的情感分类模型</a:t>
            </a:r>
            <a:r>
              <a:rPr lang="zh-CN" altLang="en-US" sz="2000" dirty="0">
                <a:solidFill>
                  <a:schemeClr val="tx1"/>
                </a:solidFill>
                <a:latin typeface="+mn-ea"/>
                <a:ea typeface="+mn-ea"/>
                <a:cs typeface="Songti SC" charset="-122"/>
              </a:rPr>
              <a:t>，使用标注数据训练模型并进行测试，调参使模型最优</a:t>
            </a:r>
            <a:endParaRPr lang="en-US" altLang="zh-CN" sz="2000" dirty="0">
              <a:solidFill>
                <a:schemeClr val="tx1"/>
              </a:solidFill>
              <a:latin typeface="+mn-ea"/>
              <a:ea typeface="+mn-ea"/>
              <a:cs typeface="Songti SC" charset="-122"/>
            </a:endParaRPr>
          </a:p>
        </p:txBody>
      </p:sp>
      <p:graphicFrame>
        <p:nvGraphicFramePr>
          <p:cNvPr id="10" name="对象 9"/>
          <p:cNvGraphicFramePr>
            <a:graphicFrameLocks noChangeAspect="1"/>
          </p:cNvGraphicFramePr>
          <p:nvPr/>
        </p:nvGraphicFramePr>
        <p:xfrm>
          <a:off x="716869" y="1478670"/>
          <a:ext cx="7578045" cy="2129368"/>
        </p:xfrm>
        <a:graphic>
          <a:graphicData uri="http://schemas.openxmlformats.org/presentationml/2006/ole">
            <mc:AlternateContent xmlns:mc="http://schemas.openxmlformats.org/markup-compatibility/2006">
              <mc:Choice xmlns:v="urn:schemas-microsoft-com:vml" Requires="v">
                <p:oleObj spid="_x0000_s10513" name="Visio" r:id="rId2" imgW="5086985" imgH="1440180" progId="Visio.Drawing.15">
                  <p:embed/>
                </p:oleObj>
              </mc:Choice>
              <mc:Fallback>
                <p:oleObj name="Visio" r:id="rId2" imgW="5086985" imgH="1440180" progId="Visio.Drawing.15">
                  <p:embed/>
                  <p:pic>
                    <p:nvPicPr>
                      <p:cNvPr id="0" name="图片 10316"/>
                      <p:cNvPicPr>
                        <a:picLocks noChangeAspect="1" noChangeArrowheads="1"/>
                      </p:cNvPicPr>
                      <p:nvPr/>
                    </p:nvPicPr>
                    <p:blipFill>
                      <a:blip r:embed="rId3"/>
                      <a:srcRect/>
                      <a:stretch>
                        <a:fillRect/>
                      </a:stretch>
                    </p:blipFill>
                    <p:spPr bwMode="auto">
                      <a:xfrm>
                        <a:off x="716869" y="1478670"/>
                        <a:ext cx="7578045" cy="2129368"/>
                      </a:xfrm>
                      <a:prstGeom prst="rect">
                        <a:avLst/>
                      </a:prstGeom>
                      <a:noFill/>
                    </p:spPr>
                  </p:pic>
                </p:oleObj>
              </mc:Fallback>
            </mc:AlternateContent>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情感分类模块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情感分类模块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9" name="文本框 8"/>
          <p:cNvSpPr txBox="1"/>
          <p:nvPr/>
        </p:nvSpPr>
        <p:spPr>
          <a:xfrm>
            <a:off x="684210" y="1585139"/>
            <a:ext cx="2646878"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情感分类模型训练</a:t>
            </a:r>
            <a:endParaRPr lang="zh-CN" altLang="en-US" sz="240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1484311" y="3114546"/>
            <a:ext cx="4073528" cy="2545955"/>
          </a:xfrm>
          <a:prstGeom prst="rect">
            <a:avLst/>
          </a:prstGeom>
        </p:spPr>
      </p:pic>
      <p:pic>
        <p:nvPicPr>
          <p:cNvPr id="13" name="图片 12"/>
          <p:cNvPicPr>
            <a:picLocks noChangeAspect="1"/>
          </p:cNvPicPr>
          <p:nvPr/>
        </p:nvPicPr>
        <p:blipFill>
          <a:blip r:embed="rId3"/>
          <a:stretch>
            <a:fillRect/>
          </a:stretch>
        </p:blipFill>
        <p:spPr>
          <a:xfrm>
            <a:off x="5981700" y="3114547"/>
            <a:ext cx="4075045" cy="2546903"/>
          </a:xfrm>
          <a:prstGeom prst="rect">
            <a:avLst/>
          </a:prstGeom>
        </p:spPr>
      </p:pic>
      <p:sp>
        <p:nvSpPr>
          <p:cNvPr id="14" name="TextBox 9"/>
          <p:cNvSpPr>
            <a:spLocks noChangeArrowheads="1"/>
          </p:cNvSpPr>
          <p:nvPr/>
        </p:nvSpPr>
        <p:spPr bwMode="auto">
          <a:xfrm>
            <a:off x="684210" y="2046804"/>
            <a:ext cx="10674353" cy="417518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000" dirty="0">
                <a:solidFill>
                  <a:schemeClr val="tx1"/>
                </a:solidFill>
                <a:latin typeface="宋体" panose="02010600030101010101" pitchFamily="2" charset="-122"/>
                <a:ea typeface="宋体" panose="02010600030101010101" pitchFamily="2" charset="-122"/>
                <a:cs typeface="Songti SC" charset="-122"/>
              </a:rPr>
              <a:t>将人工标注的</a:t>
            </a:r>
            <a:r>
              <a:rPr lang="en-US" altLang="zh-CN" sz="2000" dirty="0">
                <a:solidFill>
                  <a:schemeClr val="tx1"/>
                </a:solidFill>
                <a:latin typeface="宋体" panose="02010600030101010101" pitchFamily="2" charset="-122"/>
                <a:ea typeface="宋体" panose="02010600030101010101" pitchFamily="2" charset="-122"/>
                <a:cs typeface="Songti SC" charset="-122"/>
              </a:rPr>
              <a:t>8883</a:t>
            </a:r>
            <a:r>
              <a:rPr lang="zh-CN" altLang="en-US" sz="2000" dirty="0">
                <a:solidFill>
                  <a:schemeClr val="tx1"/>
                </a:solidFill>
                <a:latin typeface="宋体" panose="02010600030101010101" pitchFamily="2" charset="-122"/>
                <a:ea typeface="宋体" panose="02010600030101010101" pitchFamily="2" charset="-122"/>
                <a:cs typeface="Songti SC" charset="-122"/>
              </a:rPr>
              <a:t>条数据</a:t>
            </a:r>
            <a:r>
              <a:rPr lang="zh-CN" altLang="zh-CN" sz="2000" dirty="0">
                <a:solidFill>
                  <a:prstClr val="black"/>
                </a:solidFill>
                <a:latin typeface="宋体" panose="02010600030101010101" pitchFamily="2" charset="-122"/>
                <a:ea typeface="宋体" panose="02010600030101010101" pitchFamily="2" charset="-122"/>
              </a:rPr>
              <a:t>按照</a:t>
            </a:r>
            <a:r>
              <a:rPr lang="en-US" altLang="zh-CN" sz="2000" dirty="0">
                <a:solidFill>
                  <a:prstClr val="black"/>
                </a:solidFill>
                <a:latin typeface="宋体" panose="02010600030101010101" pitchFamily="2" charset="-122"/>
                <a:ea typeface="宋体" panose="02010600030101010101" pitchFamily="2" charset="-122"/>
              </a:rPr>
              <a:t>8:1:1</a:t>
            </a:r>
            <a:r>
              <a:rPr lang="zh-CN" altLang="zh-CN" sz="2000" dirty="0">
                <a:solidFill>
                  <a:prstClr val="black"/>
                </a:solidFill>
                <a:latin typeface="宋体" panose="02010600030101010101" pitchFamily="2" charset="-122"/>
                <a:ea typeface="宋体" panose="02010600030101010101" pitchFamily="2" charset="-122"/>
              </a:rPr>
              <a:t>的比例随机选择</a:t>
            </a:r>
            <a:r>
              <a:rPr lang="en-US" altLang="zh-CN" sz="2000" dirty="0">
                <a:solidFill>
                  <a:prstClr val="black"/>
                </a:solidFill>
                <a:latin typeface="宋体" panose="02010600030101010101" pitchFamily="2" charset="-122"/>
                <a:ea typeface="宋体" panose="02010600030101010101" pitchFamily="2" charset="-122"/>
              </a:rPr>
              <a:t>7106</a:t>
            </a:r>
            <a:r>
              <a:rPr lang="zh-CN" altLang="zh-CN" sz="2000" dirty="0">
                <a:solidFill>
                  <a:prstClr val="black"/>
                </a:solidFill>
                <a:latin typeface="宋体" panose="02010600030101010101" pitchFamily="2" charset="-122"/>
                <a:ea typeface="宋体" panose="02010600030101010101" pitchFamily="2" charset="-122"/>
              </a:rPr>
              <a:t>条微博数据作为训练集，</a:t>
            </a:r>
            <a:r>
              <a:rPr lang="en-US" altLang="zh-CN" sz="2000" dirty="0">
                <a:solidFill>
                  <a:prstClr val="black"/>
                </a:solidFill>
                <a:latin typeface="宋体" panose="02010600030101010101" pitchFamily="2" charset="-122"/>
                <a:ea typeface="宋体" panose="02010600030101010101" pitchFamily="2" charset="-122"/>
              </a:rPr>
              <a:t>888</a:t>
            </a:r>
            <a:r>
              <a:rPr lang="zh-CN" altLang="zh-CN" sz="2000" dirty="0">
                <a:solidFill>
                  <a:prstClr val="black"/>
                </a:solidFill>
                <a:latin typeface="宋体" panose="02010600030101010101" pitchFamily="2" charset="-122"/>
                <a:ea typeface="宋体" panose="02010600030101010101" pitchFamily="2" charset="-122"/>
              </a:rPr>
              <a:t>条微博数据作为验证集，</a:t>
            </a:r>
            <a:r>
              <a:rPr lang="en-US" altLang="zh-CN" sz="2000" dirty="0">
                <a:solidFill>
                  <a:prstClr val="black"/>
                </a:solidFill>
                <a:latin typeface="宋体" panose="02010600030101010101" pitchFamily="2" charset="-122"/>
                <a:ea typeface="宋体" panose="02010600030101010101" pitchFamily="2" charset="-122"/>
              </a:rPr>
              <a:t>889</a:t>
            </a:r>
            <a:r>
              <a:rPr lang="zh-CN" altLang="zh-CN" sz="2000" dirty="0">
                <a:solidFill>
                  <a:prstClr val="black"/>
                </a:solidFill>
                <a:latin typeface="宋体" panose="02010600030101010101" pitchFamily="2" charset="-122"/>
                <a:ea typeface="宋体" panose="02010600030101010101" pitchFamily="2" charset="-122"/>
              </a:rPr>
              <a:t>条微博数据作为测试集</a:t>
            </a:r>
            <a:r>
              <a:rPr lang="zh-CN" altLang="en-US" sz="2000" dirty="0">
                <a:solidFill>
                  <a:prstClr val="black"/>
                </a:solidFill>
                <a:latin typeface="宋体" panose="02010600030101010101" pitchFamily="2" charset="-122"/>
                <a:ea typeface="宋体" panose="02010600030101010101" pitchFamily="2" charset="-122"/>
              </a:rPr>
              <a:t>，训练模型</a:t>
            </a:r>
            <a:endParaRPr lang="en-US" altLang="zh-CN" sz="2000" dirty="0">
              <a:solidFill>
                <a:prstClr val="black"/>
              </a:solidFill>
              <a:latin typeface="宋体" panose="02010600030101010101" pitchFamily="2" charset="-122"/>
              <a:ea typeface="宋体" panose="02010600030101010101" pitchFamily="2" charset="-122"/>
            </a:endParaRPr>
          </a:p>
          <a:p>
            <a:pPr>
              <a:lnSpc>
                <a:spcPct val="150000"/>
              </a:lnSpc>
              <a:spcBef>
                <a:spcPct val="0"/>
              </a:spcBef>
              <a:defRPr/>
            </a:pP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a:p>
            <a:pPr>
              <a:lnSpc>
                <a:spcPct val="150000"/>
              </a:lnSpc>
              <a:spcBef>
                <a:spcPct val="0"/>
              </a:spcBef>
              <a:defRPr/>
            </a:pP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a:p>
            <a:pPr>
              <a:lnSpc>
                <a:spcPct val="150000"/>
              </a:lnSpc>
              <a:spcBef>
                <a:spcPct val="0"/>
              </a:spcBef>
              <a:defRPr/>
            </a:pP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a:p>
            <a:pPr>
              <a:lnSpc>
                <a:spcPct val="150000"/>
              </a:lnSpc>
              <a:spcBef>
                <a:spcPct val="0"/>
              </a:spcBef>
              <a:defRPr/>
            </a:pP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a:p>
            <a:pPr>
              <a:lnSpc>
                <a:spcPct val="150000"/>
              </a:lnSpc>
              <a:spcBef>
                <a:spcPct val="0"/>
              </a:spcBef>
              <a:defRPr/>
            </a:pP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a:p>
            <a:pPr>
              <a:lnSpc>
                <a:spcPct val="150000"/>
              </a:lnSpc>
              <a:spcBef>
                <a:spcPct val="0"/>
              </a:spcBef>
              <a:defRPr/>
            </a:pP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a:p>
            <a:pPr>
              <a:lnSpc>
                <a:spcPct val="150000"/>
              </a:lnSpc>
              <a:spcBef>
                <a:spcPct val="0"/>
              </a:spcBef>
              <a:defRPr/>
            </a:pPr>
            <a:r>
              <a:rPr lang="zh-CN" altLang="en-US" sz="2000" dirty="0">
                <a:solidFill>
                  <a:prstClr val="black"/>
                </a:solidFill>
                <a:latin typeface="宋体" panose="02010600030101010101" pitchFamily="2" charset="-122"/>
                <a:ea typeface="宋体" panose="02010600030101010101" pitchFamily="2" charset="-122"/>
                <a:cs typeface="Songti SC" charset="-122"/>
              </a:rPr>
              <a:t>将训练好的模型在测试集上进行测试，实现了</a:t>
            </a:r>
            <a:r>
              <a:rPr lang="en-US" altLang="zh-CN" sz="2000" dirty="0">
                <a:solidFill>
                  <a:prstClr val="black"/>
                </a:solidFill>
                <a:latin typeface="宋体" panose="02010600030101010101" pitchFamily="2" charset="-122"/>
                <a:ea typeface="宋体" panose="02010600030101010101" pitchFamily="2" charset="-122"/>
                <a:cs typeface="Songti SC" charset="-122"/>
              </a:rPr>
              <a:t>90.45%</a:t>
            </a:r>
            <a:r>
              <a:rPr lang="zh-CN" altLang="en-US" sz="2000" dirty="0">
                <a:solidFill>
                  <a:prstClr val="black"/>
                </a:solidFill>
                <a:latin typeface="宋体" panose="02010600030101010101" pitchFamily="2" charset="-122"/>
                <a:ea typeface="宋体" panose="02010600030101010101" pitchFamily="2" charset="-122"/>
                <a:cs typeface="Songti SC" charset="-122"/>
              </a:rPr>
              <a:t>的准确率</a:t>
            </a:r>
            <a:endParaRPr lang="en-US" altLang="zh-CN" sz="2000" dirty="0">
              <a:solidFill>
                <a:prstClr val="black"/>
              </a:solidFill>
              <a:latin typeface="宋体" panose="02010600030101010101" pitchFamily="2" charset="-122"/>
              <a:ea typeface="宋体" panose="02010600030101010101" pitchFamily="2" charset="-122"/>
              <a:cs typeface="Songti SC"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extBox 9"/>
          <p:cNvSpPr>
            <a:spLocks noChangeArrowheads="1"/>
          </p:cNvSpPr>
          <p:nvPr/>
        </p:nvSpPr>
        <p:spPr bwMode="auto">
          <a:xfrm>
            <a:off x="715869" y="1674613"/>
            <a:ext cx="9832388" cy="280224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200" dirty="0">
                <a:solidFill>
                  <a:schemeClr val="tx1"/>
                </a:solidFill>
                <a:latin typeface="+mn-ea"/>
                <a:ea typeface="+mn-ea"/>
                <a:cs typeface="Songti SC" charset="-122"/>
              </a:rPr>
              <a:t>全国政协提案是我国政治制度非常重要的机制之一，每年会形成大量提案</a:t>
            </a:r>
            <a:endParaRPr lang="en-US" altLang="zh-CN" sz="2200" dirty="0">
              <a:solidFill>
                <a:schemeClr val="tx1"/>
              </a:solidFill>
              <a:latin typeface="+mn-ea"/>
              <a:ea typeface="+mn-ea"/>
              <a:cs typeface="Songti SC" charset="-122"/>
            </a:endParaRPr>
          </a:p>
          <a:p>
            <a:pPr>
              <a:spcBef>
                <a:spcPct val="0"/>
              </a:spcBef>
              <a:defRPr/>
            </a:pPr>
            <a:endParaRPr lang="en-US" altLang="zh-CN" sz="2200" dirty="0">
              <a:solidFill>
                <a:schemeClr val="tx1"/>
              </a:solidFill>
              <a:latin typeface="+mn-ea"/>
              <a:ea typeface="+mn-ea"/>
              <a:cs typeface="Songti SC" charset="-122"/>
            </a:endParaRPr>
          </a:p>
          <a:p>
            <a:pPr marL="400050">
              <a:lnSpc>
                <a:spcPct val="200000"/>
              </a:lnSpc>
              <a:spcBef>
                <a:spcPct val="0"/>
              </a:spcBef>
              <a:defRPr/>
            </a:pPr>
            <a:r>
              <a:rPr lang="zh-CN" altLang="en-US" sz="2200" dirty="0">
                <a:solidFill>
                  <a:schemeClr val="tx1"/>
                </a:solidFill>
                <a:latin typeface="+mn-ea"/>
                <a:ea typeface="+mn-ea"/>
                <a:cs typeface="Songti SC" charset="-122"/>
              </a:rPr>
              <a:t>形成提案需要花费大量的时间和精力</a:t>
            </a:r>
            <a:endParaRPr lang="zh-CN" altLang="en-US" sz="2200" dirty="0">
              <a:solidFill>
                <a:schemeClr val="tx1"/>
              </a:solidFill>
              <a:latin typeface="+mn-ea"/>
              <a:ea typeface="+mn-ea"/>
              <a:cs typeface="Songti SC" charset="-122"/>
            </a:endParaRPr>
          </a:p>
          <a:p>
            <a:pPr marL="800100" lvl="1">
              <a:lnSpc>
                <a:spcPct val="150000"/>
              </a:lnSpc>
              <a:spcBef>
                <a:spcPct val="0"/>
              </a:spcBef>
              <a:defRPr/>
            </a:pPr>
            <a:r>
              <a:rPr lang="zh-CN" altLang="en-US" sz="2000" dirty="0">
                <a:solidFill>
                  <a:schemeClr val="tx1"/>
                </a:solidFill>
                <a:latin typeface="+mn-ea"/>
                <a:ea typeface="+mn-ea"/>
                <a:cs typeface="Songti SC" charset="-122"/>
              </a:rPr>
              <a:t>提案的形成过程包括提出问题、调研、分析、提出建议、形成书面文稿等步骤</a:t>
            </a:r>
            <a:endParaRPr lang="en-US" altLang="zh-CN" sz="2000" dirty="0">
              <a:solidFill>
                <a:schemeClr val="tx1"/>
              </a:solidFill>
              <a:latin typeface="+mn-ea"/>
              <a:ea typeface="+mn-ea"/>
              <a:cs typeface="Songti SC" charset="-122"/>
            </a:endParaRPr>
          </a:p>
          <a:p>
            <a:pPr marL="400050">
              <a:lnSpc>
                <a:spcPct val="200000"/>
              </a:lnSpc>
              <a:spcBef>
                <a:spcPct val="0"/>
              </a:spcBef>
              <a:defRPr/>
            </a:pPr>
            <a:endParaRPr lang="en-US" altLang="zh-CN" sz="2200" dirty="0">
              <a:solidFill>
                <a:schemeClr val="tx1"/>
              </a:solidFill>
              <a:latin typeface="+mn-ea"/>
              <a:ea typeface="+mn-ea"/>
              <a:cs typeface="Songti SC" charset="-122"/>
            </a:endParaRPr>
          </a:p>
        </p:txBody>
      </p:sp>
      <p:sp>
        <p:nvSpPr>
          <p:cNvPr id="2" name="文本框 1"/>
          <p:cNvSpPr txBox="1"/>
          <p:nvPr/>
        </p:nvSpPr>
        <p:spPr>
          <a:xfrm>
            <a:off x="11321143" y="2090057"/>
            <a:ext cx="184731" cy="369332"/>
          </a:xfrm>
          <a:prstGeom prst="rect">
            <a:avLst/>
          </a:prstGeom>
          <a:noFill/>
        </p:spPr>
        <p:txBody>
          <a:bodyPr wrap="none" rtlCol="0">
            <a:spAutoFit/>
          </a:bodyPr>
          <a:lstStyle/>
          <a:p>
            <a:endParaRPr kumimoji="1" lang="zh-CN" altLang="en-US" dirty="0"/>
          </a:p>
        </p:txBody>
      </p:sp>
      <p:pic>
        <p:nvPicPr>
          <p:cNvPr id="10"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Group 3"/>
          <p:cNvGraphicFramePr>
            <a:graphicFrameLocks noGrp="1"/>
          </p:cNvGraphicFramePr>
          <p:nvPr/>
        </p:nvGraphicFramePr>
        <p:xfrm>
          <a:off x="715869" y="622893"/>
          <a:ext cx="2436659" cy="663575"/>
        </p:xfrm>
        <a:graphic>
          <a:graphicData uri="http://schemas.openxmlformats.org/drawingml/2006/table">
            <a:tbl>
              <a:tblPr/>
              <a:tblGrid>
                <a:gridCol w="2436659"/>
              </a:tblGrid>
              <a:tr h="66357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研究背景</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1524388"/>
            <a:ext cx="9744303" cy="52084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情感分类模型在测试集上的预测结果：</a:t>
            </a:r>
            <a:endParaRPr lang="en-US" altLang="zh-CN" sz="2200" dirty="0">
              <a:solidFill>
                <a:schemeClr val="tx1"/>
              </a:solidFill>
              <a:latin typeface="+mn-ea"/>
              <a:ea typeface="+mn-ea"/>
              <a:cs typeface="Songti SC" charset="-122"/>
            </a:endParaRPr>
          </a:p>
        </p:txBody>
      </p:sp>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情感分类模块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1" name="TextBox 9"/>
          <p:cNvSpPr>
            <a:spLocks noChangeArrowheads="1"/>
          </p:cNvSpPr>
          <p:nvPr/>
        </p:nvSpPr>
        <p:spPr bwMode="auto">
          <a:xfrm>
            <a:off x="684210" y="4256857"/>
            <a:ext cx="10674353" cy="232852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“原始句子”</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情感分类模型对这些句子的情感极性进行预测</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spcBef>
                <a:spcPct val="0"/>
              </a:spcBef>
              <a:defRPr/>
            </a:pP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“概率”</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模型对句子的预测值，该值大于</a:t>
            </a:r>
            <a:r>
              <a:rPr lang="en-US" altLang="zh-CN" sz="2000" dirty="0">
                <a:solidFill>
                  <a:schemeClr val="tx1"/>
                </a:solidFill>
                <a:latin typeface="宋体" panose="02010600030101010101" pitchFamily="2" charset="-122"/>
                <a:ea typeface="宋体" panose="02010600030101010101" pitchFamily="2" charset="-122"/>
              </a:rPr>
              <a:t>0.5</a:t>
            </a: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表示“原始句子”的情感极性为正面，小于</a:t>
            </a:r>
            <a:r>
              <a:rPr lang="en-US" altLang="zh-CN" sz="2000" dirty="0">
                <a:solidFill>
                  <a:schemeClr val="tx1"/>
                </a:solidFill>
                <a:latin typeface="宋体" panose="02010600030101010101" pitchFamily="2" charset="-122"/>
                <a:ea typeface="宋体" panose="02010600030101010101" pitchFamily="2" charset="-122"/>
              </a:rPr>
              <a:t>0.5</a:t>
            </a: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表示“原始句子”的情感极性为负面</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spcBef>
                <a:spcPct val="0"/>
              </a:spcBef>
              <a:defRPr/>
            </a:pP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“真实”</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句子的人工打标的标签</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spcBef>
                <a:spcPct val="0"/>
              </a:spcBef>
              <a:defRPr/>
            </a:pP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“预测”</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模型对句子的预测标签。</a:t>
            </a:r>
            <a:endParaRPr lang="en-US" altLang="zh-CN" sz="2000" dirty="0">
              <a:solidFill>
                <a:schemeClr val="tx1"/>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834390" y="2440305"/>
            <a:ext cx="10046335" cy="1658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3886602"/>
            <a:ext cx="9744303" cy="19130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模块五：舆情统计分析模块</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功能</a:t>
            </a:r>
            <a:r>
              <a:rPr lang="zh-CN" altLang="en-US" sz="2000" dirty="0">
                <a:solidFill>
                  <a:schemeClr val="tx1"/>
                </a:solidFill>
                <a:latin typeface="+mn-ea"/>
                <a:ea typeface="+mn-ea"/>
                <a:cs typeface="Songti SC" charset="-122"/>
              </a:rPr>
              <a:t>：分析提案提出后，每个主题对应的相关舆情</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做法：</a:t>
            </a:r>
            <a:r>
              <a:rPr lang="zh-CN" altLang="en-US" sz="2000" dirty="0">
                <a:solidFill>
                  <a:schemeClr val="tx1"/>
                </a:solidFill>
                <a:latin typeface="+mn-ea"/>
                <a:ea typeface="+mn-ea"/>
                <a:cs typeface="Songti SC" charset="-122"/>
              </a:rPr>
              <a:t>从人们对每个主题的关注度大小及变化趋势、情感总体倾向及变化趋势等角度进行分析</a:t>
            </a:r>
            <a:endParaRPr lang="zh-CN" altLang="en-US" sz="2000" dirty="0">
              <a:solidFill>
                <a:schemeClr val="tx1"/>
              </a:solidFill>
              <a:latin typeface="+mn-ea"/>
              <a:ea typeface="+mn-ea"/>
              <a:cs typeface="Songti SC" charset="-122"/>
            </a:endParaRPr>
          </a:p>
        </p:txBody>
      </p:sp>
      <p:graphicFrame>
        <p:nvGraphicFramePr>
          <p:cNvPr id="10" name="对象 9"/>
          <p:cNvGraphicFramePr>
            <a:graphicFrameLocks noChangeAspect="1"/>
          </p:cNvGraphicFramePr>
          <p:nvPr/>
        </p:nvGraphicFramePr>
        <p:xfrm>
          <a:off x="716869" y="1478670"/>
          <a:ext cx="7578045" cy="2129368"/>
        </p:xfrm>
        <a:graphic>
          <a:graphicData uri="http://schemas.openxmlformats.org/presentationml/2006/ole">
            <mc:AlternateContent xmlns:mc="http://schemas.openxmlformats.org/markup-compatibility/2006">
              <mc:Choice xmlns:v="urn:schemas-microsoft-com:vml" Requires="v">
                <p:oleObj spid="_x0000_s12547" name="Visio" r:id="rId2" imgW="5086985" imgH="1440180" progId="Visio.Drawing.15">
                  <p:embed/>
                </p:oleObj>
              </mc:Choice>
              <mc:Fallback>
                <p:oleObj name="Visio" r:id="rId2" imgW="5086985" imgH="1440180" progId="Visio.Drawing.15">
                  <p:embed/>
                  <p:pic>
                    <p:nvPicPr>
                      <p:cNvPr id="0" name="图片 12351"/>
                      <p:cNvPicPr>
                        <a:picLocks noChangeAspect="1" noChangeArrowheads="1"/>
                      </p:cNvPicPr>
                      <p:nvPr/>
                    </p:nvPicPr>
                    <p:blipFill>
                      <a:blip r:embed="rId3"/>
                      <a:srcRect/>
                      <a:stretch>
                        <a:fillRect/>
                      </a:stretch>
                    </p:blipFill>
                    <p:spPr bwMode="auto">
                      <a:xfrm>
                        <a:off x="716869" y="1478670"/>
                        <a:ext cx="7578045" cy="2129368"/>
                      </a:xfrm>
                      <a:prstGeom prst="rect">
                        <a:avLst/>
                      </a:prstGeom>
                      <a:noFill/>
                    </p:spPr>
                  </p:pic>
                </p:oleObj>
              </mc:Fallback>
            </mc:AlternateContent>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舆情统计分析模块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9" name="图片 8" descr="论文图片/关注度大小/1.jpg"/>
          <p:cNvPicPr/>
          <p:nvPr/>
        </p:nvPicPr>
        <p:blipFill>
          <a:blip r:embed="rId2">
            <a:extLst>
              <a:ext uri="{28A0092B-C50C-407E-A947-70E740481C1C}">
                <a14:useLocalDpi xmlns:a14="http://schemas.microsoft.com/office/drawing/2010/main" val="0"/>
              </a:ext>
            </a:extLst>
          </a:blip>
          <a:srcRect/>
          <a:stretch>
            <a:fillRect/>
          </a:stretch>
        </p:blipFill>
        <p:spPr bwMode="auto">
          <a:xfrm>
            <a:off x="989011" y="3133438"/>
            <a:ext cx="5106989" cy="3238787"/>
          </a:xfrm>
          <a:prstGeom prst="rect">
            <a:avLst/>
          </a:prstGeom>
          <a:noFill/>
          <a:ln>
            <a:noFill/>
          </a:ln>
        </p:spPr>
      </p:pic>
      <p:graphicFrame>
        <p:nvGraphicFramePr>
          <p:cNvPr id="11"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舆情统计分析模块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2" name="文本框 11"/>
          <p:cNvSpPr txBox="1"/>
          <p:nvPr/>
        </p:nvSpPr>
        <p:spPr>
          <a:xfrm>
            <a:off x="684210" y="1585139"/>
            <a:ext cx="2339102"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关注度大小分析</a:t>
            </a:r>
            <a:endParaRPr lang="zh-CN" altLang="en-US" sz="2400" dirty="0">
              <a:latin typeface="微软雅黑" panose="020B0503020204020204" charset="-122"/>
              <a:ea typeface="微软雅黑" panose="020B0503020204020204" charset="-122"/>
            </a:endParaRPr>
          </a:p>
        </p:txBody>
      </p:sp>
      <p:sp>
        <p:nvSpPr>
          <p:cNvPr id="13" name="TextBox 9"/>
          <p:cNvSpPr>
            <a:spLocks noChangeArrowheads="1"/>
          </p:cNvSpPr>
          <p:nvPr/>
        </p:nvSpPr>
        <p:spPr bwMode="auto">
          <a:xfrm>
            <a:off x="271463" y="2075781"/>
            <a:ext cx="10157050" cy="10286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marL="742950" lvl="2" indent="-342900">
              <a:lnSpc>
                <a:spcPct val="150000"/>
              </a:lnSpc>
              <a:spcBef>
                <a:spcPct val="0"/>
              </a:spcBef>
              <a:defRPr/>
            </a:pPr>
            <a:r>
              <a:rPr lang="zh-CN" altLang="en-US" sz="2200" dirty="0">
                <a:solidFill>
                  <a:schemeClr val="tx1"/>
                </a:solidFill>
                <a:latin typeface="宋体" panose="02010600030101010101" pitchFamily="2" charset="-122"/>
                <a:ea typeface="宋体" panose="02010600030101010101" pitchFamily="2" charset="-122"/>
                <a:cs typeface="Songti SC" charset="-122"/>
              </a:rPr>
              <a:t>对比每个主题对应的微博数量与提案数量，分析民众和政协委员对每个主题的关注度</a:t>
            </a:r>
            <a:endParaRPr lang="en-US" altLang="zh-CN" sz="2200" dirty="0">
              <a:solidFill>
                <a:schemeClr val="tx1"/>
              </a:solidFill>
              <a:latin typeface="宋体" panose="02010600030101010101" pitchFamily="2" charset="-122"/>
              <a:ea typeface="宋体" panose="02010600030101010101" pitchFamily="2" charset="-122"/>
              <a:cs typeface="Songti SC" charset="-122"/>
            </a:endParaRPr>
          </a:p>
        </p:txBody>
      </p:sp>
      <p:graphicFrame>
        <p:nvGraphicFramePr>
          <p:cNvPr id="14" name="表格 13"/>
          <p:cNvGraphicFramePr>
            <a:graphicFrameLocks noGrp="1"/>
          </p:cNvGraphicFramePr>
          <p:nvPr/>
        </p:nvGraphicFramePr>
        <p:xfrm>
          <a:off x="6294486" y="3641566"/>
          <a:ext cx="5115220" cy="2270760"/>
        </p:xfrm>
        <a:graphic>
          <a:graphicData uri="http://schemas.openxmlformats.org/drawingml/2006/table">
            <a:tbl>
              <a:tblPr/>
              <a:tblGrid>
                <a:gridCol w="1140235"/>
                <a:gridCol w="3974985"/>
              </a:tblGrid>
              <a:tr h="180975">
                <a:tc>
                  <a:txBody>
                    <a:bodyPr/>
                    <a:lstStyle/>
                    <a:p>
                      <a:pPr algn="ctr" fontAlgn="ctr"/>
                      <a:r>
                        <a:rPr lang="zh-CN" altLang="en-US" sz="1800" b="0" i="0" u="none" strike="noStrike" dirty="0">
                          <a:solidFill>
                            <a:srgbClr val="000000"/>
                          </a:solidFill>
                          <a:effectLst/>
                          <a:latin typeface="+mn-ea"/>
                          <a:cs typeface="+mn-ea"/>
                        </a:rPr>
                        <a:t> 主题</a:t>
                      </a:r>
                      <a:r>
                        <a:rPr lang="en-US" altLang="zh-CN" sz="1800" b="0" i="0" u="none" strike="noStrike" dirty="0">
                          <a:solidFill>
                            <a:srgbClr val="000000"/>
                          </a:solidFill>
                          <a:effectLst/>
                          <a:latin typeface="+mn-ea"/>
                          <a:cs typeface="+mn-ea"/>
                        </a:rPr>
                        <a:t>1</a:t>
                      </a:r>
                      <a:endParaRPr lang="en-US" altLang="zh-CN" sz="1800" b="0" i="0" u="none" strike="noStrike" dirty="0">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文化遗产，文化中心，传统文化</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2</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知识产权，科技创新，科技创新中心</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3</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污泥利用，污水处理，污泥处理</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4</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mn-ea"/>
                        </a:rPr>
                        <a:t>轨道交通，美丽乡村，基础设施</a:t>
                      </a:r>
                      <a:endParaRPr lang="zh-CN" altLang="en-US" sz="1800" b="0" i="0" u="none" strike="noStrike">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5</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分级诊疗，医疗机构，养老服务</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6</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共享单车，老年代步车，物业管理</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7</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中小学生，学前教育，融合教育</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ctr"/>
                      <a:r>
                        <a:rPr lang="zh-CN" altLang="en-US" sz="1800" b="0" i="0" u="none" strike="noStrike">
                          <a:solidFill>
                            <a:srgbClr val="000000"/>
                          </a:solidFill>
                          <a:effectLst/>
                          <a:latin typeface="+mn-ea"/>
                          <a:cs typeface="+mn-ea"/>
                        </a:rPr>
                        <a:t> 主题</a:t>
                      </a:r>
                      <a:r>
                        <a:rPr lang="en-US" altLang="zh-CN" sz="1800" b="0" i="0" u="none" strike="noStrike">
                          <a:solidFill>
                            <a:srgbClr val="000000"/>
                          </a:solidFill>
                          <a:effectLst/>
                          <a:latin typeface="+mn-ea"/>
                          <a:cs typeface="+mn-ea"/>
                        </a:rPr>
                        <a:t>8</a:t>
                      </a:r>
                      <a:endParaRPr lang="en-US" altLang="zh-CN" sz="1800" b="0" i="0" u="none" strike="noStrike">
                        <a:solidFill>
                          <a:srgbClr val="000000"/>
                        </a:solidFill>
                        <a:effectLst/>
                        <a:latin typeface="+mn-ea"/>
                        <a:cs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mn-ea"/>
                        </a:rPr>
                        <a:t>垃圾分类，再生资源，建筑垃圾</a:t>
                      </a:r>
                      <a:endParaRPr lang="zh-CN" altLang="en-US" sz="1800" b="0" i="0" u="none" strike="noStrike" dirty="0">
                        <a:solidFill>
                          <a:srgbClr val="000000"/>
                        </a:solidFill>
                        <a:effectLst/>
                        <a:latin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2107555"/>
            <a:ext cx="9744303" cy="10286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统计每个主题在</a:t>
            </a:r>
            <a:r>
              <a:rPr lang="en-US" altLang="zh-CN" sz="2200" dirty="0">
                <a:solidFill>
                  <a:schemeClr val="tx1"/>
                </a:solidFill>
                <a:latin typeface="+mn-ea"/>
                <a:ea typeface="+mn-ea"/>
                <a:cs typeface="Songti SC" charset="-122"/>
              </a:rPr>
              <a:t>2018</a:t>
            </a:r>
            <a:r>
              <a:rPr lang="zh-CN" altLang="en-US" sz="2200" dirty="0">
                <a:solidFill>
                  <a:schemeClr val="tx1"/>
                </a:solidFill>
                <a:latin typeface="+mn-ea"/>
                <a:ea typeface="+mn-ea"/>
                <a:cs typeface="Songti SC" charset="-122"/>
              </a:rPr>
              <a:t>年</a:t>
            </a:r>
            <a:r>
              <a:rPr lang="en-US" altLang="zh-CN" sz="2200" dirty="0">
                <a:solidFill>
                  <a:schemeClr val="tx1"/>
                </a:solidFill>
                <a:latin typeface="+mn-ea"/>
                <a:ea typeface="+mn-ea"/>
                <a:cs typeface="Songti SC" charset="-122"/>
              </a:rPr>
              <a:t>2</a:t>
            </a:r>
            <a:r>
              <a:rPr lang="zh-CN" altLang="en-US" sz="2200" dirty="0">
                <a:solidFill>
                  <a:schemeClr val="tx1"/>
                </a:solidFill>
                <a:latin typeface="+mn-ea"/>
                <a:ea typeface="+mn-ea"/>
                <a:cs typeface="Songti SC" charset="-122"/>
              </a:rPr>
              <a:t>月</a:t>
            </a:r>
            <a:r>
              <a:rPr lang="en-US" altLang="zh-CN" sz="2200" dirty="0">
                <a:solidFill>
                  <a:schemeClr val="tx1"/>
                </a:solidFill>
                <a:latin typeface="+mn-ea"/>
                <a:ea typeface="+mn-ea"/>
                <a:cs typeface="Songti SC" charset="-122"/>
              </a:rPr>
              <a:t>-2018</a:t>
            </a:r>
            <a:r>
              <a:rPr lang="zh-CN" altLang="en-US" sz="2200" dirty="0">
                <a:solidFill>
                  <a:schemeClr val="tx1"/>
                </a:solidFill>
                <a:latin typeface="+mn-ea"/>
                <a:ea typeface="+mn-ea"/>
                <a:cs typeface="Songti SC" charset="-122"/>
              </a:rPr>
              <a:t>年</a:t>
            </a:r>
            <a:r>
              <a:rPr lang="en-US" altLang="zh-CN" sz="2200" dirty="0">
                <a:solidFill>
                  <a:schemeClr val="tx1"/>
                </a:solidFill>
                <a:latin typeface="+mn-ea"/>
                <a:ea typeface="+mn-ea"/>
                <a:cs typeface="Songti SC" charset="-122"/>
              </a:rPr>
              <a:t>12</a:t>
            </a:r>
            <a:r>
              <a:rPr lang="zh-CN" altLang="en-US" sz="2200" dirty="0">
                <a:solidFill>
                  <a:schemeClr val="tx1"/>
                </a:solidFill>
                <a:latin typeface="+mn-ea"/>
                <a:ea typeface="+mn-ea"/>
                <a:cs typeface="Songti SC" charset="-122"/>
              </a:rPr>
              <a:t>月的不同情感极性的微博数量，分析人们对每个主题的总体情感倾向 </a:t>
            </a:r>
            <a:endParaRPr lang="en-US" altLang="zh-CN" sz="2200" dirty="0">
              <a:solidFill>
                <a:schemeClr val="tx1"/>
              </a:solidFill>
              <a:latin typeface="+mn-ea"/>
              <a:ea typeface="+mn-ea"/>
              <a:cs typeface="Songti SC" charset="-122"/>
            </a:endParaRPr>
          </a:p>
        </p:txBody>
      </p:sp>
      <p:pic>
        <p:nvPicPr>
          <p:cNvPr id="19" name="图片 18" descr="论文图片/情感倾向/1.jpg"/>
          <p:cNvPicPr/>
          <p:nvPr/>
        </p:nvPicPr>
        <p:blipFill>
          <a:blip r:embed="rId2">
            <a:extLst>
              <a:ext uri="{28A0092B-C50C-407E-A947-70E740481C1C}">
                <a14:useLocalDpi xmlns:a14="http://schemas.microsoft.com/office/drawing/2010/main" val="0"/>
              </a:ext>
            </a:extLst>
          </a:blip>
          <a:srcRect/>
          <a:stretch>
            <a:fillRect/>
          </a:stretch>
        </p:blipFill>
        <p:spPr bwMode="auto">
          <a:xfrm>
            <a:off x="684210" y="3382653"/>
            <a:ext cx="5200314" cy="3240597"/>
          </a:xfrm>
          <a:prstGeom prst="rect">
            <a:avLst/>
          </a:prstGeom>
          <a:noFill/>
          <a:ln>
            <a:noFill/>
          </a:ln>
        </p:spPr>
      </p:pic>
      <p:pic>
        <p:nvPicPr>
          <p:cNvPr id="20" name="图片 19" descr="论文图片/情感倾向/2.jpg"/>
          <p:cNvPicPr/>
          <p:nvPr/>
        </p:nvPicPr>
        <p:blipFill>
          <a:blip r:embed="rId3">
            <a:extLst>
              <a:ext uri="{28A0092B-C50C-407E-A947-70E740481C1C}">
                <a14:useLocalDpi xmlns:a14="http://schemas.microsoft.com/office/drawing/2010/main" val="0"/>
              </a:ext>
            </a:extLst>
          </a:blip>
          <a:srcRect/>
          <a:stretch>
            <a:fillRect/>
          </a:stretch>
        </p:blipFill>
        <p:spPr bwMode="auto">
          <a:xfrm>
            <a:off x="6009503" y="3382653"/>
            <a:ext cx="5322525" cy="3240597"/>
          </a:xfrm>
          <a:prstGeom prst="rect">
            <a:avLst/>
          </a:prstGeom>
          <a:noFill/>
          <a:ln>
            <a:noFill/>
          </a:ln>
        </p:spPr>
      </p:pic>
      <p:graphicFrame>
        <p:nvGraphicFramePr>
          <p:cNvPr id="10"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舆情统计分析模块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1" name="文本框 10"/>
          <p:cNvSpPr txBox="1"/>
          <p:nvPr/>
        </p:nvSpPr>
        <p:spPr>
          <a:xfrm>
            <a:off x="684210" y="1585139"/>
            <a:ext cx="2646878"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情感总体倾向分析</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0" y="1752197"/>
            <a:ext cx="9744303" cy="359981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400" dirty="0">
                <a:solidFill>
                  <a:schemeClr val="tx1"/>
                </a:solidFill>
                <a:latin typeface="+mn-ea"/>
                <a:ea typeface="+mn-ea"/>
                <a:cs typeface="Songti SC" charset="-122"/>
              </a:rPr>
              <a:t>本文设计了一套关于政协提案及其相关舆情的分析系统，具体包括：</a:t>
            </a:r>
            <a:endParaRPr lang="en-US" altLang="zh-CN" sz="2400" dirty="0">
              <a:solidFill>
                <a:schemeClr val="tx1"/>
              </a:solidFill>
              <a:latin typeface="+mn-ea"/>
              <a:ea typeface="+mn-ea"/>
              <a:cs typeface="Songti SC" charset="-122"/>
            </a:endParaRPr>
          </a:p>
          <a:p>
            <a:pPr lvl="1">
              <a:lnSpc>
                <a:spcPct val="200000"/>
              </a:lnSpc>
              <a:spcBef>
                <a:spcPct val="0"/>
              </a:spcBef>
              <a:defRPr/>
            </a:pPr>
            <a:r>
              <a:rPr lang="zh-CN" altLang="en-US" sz="2200" dirty="0">
                <a:solidFill>
                  <a:schemeClr val="tx1"/>
                </a:solidFill>
                <a:latin typeface="+mn-ea"/>
                <a:ea typeface="+mn-ea"/>
                <a:cs typeface="Songti SC" charset="-122"/>
              </a:rPr>
              <a:t>政协提案方面：可以发现全国各级政协提案的热点主题，并能够获取热点主题的关键词</a:t>
            </a:r>
            <a:endParaRPr lang="en-US" altLang="zh-CN" sz="2200" dirty="0">
              <a:solidFill>
                <a:schemeClr val="tx1"/>
              </a:solidFill>
              <a:latin typeface="+mn-ea"/>
              <a:ea typeface="+mn-ea"/>
              <a:cs typeface="Songti SC" charset="-122"/>
            </a:endParaRPr>
          </a:p>
          <a:p>
            <a:pPr lvl="1">
              <a:lnSpc>
                <a:spcPct val="200000"/>
              </a:lnSpc>
              <a:spcBef>
                <a:spcPct val="0"/>
              </a:spcBef>
              <a:defRPr/>
            </a:pPr>
            <a:r>
              <a:rPr lang="zh-CN" altLang="en-US" sz="2200" dirty="0">
                <a:solidFill>
                  <a:schemeClr val="tx1"/>
                </a:solidFill>
                <a:latin typeface="+mn-ea"/>
                <a:ea typeface="+mn-ea"/>
                <a:cs typeface="Songti SC" charset="-122"/>
              </a:rPr>
              <a:t>舆情统计分析方面：可以得知人们对全国各级政协提案的关注度及情感</a:t>
            </a:r>
            <a:endParaRPr lang="en-US" altLang="zh-CN" sz="2200" dirty="0">
              <a:solidFill>
                <a:schemeClr val="tx1"/>
              </a:solidFill>
              <a:latin typeface="+mn-ea"/>
              <a:ea typeface="+mn-ea"/>
              <a:cs typeface="Songti SC" charset="-122"/>
            </a:endParaRPr>
          </a:p>
          <a:p>
            <a:pPr>
              <a:lnSpc>
                <a:spcPct val="200000"/>
              </a:lnSpc>
              <a:spcBef>
                <a:spcPct val="0"/>
              </a:spcBef>
              <a:defRPr/>
            </a:pPr>
            <a:r>
              <a:rPr lang="zh-CN" altLang="en-US" sz="2400" dirty="0">
                <a:solidFill>
                  <a:schemeClr val="tx1"/>
                </a:solidFill>
                <a:latin typeface="+mn-ea"/>
                <a:ea typeface="+mn-ea"/>
                <a:cs typeface="Songti SC" charset="-122"/>
              </a:rPr>
              <a:t>这些研究可以为政协委员形成新的提案提供参考，节约时间和精力</a:t>
            </a:r>
            <a:endParaRPr lang="zh-CN" altLang="en-US" sz="2400" dirty="0">
              <a:solidFill>
                <a:schemeClr val="tx1"/>
              </a:solidFill>
              <a:latin typeface="+mn-ea"/>
              <a:ea typeface="+mn-ea"/>
              <a:cs typeface="Songti SC" charset="-122"/>
            </a:endParaRPr>
          </a:p>
        </p:txBody>
      </p:sp>
      <p:graphicFrame>
        <p:nvGraphicFramePr>
          <p:cNvPr id="6" name="Group 3"/>
          <p:cNvGraphicFramePr>
            <a:graphicFrameLocks noGrp="1"/>
          </p:cNvGraphicFramePr>
          <p:nvPr/>
        </p:nvGraphicFramePr>
        <p:xfrm>
          <a:off x="715869" y="622893"/>
          <a:ext cx="2436659" cy="663575"/>
        </p:xfrm>
        <a:graphic>
          <a:graphicData uri="http://schemas.openxmlformats.org/drawingml/2006/table">
            <a:tbl>
              <a:tblPr/>
              <a:tblGrid>
                <a:gridCol w="2436659"/>
              </a:tblGrid>
              <a:tr h="66357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结论</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49951" y="2837281"/>
            <a:ext cx="10364451" cy="1596177"/>
          </a:xfrm>
        </p:spPr>
        <p:txBody>
          <a:bodyPr>
            <a:noAutofit/>
          </a:bodyPr>
          <a:lstStyle/>
          <a:p>
            <a:r>
              <a:rPr kumimoji="1" lang="zh-CN" altLang="en-US" sz="8000" dirty="0">
                <a:solidFill>
                  <a:schemeClr val="accent1"/>
                </a:solidFill>
                <a:latin typeface="+mj-ea"/>
              </a:rPr>
              <a:t>谢谢老师！</a:t>
            </a:r>
            <a:br>
              <a:rPr kumimoji="1" lang="zh-CN" altLang="en-US" sz="8000" dirty="0">
                <a:solidFill>
                  <a:schemeClr val="accent1"/>
                </a:solidFill>
                <a:latin typeface="+mj-ea"/>
              </a:rPr>
            </a:br>
            <a:endParaRPr kumimoji="1" lang="zh-CN" altLang="en-US"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extBox 9"/>
          <p:cNvSpPr>
            <a:spLocks noChangeArrowheads="1"/>
          </p:cNvSpPr>
          <p:nvPr/>
        </p:nvSpPr>
        <p:spPr bwMode="auto">
          <a:xfrm>
            <a:off x="715869" y="1674613"/>
            <a:ext cx="10325170" cy="373711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利用技术手段挖掘提案的热点主题和相关舆情可以为政协委员提供技术信息参考，节约时间和精力</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zh-CN" sz="2000" dirty="0">
                <a:solidFill>
                  <a:schemeClr val="tx1"/>
                </a:solidFill>
                <a:latin typeface="+mn-ea"/>
                <a:ea typeface="+mn-ea"/>
                <a:cs typeface="Songti SC" charset="-122"/>
              </a:rPr>
              <a:t>对</a:t>
            </a:r>
            <a:r>
              <a:rPr lang="zh-CN" altLang="en-US" sz="2000" dirty="0">
                <a:solidFill>
                  <a:schemeClr val="tx1"/>
                </a:solidFill>
                <a:latin typeface="+mn-ea"/>
                <a:ea typeface="+mn-ea"/>
                <a:cs typeface="Songti SC" charset="-122"/>
              </a:rPr>
              <a:t>政协</a:t>
            </a:r>
            <a:r>
              <a:rPr lang="zh-CN" altLang="zh-CN" sz="2000" dirty="0">
                <a:solidFill>
                  <a:schemeClr val="tx1"/>
                </a:solidFill>
                <a:latin typeface="+mn-ea"/>
                <a:ea typeface="+mn-ea"/>
                <a:cs typeface="Songti SC" charset="-122"/>
              </a:rPr>
              <a:t>提案进行热点主题发现，可以为政协委员从整体上把握提案的关注点提供参考</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对政协提案的相关舆情</a:t>
            </a:r>
            <a:r>
              <a:rPr lang="zh-CN" altLang="zh-CN" sz="2000" dirty="0">
                <a:solidFill>
                  <a:schemeClr val="tx1"/>
                </a:solidFill>
                <a:latin typeface="+mn-ea"/>
                <a:ea typeface="+mn-ea"/>
                <a:cs typeface="Songti SC" charset="-122"/>
              </a:rPr>
              <a:t>进行</a:t>
            </a:r>
            <a:r>
              <a:rPr lang="zh-CN" altLang="en-US" sz="2000" dirty="0">
                <a:solidFill>
                  <a:schemeClr val="tx1"/>
                </a:solidFill>
                <a:latin typeface="+mn-ea"/>
                <a:ea typeface="+mn-ea"/>
                <a:cs typeface="Songti SC" charset="-122"/>
              </a:rPr>
              <a:t>统计</a:t>
            </a:r>
            <a:r>
              <a:rPr lang="zh-CN" altLang="zh-CN" sz="2000" dirty="0">
                <a:solidFill>
                  <a:schemeClr val="tx1"/>
                </a:solidFill>
                <a:latin typeface="+mn-ea"/>
                <a:ea typeface="+mn-ea"/>
                <a:cs typeface="Songti SC" charset="-122"/>
              </a:rPr>
              <a:t>分析，可以挖掘相应的社情民意及变化趋势，从而使政协委员</a:t>
            </a:r>
            <a:r>
              <a:rPr lang="zh-CN" altLang="en-US" sz="2000" dirty="0">
                <a:solidFill>
                  <a:schemeClr val="tx1"/>
                </a:solidFill>
                <a:latin typeface="+mn-ea"/>
                <a:ea typeface="+mn-ea"/>
                <a:cs typeface="Songti SC" charset="-122"/>
              </a:rPr>
              <a:t>能够</a:t>
            </a:r>
            <a:r>
              <a:rPr lang="zh-CN" altLang="zh-CN" sz="2000" dirty="0">
                <a:solidFill>
                  <a:schemeClr val="tx1"/>
                </a:solidFill>
                <a:latin typeface="+mn-ea"/>
                <a:ea typeface="+mn-ea"/>
                <a:cs typeface="Songti SC" charset="-122"/>
              </a:rPr>
              <a:t>把握提案的舆情效果</a:t>
            </a:r>
            <a:endParaRPr lang="en-US" altLang="zh-CN" sz="2000" dirty="0">
              <a:solidFill>
                <a:schemeClr val="tx1"/>
              </a:solidFill>
              <a:latin typeface="+mn-ea"/>
              <a:ea typeface="+mn-ea"/>
              <a:cs typeface="Songti SC" charset="-122"/>
            </a:endParaRPr>
          </a:p>
          <a:p>
            <a:pPr lvl="1">
              <a:spcBef>
                <a:spcPct val="0"/>
              </a:spcBef>
              <a:defRPr/>
            </a:pPr>
            <a:endParaRPr lang="en-US" altLang="zh-CN" sz="2000" dirty="0">
              <a:solidFill>
                <a:schemeClr val="tx1"/>
              </a:solidFill>
              <a:latin typeface="+mn-ea"/>
              <a:ea typeface="+mn-ea"/>
              <a:cs typeface="Songti SC" charset="-122"/>
            </a:endParaRPr>
          </a:p>
          <a:p>
            <a:pPr>
              <a:lnSpc>
                <a:spcPct val="150000"/>
              </a:lnSpc>
              <a:spcBef>
                <a:spcPct val="0"/>
              </a:spcBef>
              <a:defRPr/>
            </a:pPr>
            <a:r>
              <a:rPr lang="zh-CN" altLang="en-US" sz="2200" dirty="0">
                <a:solidFill>
                  <a:schemeClr val="tx1"/>
                </a:solidFill>
                <a:latin typeface="+mn-ea"/>
                <a:ea typeface="+mn-ea"/>
                <a:cs typeface="Songti SC" charset="-122"/>
              </a:rPr>
              <a:t>本论文的研究来自于实验室和北京市计算中心合作的科研项目</a:t>
            </a:r>
            <a:r>
              <a:rPr lang="en-US" altLang="zh-CN" sz="2200" dirty="0">
                <a:solidFill>
                  <a:schemeClr val="tx1"/>
                </a:solidFill>
                <a:latin typeface="+mn-ea"/>
                <a:ea typeface="+mn-ea"/>
                <a:cs typeface="Songti SC" charset="-122"/>
              </a:rPr>
              <a:t>——《</a:t>
            </a:r>
            <a:r>
              <a:rPr lang="zh-CN" altLang="en-US" sz="2200" dirty="0">
                <a:solidFill>
                  <a:schemeClr val="tx1"/>
                </a:solidFill>
                <a:latin typeface="+mn-ea"/>
                <a:ea typeface="+mn-ea"/>
                <a:cs typeface="Songti SC" charset="-122"/>
              </a:rPr>
              <a:t>基于大数据的提案系统及其实施效果相关舆情演进分析</a:t>
            </a:r>
            <a:r>
              <a:rPr lang="en-US" altLang="zh-CN" sz="2200" dirty="0">
                <a:solidFill>
                  <a:schemeClr val="tx1"/>
                </a:solidFill>
                <a:latin typeface="+mn-ea"/>
                <a:ea typeface="+mn-ea"/>
                <a:cs typeface="Songti SC" charset="-122"/>
              </a:rPr>
              <a:t>》</a:t>
            </a:r>
            <a:endParaRPr lang="en-US" altLang="zh-CN" sz="2200" dirty="0">
              <a:solidFill>
                <a:schemeClr val="tx1"/>
              </a:solidFill>
              <a:latin typeface="+mn-ea"/>
              <a:ea typeface="+mn-ea"/>
              <a:cs typeface="Songti SC" charset="-122"/>
            </a:endParaRPr>
          </a:p>
        </p:txBody>
      </p:sp>
      <p:sp>
        <p:nvSpPr>
          <p:cNvPr id="2" name="文本框 1"/>
          <p:cNvSpPr txBox="1"/>
          <p:nvPr/>
        </p:nvSpPr>
        <p:spPr>
          <a:xfrm>
            <a:off x="11321143" y="2090057"/>
            <a:ext cx="184731" cy="369332"/>
          </a:xfrm>
          <a:prstGeom prst="rect">
            <a:avLst/>
          </a:prstGeom>
          <a:noFill/>
        </p:spPr>
        <p:txBody>
          <a:bodyPr wrap="none" rtlCol="0">
            <a:spAutoFit/>
          </a:bodyPr>
          <a:lstStyle/>
          <a:p>
            <a:endParaRPr kumimoji="1" lang="zh-CN" altLang="en-US" dirty="0"/>
          </a:p>
        </p:txBody>
      </p:sp>
      <p:pic>
        <p:nvPicPr>
          <p:cNvPr id="9"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3"/>
          <p:cNvGraphicFramePr>
            <a:graphicFrameLocks noGrp="1"/>
          </p:cNvGraphicFramePr>
          <p:nvPr/>
        </p:nvGraphicFramePr>
        <p:xfrm>
          <a:off x="715869" y="622893"/>
          <a:ext cx="2436659" cy="663575"/>
        </p:xfrm>
        <a:graphic>
          <a:graphicData uri="http://schemas.openxmlformats.org/drawingml/2006/table">
            <a:tbl>
              <a:tblPr/>
              <a:tblGrid>
                <a:gridCol w="2436659"/>
              </a:tblGrid>
              <a:tr h="66357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研究意义</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extBox 9"/>
          <p:cNvSpPr>
            <a:spLocks noChangeArrowheads="1"/>
          </p:cNvSpPr>
          <p:nvPr/>
        </p:nvSpPr>
        <p:spPr bwMode="auto">
          <a:xfrm>
            <a:off x="715869" y="1674613"/>
            <a:ext cx="9722532" cy="443679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200" dirty="0">
                <a:solidFill>
                  <a:schemeClr val="tx1"/>
                </a:solidFill>
                <a:latin typeface="+mn-ea"/>
                <a:ea typeface="+mn-ea"/>
                <a:cs typeface="Songti SC" charset="-122"/>
              </a:rPr>
              <a:t>现有的关于政协提案的几个研究方向：</a:t>
            </a:r>
            <a:endParaRPr lang="en-US" altLang="zh-CN" sz="2200" dirty="0">
              <a:solidFill>
                <a:schemeClr val="tx1"/>
              </a:solidFill>
              <a:latin typeface="+mn-ea"/>
              <a:ea typeface="+mn-ea"/>
              <a:cs typeface="Songti SC" charset="-122"/>
            </a:endParaRPr>
          </a:p>
          <a:p>
            <a:pPr lvl="1">
              <a:lnSpc>
                <a:spcPct val="200000"/>
              </a:lnSpc>
              <a:spcBef>
                <a:spcPct val="0"/>
              </a:spcBef>
              <a:defRPr/>
            </a:pPr>
            <a:r>
              <a:rPr lang="zh-CN" altLang="en-US" sz="2000" dirty="0">
                <a:solidFill>
                  <a:schemeClr val="tx1"/>
                </a:solidFill>
                <a:latin typeface="+mn-ea"/>
                <a:ea typeface="+mn-ea"/>
                <a:cs typeface="Songti SC" charset="-122"/>
              </a:rPr>
              <a:t>研究政协提案在政府决策中的作用</a:t>
            </a:r>
            <a:endParaRPr lang="en-US" altLang="zh-CN" sz="2000" dirty="0">
              <a:solidFill>
                <a:schemeClr val="tx1"/>
              </a:solidFill>
              <a:latin typeface="+mn-ea"/>
              <a:ea typeface="+mn-ea"/>
              <a:cs typeface="Songti SC" charset="-122"/>
            </a:endParaRPr>
          </a:p>
          <a:p>
            <a:pPr lvl="1">
              <a:lnSpc>
                <a:spcPct val="200000"/>
              </a:lnSpc>
              <a:spcBef>
                <a:spcPct val="0"/>
              </a:spcBef>
              <a:defRPr/>
            </a:pPr>
            <a:r>
              <a:rPr lang="zh-CN" altLang="en-US" sz="2000" dirty="0">
                <a:solidFill>
                  <a:schemeClr val="tx1"/>
                </a:solidFill>
                <a:latin typeface="+mn-ea"/>
                <a:ea typeface="+mn-ea"/>
                <a:cs typeface="Songti SC" charset="-122"/>
              </a:rPr>
              <a:t>研究政协提案的采纳和办理程度</a:t>
            </a:r>
            <a:endParaRPr lang="en-US" altLang="zh-CN" sz="2000" dirty="0">
              <a:solidFill>
                <a:schemeClr val="tx1"/>
              </a:solidFill>
              <a:latin typeface="+mn-ea"/>
              <a:ea typeface="+mn-ea"/>
              <a:cs typeface="Songti SC" charset="-122"/>
            </a:endParaRPr>
          </a:p>
          <a:p>
            <a:pPr lvl="1">
              <a:lnSpc>
                <a:spcPct val="200000"/>
              </a:lnSpc>
              <a:spcBef>
                <a:spcPct val="0"/>
              </a:spcBef>
              <a:defRPr/>
            </a:pPr>
            <a:r>
              <a:rPr lang="zh-CN" altLang="zh-CN" sz="2000" dirty="0">
                <a:solidFill>
                  <a:schemeClr val="tx1"/>
                </a:solidFill>
                <a:latin typeface="+mn-ea"/>
                <a:ea typeface="+mn-ea"/>
                <a:cs typeface="Songti SC" charset="-122"/>
              </a:rPr>
              <a:t>研究政协提案的信息化管理系统的设计</a:t>
            </a:r>
            <a:endParaRPr lang="en-US" altLang="zh-CN" sz="2000" dirty="0">
              <a:solidFill>
                <a:schemeClr val="tx1"/>
              </a:solidFill>
              <a:latin typeface="+mn-ea"/>
              <a:ea typeface="+mn-ea"/>
              <a:cs typeface="Songti SC" charset="-122"/>
            </a:endParaRPr>
          </a:p>
          <a:p>
            <a:pPr lvl="1">
              <a:lnSpc>
                <a:spcPct val="150000"/>
              </a:lnSpc>
              <a:spcBef>
                <a:spcPct val="0"/>
              </a:spcBef>
              <a:defRPr/>
            </a:pPr>
            <a:endParaRPr lang="en-US" altLang="zh-CN" sz="1800" dirty="0">
              <a:solidFill>
                <a:schemeClr val="tx1"/>
              </a:solidFill>
              <a:latin typeface="+mn-ea"/>
              <a:ea typeface="+mn-ea"/>
              <a:cs typeface="Songti SC" charset="-122"/>
            </a:endParaRPr>
          </a:p>
          <a:p>
            <a:pPr>
              <a:lnSpc>
                <a:spcPct val="150000"/>
              </a:lnSpc>
              <a:spcBef>
                <a:spcPct val="0"/>
              </a:spcBef>
              <a:defRPr/>
            </a:pPr>
            <a:r>
              <a:rPr lang="zh-CN" altLang="zh-CN" sz="2200" dirty="0">
                <a:solidFill>
                  <a:srgbClr val="FF0000"/>
                </a:solidFill>
                <a:latin typeface="+mn-ea"/>
                <a:ea typeface="+mn-ea"/>
                <a:cs typeface="Songti SC" charset="-122"/>
              </a:rPr>
              <a:t>关于提案的热点主题发现和对</a:t>
            </a:r>
            <a:r>
              <a:rPr lang="zh-CN" altLang="en-US" sz="2200" dirty="0">
                <a:solidFill>
                  <a:srgbClr val="FF0000"/>
                </a:solidFill>
                <a:latin typeface="+mn-ea"/>
                <a:ea typeface="+mn-ea"/>
                <a:cs typeface="Songti SC" charset="-122"/>
              </a:rPr>
              <a:t>提案的</a:t>
            </a:r>
            <a:r>
              <a:rPr lang="zh-CN" altLang="zh-CN" sz="2200" dirty="0">
                <a:solidFill>
                  <a:srgbClr val="FF0000"/>
                </a:solidFill>
                <a:latin typeface="+mn-ea"/>
                <a:ea typeface="+mn-ea"/>
                <a:cs typeface="Songti SC" charset="-122"/>
              </a:rPr>
              <a:t>热点主题进行舆情统计的相关研究尚未见到 </a:t>
            </a:r>
            <a:endParaRPr lang="en-US" altLang="zh-CN" sz="2200" dirty="0">
              <a:solidFill>
                <a:srgbClr val="FF0000"/>
              </a:solidFill>
              <a:latin typeface="+mn-ea"/>
              <a:ea typeface="+mn-ea"/>
              <a:cs typeface="Songti SC" charset="-122"/>
            </a:endParaRPr>
          </a:p>
          <a:p>
            <a:pPr>
              <a:lnSpc>
                <a:spcPct val="150000"/>
              </a:lnSpc>
              <a:spcBef>
                <a:spcPct val="0"/>
              </a:spcBef>
              <a:defRPr/>
            </a:pPr>
            <a:endParaRPr lang="en-US" altLang="zh-CN" sz="2000" dirty="0">
              <a:solidFill>
                <a:schemeClr val="tx1"/>
              </a:solidFill>
              <a:latin typeface="+mn-ea"/>
              <a:ea typeface="+mn-ea"/>
              <a:cs typeface="Songti SC" charset="-122"/>
            </a:endParaRPr>
          </a:p>
        </p:txBody>
      </p:sp>
      <p:pic>
        <p:nvPicPr>
          <p:cNvPr id="6"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3"/>
          <p:cNvGraphicFramePr>
            <a:graphicFrameLocks noGrp="1"/>
          </p:cNvGraphicFramePr>
          <p:nvPr/>
        </p:nvGraphicFramePr>
        <p:xfrm>
          <a:off x="715869" y="622893"/>
          <a:ext cx="2436659" cy="663575"/>
        </p:xfrm>
        <a:graphic>
          <a:graphicData uri="http://schemas.openxmlformats.org/drawingml/2006/table">
            <a:tbl>
              <a:tblPr/>
              <a:tblGrid>
                <a:gridCol w="2436659"/>
              </a:tblGrid>
              <a:tr h="66357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研究现状</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extBox 9"/>
          <p:cNvSpPr>
            <a:spLocks noChangeArrowheads="1"/>
          </p:cNvSpPr>
          <p:nvPr/>
        </p:nvSpPr>
        <p:spPr bwMode="auto">
          <a:xfrm>
            <a:off x="304800" y="1674613"/>
            <a:ext cx="10123713" cy="414440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marL="685800">
              <a:lnSpc>
                <a:spcPct val="200000"/>
              </a:lnSpc>
              <a:spcBef>
                <a:spcPct val="0"/>
              </a:spcBef>
              <a:defRPr/>
            </a:pPr>
            <a:r>
              <a:rPr lang="zh-CN" altLang="en-US" sz="2200" dirty="0">
                <a:solidFill>
                  <a:schemeClr val="tx1"/>
                </a:solidFill>
                <a:latin typeface="+mn-ea"/>
                <a:ea typeface="+mn-ea"/>
                <a:cs typeface="Songti SC" charset="-122"/>
              </a:rPr>
              <a:t>设计一套关于政协提案及其相关舆情的分析系统</a:t>
            </a:r>
            <a:endParaRPr lang="en-US" altLang="zh-CN" sz="2200" dirty="0">
              <a:solidFill>
                <a:schemeClr val="tx1"/>
              </a:solidFill>
              <a:latin typeface="+mn-ea"/>
              <a:ea typeface="+mn-ea"/>
              <a:cs typeface="Songti SC" charset="-122"/>
            </a:endParaRPr>
          </a:p>
          <a:p>
            <a:pPr marL="685800">
              <a:spcBef>
                <a:spcPct val="0"/>
              </a:spcBef>
              <a:defRPr/>
            </a:pPr>
            <a:endParaRPr lang="en-US" altLang="zh-CN" sz="2000" dirty="0">
              <a:solidFill>
                <a:schemeClr val="tx1"/>
              </a:solidFill>
              <a:latin typeface="+mn-ea"/>
              <a:ea typeface="+mn-ea"/>
              <a:cs typeface="Songti SC" charset="-122"/>
            </a:endParaRPr>
          </a:p>
          <a:p>
            <a:pPr marL="685800">
              <a:lnSpc>
                <a:spcPct val="200000"/>
              </a:lnSpc>
              <a:spcBef>
                <a:spcPct val="0"/>
              </a:spcBef>
              <a:defRPr/>
            </a:pPr>
            <a:r>
              <a:rPr lang="zh-CN" altLang="en-US" sz="2200" dirty="0">
                <a:solidFill>
                  <a:schemeClr val="tx1"/>
                </a:solidFill>
                <a:latin typeface="+mn-ea"/>
                <a:ea typeface="+mn-ea"/>
                <a:cs typeface="Songti SC" charset="-122"/>
              </a:rPr>
              <a:t>主要包括以下三方面：</a:t>
            </a:r>
            <a:endParaRPr lang="en-US" altLang="zh-CN" sz="2200" dirty="0">
              <a:solidFill>
                <a:schemeClr val="tx1"/>
              </a:solidFill>
              <a:latin typeface="+mn-ea"/>
              <a:ea typeface="+mn-ea"/>
              <a:cs typeface="Songti SC" charset="-122"/>
            </a:endParaRPr>
          </a:p>
          <a:p>
            <a:pPr marL="1085850" lvl="1">
              <a:lnSpc>
                <a:spcPct val="200000"/>
              </a:lnSpc>
              <a:spcBef>
                <a:spcPct val="0"/>
              </a:spcBef>
              <a:defRPr/>
            </a:pPr>
            <a:r>
              <a:rPr lang="zh-CN" altLang="en-US" sz="2000" dirty="0">
                <a:solidFill>
                  <a:schemeClr val="tx1"/>
                </a:solidFill>
                <a:latin typeface="+mn-ea"/>
                <a:ea typeface="+mn-ea"/>
                <a:cs typeface="Songti SC" charset="-122"/>
              </a:rPr>
              <a:t>政协提案的热点主题发现</a:t>
            </a:r>
            <a:endParaRPr lang="en-US" altLang="zh-CN" sz="2000" dirty="0">
              <a:solidFill>
                <a:schemeClr val="tx1"/>
              </a:solidFill>
              <a:latin typeface="+mn-ea"/>
              <a:ea typeface="+mn-ea"/>
              <a:cs typeface="Songti SC" charset="-122"/>
            </a:endParaRPr>
          </a:p>
          <a:p>
            <a:pPr marL="1085850" lvl="1">
              <a:lnSpc>
                <a:spcPct val="200000"/>
              </a:lnSpc>
              <a:spcBef>
                <a:spcPct val="0"/>
              </a:spcBef>
              <a:defRPr/>
            </a:pPr>
            <a:r>
              <a:rPr lang="zh-CN" altLang="en-US" sz="2000" dirty="0">
                <a:solidFill>
                  <a:schemeClr val="tx1"/>
                </a:solidFill>
                <a:latin typeface="+mn-ea"/>
                <a:ea typeface="+mn-ea"/>
                <a:cs typeface="Songti SC" charset="-122"/>
              </a:rPr>
              <a:t>政协提案中热点主题的关键词提取</a:t>
            </a:r>
            <a:endParaRPr lang="en-US" altLang="zh-CN" sz="2000" dirty="0">
              <a:solidFill>
                <a:schemeClr val="tx1"/>
              </a:solidFill>
              <a:latin typeface="+mn-ea"/>
              <a:ea typeface="+mn-ea"/>
              <a:cs typeface="Songti SC" charset="-122"/>
            </a:endParaRPr>
          </a:p>
          <a:p>
            <a:pPr marL="1085850" lvl="1">
              <a:lnSpc>
                <a:spcPct val="200000"/>
              </a:lnSpc>
              <a:spcBef>
                <a:spcPct val="0"/>
              </a:spcBef>
              <a:defRPr/>
            </a:pPr>
            <a:r>
              <a:rPr lang="zh-CN" altLang="en-US" sz="2000" dirty="0">
                <a:solidFill>
                  <a:schemeClr val="tx1"/>
                </a:solidFill>
                <a:latin typeface="+mn-ea"/>
                <a:ea typeface="+mn-ea"/>
                <a:cs typeface="Songti SC" charset="-122"/>
              </a:rPr>
              <a:t>政协提案中热点主题的相关舆情统计分析</a:t>
            </a:r>
            <a:endParaRPr lang="zh-CN" altLang="en-US" sz="2000" dirty="0">
              <a:solidFill>
                <a:schemeClr val="tx1"/>
              </a:solidFill>
              <a:latin typeface="+mn-ea"/>
              <a:ea typeface="+mn-ea"/>
              <a:cs typeface="Songti SC" charset="-122"/>
            </a:endParaRPr>
          </a:p>
          <a:p>
            <a:pPr>
              <a:lnSpc>
                <a:spcPct val="150000"/>
              </a:lnSpc>
              <a:spcBef>
                <a:spcPct val="0"/>
              </a:spcBef>
              <a:defRPr/>
            </a:pPr>
            <a:endParaRPr kumimoji="1" lang="zh-CN" altLang="en-US" sz="2000" dirty="0">
              <a:solidFill>
                <a:schemeClr val="tx1"/>
              </a:solidFill>
              <a:latin typeface="+mn-ea"/>
              <a:ea typeface="+mn-ea"/>
              <a:cs typeface="Songti SC" charset="-122"/>
            </a:endParaRPr>
          </a:p>
        </p:txBody>
      </p:sp>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3"/>
          <p:cNvGraphicFramePr>
            <a:graphicFrameLocks noGrp="1"/>
          </p:cNvGraphicFramePr>
          <p:nvPr/>
        </p:nvGraphicFramePr>
        <p:xfrm>
          <a:off x="715869" y="622893"/>
          <a:ext cx="2436659" cy="663575"/>
        </p:xfrm>
        <a:graphic>
          <a:graphicData uri="http://schemas.openxmlformats.org/drawingml/2006/table">
            <a:tbl>
              <a:tblPr/>
              <a:tblGrid>
                <a:gridCol w="2436659"/>
              </a:tblGrid>
              <a:tr h="66357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研究目标</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716869" y="1478670"/>
          <a:ext cx="7578045" cy="2129368"/>
        </p:xfrm>
        <a:graphic>
          <a:graphicData uri="http://schemas.openxmlformats.org/presentationml/2006/ole">
            <mc:AlternateContent xmlns:mc="http://schemas.openxmlformats.org/markup-compatibility/2006">
              <mc:Choice xmlns:v="urn:schemas-microsoft-com:vml" Requires="v">
                <p:oleObj spid="_x0000_s1380" name="Visio" r:id="rId2" imgW="5086985" imgH="1440180" progId="Visio.Drawing.15">
                  <p:embed/>
                </p:oleObj>
              </mc:Choice>
              <mc:Fallback>
                <p:oleObj name="Visio" r:id="rId2" imgW="5086985" imgH="1440180" progId="Visio.Drawing.15">
                  <p:embed/>
                  <p:pic>
                    <p:nvPicPr>
                      <p:cNvPr id="0" name="Object 1"/>
                      <p:cNvPicPr>
                        <a:picLocks noChangeAspect="1" noChangeArrowheads="1"/>
                      </p:cNvPicPr>
                      <p:nvPr/>
                    </p:nvPicPr>
                    <p:blipFill>
                      <a:blip r:embed="rId3"/>
                      <a:srcRect/>
                      <a:stretch>
                        <a:fillRect/>
                      </a:stretch>
                    </p:blipFill>
                    <p:spPr bwMode="auto">
                      <a:xfrm>
                        <a:off x="716869" y="1478670"/>
                        <a:ext cx="7578045" cy="2129368"/>
                      </a:xfrm>
                      <a:prstGeom prst="rect">
                        <a:avLst/>
                      </a:prstGeom>
                      <a:noFill/>
                    </p:spPr>
                  </p:pic>
                </p:oleObj>
              </mc:Fallback>
            </mc:AlternateContent>
          </a:graphicData>
        </a:graphic>
      </p:graphicFrame>
      <p:sp>
        <p:nvSpPr>
          <p:cNvPr id="8" name="TextBox 9"/>
          <p:cNvSpPr>
            <a:spLocks noChangeArrowheads="1"/>
          </p:cNvSpPr>
          <p:nvPr/>
        </p:nvSpPr>
        <p:spPr bwMode="auto">
          <a:xfrm>
            <a:off x="684211" y="3799115"/>
            <a:ext cx="7131732" cy="28363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模块一：政协提案获取模块</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功能</a:t>
            </a:r>
            <a:r>
              <a:rPr lang="zh-CN" altLang="en-US" sz="2000" dirty="0">
                <a:solidFill>
                  <a:schemeClr val="tx1"/>
                </a:solidFill>
                <a:latin typeface="+mn-ea"/>
                <a:ea typeface="+mn-ea"/>
                <a:cs typeface="Songti SC" charset="-122"/>
              </a:rPr>
              <a:t>：获取政协提案数据，作为待分析对象</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难点：</a:t>
            </a:r>
            <a:r>
              <a:rPr lang="zh-CN" altLang="en-US" sz="2000" dirty="0">
                <a:solidFill>
                  <a:prstClr val="black"/>
                </a:solidFill>
                <a:latin typeface="宋体" panose="02010600030101010101" pitchFamily="2" charset="-122"/>
                <a:ea typeface="宋体" panose="02010600030101010101" pitchFamily="2" charset="-122"/>
                <a:cs typeface="Songti SC" charset="-122"/>
              </a:rPr>
              <a:t>政协网站没有提供批量下载功能</a:t>
            </a:r>
            <a:endParaRPr lang="zh-CN" altLang="en-US" sz="2000" dirty="0">
              <a:solidFill>
                <a:srgbClr val="FF0000"/>
              </a:solidFill>
              <a:latin typeface="+mn-ea"/>
              <a:ea typeface="+mn-ea"/>
              <a:cs typeface="Songti SC" charset="-122"/>
            </a:endParaRPr>
          </a:p>
          <a:p>
            <a:pPr lvl="1">
              <a:lnSpc>
                <a:spcPct val="150000"/>
              </a:lnSpc>
              <a:spcBef>
                <a:spcPct val="0"/>
              </a:spcBef>
            </a:pPr>
            <a:r>
              <a:rPr lang="zh-CN" altLang="en-US" sz="2000" dirty="0">
                <a:solidFill>
                  <a:srgbClr val="FF0000"/>
                </a:solidFill>
                <a:latin typeface="+mn-ea"/>
                <a:ea typeface="+mn-ea"/>
                <a:cs typeface="Songti SC" charset="-122"/>
              </a:rPr>
              <a:t>做法</a:t>
            </a:r>
            <a:r>
              <a:rPr lang="zh-CN" altLang="en-US" sz="2000" dirty="0">
                <a:solidFill>
                  <a:schemeClr val="tx1"/>
                </a:solidFill>
                <a:latin typeface="+mn-ea"/>
                <a:ea typeface="+mn-ea"/>
                <a:cs typeface="Songti SC" charset="-122"/>
              </a:rPr>
              <a:t>：编写爬虫程序，从政协网站采集提案数据</a:t>
            </a:r>
            <a:endParaRPr lang="en-US" altLang="zh-CN" sz="2000" dirty="0">
              <a:solidFill>
                <a:schemeClr val="tx1"/>
              </a:solidFill>
              <a:latin typeface="+mn-ea"/>
              <a:ea typeface="+mn-ea"/>
              <a:cs typeface="Songti SC" charset="-122"/>
            </a:endParaRPr>
          </a:p>
          <a:p>
            <a:pPr lvl="1">
              <a:lnSpc>
                <a:spcPct val="150000"/>
              </a:lnSpc>
              <a:spcBef>
                <a:spcPct val="0"/>
              </a:spcBef>
            </a:pPr>
            <a:r>
              <a:rPr lang="zh-CN" altLang="en-US" sz="2000" dirty="0">
                <a:solidFill>
                  <a:srgbClr val="FF0000"/>
                </a:solidFill>
                <a:latin typeface="+mn-ea"/>
                <a:ea typeface="+mn-ea"/>
                <a:cs typeface="Songti SC" charset="-122"/>
              </a:rPr>
              <a:t>结果</a:t>
            </a:r>
            <a:r>
              <a:rPr lang="zh-CN" altLang="en-US" sz="2000" dirty="0">
                <a:solidFill>
                  <a:schemeClr val="tx1"/>
                </a:solidFill>
                <a:latin typeface="+mn-ea"/>
                <a:ea typeface="+mn-ea"/>
                <a:cs typeface="Songti SC" charset="-122"/>
              </a:rPr>
              <a:t>：从北京市政协网站采集了</a:t>
            </a:r>
            <a:r>
              <a:rPr lang="en-US" altLang="zh-CN" sz="2000" dirty="0">
                <a:solidFill>
                  <a:schemeClr val="tx1"/>
                </a:solidFill>
                <a:latin typeface="+mn-ea"/>
                <a:ea typeface="+mn-ea"/>
                <a:cs typeface="Songti SC" charset="-122"/>
              </a:rPr>
              <a:t>2018</a:t>
            </a:r>
            <a:r>
              <a:rPr lang="zh-CN" altLang="en-US" sz="2000" dirty="0">
                <a:solidFill>
                  <a:schemeClr val="tx1"/>
                </a:solidFill>
                <a:latin typeface="+mn-ea"/>
                <a:ea typeface="+mn-ea"/>
                <a:cs typeface="Songti SC" charset="-122"/>
              </a:rPr>
              <a:t>年的提案数据，总共</a:t>
            </a:r>
            <a:r>
              <a:rPr lang="en-US" altLang="zh-CN" sz="2000" dirty="0">
                <a:solidFill>
                  <a:schemeClr val="tx1"/>
                </a:solidFill>
                <a:latin typeface="+mn-ea"/>
                <a:ea typeface="+mn-ea"/>
                <a:cs typeface="Songti SC" charset="-122"/>
              </a:rPr>
              <a:t>798</a:t>
            </a:r>
            <a:r>
              <a:rPr lang="zh-CN" altLang="en-US" sz="2000" dirty="0">
                <a:solidFill>
                  <a:schemeClr val="tx1"/>
                </a:solidFill>
                <a:latin typeface="+mn-ea"/>
                <a:ea typeface="+mn-ea"/>
                <a:cs typeface="Songti SC" charset="-122"/>
              </a:rPr>
              <a:t>件提案，保存为结构化格式</a:t>
            </a:r>
            <a:endParaRPr lang="en-US" altLang="zh-CN" sz="2000" dirty="0">
              <a:solidFill>
                <a:schemeClr val="tx1"/>
              </a:solidFill>
              <a:latin typeface="+mn-ea"/>
              <a:ea typeface="+mn-ea"/>
              <a:cs typeface="Songti SC" charset="-122"/>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7946571" y="3951518"/>
            <a:ext cx="3770811" cy="2580291"/>
          </a:xfrm>
          <a:prstGeom prst="rect">
            <a:avLst/>
          </a:prstGeom>
        </p:spPr>
      </p:pic>
      <p:graphicFrame>
        <p:nvGraphicFramePr>
          <p:cNvPr id="12"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政协提案获取模块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1" y="3886602"/>
            <a:ext cx="9086806" cy="28363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150000"/>
              </a:lnSpc>
              <a:spcBef>
                <a:spcPct val="0"/>
              </a:spcBef>
              <a:defRPr/>
            </a:pPr>
            <a:r>
              <a:rPr lang="zh-CN" altLang="en-US" sz="2200" dirty="0">
                <a:solidFill>
                  <a:schemeClr val="tx1"/>
                </a:solidFill>
                <a:latin typeface="+mn-ea"/>
                <a:ea typeface="+mn-ea"/>
                <a:cs typeface="Songti SC" charset="-122"/>
              </a:rPr>
              <a:t>模块二：关键词提取模块</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功能</a:t>
            </a:r>
            <a:r>
              <a:rPr lang="zh-CN" altLang="en-US" sz="2000" dirty="0">
                <a:solidFill>
                  <a:schemeClr val="tx1"/>
                </a:solidFill>
                <a:latin typeface="+mn-ea"/>
                <a:ea typeface="+mn-ea"/>
                <a:cs typeface="Songti SC" charset="-122"/>
              </a:rPr>
              <a:t>：从政协提案中提取关键词</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rgbClr val="FF0000"/>
                </a:solidFill>
                <a:latin typeface="+mn-ea"/>
                <a:ea typeface="+mn-ea"/>
                <a:cs typeface="Songti SC" charset="-122"/>
              </a:rPr>
              <a:t>难点：</a:t>
            </a:r>
            <a:r>
              <a:rPr lang="zh-CN" altLang="zh-CN" sz="2000" dirty="0">
                <a:solidFill>
                  <a:schemeClr val="tx1"/>
                </a:solidFill>
                <a:latin typeface="+mn-ea"/>
                <a:ea typeface="+mn-ea"/>
                <a:cs typeface="Songti SC" charset="-122"/>
              </a:rPr>
              <a:t>从每件提案中分别提取关键词，数量很多，会导致关键词冗余，致使后续进行大量冗余处理 </a:t>
            </a:r>
            <a:endParaRPr lang="zh-CN" altLang="en-US" sz="2000" dirty="0">
              <a:solidFill>
                <a:schemeClr val="tx1"/>
              </a:solidFill>
              <a:latin typeface="+mn-ea"/>
              <a:ea typeface="+mn-ea"/>
              <a:cs typeface="Songti SC" charset="-122"/>
            </a:endParaRPr>
          </a:p>
          <a:p>
            <a:pPr lvl="1">
              <a:lnSpc>
                <a:spcPct val="150000"/>
              </a:lnSpc>
              <a:spcBef>
                <a:spcPct val="0"/>
              </a:spcBef>
            </a:pPr>
            <a:r>
              <a:rPr lang="zh-CN" altLang="en-US" sz="2000" dirty="0">
                <a:solidFill>
                  <a:srgbClr val="FF0000"/>
                </a:solidFill>
                <a:latin typeface="+mn-ea"/>
                <a:ea typeface="+mn-ea"/>
                <a:cs typeface="Songti SC" charset="-122"/>
              </a:rPr>
              <a:t>做法</a:t>
            </a:r>
            <a:r>
              <a:rPr lang="zh-CN" altLang="en-US" sz="2000" dirty="0">
                <a:solidFill>
                  <a:schemeClr val="tx1"/>
                </a:solidFill>
                <a:latin typeface="+mn-ea"/>
                <a:ea typeface="+mn-ea"/>
                <a:cs typeface="Songti SC" charset="-122"/>
              </a:rPr>
              <a:t>：先对提案划分主题，将主题相同的提案聚为一类，再从每类主题中提取关键词</a:t>
            </a:r>
            <a:endParaRPr lang="en-US" altLang="zh-CN" sz="2000" dirty="0">
              <a:solidFill>
                <a:schemeClr val="tx1"/>
              </a:solidFill>
              <a:latin typeface="+mn-ea"/>
              <a:ea typeface="+mn-ea"/>
              <a:cs typeface="Songti SC" charset="-122"/>
            </a:endParaRPr>
          </a:p>
        </p:txBody>
      </p:sp>
      <p:graphicFrame>
        <p:nvGraphicFramePr>
          <p:cNvPr id="10" name="对象 9"/>
          <p:cNvGraphicFramePr>
            <a:graphicFrameLocks noChangeAspect="1"/>
          </p:cNvGraphicFramePr>
          <p:nvPr/>
        </p:nvGraphicFramePr>
        <p:xfrm>
          <a:off x="716869" y="1478670"/>
          <a:ext cx="7578045" cy="2129368"/>
        </p:xfrm>
        <a:graphic>
          <a:graphicData uri="http://schemas.openxmlformats.org/presentationml/2006/ole">
            <mc:AlternateContent xmlns:mc="http://schemas.openxmlformats.org/markup-compatibility/2006">
              <mc:Choice xmlns:v="urn:schemas-microsoft-com:vml" Requires="v">
                <p:oleObj spid="_x0000_s3422" name="Visio" r:id="rId2" imgW="5086985" imgH="1440180" progId="Visio.Drawing.15">
                  <p:embed/>
                </p:oleObj>
              </mc:Choice>
              <mc:Fallback>
                <p:oleObj name="Visio" r:id="rId2" imgW="5086985" imgH="1440180" progId="Visio.Drawing.15">
                  <p:embed/>
                  <p:pic>
                    <p:nvPicPr>
                      <p:cNvPr id="0" name="图片 3223"/>
                      <p:cNvPicPr>
                        <a:picLocks noChangeAspect="1" noChangeArrowheads="1"/>
                      </p:cNvPicPr>
                      <p:nvPr/>
                    </p:nvPicPr>
                    <p:blipFill>
                      <a:blip r:embed="rId3"/>
                      <a:srcRect/>
                      <a:stretch>
                        <a:fillRect/>
                      </a:stretch>
                    </p:blipFill>
                    <p:spPr bwMode="auto">
                      <a:xfrm>
                        <a:off x="716869" y="1478670"/>
                        <a:ext cx="7578045" cy="2129368"/>
                      </a:xfrm>
                      <a:prstGeom prst="rect">
                        <a:avLst/>
                      </a:prstGeom>
                      <a:noFill/>
                    </p:spPr>
                  </p:pic>
                </p:oleObj>
              </mc:Fallback>
            </mc:AlternateContent>
          </a:graphicData>
        </a:graphic>
      </p:graphicFrame>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684211" y="1674613"/>
            <a:ext cx="10005565" cy="266611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400" dirty="0">
                <a:solidFill>
                  <a:schemeClr val="tx1"/>
                </a:solidFill>
                <a:latin typeface="+mn-ea"/>
                <a:ea typeface="+mn-ea"/>
                <a:cs typeface="Songti SC" charset="-122"/>
              </a:rPr>
              <a:t>关键词提取模块的三个步骤</a:t>
            </a:r>
            <a:endParaRPr lang="en-US" altLang="zh-CN" sz="2400" dirty="0">
              <a:solidFill>
                <a:schemeClr val="tx1"/>
              </a:solidFill>
              <a:latin typeface="+mn-ea"/>
              <a:ea typeface="+mn-ea"/>
              <a:cs typeface="Songti SC" charset="-122"/>
            </a:endParaRPr>
          </a:p>
          <a:p>
            <a:pPr lvl="1">
              <a:lnSpc>
                <a:spcPct val="150000"/>
              </a:lnSpc>
              <a:spcBef>
                <a:spcPct val="0"/>
              </a:spcBef>
              <a:defRPr/>
            </a:pPr>
            <a:r>
              <a:rPr lang="zh-CN" altLang="en-US" sz="2200" dirty="0">
                <a:solidFill>
                  <a:schemeClr val="tx1"/>
                </a:solidFill>
                <a:latin typeface="+mn-ea"/>
                <a:ea typeface="+mn-ea"/>
                <a:cs typeface="Songti SC" charset="-122"/>
              </a:rPr>
              <a:t>数据预处理</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200" dirty="0">
                <a:solidFill>
                  <a:schemeClr val="tx1"/>
                </a:solidFill>
                <a:latin typeface="+mn-ea"/>
                <a:ea typeface="+mn-ea"/>
                <a:cs typeface="Songti SC" charset="-122"/>
              </a:rPr>
              <a:t>主题划分</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200" dirty="0">
                <a:solidFill>
                  <a:schemeClr val="tx1"/>
                </a:solidFill>
                <a:latin typeface="+mn-ea"/>
                <a:ea typeface="+mn-ea"/>
                <a:cs typeface="Songti SC" charset="-122"/>
              </a:rPr>
              <a:t>关键词提取</a:t>
            </a:r>
            <a:endParaRPr lang="en-US" altLang="zh-CN" sz="22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9775" y="234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989011" y="1478669"/>
            <a:ext cx="2251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TextBox 9"/>
          <p:cNvSpPr>
            <a:spLocks noChangeArrowheads="1"/>
          </p:cNvSpPr>
          <p:nvPr/>
        </p:nvSpPr>
        <p:spPr bwMode="auto">
          <a:xfrm>
            <a:off x="989011" y="2283600"/>
            <a:ext cx="9700764" cy="465127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rgbClr val="17375E"/>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rgbClr val="17375E"/>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rgbClr val="17375E"/>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17375E"/>
                </a:solidFill>
                <a:latin typeface="微软雅黑" panose="020B0503020204020204" charset="-122"/>
                <a:ea typeface="微软雅黑" panose="020B0503020204020204" charset="-122"/>
                <a:sym typeface="Calibri" panose="020F0502020204030204" charset="0"/>
              </a:defRPr>
            </a:lvl9pPr>
          </a:lstStyle>
          <a:p>
            <a:pPr>
              <a:lnSpc>
                <a:spcPct val="200000"/>
              </a:lnSpc>
              <a:spcBef>
                <a:spcPct val="0"/>
              </a:spcBef>
              <a:defRPr/>
            </a:pPr>
            <a:r>
              <a:rPr lang="zh-CN" altLang="en-US" sz="2200" dirty="0">
                <a:solidFill>
                  <a:schemeClr val="tx1"/>
                </a:solidFill>
                <a:latin typeface="+mn-ea"/>
                <a:ea typeface="+mn-ea"/>
                <a:cs typeface="Songti SC" charset="-122"/>
              </a:rPr>
              <a:t>数据预处理包括：分词、词性标注、停用词过滤</a:t>
            </a:r>
            <a:endParaRPr lang="en-US" altLang="zh-CN" sz="2200" dirty="0">
              <a:solidFill>
                <a:schemeClr val="tx1"/>
              </a:solidFill>
              <a:latin typeface="+mn-ea"/>
              <a:ea typeface="+mn-ea"/>
              <a:cs typeface="Songti SC" charset="-122"/>
            </a:endParaRPr>
          </a:p>
          <a:p>
            <a:pPr>
              <a:lnSpc>
                <a:spcPct val="200000"/>
              </a:lnSpc>
              <a:spcBef>
                <a:spcPct val="0"/>
              </a:spcBef>
              <a:defRPr/>
            </a:pPr>
            <a:r>
              <a:rPr lang="zh-CN" altLang="en-US" sz="2200" dirty="0">
                <a:solidFill>
                  <a:srgbClr val="FF0000"/>
                </a:solidFill>
                <a:latin typeface="+mn-ea"/>
                <a:ea typeface="+mn-ea"/>
                <a:cs typeface="Songti SC" charset="-122"/>
              </a:rPr>
              <a:t>分词和词性标注</a:t>
            </a:r>
            <a:r>
              <a:rPr lang="zh-CN" altLang="en-US" sz="2200" dirty="0">
                <a:solidFill>
                  <a:schemeClr val="tx1"/>
                </a:solidFill>
                <a:latin typeface="+mn-ea"/>
                <a:ea typeface="+mn-ea"/>
                <a:cs typeface="Songti SC" charset="-122"/>
              </a:rPr>
              <a:t>选择结巴分词，并进行改进</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将政协提案的标题中分错的词添加到自定义词典中</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zh-CN" sz="2000" dirty="0">
                <a:solidFill>
                  <a:schemeClr val="tx1"/>
                </a:solidFill>
                <a:latin typeface="+mn-ea"/>
                <a:ea typeface="+mn-ea"/>
                <a:cs typeface="Songti SC" charset="-122"/>
              </a:rPr>
              <a:t>将搜狗输入法词库中可能与提案相关的词库添加到自定义词典中</a:t>
            </a:r>
            <a:endParaRPr lang="en-US" altLang="zh-CN" sz="2000" dirty="0">
              <a:solidFill>
                <a:schemeClr val="tx1"/>
              </a:solidFill>
              <a:latin typeface="+mn-ea"/>
              <a:ea typeface="+mn-ea"/>
              <a:cs typeface="Songti SC" charset="-122"/>
            </a:endParaRPr>
          </a:p>
          <a:p>
            <a:pPr>
              <a:lnSpc>
                <a:spcPct val="200000"/>
              </a:lnSpc>
              <a:spcBef>
                <a:spcPct val="0"/>
              </a:spcBef>
              <a:defRPr/>
            </a:pPr>
            <a:r>
              <a:rPr lang="zh-CN" altLang="zh-CN" sz="2000" dirty="0">
                <a:solidFill>
                  <a:srgbClr val="FF0000"/>
                </a:solidFill>
                <a:latin typeface="+mn-ea"/>
                <a:ea typeface="+mn-ea"/>
                <a:cs typeface="Songti SC" charset="-122"/>
              </a:rPr>
              <a:t> </a:t>
            </a:r>
            <a:r>
              <a:rPr lang="zh-CN" altLang="en-US" sz="2200" dirty="0">
                <a:solidFill>
                  <a:srgbClr val="FF0000"/>
                </a:solidFill>
                <a:latin typeface="+mn-ea"/>
                <a:ea typeface="+mn-ea"/>
                <a:cs typeface="Songti SC" charset="-122"/>
              </a:rPr>
              <a:t>停用词过滤</a:t>
            </a:r>
            <a:r>
              <a:rPr lang="zh-CN" altLang="en-US" sz="2200" dirty="0">
                <a:solidFill>
                  <a:schemeClr val="tx1"/>
                </a:solidFill>
                <a:latin typeface="+mn-ea"/>
                <a:ea typeface="+mn-ea"/>
                <a:cs typeface="Songti SC" charset="-122"/>
              </a:rPr>
              <a:t>选择百度停用词表，并进行改进</a:t>
            </a:r>
            <a:endParaRPr lang="en-US" altLang="zh-CN" sz="22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将政协提案中的停用词添加到停用词表中</a:t>
            </a:r>
            <a:endParaRPr lang="en-US" altLang="zh-CN" sz="2000" dirty="0">
              <a:solidFill>
                <a:schemeClr val="tx1"/>
              </a:solidFill>
              <a:latin typeface="+mn-ea"/>
              <a:ea typeface="+mn-ea"/>
              <a:cs typeface="Songti SC" charset="-122"/>
            </a:endParaRPr>
          </a:p>
          <a:p>
            <a:pPr lvl="1">
              <a:lnSpc>
                <a:spcPct val="150000"/>
              </a:lnSpc>
              <a:spcBef>
                <a:spcPct val="0"/>
              </a:spcBef>
              <a:defRPr/>
            </a:pPr>
            <a:r>
              <a:rPr lang="zh-CN" altLang="en-US" sz="2000" dirty="0">
                <a:solidFill>
                  <a:schemeClr val="tx1"/>
                </a:solidFill>
                <a:latin typeface="+mn-ea"/>
                <a:ea typeface="+mn-ea"/>
                <a:cs typeface="Songti SC" charset="-122"/>
              </a:rPr>
              <a:t>将互联网中的表情符添加到停用词表中</a:t>
            </a:r>
            <a:endParaRPr lang="en-US" altLang="zh-CN" sz="20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a:p>
            <a:pPr lvl="1">
              <a:lnSpc>
                <a:spcPct val="150000"/>
              </a:lnSpc>
              <a:spcBef>
                <a:spcPct val="0"/>
              </a:spcBef>
              <a:defRPr/>
            </a:pPr>
            <a:endParaRPr lang="en-US" altLang="zh-CN" sz="1600" dirty="0">
              <a:solidFill>
                <a:schemeClr val="tx1"/>
              </a:solidFill>
              <a:latin typeface="+mn-ea"/>
              <a:ea typeface="+mn-ea"/>
              <a:cs typeface="Songti SC" charset="-122"/>
            </a:endParaRPr>
          </a:p>
        </p:txBody>
      </p:sp>
      <p:graphicFrame>
        <p:nvGraphicFramePr>
          <p:cNvPr id="7" name="Group 3"/>
          <p:cNvGraphicFramePr>
            <a:graphicFrameLocks noGrp="1"/>
          </p:cNvGraphicFramePr>
          <p:nvPr/>
        </p:nvGraphicFramePr>
        <p:xfrm>
          <a:off x="684210" y="624017"/>
          <a:ext cx="5559835" cy="663575"/>
        </p:xfrm>
        <a:graphic>
          <a:graphicData uri="http://schemas.openxmlformats.org/drawingml/2006/table">
            <a:tbl>
              <a:tblPr/>
              <a:tblGrid>
                <a:gridCol w="2777447"/>
                <a:gridCol w="2782388"/>
              </a:tblGrid>
              <a:tr h="496887">
                <a:tc rowSpan="2">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研究方案与成果</a:t>
                      </a:r>
                      <a:endParaRPr kumimoji="0" lang="zh-CN" altLang="zh-CN" sz="2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rPr>
                        <a:t>关键词提取模块</a:t>
                      </a:r>
                      <a:endParaRPr kumimoji="0" lang="zh-CN" altLang="zh-CN" sz="24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sym typeface="Calibri" panose="020F0502020204030204" charset="0"/>
                      </a:endParaRPr>
                    </a:p>
                  </a:txBody>
                  <a:tcPr marL="91436" marR="91436"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r>
              <a:tr h="166688">
                <a:tc vMerge="1">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0">
                        <a:spcBef>
                          <a:spcPct val="20000"/>
                        </a:spcBef>
                        <a:defRPr sz="2800">
                          <a:solidFill>
                            <a:srgbClr val="17375E"/>
                          </a:solidFill>
                          <a:latin typeface="微软雅黑" panose="020B0503020204020204" charset="-122"/>
                          <a:ea typeface="微软雅黑" panose="020B0503020204020204" charset="-122"/>
                          <a:sym typeface="Calibri" panose="020F0502020204030204" charset="0"/>
                        </a:defRPr>
                      </a:lvl1pPr>
                      <a:lvl2pPr defTabSz="0">
                        <a:spcBef>
                          <a:spcPct val="20000"/>
                        </a:spcBef>
                        <a:defRPr sz="2400">
                          <a:solidFill>
                            <a:srgbClr val="17375E"/>
                          </a:solidFill>
                          <a:latin typeface="微软雅黑" panose="020B0503020204020204" charset="-122"/>
                          <a:ea typeface="微软雅黑" panose="020B0503020204020204" charset="-122"/>
                          <a:sym typeface="Calibri" panose="020F0502020204030204" charset="0"/>
                        </a:defRPr>
                      </a:lvl2pPr>
                      <a:lvl3pPr defTabSz="0">
                        <a:spcBef>
                          <a:spcPct val="20000"/>
                        </a:spcBef>
                        <a:defRPr sz="2000">
                          <a:solidFill>
                            <a:srgbClr val="17375E"/>
                          </a:solidFill>
                          <a:latin typeface="微软雅黑" panose="020B0503020204020204" charset="-122"/>
                          <a:ea typeface="微软雅黑" panose="020B0503020204020204" charset="-122"/>
                          <a:sym typeface="Calibri" panose="020F0502020204030204" charset="0"/>
                        </a:defRPr>
                      </a:lvl3pPr>
                      <a:lvl4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4pPr>
                      <a:lvl5pPr defTabSz="0">
                        <a:spcBef>
                          <a:spcPct val="20000"/>
                        </a:spcBef>
                        <a:defRPr>
                          <a:solidFill>
                            <a:srgbClr val="17375E"/>
                          </a:solidFill>
                          <a:latin typeface="微软雅黑" panose="020B0503020204020204" charset="-122"/>
                          <a:ea typeface="微软雅黑" panose="020B0503020204020204" charset="-122"/>
                          <a:sym typeface="Calibri" panose="020F0502020204030204" charset="0"/>
                        </a:defRPr>
                      </a:lvl5pPr>
                      <a:lvl6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6pPr>
                      <a:lvl7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7pPr>
                      <a:lvl8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8pPr>
                      <a:lvl9pPr defTabSz="0" fontAlgn="base">
                        <a:spcBef>
                          <a:spcPct val="20000"/>
                        </a:spcBef>
                        <a:spcAft>
                          <a:spcPct val="0"/>
                        </a:spcAft>
                        <a:buFont typeface="Arial" panose="020B0604020202020204" pitchFamily="34" charset="0"/>
                        <a:defRPr>
                          <a:solidFill>
                            <a:srgbClr val="17375E"/>
                          </a:solidFill>
                          <a:latin typeface="微软雅黑" panose="020B0503020204020204" charset="-122"/>
                          <a:ea typeface="微软雅黑" panose="020B0503020204020204" charset="-122"/>
                          <a:sym typeface="Calibri" panose="020F050202020403020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00" b="0" i="0" u="none" strike="noStrike" cap="none" normalizeH="0" baseline="0" dirty="0">
                        <a:ln>
                          <a:noFill/>
                        </a:ln>
                        <a:solidFill>
                          <a:srgbClr val="366092"/>
                        </a:solidFill>
                        <a:effectLst/>
                        <a:latin typeface="微软雅黑" panose="020B0503020204020204" charset="-122"/>
                        <a:ea typeface="微软雅黑" panose="020B0503020204020204" charset="-122"/>
                        <a:sym typeface="微软雅黑" panose="020B0503020204020204" charset="-122"/>
                      </a:endParaRPr>
                    </a:p>
                  </a:txBody>
                  <a:tcPr marL="91436" marR="91436"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3" name="文本框 2"/>
          <p:cNvSpPr txBox="1"/>
          <p:nvPr/>
        </p:nvSpPr>
        <p:spPr>
          <a:xfrm>
            <a:off x="684210" y="1585139"/>
            <a:ext cx="1723549"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数据预处理</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4242</Words>
  <Application>WPS 演示</Application>
  <PresentationFormat>宽屏</PresentationFormat>
  <Paragraphs>667</Paragraphs>
  <Slides>25</Slides>
  <Notes>21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25</vt:i4>
      </vt:variant>
    </vt:vector>
  </HeadingPairs>
  <TitlesOfParts>
    <vt:vector size="43" baseType="lpstr">
      <vt:lpstr>Arial</vt:lpstr>
      <vt:lpstr>宋体</vt:lpstr>
      <vt:lpstr>Wingdings</vt:lpstr>
      <vt:lpstr>微软雅黑</vt:lpstr>
      <vt:lpstr>Calibri</vt:lpstr>
      <vt:lpstr>华康俪金黑W8(P)</vt:lpstr>
      <vt:lpstr>黑体</vt:lpstr>
      <vt:lpstr>Songti SC</vt:lpstr>
      <vt:lpstr>Times New Roman</vt:lpstr>
      <vt:lpstr>Tw Cen MT</vt:lpstr>
      <vt:lpstr>Arial Unicode MS</vt:lpstr>
      <vt:lpstr>等线</vt:lpstr>
      <vt:lpstr>水滴</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谢谢老师！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yijan</dc:creator>
  <cp:lastModifiedBy>陈泽龙</cp:lastModifiedBy>
  <cp:revision>303</cp:revision>
  <dcterms:created xsi:type="dcterms:W3CDTF">2018-10-17T03:12:00Z</dcterms:created>
  <dcterms:modified xsi:type="dcterms:W3CDTF">2019-06-21T08:08:24Z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