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63" r:id="rId6"/>
    <p:sldId id="283" r:id="rId7"/>
    <p:sldId id="267" r:id="rId8"/>
    <p:sldId id="264" r:id="rId9"/>
    <p:sldId id="342" r:id="rId10"/>
    <p:sldId id="321" r:id="rId11"/>
    <p:sldId id="322" r:id="rId12"/>
    <p:sldId id="298" r:id="rId13"/>
    <p:sldId id="284" r:id="rId14"/>
    <p:sldId id="265" r:id="rId15"/>
    <p:sldId id="285" r:id="rId16"/>
    <p:sldId id="324" r:id="rId17"/>
    <p:sldId id="325" r:id="rId18"/>
    <p:sldId id="296" r:id="rId19"/>
    <p:sldId id="326" r:id="rId20"/>
    <p:sldId id="290" r:id="rId21"/>
    <p:sldId id="266" r:id="rId22"/>
    <p:sldId id="291" r:id="rId23"/>
    <p:sldId id="292" r:id="rId24"/>
    <p:sldId id="293" r:id="rId25"/>
    <p:sldId id="294" r:id="rId26"/>
    <p:sldId id="273" r:id="rId27"/>
    <p:sldId id="281"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8CC8DB"/>
    <a:srgbClr val="AADA10"/>
    <a:srgbClr val="D59E15"/>
    <a:srgbClr val="6EA446"/>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0167" autoAdjust="0"/>
  </p:normalViewPr>
  <p:slideViewPr>
    <p:cSldViewPr snapToGrid="0">
      <p:cViewPr varScale="1">
        <p:scale>
          <a:sx n="70" d="100"/>
          <a:sy n="70" d="100"/>
        </p:scale>
        <p:origin x="-486" y="-108"/>
      </p:cViewPr>
      <p:guideLst>
        <p:guide orient="horz" pos="2163"/>
        <p:guide pos="3012"/>
      </p:guideLst>
    </p:cSldViewPr>
  </p:slideViewPr>
  <p:notesTextViewPr>
    <p:cViewPr>
      <p:scale>
        <a:sx n="1" d="1"/>
        <a:sy n="1" d="1"/>
      </p:scale>
      <p:origin x="0" y="0"/>
    </p:cViewPr>
  </p:notesTextViewPr>
  <p:sorterViewPr showFormatting="0">
    <p:cViewPr>
      <p:scale>
        <a:sx n="100" d="100"/>
        <a:sy n="100" d="100"/>
      </p:scale>
      <p:origin x="0" y="0"/>
    </p:cViewPr>
  </p:sorterViewPr>
  <p:notesViewPr>
    <p:cSldViewPr snapToGrid="0">
      <p:cViewPr varScale="1">
        <p:scale>
          <a:sx n="53" d="100"/>
          <a:sy n="53" d="100"/>
        </p:scale>
        <p:origin x="-2904" y="-102"/>
      </p:cViewPr>
      <p:guideLst>
        <p:guide orient="horz" pos="2884"/>
        <p:guide pos="2145"/>
      </p:guideLst>
    </p:cSldViewPr>
  </p:notes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sz="1200" dirty="0" smtClean="0">
                <a:solidFill>
                  <a:srgbClr val="4B649F"/>
                </a:solidFill>
              </a:rPr>
              <a:t>老师</a:t>
            </a:r>
            <a:r>
              <a:rPr lang="zh-CN" altLang="en-US" sz="1200" smtClean="0">
                <a:solidFill>
                  <a:srgbClr val="4B649F"/>
                </a:solidFill>
              </a:rPr>
              <a:t>们</a:t>
            </a:r>
            <a:r>
              <a:rPr sz="1200" smtClean="0">
                <a:solidFill>
                  <a:srgbClr val="4B649F"/>
                </a:solidFill>
              </a:rPr>
              <a:t>好</a:t>
            </a:r>
            <a:r>
              <a:rPr sz="1200" dirty="0" smtClean="0">
                <a:solidFill>
                  <a:srgbClr val="4B649F"/>
                </a:solidFill>
              </a:rPr>
              <a:t>，我的毕设题目是降低LDPC码错误平台的策略研究</a:t>
            </a:r>
            <a:r>
              <a:rPr lang="zh-CN" sz="1200" dirty="0" smtClean="0">
                <a:solidFill>
                  <a:srgbClr val="4B649F"/>
                </a:solidFill>
              </a:rPr>
              <a:t>。</a:t>
            </a:r>
            <a:endParaRPr lang="zh-CN" sz="1200" dirty="0" smtClean="0">
              <a:solidFill>
                <a:srgbClr val="4B649F"/>
              </a:solidFill>
            </a:endParaRPr>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我们利用</a:t>
                </a:r>
                <a:r>
                  <a:rPr lang="en-US" altLang="zh-CN" dirty="0" smtClean="0"/>
                  <a:t>H</a:t>
                </a:r>
                <a:r>
                  <a:rPr lang="zh-CN" altLang="en-US" dirty="0" smtClean="0"/>
                  <a:t>生成基于</a:t>
                </a:r>
                <a:r>
                  <a:rPr lang="en-US" altLang="zh-CN" dirty="0" smtClean="0"/>
                  <a:t>BIBD</a:t>
                </a:r>
                <a:r>
                  <a:rPr lang="zh-CN" altLang="en-US" dirty="0" smtClean="0"/>
                  <a:t>的</a:t>
                </a:r>
                <a:r>
                  <a:rPr lang="en-US" altLang="zh-CN" dirty="0" smtClean="0"/>
                  <a:t>GC-LDPC</a:t>
                </a:r>
                <a:r>
                  <a:rPr lang="zh-CN" altLang="en-US" dirty="0" smtClean="0"/>
                  <a:t>码，采用</a:t>
                </a:r>
                <a:r>
                  <a:rPr lang="zh-CN" altLang="en-US" sz="1200" dirty="0" smtClean="0"/>
                  <a:t>最大迭代次数为</a:t>
                </a:r>
                <a:r>
                  <a:rPr lang="en-US" altLang="zh-CN" sz="1200" dirty="0" smtClean="0"/>
                  <a:t>50</a:t>
                </a:r>
                <a:r>
                  <a:rPr lang="zh-CN" altLang="en-US" sz="1200" dirty="0" smtClean="0"/>
                  <a:t>的</a:t>
                </a:r>
                <a:r>
                  <a:rPr lang="en-US" altLang="zh-CN" dirty="0" smtClean="0"/>
                  <a:t>SPA</a:t>
                </a:r>
                <a:r>
                  <a:rPr lang="zh-CN" altLang="en-US" dirty="0" smtClean="0"/>
                  <a:t>算法在</a:t>
                </a:r>
                <a:r>
                  <a:rPr lang="en-US" altLang="zh-CN" dirty="0" smtClean="0"/>
                  <a:t>AWGN</a:t>
                </a:r>
                <a:r>
                  <a:rPr lang="zh-CN" altLang="en-US" dirty="0" smtClean="0"/>
                  <a:t>信道下对其仿真。</a:t>
                </a:r>
                <a:endParaRPr lang="en-US" altLang="zh-CN" dirty="0" smtClean="0"/>
              </a:p>
              <a:p>
                <a:r>
                  <a:rPr lang="zh-CN" altLang="en-US" dirty="0" smtClean="0"/>
                  <a:t>图一：</a:t>
                </a:r>
                <a:r>
                  <a:rPr lang="zh-CN" altLang="en-US" sz="1200" dirty="0" smtClean="0">
                    <a:solidFill>
                      <a:schemeClr val="tx1"/>
                    </a:solidFill>
                  </a:rPr>
                  <a:t>基于第</a:t>
                </a:r>
                <a14:m>
                  <m:oMath xmlns:m="http://schemas.openxmlformats.org/officeDocument/2006/math">
                    <m:r>
                      <m:rPr>
                        <m:sty m:val="p"/>
                      </m:rPr>
                      <a:rPr lang="zh-CN" altLang="en-US" sz="1200">
                        <a:solidFill>
                          <a:schemeClr val="tx1"/>
                        </a:solidFill>
                        <a:latin typeface="Cambria Math" panose="02040503050406030204" pitchFamily="18" charset="0"/>
                      </a:rPr>
                      <m:t>Ι</m:t>
                    </m:r>
                  </m:oMath>
                </a14:m>
                <a:r>
                  <a:rPr lang="zh-CN" altLang="en-US" sz="1200" dirty="0">
                    <a:solidFill>
                      <a:schemeClr val="tx1"/>
                    </a:solidFill>
                  </a:rPr>
                  <a:t>类替换集</a:t>
                </a:r>
                <a14:m>
                  <m:oMath xmlns:m="http://schemas.openxmlformats.org/officeDocument/2006/math">
                    <m:d>
                      <m:dPr>
                        <m:begChr m:val=""/>
                        <m:endChr m:val="]"/>
                        <m:ctrlPr>
                          <a:rPr lang="zh-CN" altLang="en-US" sz="1200" i="1">
                            <a:solidFill>
                              <a:schemeClr val="tx1"/>
                            </a:solidFill>
                            <a:latin typeface="Cambria Math" panose="02040503050406030204" pitchFamily="18" charset="0"/>
                          </a:rPr>
                        </m:ctrlPr>
                      </m:dPr>
                      <m:e>
                        <m:sSub>
                          <m:sSubPr>
                            <m:ctrlPr>
                              <a:rPr lang="zh-CN" altLang="en-US" sz="1200" i="1">
                                <a:solidFill>
                                  <a:schemeClr val="tx1"/>
                                </a:solidFill>
                                <a:latin typeface="Cambria Math" panose="02040503050406030204" pitchFamily="18" charset="0"/>
                              </a:rPr>
                            </m:ctrlPr>
                          </m:sSubPr>
                          <m:e>
                            <m:r>
                              <a:rPr lang="zh-CN" altLang="en-US" sz="1200">
                                <a:solidFill>
                                  <a:schemeClr val="tx1"/>
                                </a:solidFill>
                                <a:latin typeface="Cambria Math" panose="02040503050406030204" pitchFamily="18" charset="0"/>
                              </a:rPr>
                              <m:t>𝐆</m:t>
                            </m:r>
                          </m:e>
                          <m:sub>
                            <m:r>
                              <a:rPr lang="zh-CN" altLang="en-US" sz="1200">
                                <a:solidFill>
                                  <a:schemeClr val="tx1"/>
                                </a:solidFill>
                                <a:latin typeface="Cambria Math" panose="02040503050406030204" pitchFamily="18" charset="0"/>
                              </a:rPr>
                              <m:t>𝛪</m:t>
                            </m:r>
                          </m:sub>
                        </m:sSub>
                        <m:r>
                          <a:rPr lang="en-US" altLang="zh-CN" sz="1200">
                            <a:solidFill>
                              <a:schemeClr val="tx1"/>
                            </a:solidFill>
                            <a:latin typeface="Cambria Math" panose="02040503050406030204" pitchFamily="18" charset="0"/>
                          </a:rPr>
                          <m:t>=</m:t>
                        </m:r>
                        <m:r>
                          <a:rPr lang="zh-CN" altLang="en-US" sz="1200">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a:solidFill>
                                  <a:schemeClr val="tx1"/>
                                </a:solidFill>
                                <a:latin typeface="Cambria Math" panose="02040503050406030204" pitchFamily="18" charset="0"/>
                              </a:rPr>
                              <m:t>𝐆</m:t>
                            </m:r>
                          </m:e>
                          <m:sub>
                            <m:r>
                              <a:rPr lang="zh-CN" altLang="en-US" sz="1200">
                                <a:solidFill>
                                  <a:schemeClr val="tx1"/>
                                </a:solidFill>
                                <a:latin typeface="Cambria Math" panose="02040503050406030204" pitchFamily="18" charset="0"/>
                              </a:rPr>
                              <m:t>0</m:t>
                            </m:r>
                          </m:sub>
                        </m:sSub>
                        <m:r>
                          <a:rPr lang="zh-CN" altLang="en-US" sz="1200">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a:solidFill>
                                  <a:schemeClr val="tx1"/>
                                </a:solidFill>
                                <a:latin typeface="Cambria Math" panose="02040503050406030204" pitchFamily="18" charset="0"/>
                              </a:rPr>
                              <m:t>𝐆</m:t>
                            </m:r>
                          </m:e>
                          <m:sub>
                            <m:r>
                              <a:rPr lang="zh-CN" altLang="en-US" sz="1200">
                                <a:solidFill>
                                  <a:schemeClr val="tx1"/>
                                </a:solidFill>
                                <a:latin typeface="Cambria Math" panose="02040503050406030204" pitchFamily="18" charset="0"/>
                              </a:rPr>
                              <m:t>1</m:t>
                            </m:r>
                          </m:sub>
                        </m:sSub>
                        <m:r>
                          <a:rPr lang="zh-CN" altLang="en-US" sz="1200">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a:solidFill>
                                  <a:schemeClr val="tx1"/>
                                </a:solidFill>
                                <a:latin typeface="Cambria Math" panose="02040503050406030204" pitchFamily="18" charset="0"/>
                              </a:rPr>
                              <m:t>𝐆</m:t>
                            </m:r>
                          </m:e>
                          <m:sub>
                            <m:r>
                              <a:rPr lang="zh-CN" altLang="en-US" sz="1200">
                                <a:solidFill>
                                  <a:schemeClr val="tx1"/>
                                </a:solidFill>
                                <a:latin typeface="Cambria Math" panose="02040503050406030204" pitchFamily="18" charset="0"/>
                              </a:rPr>
                              <m:t>14</m:t>
                            </m:r>
                          </m:sub>
                        </m:sSub>
                      </m:e>
                    </m:d>
                  </m:oMath>
                </a14:m>
                <a:r>
                  <a:rPr lang="zh-CN" altLang="en-US" sz="1200" dirty="0">
                    <a:solidFill>
                      <a:schemeClr val="tx1"/>
                    </a:solidFill>
                  </a:rPr>
                  <a:t>构造的</a:t>
                </a:r>
                <a:r>
                  <a:rPr lang="en-US" altLang="zh-CN" sz="1200" dirty="0">
                    <a:solidFill>
                      <a:schemeClr val="tx1"/>
                    </a:solidFill>
                  </a:rPr>
                  <a:t>(1629, 908) BIBD-GC-LDPC</a:t>
                </a:r>
                <a:r>
                  <a:rPr lang="zh-CN" altLang="en-US" sz="1200" dirty="0" smtClean="0">
                    <a:solidFill>
                      <a:schemeClr val="tx1"/>
                    </a:solidFill>
                  </a:rPr>
                  <a:t>码和</a:t>
                </a:r>
                <a:r>
                  <a:rPr lang="en-US" altLang="zh-CN" sz="1200" dirty="0">
                    <a:solidFill>
                      <a:schemeClr val="tx1"/>
                    </a:solidFill>
                  </a:rPr>
                  <a:t>(1629, 905) PEG-LDPC</a:t>
                </a:r>
                <a:r>
                  <a:rPr lang="zh-CN" altLang="en-US" sz="1200" dirty="0" smtClean="0">
                    <a:solidFill>
                      <a:schemeClr val="tx1"/>
                    </a:solidFill>
                  </a:rPr>
                  <a:t>码，从该图中可以看出</a:t>
                </a:r>
                <a:r>
                  <a:rPr lang="en-US" altLang="zh-CN" sz="1200" dirty="0" smtClean="0">
                    <a:solidFill>
                      <a:schemeClr val="tx1"/>
                    </a:solidFill>
                  </a:rPr>
                  <a:t>BIBD-GC-LDPC</a:t>
                </a:r>
                <a:r>
                  <a:rPr lang="zh-CN" altLang="en-US" sz="1200" dirty="0" smtClean="0">
                    <a:solidFill>
                      <a:schemeClr val="tx1"/>
                    </a:solidFill>
                  </a:rPr>
                  <a:t>码和</a:t>
                </a:r>
                <a:r>
                  <a:rPr lang="en-US" altLang="zh-CN" sz="1200" dirty="0" smtClean="0">
                    <a:solidFill>
                      <a:schemeClr val="tx1"/>
                    </a:solidFill>
                  </a:rPr>
                  <a:t>PEG-LDPC</a:t>
                </a:r>
                <a:r>
                  <a:rPr lang="zh-CN" altLang="en-US" sz="1200" dirty="0" smtClean="0">
                    <a:solidFill>
                      <a:schemeClr val="tx1"/>
                    </a:solidFill>
                  </a:rPr>
                  <a:t>码性能近似。</a:t>
                </a:r>
                <a:endParaRPr lang="zh-CN" altLang="en-US" sz="1200" dirty="0">
                  <a:solidFill>
                    <a:schemeClr val="tx1"/>
                  </a:solidFill>
                </a:endParaRPr>
              </a:p>
              <a:p>
                <a:r>
                  <a:rPr lang="zh-CN" altLang="en-US" dirty="0" smtClean="0"/>
                  <a:t>图二：</a:t>
                </a:r>
                <a:r>
                  <a:rPr lang="zh-CN" altLang="en-US" sz="1200" dirty="0" smtClean="0">
                    <a:solidFill>
                      <a:schemeClr val="tx1"/>
                    </a:solidFill>
                  </a:rPr>
                  <a:t>基于第</a:t>
                </a:r>
                <a14:m>
                  <m:oMath xmlns:m="http://schemas.openxmlformats.org/officeDocument/2006/math">
                    <m:r>
                      <m:rPr>
                        <m:sty m:val="p"/>
                      </m:rPr>
                      <a:rPr lang="zh-CN" altLang="en-US" sz="1200">
                        <a:solidFill>
                          <a:schemeClr val="tx1"/>
                        </a:solidFill>
                        <a:latin typeface="Cambria Math" panose="02040503050406030204" pitchFamily="18" charset="0"/>
                      </a:rPr>
                      <m:t>ΙΙ</m:t>
                    </m:r>
                  </m:oMath>
                </a14:m>
                <a:r>
                  <a:rPr lang="zh-CN" altLang="en-US" sz="1200" dirty="0">
                    <a:solidFill>
                      <a:schemeClr val="tx1"/>
                    </a:solidFill>
                  </a:rPr>
                  <a:t>类替换集</a:t>
                </a:r>
                <a14:m>
                  <m:oMath xmlns:m="http://schemas.openxmlformats.org/officeDocument/2006/math">
                    <m:d>
                      <m:dPr>
                        <m:begChr m:val=""/>
                        <m:endChr m:val="]"/>
                        <m:ctrlPr>
                          <a:rPr lang="zh-CN" altLang="en-US" sz="1200" b="1" i="1">
                            <a:solidFill>
                              <a:schemeClr val="tx1"/>
                            </a:solidFill>
                            <a:latin typeface="Cambria Math" panose="02040503050406030204" pitchFamily="18" charset="0"/>
                          </a:rPr>
                        </m:ctrlPr>
                      </m:dPr>
                      <m:e>
                        <m:sSub>
                          <m:sSubPr>
                            <m:ctrlPr>
                              <a:rPr lang="zh-CN" altLang="en-US" sz="1200" b="1" i="1">
                                <a:solidFill>
                                  <a:schemeClr val="tx1"/>
                                </a:solidFill>
                                <a:latin typeface="Cambria Math" panose="02040503050406030204" pitchFamily="18" charset="0"/>
                              </a:rPr>
                            </m:ctrlPr>
                          </m:sSubPr>
                          <m:e>
                            <m:r>
                              <a:rPr lang="zh-CN" altLang="en-US" sz="1200" b="1" i="1">
                                <a:solidFill>
                                  <a:schemeClr val="tx1"/>
                                </a:solidFill>
                                <a:latin typeface="Cambria Math" panose="02040503050406030204" pitchFamily="18" charset="0"/>
                              </a:rPr>
                              <m:t>𝐆</m:t>
                            </m:r>
                          </m:e>
                          <m:sub>
                            <m:r>
                              <a:rPr lang="zh-CN" altLang="en-US" sz="1200" b="1" i="1">
                                <a:solidFill>
                                  <a:schemeClr val="tx1"/>
                                </a:solidFill>
                                <a:latin typeface="Cambria Math" panose="02040503050406030204" pitchFamily="18" charset="0"/>
                              </a:rPr>
                              <m:t>𝚰𝚰</m:t>
                            </m:r>
                          </m:sub>
                        </m:sSub>
                        <m:r>
                          <a:rPr lang="zh-CN" altLang="en-US" sz="1200" b="1">
                            <a:solidFill>
                              <a:schemeClr val="tx1"/>
                            </a:solidFill>
                            <a:latin typeface="Cambria Math" panose="02040503050406030204" pitchFamily="18" charset="0"/>
                          </a:rPr>
                          <m:t>=[</m:t>
                        </m:r>
                        <m:sSub>
                          <m:sSubPr>
                            <m:ctrlPr>
                              <a:rPr lang="zh-CN" altLang="en-US" sz="1200" b="1" i="1">
                                <a:solidFill>
                                  <a:schemeClr val="tx1"/>
                                </a:solidFill>
                                <a:latin typeface="Cambria Math" panose="02040503050406030204" pitchFamily="18" charset="0"/>
                              </a:rPr>
                            </m:ctrlPr>
                          </m:sSubPr>
                          <m:e>
                            <m:r>
                              <a:rPr lang="zh-CN" altLang="en-US" sz="1200" b="1" i="1">
                                <a:solidFill>
                                  <a:schemeClr val="tx1"/>
                                </a:solidFill>
                                <a:latin typeface="Cambria Math" panose="02040503050406030204" pitchFamily="18" charset="0"/>
                              </a:rPr>
                              <m:t>𝐆</m:t>
                            </m:r>
                          </m:e>
                          <m:sub>
                            <m:r>
                              <a:rPr lang="zh-CN" altLang="en-US" sz="1200" b="1" i="1">
                                <a:solidFill>
                                  <a:schemeClr val="tx1"/>
                                </a:solidFill>
                                <a:latin typeface="Cambria Math" panose="02040503050406030204" pitchFamily="18" charset="0"/>
                              </a:rPr>
                              <m:t>𝟎</m:t>
                            </m:r>
                          </m:sub>
                        </m:sSub>
                        <m:r>
                          <a:rPr lang="zh-CN" altLang="en-US" sz="1200" b="1">
                            <a:solidFill>
                              <a:schemeClr val="tx1"/>
                            </a:solidFill>
                            <a:latin typeface="Cambria Math" panose="02040503050406030204" pitchFamily="18" charset="0"/>
                          </a:rPr>
                          <m:t>,</m:t>
                        </m:r>
                        <m:sSub>
                          <m:sSubPr>
                            <m:ctrlPr>
                              <a:rPr lang="zh-CN" altLang="en-US" sz="1200" b="1" i="1">
                                <a:solidFill>
                                  <a:schemeClr val="tx1"/>
                                </a:solidFill>
                                <a:latin typeface="Cambria Math" panose="02040503050406030204" pitchFamily="18" charset="0"/>
                              </a:rPr>
                            </m:ctrlPr>
                          </m:sSubPr>
                          <m:e>
                            <m:r>
                              <a:rPr lang="zh-CN" altLang="en-US" sz="1200" b="1" i="1">
                                <a:solidFill>
                                  <a:schemeClr val="tx1"/>
                                </a:solidFill>
                                <a:latin typeface="Cambria Math" panose="02040503050406030204" pitchFamily="18" charset="0"/>
                              </a:rPr>
                              <m:t>𝐆</m:t>
                            </m:r>
                          </m:e>
                          <m:sub>
                            <m:r>
                              <a:rPr lang="zh-CN" altLang="en-US" sz="1200" b="1" i="1">
                                <a:solidFill>
                                  <a:schemeClr val="tx1"/>
                                </a:solidFill>
                                <a:latin typeface="Cambria Math" panose="02040503050406030204" pitchFamily="18" charset="0"/>
                              </a:rPr>
                              <m:t>𝟏</m:t>
                            </m:r>
                          </m:sub>
                        </m:sSub>
                        <m:r>
                          <a:rPr lang="zh-CN" altLang="en-US" sz="1200" b="1">
                            <a:solidFill>
                              <a:schemeClr val="tx1"/>
                            </a:solidFill>
                            <a:latin typeface="Cambria Math" panose="02040503050406030204" pitchFamily="18" charset="0"/>
                          </a:rPr>
                          <m:t>,⋯,</m:t>
                        </m:r>
                        <m:sSub>
                          <m:sSubPr>
                            <m:ctrlPr>
                              <a:rPr lang="zh-CN" altLang="en-US" sz="1200" b="1" i="1">
                                <a:solidFill>
                                  <a:schemeClr val="tx1"/>
                                </a:solidFill>
                                <a:latin typeface="Cambria Math" panose="02040503050406030204" pitchFamily="18" charset="0"/>
                              </a:rPr>
                            </m:ctrlPr>
                          </m:sSubPr>
                          <m:e>
                            <m:r>
                              <a:rPr lang="zh-CN" altLang="en-US" sz="1200" b="1" i="1">
                                <a:solidFill>
                                  <a:schemeClr val="tx1"/>
                                </a:solidFill>
                                <a:latin typeface="Cambria Math" panose="02040503050406030204" pitchFamily="18" charset="0"/>
                              </a:rPr>
                              <m:t>𝐆</m:t>
                            </m:r>
                          </m:e>
                          <m:sub>
                            <m:r>
                              <a:rPr lang="zh-CN" altLang="en-US" sz="1200" b="1" i="1">
                                <a:solidFill>
                                  <a:schemeClr val="tx1"/>
                                </a:solidFill>
                                <a:latin typeface="Cambria Math" panose="02040503050406030204" pitchFamily="18" charset="0"/>
                              </a:rPr>
                              <m:t>𝟏𝟑</m:t>
                            </m:r>
                          </m:sub>
                        </m:sSub>
                      </m:e>
                    </m:d>
                  </m:oMath>
                </a14:m>
                <a:r>
                  <a:rPr lang="zh-CN" altLang="en-US" sz="1200" dirty="0">
                    <a:solidFill>
                      <a:schemeClr val="tx1"/>
                    </a:solidFill>
                  </a:rPr>
                  <a:t>构造的</a:t>
                </a:r>
                <a:r>
                  <a:rPr lang="en-US" altLang="zh-CN" sz="1200" dirty="0">
                    <a:solidFill>
                      <a:schemeClr val="tx1"/>
                    </a:solidFill>
                  </a:rPr>
                  <a:t>(3372, 2249) BIBD-GC-LDPC</a:t>
                </a:r>
                <a:r>
                  <a:rPr lang="zh-CN" altLang="en-US" sz="1200" dirty="0">
                    <a:solidFill>
                      <a:schemeClr val="tx1"/>
                    </a:solidFill>
                  </a:rPr>
                  <a:t>码和</a:t>
                </a:r>
                <a:r>
                  <a:rPr lang="en-US" altLang="zh-CN" sz="1200" dirty="0">
                    <a:solidFill>
                      <a:schemeClr val="tx1"/>
                    </a:solidFill>
                  </a:rPr>
                  <a:t>(3372, 2249) PEG-LDPC</a:t>
                </a:r>
                <a:r>
                  <a:rPr lang="zh-CN" altLang="en-US" sz="1200" dirty="0" smtClean="0">
                    <a:solidFill>
                      <a:schemeClr val="tx1"/>
                    </a:solidFill>
                  </a:rPr>
                  <a:t>码，从该图中可以看出</a:t>
                </a:r>
                <a:r>
                  <a:rPr lang="en-US" altLang="zh-CN" sz="1200" dirty="0" smtClean="0">
                    <a:solidFill>
                      <a:schemeClr val="tx1"/>
                    </a:solidFill>
                  </a:rPr>
                  <a:t>BIBD-GC-LDPC</a:t>
                </a:r>
                <a:r>
                  <a:rPr lang="zh-CN" altLang="en-US" sz="1200" dirty="0" smtClean="0">
                    <a:solidFill>
                      <a:schemeClr val="tx1"/>
                    </a:solidFill>
                  </a:rPr>
                  <a:t>码和</a:t>
                </a:r>
                <a:r>
                  <a:rPr lang="en-US" altLang="zh-CN" sz="1200" dirty="0" smtClean="0">
                    <a:solidFill>
                      <a:schemeClr val="tx1"/>
                    </a:solidFill>
                  </a:rPr>
                  <a:t>PEG-LDPC</a:t>
                </a:r>
                <a:r>
                  <a:rPr lang="zh-CN" altLang="en-US" sz="1200" dirty="0" smtClean="0">
                    <a:solidFill>
                      <a:schemeClr val="tx1"/>
                    </a:solidFill>
                  </a:rPr>
                  <a:t>码性能近似。</a:t>
                </a:r>
                <a:endParaRPr lang="zh-CN" altLang="en-US" sz="1200" dirty="0">
                  <a:solidFill>
                    <a:schemeClr val="tx1"/>
                  </a:solidFill>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随机选择两个（</a:t>
                </a:r>
                <a:r>
                  <a:rPr lang="en-US" altLang="zh-CN" sz="1200" kern="1200" dirty="0" smtClean="0">
                    <a:solidFill>
                      <a:schemeClr val="tx1"/>
                    </a:solidFill>
                    <a:latin typeface="+mn-lt"/>
                    <a:ea typeface="+mn-ea"/>
                    <a:cs typeface="+mn-cs"/>
                  </a:rPr>
                  <a:t>96,48</a:t>
                </a:r>
                <a:r>
                  <a:rPr lang="zh-CN" altLang="en-US" sz="1200" kern="1200" dirty="0" smtClean="0">
                    <a:solidFill>
                      <a:schemeClr val="tx1"/>
                    </a:solidFill>
                    <a:latin typeface="+mn-lt"/>
                    <a:ea typeface="+mn-ea"/>
                    <a:cs typeface="+mn-cs"/>
                  </a:rPr>
                  <a:t>）码为子码，通过并行级联生成（</a:t>
                </a:r>
                <a:r>
                  <a:rPr lang="en-US" altLang="zh-CN" sz="1200" kern="1200" dirty="0" smtClean="0">
                    <a:solidFill>
                      <a:schemeClr val="tx1"/>
                    </a:solidFill>
                    <a:latin typeface="+mn-lt"/>
                    <a:ea typeface="+mn-ea"/>
                    <a:cs typeface="+mn-cs"/>
                  </a:rPr>
                  <a:t>144,48</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，我们发现。。。其次当子码为（</a:t>
                </a:r>
                <a:r>
                  <a:rPr lang="en-US" altLang="zh-CN" sz="1200" kern="1200" dirty="0" smtClean="0">
                    <a:solidFill>
                      <a:schemeClr val="tx1"/>
                    </a:solidFill>
                    <a:latin typeface="+mn-lt"/>
                    <a:ea typeface="+mn-ea"/>
                    <a:cs typeface="+mn-cs"/>
                  </a:rPr>
                  <a:t>1057,813</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Mackay</a:t>
                </a:r>
                <a:r>
                  <a:rPr lang="zh-CN" altLang="en-US" sz="1200" kern="1200" dirty="0" smtClean="0">
                    <a:solidFill>
                      <a:schemeClr val="tx1"/>
                    </a:solidFill>
                    <a:latin typeface="+mn-lt"/>
                    <a:ea typeface="+mn-ea"/>
                    <a:cs typeface="+mn-cs"/>
                  </a:rPr>
                  <a:t>码时，我们发现。。。</a:t>
                </a:r>
                <a:endParaRPr lang="zh-CN" altLang="en-US" sz="1200" kern="1200" dirty="0" smtClean="0">
                  <a:solidFill>
                    <a:schemeClr val="tx1"/>
                  </a:solidFill>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最后为了消除级联带来的码率损失，并验证</a:t>
            </a:r>
            <a:r>
              <a:rPr lang="en-US" altLang="zh-CN" sz="1200" kern="1200" dirty="0" smtClean="0">
                <a:solidFill>
                  <a:schemeClr val="tx1"/>
                </a:solidFill>
                <a:latin typeface="+mn-lt"/>
                <a:ea typeface="+mn-ea"/>
                <a:cs typeface="+mn-cs"/>
              </a:rPr>
              <a:t>IDS</a:t>
            </a:r>
            <a:r>
              <a:rPr lang="zh-CN" altLang="en-US" sz="1200" kern="1200" dirty="0" smtClean="0">
                <a:solidFill>
                  <a:schemeClr val="tx1"/>
                </a:solidFill>
                <a:latin typeface="+mn-lt"/>
                <a:ea typeface="+mn-ea"/>
                <a:cs typeface="+mn-cs"/>
              </a:rPr>
              <a:t>的有效性，对</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进行了码字穿孔实验，（</a:t>
            </a:r>
            <a:r>
              <a:rPr lang="en-US" altLang="zh-CN" sz="1200" kern="1200" dirty="0" smtClean="0">
                <a:solidFill>
                  <a:schemeClr val="tx1"/>
                </a:solidFill>
                <a:latin typeface="+mn-lt"/>
                <a:ea typeface="+mn-ea"/>
                <a:cs typeface="+mn-cs"/>
              </a:rPr>
              <a:t>144,48</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在随机穿孔</a:t>
            </a:r>
            <a:r>
              <a:rPr lang="en-US" altLang="zh-CN" sz="1200" kern="1200" dirty="0" smtClean="0">
                <a:solidFill>
                  <a:schemeClr val="tx1"/>
                </a:solidFill>
                <a:latin typeface="+mn-lt"/>
                <a:ea typeface="+mn-ea"/>
                <a:cs typeface="+mn-cs"/>
              </a:rPr>
              <a:t>48</a:t>
            </a:r>
            <a:r>
              <a:rPr lang="zh-CN" altLang="en-US" sz="1200" kern="1200" dirty="0" smtClean="0">
                <a:solidFill>
                  <a:schemeClr val="tx1"/>
                </a:solidFill>
                <a:latin typeface="+mn-lt"/>
                <a:ea typeface="+mn-ea"/>
                <a:cs typeface="+mn-cs"/>
              </a:rPr>
              <a:t>位冗余位，保持级联结构的同时，获得和子码等长等码率的（</a:t>
            </a:r>
            <a:r>
              <a:rPr lang="en-US" altLang="zh-CN" sz="1200" kern="1200" dirty="0" smtClean="0">
                <a:solidFill>
                  <a:schemeClr val="tx1"/>
                </a:solidFill>
                <a:latin typeface="+mn-lt"/>
                <a:ea typeface="+mn-ea"/>
                <a:cs typeface="+mn-cs"/>
              </a:rPr>
              <a:t>96,48</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。我们从图中发现，在等长等码率的情况下，。。。</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鉴于上述</a:t>
            </a:r>
            <a:r>
              <a:rPr lang="en-US" altLang="zh-CN" sz="1200" b="1" kern="1200" dirty="0" smtClean="0">
                <a:solidFill>
                  <a:schemeClr val="tx1"/>
                </a:solidFill>
                <a:latin typeface="+mn-lt"/>
                <a:ea typeface="+mn-ea"/>
                <a:cs typeface="+mn-cs"/>
              </a:rPr>
              <a:t>PCGC</a:t>
            </a:r>
            <a:r>
              <a:rPr lang="zh-CN" altLang="en-US" sz="1200" b="1" kern="1200" dirty="0" smtClean="0">
                <a:solidFill>
                  <a:schemeClr val="tx1"/>
                </a:solidFill>
                <a:latin typeface="+mn-lt"/>
                <a:ea typeface="+mn-ea"/>
                <a:cs typeface="+mn-cs"/>
              </a:rPr>
              <a:t>的码率损失和复杂度问题，为了更有效的降低错误平台，提出了易感比特的概念。</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陷阱集中的比特在迭代译码过程中通常会有异于其他比特的行为特征，主要表现为持续性的错误收敛和周期性振荡。并且最终会导致。。。我们将这些比特称之为易感比特。</a:t>
            </a: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某一</a:t>
            </a:r>
            <a:r>
              <a:rPr lang="en-US" altLang="zh-CN" sz="1200" kern="1200" dirty="0" smtClean="0">
                <a:solidFill>
                  <a:schemeClr val="tx1"/>
                </a:solidFill>
                <a:latin typeface="+mn-lt"/>
                <a:ea typeface="+mn-ea"/>
                <a:cs typeface="+mn-cs"/>
              </a:rPr>
              <a:t>LDPC</a:t>
            </a:r>
            <a:r>
              <a:rPr lang="zh-CN" altLang="en-US" sz="1200" kern="1200" dirty="0" smtClean="0">
                <a:solidFill>
                  <a:schemeClr val="tx1"/>
                </a:solidFill>
                <a:latin typeface="+mn-lt"/>
                <a:ea typeface="+mn-ea"/>
                <a:cs typeface="+mn-cs"/>
              </a:rPr>
              <a:t>码所有比特的错误次数和振荡次数统计如下，由此启发出我们利用蒙特卡洛仿真模拟实际的物理过程，并依据行为特征提出了两种易感比特定位准则，输出易感度向量，并且可以认为易感度高的比特以较大的概率存在于陷阱集中。</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14.</a:t>
            </a:r>
            <a:r>
              <a:rPr lang="zh-CN" altLang="en-US" sz="1200" kern="1200" dirty="0" smtClean="0">
                <a:solidFill>
                  <a:schemeClr val="tx1"/>
                </a:solidFill>
                <a:latin typeface="+mn-lt"/>
                <a:ea typeface="+mn-ea"/>
                <a:cs typeface="+mn-cs"/>
              </a:rPr>
              <a:t>易感比特的保护过程实际上是对易感比特的再编码。灰度代表了易感程度，选择高度易感的比特做为源序列进行保护编码，并将冗余位级联获得局部</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目的是使易感比特多一层保护，当在原码中出现陷阱集时，可以以很大的概率在另一拓扑结构中得以恢复。</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15.</a:t>
            </a:r>
            <a:r>
              <a:rPr lang="zh-CN" altLang="en-US" sz="1200" kern="1200" dirty="0" smtClean="0">
                <a:solidFill>
                  <a:schemeClr val="tx1"/>
                </a:solidFill>
                <a:latin typeface="+mn-lt"/>
                <a:ea typeface="+mn-ea"/>
                <a:cs typeface="+mn-cs"/>
              </a:rPr>
              <a:t>易感比特保护策略中，局部</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译码器与</a:t>
            </a:r>
            <a:r>
              <a:rPr lang="en-US" altLang="zh-CN" sz="1200" kern="1200" dirty="0" smtClean="0">
                <a:solidFill>
                  <a:schemeClr val="tx1"/>
                </a:solidFill>
                <a:latin typeface="+mn-lt"/>
                <a:ea typeface="+mn-ea"/>
                <a:cs typeface="+mn-cs"/>
              </a:rPr>
              <a:t>IDS</a:t>
            </a:r>
            <a:r>
              <a:rPr lang="zh-CN" altLang="en-US" sz="1200" kern="1200" dirty="0" smtClean="0">
                <a:solidFill>
                  <a:schemeClr val="tx1"/>
                </a:solidFill>
                <a:latin typeface="+mn-lt"/>
                <a:ea typeface="+mn-ea"/>
                <a:cs typeface="+mn-cs"/>
              </a:rPr>
              <a:t>不同，子译码器</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译码失败后，子译码器</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仅对保护序列进行译码，并且唯一的输</a:t>
            </a:r>
            <a:r>
              <a:rPr lang="zh-CN" altLang="en-US" sz="1200" kern="1200" smtClean="0">
                <a:solidFill>
                  <a:schemeClr val="tx1"/>
                </a:solidFill>
                <a:latin typeface="+mn-lt"/>
                <a:ea typeface="+mn-ea"/>
                <a:cs typeface="+mn-cs"/>
              </a:rPr>
              <a:t>出是易</a:t>
            </a:r>
            <a:r>
              <a:rPr lang="zh-CN" altLang="en-US" sz="1200" kern="1200" dirty="0" smtClean="0">
                <a:solidFill>
                  <a:schemeClr val="tx1"/>
                </a:solidFill>
                <a:latin typeface="+mn-lt"/>
                <a:ea typeface="+mn-ea"/>
                <a:cs typeface="+mn-cs"/>
              </a:rPr>
              <a:t>感比</a:t>
            </a:r>
            <a:r>
              <a:rPr lang="zh-CN" altLang="en-US" sz="1200" kern="1200" smtClean="0">
                <a:solidFill>
                  <a:schemeClr val="tx1"/>
                </a:solidFill>
                <a:latin typeface="+mn-lt"/>
                <a:ea typeface="+mn-ea"/>
                <a:cs typeface="+mn-cs"/>
              </a:rPr>
              <a:t>特位最终更新的信</a:t>
            </a:r>
            <a:r>
              <a:rPr lang="zh-CN" altLang="en-US" sz="1200" kern="1200" dirty="0" smtClean="0">
                <a:solidFill>
                  <a:schemeClr val="tx1"/>
                </a:solidFill>
                <a:latin typeface="+mn-lt"/>
                <a:ea typeface="+mn-ea"/>
                <a:cs typeface="+mn-cs"/>
              </a:rPr>
              <a:t>息，传递给子译码器</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用来纠正对应的</a:t>
            </a:r>
            <a:r>
              <a:rPr lang="en-US" altLang="zh-CN" sz="1200" kern="1200" dirty="0" smtClean="0">
                <a:solidFill>
                  <a:schemeClr val="tx1"/>
                </a:solidFill>
                <a:latin typeface="+mn-lt"/>
                <a:ea typeface="+mn-ea"/>
                <a:cs typeface="+mn-cs"/>
              </a:rPr>
              <a:t>VN</a:t>
            </a:r>
            <a:r>
              <a:rPr lang="zh-CN" altLang="en-US" sz="1200" kern="1200" dirty="0" smtClean="0">
                <a:solidFill>
                  <a:schemeClr val="tx1"/>
                </a:solidFill>
                <a:latin typeface="+mn-lt"/>
                <a:ea typeface="+mn-ea"/>
                <a:cs typeface="+mn-cs"/>
              </a:rPr>
              <a:t>，并重复第一次超迭代的过程。</a:t>
            </a:r>
            <a:r>
              <a:rPr lang="zh-CN" altLang="en-US" sz="1200" b="1" kern="1200" dirty="0" smtClean="0">
                <a:solidFill>
                  <a:schemeClr val="tx1"/>
                </a:solidFill>
                <a:latin typeface="+mn-lt"/>
                <a:ea typeface="+mn-ea"/>
                <a:cs typeface="+mn-cs"/>
              </a:rPr>
              <a:t>译码过程会持续到子译码器</a:t>
            </a:r>
            <a:r>
              <a:rPr lang="en-US" altLang="zh-CN" sz="1200" b="1" kern="1200" dirty="0" smtClean="0">
                <a:solidFill>
                  <a:schemeClr val="tx1"/>
                </a:solidFill>
                <a:latin typeface="+mn-lt"/>
                <a:ea typeface="+mn-ea"/>
                <a:cs typeface="+mn-cs"/>
              </a:rPr>
              <a:t>1</a:t>
            </a:r>
            <a:r>
              <a:rPr lang="zh-CN" altLang="en-US" sz="1200" b="1" kern="1200" dirty="0" smtClean="0">
                <a:solidFill>
                  <a:schemeClr val="tx1"/>
                </a:solidFill>
                <a:latin typeface="+mn-lt"/>
                <a:ea typeface="+mn-ea"/>
                <a:cs typeface="+mn-cs"/>
              </a:rPr>
              <a:t>正确收敛或达到最大超迭代次数为止。</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在错误绝对数定位准则下，（</a:t>
            </a:r>
            <a:r>
              <a:rPr lang="en-US" altLang="zh-CN" sz="1200" kern="1200" dirty="0" smtClean="0">
                <a:solidFill>
                  <a:schemeClr val="tx1"/>
                </a:solidFill>
                <a:latin typeface="+mn-lt"/>
                <a:ea typeface="+mn-ea"/>
                <a:cs typeface="+mn-cs"/>
              </a:rPr>
              <a:t>1057,813</a:t>
            </a:r>
            <a:r>
              <a:rPr lang="zh-CN" altLang="en-US" sz="1200" kern="1200" dirty="0" smtClean="0">
                <a:solidFill>
                  <a:schemeClr val="tx1"/>
                </a:solidFill>
                <a:latin typeface="+mn-lt"/>
                <a:ea typeface="+mn-ea"/>
                <a:cs typeface="+mn-cs"/>
              </a:rPr>
              <a:t>）码的易感度序列排序之后如图所示，在没有实际码率需求的情况下，选取瀑布区上的某一点作为易感度门限，分别选择</a:t>
            </a:r>
            <a:r>
              <a:rPr lang="en-US" altLang="zh-CN" sz="1200" kern="1200" dirty="0" smtClean="0">
                <a:solidFill>
                  <a:schemeClr val="tx1"/>
                </a:solidFill>
                <a:latin typeface="+mn-lt"/>
                <a:ea typeface="+mn-ea"/>
                <a:cs typeface="+mn-cs"/>
              </a:rPr>
              <a:t>36</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48</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60</a:t>
            </a:r>
            <a:r>
              <a:rPr lang="zh-CN" altLang="en-US" sz="1200" kern="1200" dirty="0" smtClean="0">
                <a:solidFill>
                  <a:schemeClr val="tx1"/>
                </a:solidFill>
                <a:latin typeface="+mn-lt"/>
                <a:ea typeface="+mn-ea"/>
                <a:cs typeface="+mn-cs"/>
              </a:rPr>
              <a:t>位易感比特，以</a:t>
            </a:r>
            <a:r>
              <a:rPr lang="en-US" altLang="zh-CN" sz="1200" kern="1200" dirty="0" smtClean="0">
                <a:solidFill>
                  <a:schemeClr val="tx1"/>
                </a:solidFill>
                <a:latin typeface="+mn-lt"/>
                <a:ea typeface="+mn-ea"/>
                <a:cs typeface="+mn-cs"/>
              </a:rPr>
              <a:t>48</a:t>
            </a:r>
            <a:r>
              <a:rPr lang="zh-CN" altLang="en-US" sz="1200" kern="1200" dirty="0" smtClean="0">
                <a:solidFill>
                  <a:schemeClr val="tx1"/>
                </a:solidFill>
                <a:latin typeface="+mn-lt"/>
                <a:ea typeface="+mn-ea"/>
                <a:cs typeface="+mn-cs"/>
              </a:rPr>
              <a:t>位为例，码率损失为。。经过易感比特保护之后，错误平台。。。并且保护的位数越多，码率损失越大，性能也越好。随机比特保护的情况下没有错误平台的显著改善。</a:t>
            </a: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选择结构更好</a:t>
            </a:r>
            <a:r>
              <a:rPr lang="en-US" altLang="zh-CN" sz="1200" kern="1200" dirty="0" smtClean="0">
                <a:solidFill>
                  <a:schemeClr val="tx1"/>
                </a:solidFill>
                <a:latin typeface="+mn-lt"/>
                <a:ea typeface="+mn-ea"/>
                <a:cs typeface="+mn-cs"/>
              </a:rPr>
              <a:t>PEG</a:t>
            </a:r>
            <a:r>
              <a:rPr lang="zh-CN" altLang="en-US" sz="1200" kern="1200" dirty="0" smtClean="0">
                <a:solidFill>
                  <a:schemeClr val="tx1"/>
                </a:solidFill>
                <a:latin typeface="+mn-lt"/>
                <a:ea typeface="+mn-ea"/>
                <a:cs typeface="+mn-cs"/>
              </a:rPr>
              <a:t>码作保护码，在</a:t>
            </a:r>
            <a:r>
              <a:rPr lang="en-US" altLang="zh-CN" sz="1200" kern="1200" dirty="0" smtClean="0">
                <a:solidFill>
                  <a:schemeClr val="tx1"/>
                </a:solidFill>
                <a:latin typeface="+mn-lt"/>
                <a:ea typeface="+mn-ea"/>
                <a:cs typeface="+mn-cs"/>
              </a:rPr>
              <a:t>10</a:t>
            </a:r>
            <a:r>
              <a:rPr lang="en-US" altLang="zh-CN" sz="1200" kern="1200" baseline="300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进一步实现了</a:t>
            </a:r>
            <a:r>
              <a:rPr lang="en-US" altLang="zh-CN" sz="1200" kern="1200" dirty="0" smtClean="0">
                <a:solidFill>
                  <a:schemeClr val="tx1"/>
                </a:solidFill>
                <a:latin typeface="+mn-lt"/>
                <a:ea typeface="+mn-ea"/>
                <a:cs typeface="+mn-cs"/>
              </a:rPr>
              <a:t>0.3dB</a:t>
            </a:r>
            <a:r>
              <a:rPr lang="zh-CN" altLang="en-US" sz="1200" kern="1200" dirty="0" smtClean="0">
                <a:solidFill>
                  <a:schemeClr val="tx1"/>
                </a:solidFill>
                <a:latin typeface="+mn-lt"/>
                <a:ea typeface="+mn-ea"/>
                <a:cs typeface="+mn-cs"/>
              </a:rPr>
              <a:t>编码增益。</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振荡定位准则下分别选择</a:t>
            </a:r>
            <a:r>
              <a:rPr lang="en-US" altLang="zh-CN"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30</a:t>
            </a:r>
            <a:r>
              <a:rPr lang="zh-CN" altLang="en-US" sz="1200" kern="1200" dirty="0" smtClean="0">
                <a:solidFill>
                  <a:schemeClr val="tx1"/>
                </a:solidFill>
                <a:latin typeface="+mn-lt"/>
                <a:ea typeface="+mn-ea"/>
                <a:cs typeface="+mn-cs"/>
              </a:rPr>
              <a:t>位易感比特，以</a:t>
            </a:r>
            <a:r>
              <a:rPr lang="en-US" altLang="zh-CN" sz="1200" kern="1200" dirty="0" smtClean="0">
                <a:solidFill>
                  <a:schemeClr val="tx1"/>
                </a:solidFill>
                <a:latin typeface="+mn-lt"/>
                <a:ea typeface="+mn-ea"/>
                <a:cs typeface="+mn-cs"/>
              </a:rPr>
              <a:t>30</a:t>
            </a:r>
            <a:r>
              <a:rPr lang="zh-CN" altLang="en-US" sz="1200" kern="1200" dirty="0" smtClean="0">
                <a:solidFill>
                  <a:schemeClr val="tx1"/>
                </a:solidFill>
                <a:latin typeface="+mn-lt"/>
                <a:ea typeface="+mn-ea"/>
                <a:cs typeface="+mn-cs"/>
              </a:rPr>
              <a:t>位为例，码率损失为。。。经过保护之后，错误平台。。。并且与错误绝对数准则相比，振荡定位准则在较少易感比特下却实现了更低的</a:t>
            </a:r>
            <a:r>
              <a:rPr lang="en-US" altLang="zh-CN" sz="1200" kern="1200" dirty="0" smtClean="0">
                <a:solidFill>
                  <a:schemeClr val="tx1"/>
                </a:solidFill>
                <a:latin typeface="+mn-lt"/>
                <a:ea typeface="+mn-ea"/>
                <a:cs typeface="+mn-cs"/>
              </a:rPr>
              <a:t>BER</a:t>
            </a:r>
            <a:r>
              <a:rPr lang="zh-CN" altLang="en-US" sz="1200" kern="1200" dirty="0" smtClean="0">
                <a:solidFill>
                  <a:schemeClr val="tx1"/>
                </a:solidFill>
                <a:latin typeface="+mn-lt"/>
                <a:ea typeface="+mn-ea"/>
                <a:cs typeface="+mn-cs"/>
              </a:rPr>
              <a:t>。换做</a:t>
            </a:r>
            <a:r>
              <a:rPr lang="en-US" altLang="zh-CN" sz="1200" kern="1200" dirty="0" smtClean="0">
                <a:solidFill>
                  <a:schemeClr val="tx1"/>
                </a:solidFill>
                <a:latin typeface="+mn-lt"/>
                <a:ea typeface="+mn-ea"/>
                <a:cs typeface="+mn-cs"/>
              </a:rPr>
              <a:t>PEG</a:t>
            </a:r>
            <a:r>
              <a:rPr lang="zh-CN" altLang="en-US" sz="1200" kern="1200" dirty="0" smtClean="0">
                <a:solidFill>
                  <a:schemeClr val="tx1"/>
                </a:solidFill>
                <a:latin typeface="+mn-lt"/>
                <a:ea typeface="+mn-ea"/>
                <a:cs typeface="+mn-cs"/>
              </a:rPr>
              <a:t>码做保护码，在</a:t>
            </a:r>
            <a:r>
              <a:rPr lang="en-US" altLang="zh-CN" sz="1200" kern="1200" dirty="0" smtClean="0">
                <a:solidFill>
                  <a:schemeClr val="tx1"/>
                </a:solidFill>
                <a:latin typeface="+mn-lt"/>
                <a:ea typeface="+mn-ea"/>
                <a:cs typeface="+mn-cs"/>
              </a:rPr>
              <a:t>10</a:t>
            </a:r>
            <a:r>
              <a:rPr lang="en-US" altLang="zh-CN" sz="1200" kern="1200" baseline="300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进一步实现了</a:t>
            </a:r>
            <a:r>
              <a:rPr lang="en-US" altLang="zh-CN" sz="1200" kern="1200" dirty="0" smtClean="0">
                <a:solidFill>
                  <a:schemeClr val="tx1"/>
                </a:solidFill>
                <a:latin typeface="+mn-lt"/>
                <a:ea typeface="+mn-ea"/>
                <a:cs typeface="+mn-cs"/>
              </a:rPr>
              <a:t>0.2dB</a:t>
            </a:r>
            <a:r>
              <a:rPr lang="zh-CN" altLang="en-US" sz="1200" kern="1200" dirty="0" smtClean="0">
                <a:solidFill>
                  <a:schemeClr val="tx1"/>
                </a:solidFill>
                <a:latin typeface="+mn-lt"/>
                <a:ea typeface="+mn-ea"/>
                <a:cs typeface="+mn-cs"/>
              </a:rPr>
              <a:t>编码增益。</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为了找到更加实用的译码方案，我们将对上述三种译码方案进行复杂度分析。</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在每一次迭代中，浮点</a:t>
                </a:r>
                <a:r>
                  <a:rPr lang="zh-CN" altLang="zh-CN" sz="1200" dirty="0"/>
                  <a:t>乘法次数为</a:t>
                </a:r>
                <a14:m>
                  <m:oMath xmlns:m="http://schemas.openxmlformats.org/officeDocument/2006/math">
                    <m:r>
                      <a:rPr lang="zh-CN" altLang="en-US" sz="1200" i="1">
                        <a:latin typeface="Cambria Math" panose="02040503050406030204" pitchFamily="18" charset="0"/>
                      </a:rPr>
                      <m:t>𝐶</m:t>
                    </m:r>
                    <m:r>
                      <a:rPr lang="zh-CN" altLang="en-US" sz="1200">
                        <a:latin typeface="Cambria Math" panose="02040503050406030204" pitchFamily="18" charset="0"/>
                      </a:rPr>
                      <m:t>=6×</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𝑛</m:t>
                        </m:r>
                      </m:e>
                      <m:sub>
                        <m:r>
                          <a:rPr lang="zh-CN" altLang="en-US" sz="1200" i="1">
                            <a:latin typeface="Cambria Math" panose="02040503050406030204" pitchFamily="18" charset="0"/>
                          </a:rPr>
                          <m:t>𝑣</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𝑑</m:t>
                        </m:r>
                      </m:e>
                      <m:sub>
                        <m:r>
                          <a:rPr lang="zh-CN" altLang="en-US" sz="1200" i="1">
                            <a:latin typeface="Cambria Math" panose="02040503050406030204" pitchFamily="18" charset="0"/>
                          </a:rPr>
                          <m:t>𝑣</m:t>
                        </m:r>
                      </m:sub>
                    </m:sSub>
                    <m:r>
                      <a:rPr lang="zh-CN" altLang="en-US" sz="1200">
                        <a:latin typeface="Cambria Math" panose="02040503050406030204" pitchFamily="18" charset="0"/>
                      </a:rPr>
                      <m:t>×</m:t>
                    </m:r>
                    <m:r>
                      <a:rPr lang="zh-CN" altLang="en-US" sz="1200" i="1">
                        <a:latin typeface="Cambria Math" panose="02040503050406030204" pitchFamily="18" charset="0"/>
                      </a:rPr>
                      <m:t>𝑁</m:t>
                    </m:r>
                  </m:oMath>
                </a14:m>
                <a:r>
                  <a:rPr lang="zh-CN" altLang="en-US" sz="1200" dirty="0" smtClean="0"/>
                  <a:t>。</a:t>
                </a:r>
                <a:endParaRPr lang="en-US" altLang="zh-CN" sz="1200" dirty="0" smtClean="0"/>
              </a:p>
              <a:p>
                <a:r>
                  <a:rPr lang="zh-CN" altLang="en-US" sz="1200" kern="1200" dirty="0" smtClean="0">
                    <a:solidFill>
                      <a:schemeClr val="tx1"/>
                    </a:solidFill>
                    <a:effectLst/>
                    <a:latin typeface="+mn-lt"/>
                    <a:ea typeface="+mn-ea"/>
                    <a:cs typeface="+mn-cs"/>
                  </a:rPr>
                  <a:t>其中，</a:t>
                </a:r>
                <a:r>
                  <a:rPr lang="en-US" altLang="zh-CN" sz="1200" kern="1200" dirty="0" err="1" smtClean="0">
                    <a:solidFill>
                      <a:schemeClr val="tx1"/>
                    </a:solidFill>
                    <a:effectLst/>
                    <a:latin typeface="+mn-lt"/>
                    <a:ea typeface="+mn-ea"/>
                    <a:cs typeface="+mn-cs"/>
                  </a:rPr>
                  <a:t>d</a:t>
                </a:r>
                <a:r>
                  <a:rPr lang="en-US" altLang="zh-CN" sz="1200" kern="1200" baseline="-25000" dirty="0" err="1" smtClean="0">
                    <a:solidFill>
                      <a:schemeClr val="tx1"/>
                    </a:solidFill>
                    <a:effectLst/>
                    <a:latin typeface="+mn-lt"/>
                    <a:ea typeface="+mn-ea"/>
                    <a:cs typeface="+mn-cs"/>
                  </a:rPr>
                  <a:t>v</a:t>
                </a:r>
                <a:r>
                  <a:rPr lang="en-US" altLang="zh-CN" sz="1200" kern="1200" dirty="0" err="1" smtClean="0">
                    <a:solidFill>
                      <a:schemeClr val="tx1"/>
                    </a:solidFill>
                    <a:effectLst/>
                    <a:latin typeface="+mn-lt"/>
                    <a:ea typeface="+mn-ea"/>
                    <a:cs typeface="+mn-cs"/>
                  </a:rPr>
                  <a:t>是奇偶校验矩阵的列重</a:t>
                </a:r>
                <a:r>
                  <a:rPr lang="en-US" altLang="zh-CN" sz="1200" kern="120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a:t>
                </a:r>
                <a:r>
                  <a:rPr lang="en-US" altLang="zh-CN" sz="1200" kern="1200" baseline="-25000" dirty="0" err="1" smtClean="0">
                    <a:solidFill>
                      <a:schemeClr val="tx1"/>
                    </a:solidFill>
                    <a:effectLst/>
                    <a:latin typeface="+mn-lt"/>
                    <a:ea typeface="+mn-ea"/>
                    <a:cs typeface="+mn-cs"/>
                  </a:rPr>
                  <a:t>v</a:t>
                </a:r>
                <a:r>
                  <a:rPr lang="en-US" altLang="zh-CN" sz="1200" kern="1200" dirty="0" err="1" smtClean="0">
                    <a:solidFill>
                      <a:schemeClr val="tx1"/>
                    </a:solidFill>
                    <a:effectLst/>
                    <a:latin typeface="+mn-lt"/>
                    <a:ea typeface="+mn-ea"/>
                    <a:cs typeface="+mn-cs"/>
                  </a:rPr>
                  <a:t>是变量节点的</a:t>
                </a:r>
                <a:r>
                  <a:rPr lang="zh-CN" altLang="zh-CN" sz="1200" kern="1200" dirty="0" smtClean="0">
                    <a:solidFill>
                      <a:schemeClr val="tx1"/>
                    </a:solidFill>
                    <a:effectLst/>
                    <a:latin typeface="+mn-lt"/>
                    <a:ea typeface="+mn-ea"/>
                    <a:cs typeface="+mn-cs"/>
                  </a:rPr>
                  <a:t>数量，</a:t>
                </a:r>
                <a:r>
                  <a:rPr lang="en-US" altLang="zh-CN" sz="1200" i="1"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为平均迭代次数</a:t>
                </a:r>
                <a:r>
                  <a:rPr lang="zh-CN" altLang="en-US" sz="1200" kern="1200" dirty="0" smtClean="0">
                    <a:solidFill>
                      <a:schemeClr val="tx1"/>
                    </a:solidFill>
                    <a:effectLst/>
                    <a:latin typeface="+mn-lt"/>
                    <a:ea typeface="+mn-ea"/>
                    <a:cs typeface="+mn-cs"/>
                  </a:rPr>
                  <a:t>。</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SPA</a:t>
                </a:r>
                <a:r>
                  <a:rPr lang="zh-CN" altLang="en-US" sz="1200" dirty="0" smtClean="0"/>
                  <a:t>算法的一次迭代的，浮点乘法数位</a:t>
                </a:r>
                <a:r>
                  <a:rPr lang="en-US" altLang="zh-CN" sz="1200" dirty="0" smtClean="0"/>
                  <a:t>6</a:t>
                </a:r>
                <a:r>
                  <a:rPr lang="zh-CN" altLang="en-US" sz="1200" dirty="0" smtClean="0"/>
                  <a:t>*</a:t>
                </a:r>
                <a:r>
                  <a:rPr lang="en-US" altLang="zh-CN" sz="1200" dirty="0" smtClean="0"/>
                  <a:t>1629</a:t>
                </a:r>
                <a:r>
                  <a:rPr lang="zh-CN" altLang="en-US" sz="1200" dirty="0" smtClean="0"/>
                  <a:t>*</a:t>
                </a:r>
                <a:r>
                  <a:rPr lang="en-US" altLang="zh-CN" sz="1200" dirty="0" smtClean="0"/>
                  <a:t>7</a:t>
                </a:r>
                <a:r>
                  <a:rPr lang="zh-CN" altLang="en-US" sz="1200" dirty="0" smtClean="0"/>
                  <a:t>*</a:t>
                </a:r>
                <a:r>
                  <a:rPr lang="en-US" altLang="zh-CN" sz="1200" dirty="0" smtClean="0"/>
                  <a:t>3.2</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三种两阶段译码算法的</a:t>
                </a:r>
                <a:r>
                  <a:rPr lang="en-US" altLang="zh-CN" sz="1200" kern="1200" dirty="0" smtClean="0">
                    <a:solidFill>
                      <a:schemeClr val="tx1"/>
                    </a:solidFill>
                    <a:effectLst/>
                    <a:latin typeface="+mn-lt"/>
                    <a:ea typeface="+mn-ea"/>
                    <a:cs typeface="+mn-cs"/>
                  </a:rPr>
                  <a:t>d</a:t>
                </a:r>
                <a:r>
                  <a:rPr lang="en-US" altLang="zh-CN" sz="1200" kern="1200" baseline="-25000" dirty="0" smtClean="0">
                    <a:solidFill>
                      <a:schemeClr val="tx1"/>
                    </a:solidFill>
                    <a:effectLst/>
                    <a:latin typeface="+mn-lt"/>
                    <a:ea typeface="+mn-ea"/>
                    <a:cs typeface="+mn-cs"/>
                  </a:rPr>
                  <a:t>v</a:t>
                </a:r>
                <a:r>
                  <a:rPr lang="zh-CN" altLang="en-US" sz="1200" kern="1200" baseline="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a:t>
                </a:r>
                <a:r>
                  <a:rPr lang="en-US" altLang="zh-CN" sz="1200" kern="1200" baseline="-25000" dirty="0" err="1" smtClean="0">
                    <a:solidFill>
                      <a:schemeClr val="tx1"/>
                    </a:solidFill>
                    <a:effectLst/>
                    <a:latin typeface="+mn-lt"/>
                    <a:ea typeface="+mn-ea"/>
                    <a:cs typeface="+mn-cs"/>
                  </a:rPr>
                  <a:t>v</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N </a:t>
                </a:r>
                <a:r>
                  <a:rPr lang="zh-CN" altLang="en-US" sz="1200" kern="1200" baseline="0" dirty="0" smtClean="0">
                    <a:solidFill>
                      <a:schemeClr val="tx1"/>
                    </a:solidFill>
                    <a:effectLst/>
                    <a:latin typeface="+mn-lt"/>
                    <a:ea typeface="+mn-ea"/>
                    <a:cs typeface="+mn-cs"/>
                  </a:rPr>
                  <a:t>，在表中列出。</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smtClean="0">
                    <a:solidFill>
                      <a:schemeClr val="tx1"/>
                    </a:solidFill>
                    <a:effectLst/>
                    <a:latin typeface="+mn-lt"/>
                    <a:ea typeface="+mn-ea"/>
                    <a:cs typeface="+mn-cs"/>
                  </a:rPr>
                  <a:t>可以计算三种译码算法在一次迭代中的浮点乘法数。定义，相对于</a:t>
                </a:r>
                <a:r>
                  <a:rPr lang="en-US" altLang="zh-CN" sz="1200" kern="1200" baseline="0" dirty="0" smtClean="0">
                    <a:solidFill>
                      <a:schemeClr val="tx1"/>
                    </a:solidFill>
                    <a:effectLst/>
                    <a:latin typeface="+mn-lt"/>
                    <a:ea typeface="+mn-ea"/>
                    <a:cs typeface="+mn-cs"/>
                  </a:rPr>
                  <a:t>SPA</a:t>
                </a:r>
                <a:r>
                  <a:rPr lang="zh-CN" altLang="en-US" sz="1200" kern="1200" baseline="0" dirty="0" smtClean="0">
                    <a:solidFill>
                      <a:schemeClr val="tx1"/>
                    </a:solidFill>
                    <a:effectLst/>
                    <a:latin typeface="+mn-lt"/>
                    <a:ea typeface="+mn-ea"/>
                    <a:cs typeface="+mn-cs"/>
                  </a:rPr>
                  <a:t>算法所降低的计算开销为</a:t>
                </a:r>
                <a:r>
                  <a:rPr lang="en-US" altLang="zh-CN" sz="1200" kern="1200" baseline="0" dirty="0" smtClean="0">
                    <a:solidFill>
                      <a:schemeClr val="tx1"/>
                    </a:solidFill>
                    <a:effectLst/>
                    <a:latin typeface="+mn-lt"/>
                    <a:ea typeface="+mn-ea"/>
                    <a:cs typeface="+mn-cs"/>
                  </a:rPr>
                  <a:t>R=1-C/C</a:t>
                </a:r>
                <a:r>
                  <a:rPr lang="en-US" altLang="zh-CN" sz="1200" kern="1200" baseline="-25000" dirty="0" smtClean="0">
                    <a:solidFill>
                      <a:schemeClr val="tx1"/>
                    </a:solidFill>
                    <a:effectLst/>
                    <a:latin typeface="+mn-lt"/>
                    <a:ea typeface="+mn-ea"/>
                    <a:cs typeface="+mn-cs"/>
                  </a:rPr>
                  <a:t>SPA</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smtClean="0">
                    <a:solidFill>
                      <a:schemeClr val="tx1"/>
                    </a:solidFill>
                    <a:effectLst/>
                    <a:latin typeface="+mn-lt"/>
                    <a:ea typeface="+mn-ea"/>
                    <a:cs typeface="+mn-cs"/>
                  </a:rPr>
                  <a:t>得出，两阶段译码算法降低大约</a:t>
                </a:r>
                <a:r>
                  <a:rPr lang="en-US" altLang="zh-CN" sz="1200" kern="1200" baseline="0" dirty="0" smtClean="0">
                    <a:solidFill>
                      <a:schemeClr val="tx1"/>
                    </a:solidFill>
                    <a:effectLst/>
                    <a:latin typeface="+mn-lt"/>
                    <a:ea typeface="+mn-ea"/>
                    <a:cs typeface="+mn-cs"/>
                  </a:rPr>
                  <a:t>34%</a:t>
                </a:r>
                <a:r>
                  <a:rPr lang="zh-CN" altLang="en-US" sz="1200" kern="1200" baseline="0" dirty="0" smtClean="0">
                    <a:solidFill>
                      <a:schemeClr val="tx1"/>
                    </a:solidFill>
                    <a:effectLst/>
                    <a:latin typeface="+mn-lt"/>
                    <a:ea typeface="+mn-ea"/>
                    <a:cs typeface="+mn-cs"/>
                  </a:rPr>
                  <a:t>的计算开销，两阶段交替译码算法大约降低</a:t>
                </a:r>
                <a:r>
                  <a:rPr lang="en-US" altLang="zh-CN" sz="1200" kern="1200" baseline="0" dirty="0" smtClean="0">
                    <a:solidFill>
                      <a:schemeClr val="tx1"/>
                    </a:solidFill>
                    <a:effectLst/>
                    <a:latin typeface="+mn-lt"/>
                    <a:ea typeface="+mn-ea"/>
                    <a:cs typeface="+mn-cs"/>
                  </a:rPr>
                  <a:t>33%</a:t>
                </a:r>
                <a:r>
                  <a:rPr lang="zh-CN" altLang="en-US" sz="1200" kern="1200" baseline="0" dirty="0" smtClean="0">
                    <a:solidFill>
                      <a:schemeClr val="tx1"/>
                    </a:solidFill>
                    <a:effectLst/>
                    <a:latin typeface="+mn-lt"/>
                    <a:ea typeface="+mn-ea"/>
                    <a:cs typeface="+mn-cs"/>
                  </a:rPr>
                  <a:t>的计算开销，混合两阶段译码算法降低大约</a:t>
                </a:r>
                <a:r>
                  <a:rPr lang="en-US" altLang="zh-CN" sz="1200" kern="1200" baseline="0" dirty="0" smtClean="0">
                    <a:solidFill>
                      <a:schemeClr val="tx1"/>
                    </a:solidFill>
                    <a:effectLst/>
                    <a:latin typeface="+mn-lt"/>
                    <a:ea typeface="+mn-ea"/>
                    <a:cs typeface="+mn-cs"/>
                  </a:rPr>
                  <a:t>32%</a:t>
                </a:r>
                <a:r>
                  <a:rPr lang="zh-CN" altLang="en-US" sz="1200" kern="1200" baseline="0" dirty="0" smtClean="0">
                    <a:solidFill>
                      <a:schemeClr val="tx1"/>
                    </a:solidFill>
                    <a:effectLst/>
                    <a:latin typeface="+mn-lt"/>
                    <a:ea typeface="+mn-ea"/>
                    <a:cs typeface="+mn-cs"/>
                  </a:rPr>
                  <a:t>的计算开销。</a:t>
                </a:r>
                <a:endParaRPr lang="en-US" altLang="zh-CN" sz="1200" kern="1200" baseline="0" dirty="0" smtClean="0">
                  <a:solidFill>
                    <a:schemeClr val="tx1"/>
                  </a:solidFill>
                  <a:effectLst/>
                  <a:latin typeface="+mn-lt"/>
                  <a:ea typeface="+mn-ea"/>
                  <a:cs typeface="+mn-cs"/>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最后不考虑蒙特卡洛定位过程，比较单一码的</a:t>
                </a:r>
                <a:r>
                  <a:rPr lang="en-US" altLang="zh-CN" sz="1200" kern="1200" dirty="0" smtClean="0">
                    <a:solidFill>
                      <a:schemeClr val="tx1"/>
                    </a:solidFill>
                    <a:latin typeface="+mn-lt"/>
                    <a:ea typeface="+mn-ea"/>
                    <a:cs typeface="+mn-cs"/>
                  </a:rPr>
                  <a:t>SPA</a:t>
                </a:r>
                <a:r>
                  <a:rPr lang="zh-CN" altLang="en-US" sz="1200" kern="1200" dirty="0" smtClean="0">
                    <a:solidFill>
                      <a:schemeClr val="tx1"/>
                    </a:solidFill>
                    <a:latin typeface="+mn-lt"/>
                    <a:ea typeface="+mn-ea"/>
                    <a:cs typeface="+mn-cs"/>
                  </a:rPr>
                  <a:t>译码器和局部</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译码器的计算复杂度。浮点乘法计算公式。。。其中。。。通过实验数据和计算得出，两种定位准则下的</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译码器的复杂度增量分别为。。。</a:t>
                </a:r>
                <a:endParaRPr lang="zh-CN" altLang="en-US" sz="1200" kern="1200" dirty="0" smtClean="0">
                  <a:solidFill>
                    <a:schemeClr val="tx1"/>
                  </a:solidFill>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上述两种方案均基于级联码结构，但考虑到级联码的编译复杂度始终偏高，实用性较低。所以这一部分巧妙利用缩短码的结构，对易感比特进行剔除，旨在实现单一码错误平台的改善。</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smtClean="0"/>
              <a:t>接下来，我将从5个部分来介绍我的课题。</a:t>
            </a:r>
            <a:r>
              <a:rPr lang="zh-CN" dirty="0" smtClean="0"/>
              <a:t>主要工作为三部分。</a:t>
            </a:r>
            <a:endParaRPr lang="zh-CN" dirty="0" smtClean="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由于</a:t>
                </a:r>
                <a14:m>
                  <m:oMath xmlns:m="http://schemas.openxmlformats.org/officeDocument/2006/math">
                    <m:r>
                      <a:rPr lang="zh-CN" altLang="en-US" sz="1200" i="1">
                        <a:latin typeface="Cambria Math" panose="02040503050406030204" pitchFamily="18" charset="0"/>
                      </a:rPr>
                      <m:t>𝑠</m:t>
                    </m:r>
                    <m:r>
                      <a:rPr lang="zh-CN" altLang="en-US" sz="1200">
                        <a:latin typeface="Cambria Math" panose="02040503050406030204" pitchFamily="18" charset="0"/>
                      </a:rPr>
                      <m:t>≫1</m:t>
                    </m:r>
                  </m:oMath>
                </a14:m>
                <a:r>
                  <a:rPr lang="zh-CN" altLang="en-US" sz="1200" dirty="0" smtClean="0"/>
                  <a:t>且</a:t>
                </a:r>
                <a:r>
                  <a:rPr lang="zh-CN" altLang="en-US" sz="1200" b="1" dirty="0" smtClean="0"/>
                  <a:t>Ｘ</a:t>
                </a:r>
                <a:r>
                  <a:rPr lang="zh-CN" altLang="en-US" sz="1200" dirty="0" smtClean="0"/>
                  <a:t>矩阵的行重较小，因此全局耦合</a:t>
                </a:r>
                <a:r>
                  <a:rPr lang="en-US" altLang="zh-CN" sz="1200" dirty="0" smtClean="0"/>
                  <a:t>CN</a:t>
                </a:r>
                <a:r>
                  <a:rPr lang="zh-CN" altLang="en-US" sz="1200" dirty="0" smtClean="0"/>
                  <a:t>和子</a:t>
                </a:r>
                <a:r>
                  <a:rPr lang="en-US" altLang="zh-CN" sz="1200" dirty="0" smtClean="0"/>
                  <a:t>Tanner</a:t>
                </a:r>
                <a:r>
                  <a:rPr lang="zh-CN" altLang="en-US" sz="1200" dirty="0" smtClean="0"/>
                  <a:t>之间的连接关系是稀疏的。</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为了进一步强化两阶段之间的耦合度，我们提出了非稀疏耦合结构。</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rPr>
                  <a:t>定义</a:t>
                </a:r>
                <a:r>
                  <a:rPr lang="zh-CN" altLang="zh-CN" sz="1200" dirty="0" smtClean="0">
                    <a:solidFill>
                      <a:schemeClr val="bg1"/>
                    </a:solidFill>
                  </a:rPr>
                  <a:t>一个从变量节点</a:t>
                </a:r>
                <a:r>
                  <a:rPr lang="en-US" altLang="zh-CN" sz="1200" dirty="0" smtClean="0">
                    <a:solidFill>
                      <a:schemeClr val="bg1"/>
                    </a:solidFill>
                  </a:rPr>
                  <a:t> </a:t>
                </a:r>
                <a:r>
                  <a:rPr lang="en-US" altLang="zh-CN" sz="1200" i="1" dirty="0" smtClean="0">
                    <a:solidFill>
                      <a:schemeClr val="bg1"/>
                    </a:solidFill>
                    <a:latin typeface="Times New Roman" panose="02020603050405020304" pitchFamily="18" charset="0"/>
                    <a:cs typeface="Times New Roman" panose="02020603050405020304" pitchFamily="18" charset="0"/>
                  </a:rPr>
                  <a:t>j </a:t>
                </a:r>
                <a:r>
                  <a:rPr lang="zh-CN" altLang="zh-CN" sz="1200" dirty="0" smtClean="0">
                    <a:solidFill>
                      <a:schemeClr val="bg1"/>
                    </a:solidFill>
                  </a:rPr>
                  <a:t>到全局耦合检验节点</a:t>
                </a:r>
                <a:r>
                  <a:rPr lang="en-US" altLang="zh-CN" sz="1200" dirty="0" smtClean="0">
                    <a:solidFill>
                      <a:schemeClr val="bg1"/>
                    </a:solidFill>
                  </a:rPr>
                  <a:t> </a:t>
                </a:r>
                <a:r>
                  <a:rPr lang="en-US" altLang="zh-CN" sz="1200" i="1" dirty="0" smtClean="0">
                    <a:solidFill>
                      <a:schemeClr val="bg1"/>
                    </a:solidFill>
                    <a:latin typeface="Times New Roman" panose="02020603050405020304" pitchFamily="18" charset="0"/>
                    <a:cs typeface="Times New Roman" panose="02020603050405020304" pitchFamily="18" charset="0"/>
                  </a:rPr>
                  <a:t>i</a:t>
                </a:r>
                <a:r>
                  <a:rPr lang="en-US" altLang="zh-CN" sz="1200" i="1" dirty="0" smtClean="0">
                    <a:solidFill>
                      <a:schemeClr val="bg1"/>
                    </a:solidFill>
                  </a:rPr>
                  <a:t> </a:t>
                </a:r>
                <a:r>
                  <a:rPr lang="zh-CN" altLang="zh-CN" sz="1200" dirty="0" smtClean="0">
                    <a:solidFill>
                      <a:schemeClr val="bg1"/>
                    </a:solidFill>
                  </a:rPr>
                  <a:t>的一个映射方程</a:t>
                </a:r>
                <a:r>
                  <a:rPr lang="zh-CN" altLang="en-US" sz="1200" dirty="0" smtClean="0">
                    <a:solidFill>
                      <a:schemeClr val="bg1"/>
                    </a:solidFill>
                  </a:rPr>
                  <a:t>。</a:t>
                </a:r>
                <a:r>
                  <a:rPr lang="zh-CN" altLang="en-US" sz="1200" kern="1200" dirty="0" smtClean="0">
                    <a:solidFill>
                      <a:schemeClr val="tx1"/>
                    </a:solidFill>
                    <a:effectLst/>
                    <a:latin typeface="+mn-lt"/>
                    <a:ea typeface="+mn-ea"/>
                    <a:cs typeface="+mn-cs"/>
                  </a:rPr>
                  <a:t>通过该方程，</a:t>
                </a:r>
                <a:r>
                  <a:rPr lang="zh-CN" altLang="zh-CN" sz="1200" kern="1200" dirty="0" smtClean="0">
                    <a:solidFill>
                      <a:schemeClr val="tx1"/>
                    </a:solidFill>
                    <a:effectLst/>
                    <a:latin typeface="+mn-lt"/>
                    <a:ea typeface="+mn-ea"/>
                    <a:cs typeface="+mn-cs"/>
                  </a:rPr>
                  <a:t>可以得到一个列重为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并满足</a:t>
                </a:r>
                <a:r>
                  <a:rPr lang="en-US" altLang="zh-CN" sz="1200" kern="1200" dirty="0" smtClean="0">
                    <a:solidFill>
                      <a:schemeClr val="tx1"/>
                    </a:solidFill>
                    <a:effectLst/>
                    <a:latin typeface="+mn-lt"/>
                    <a:ea typeface="+mn-ea"/>
                    <a:cs typeface="+mn-cs"/>
                  </a:rPr>
                  <a:t>RC-</a:t>
                </a:r>
                <a:r>
                  <a:rPr lang="zh-CN" altLang="zh-CN" sz="1200" kern="1200" dirty="0" smtClean="0">
                    <a:solidFill>
                      <a:schemeClr val="tx1"/>
                    </a:solidFill>
                    <a:effectLst/>
                    <a:latin typeface="+mn-lt"/>
                    <a:ea typeface="+mn-ea"/>
                    <a:cs typeface="+mn-cs"/>
                  </a:rPr>
                  <a:t>约束</a:t>
                </a:r>
                <a:r>
                  <a:rPr lang="en-US" altLang="zh-CN" sz="1200" kern="1200" dirty="0" smtClean="0">
                    <a:solidFill>
                      <a:schemeClr val="tx1"/>
                    </a:solidFill>
                    <a:effectLst/>
                    <a:latin typeface="+mn-lt"/>
                    <a:ea typeface="+mn-ea"/>
                    <a:cs typeface="+mn-cs"/>
                  </a:rPr>
                  <a:t>k*</a:t>
                </a:r>
                <a:r>
                  <a:rPr lang="en-US" altLang="zh-CN" sz="1200" kern="1200" dirty="0" err="1" smtClean="0">
                    <a:solidFill>
                      <a:schemeClr val="tx1"/>
                    </a:solidFill>
                    <a:effectLst/>
                    <a:latin typeface="+mn-lt"/>
                    <a:ea typeface="+mn-ea"/>
                    <a:cs typeface="+mn-cs"/>
                  </a:rPr>
                  <a:t>nk</a:t>
                </a:r>
                <a:r>
                  <a:rPr lang="zh-CN" altLang="zh-CN" sz="1200" kern="1200" dirty="0" smtClean="0">
                    <a:solidFill>
                      <a:schemeClr val="tx1"/>
                    </a:solidFill>
                    <a:effectLst/>
                    <a:latin typeface="+mn-lt"/>
                    <a:ea typeface="+mn-ea"/>
                    <a:cs typeface="+mn-cs"/>
                  </a:rPr>
                  <a:t>全局耦合</a:t>
                </a:r>
                <a:r>
                  <a:rPr lang="en-US" altLang="zh-CN" sz="1200" b="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矩阵。</a:t>
                </a:r>
                <a:endParaRPr lang="en-US" altLang="zh-CN" sz="1200" kern="1200" dirty="0" smtClean="0">
                  <a:solidFill>
                    <a:schemeClr val="tx1"/>
                  </a:solidFill>
                  <a:effectLst/>
                  <a:latin typeface="+mn-lt"/>
                  <a:ea typeface="+mn-ea"/>
                  <a:cs typeface="+mn-cs"/>
                </a:endParaRPr>
              </a:p>
              <a:p>
                <a:pPr>
                  <a:lnSpc>
                    <a:spcPct val="130000"/>
                  </a:lnSpc>
                </a:pPr>
                <a:r>
                  <a:rPr lang="zh-CN" altLang="en-US" sz="1200" dirty="0" smtClean="0">
                    <a:solidFill>
                      <a:schemeClr val="bg1"/>
                    </a:solidFill>
                  </a:rPr>
                  <a:t>从信息传递的角度分析：</a:t>
                </a:r>
                <a:r>
                  <a:rPr lang="zh-CN" altLang="zh-CN" sz="1200" dirty="0">
                    <a:solidFill>
                      <a:schemeClr val="bg1"/>
                    </a:solidFill>
                  </a:rPr>
                  <a:t>每一个全局耦合</a:t>
                </a:r>
                <a:r>
                  <a:rPr lang="en-US" altLang="zh-CN" sz="1200" dirty="0">
                    <a:solidFill>
                      <a:schemeClr val="bg1"/>
                    </a:solidFill>
                  </a:rPr>
                  <a:t>CNs</a:t>
                </a:r>
                <a:r>
                  <a:rPr lang="zh-CN" altLang="zh-CN" sz="1200" dirty="0">
                    <a:solidFill>
                      <a:schemeClr val="bg1"/>
                    </a:solidFill>
                  </a:rPr>
                  <a:t>都和</a:t>
                </a:r>
                <a:r>
                  <a:rPr lang="zh-CN" altLang="zh-CN" sz="1200" dirty="0" smtClean="0">
                    <a:solidFill>
                      <a:schemeClr val="bg1"/>
                    </a:solidFill>
                  </a:rPr>
                  <a:t>局部子</a:t>
                </a:r>
                <a:r>
                  <a:rPr lang="en-US" altLang="zh-CN" sz="1200" dirty="0" smtClean="0">
                    <a:solidFill>
                      <a:schemeClr val="bg1"/>
                    </a:solidFill>
                  </a:rPr>
                  <a:t>Tanner</a:t>
                </a:r>
                <a:r>
                  <a:rPr lang="zh-CN" altLang="zh-CN" sz="1200" dirty="0" smtClean="0">
                    <a:solidFill>
                      <a:schemeClr val="bg1"/>
                    </a:solidFill>
                  </a:rPr>
                  <a:t>图之间</a:t>
                </a:r>
                <a:r>
                  <a:rPr lang="zh-CN" altLang="en-US" sz="1200" dirty="0" smtClean="0">
                    <a:solidFill>
                      <a:schemeClr val="bg1"/>
                    </a:solidFill>
                  </a:rPr>
                  <a:t>平均有</a:t>
                </a:r>
                <a:r>
                  <a:rPr lang="en-US" altLang="zh-CN" sz="1200" dirty="0" smtClean="0">
                    <a:solidFill>
                      <a:schemeClr val="bg1"/>
                    </a:solidFill>
                  </a:rPr>
                  <a:t>n</a:t>
                </a:r>
                <a:r>
                  <a:rPr lang="zh-CN" altLang="en-US" sz="1200" dirty="0" smtClean="0">
                    <a:solidFill>
                      <a:schemeClr val="bg1"/>
                    </a:solidFill>
                  </a:rPr>
                  <a:t>条边</a:t>
                </a:r>
                <a:r>
                  <a:rPr lang="zh-CN" altLang="zh-CN" sz="1200" dirty="0" smtClean="0">
                    <a:solidFill>
                      <a:schemeClr val="bg1"/>
                    </a:solidFill>
                  </a:rPr>
                  <a:t>连接</a:t>
                </a:r>
                <a:r>
                  <a:rPr lang="zh-CN" altLang="en-US" sz="1200" dirty="0" smtClean="0">
                    <a:solidFill>
                      <a:schemeClr val="bg1"/>
                    </a:solidFill>
                  </a:rPr>
                  <a:t>。</a:t>
                </a:r>
                <a:r>
                  <a:rPr lang="zh-CN" altLang="zh-CN" sz="1200" dirty="0" smtClean="0">
                    <a:solidFill>
                      <a:schemeClr val="bg1"/>
                    </a:solidFill>
                  </a:rPr>
                  <a:t>任意</a:t>
                </a:r>
                <a:r>
                  <a:rPr lang="zh-CN" altLang="zh-CN" sz="1200" dirty="0">
                    <a:solidFill>
                      <a:schemeClr val="bg1"/>
                    </a:solidFill>
                  </a:rPr>
                  <a:t>两</a:t>
                </a:r>
                <a:r>
                  <a:rPr lang="zh-CN" altLang="zh-CN" sz="1200" dirty="0" smtClean="0">
                    <a:solidFill>
                      <a:schemeClr val="bg1"/>
                    </a:solidFill>
                  </a:rPr>
                  <a:t>个局部子</a:t>
                </a:r>
                <a:r>
                  <a:rPr lang="en-US" altLang="zh-CN" sz="1200" dirty="0" smtClean="0">
                    <a:solidFill>
                      <a:schemeClr val="bg1"/>
                    </a:solidFill>
                  </a:rPr>
                  <a:t>Tanner</a:t>
                </a:r>
                <a:r>
                  <a:rPr lang="zh-CN" altLang="zh-CN" sz="1200" dirty="0" smtClean="0">
                    <a:solidFill>
                      <a:schemeClr val="bg1"/>
                    </a:solidFill>
                  </a:rPr>
                  <a:t>图之间</a:t>
                </a:r>
                <a:r>
                  <a:rPr lang="zh-CN" altLang="en-US" sz="1200" dirty="0" smtClean="0">
                    <a:solidFill>
                      <a:schemeClr val="bg1"/>
                    </a:solidFill>
                  </a:rPr>
                  <a:t>大约有</a:t>
                </a:r>
                <a14:m>
                  <m:oMath xmlns:m="http://schemas.openxmlformats.org/officeDocument/2006/math">
                    <m:f>
                      <m:fPr>
                        <m:type m:val="lin"/>
                        <m:ctrlPr>
                          <a:rPr lang="zh-CN" altLang="en-US" sz="1200" i="1">
                            <a:solidFill>
                              <a:schemeClr val="bg1"/>
                            </a:solidFill>
                            <a:latin typeface="Cambria Math" panose="02040503050406030204" pitchFamily="18" charset="0"/>
                          </a:rPr>
                        </m:ctrlPr>
                      </m:fPr>
                      <m:num>
                        <m:sSup>
                          <m:sSupPr>
                            <m:ctrlPr>
                              <a:rPr lang="zh-CN" altLang="en-US" sz="1200" i="1">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𝑛</m:t>
                            </m:r>
                          </m:e>
                          <m:sup>
                            <m:r>
                              <a:rPr lang="zh-CN" altLang="en-US" sz="1200">
                                <a:solidFill>
                                  <a:schemeClr val="bg1"/>
                                </a:solidFill>
                                <a:latin typeface="Cambria Math" panose="02040503050406030204" pitchFamily="18" charset="0"/>
                              </a:rPr>
                              <m:t>2</m:t>
                            </m:r>
                          </m:sup>
                        </m:sSup>
                      </m:num>
                      <m:den>
                        <m:r>
                          <a:rPr lang="zh-CN" altLang="en-US" sz="1200">
                            <a:solidFill>
                              <a:schemeClr val="bg1"/>
                            </a:solidFill>
                            <a:latin typeface="Cambria Math" panose="02040503050406030204" pitchFamily="18" charset="0"/>
                          </a:rPr>
                          <m:t>2</m:t>
                        </m:r>
                      </m:den>
                    </m:f>
                  </m:oMath>
                </a14:m>
                <a:r>
                  <a:rPr lang="zh-CN" altLang="zh-CN" sz="1200" dirty="0">
                    <a:solidFill>
                      <a:schemeClr val="bg1"/>
                    </a:solidFill>
                  </a:rPr>
                  <a:t>条路径</a:t>
                </a:r>
                <a:r>
                  <a:rPr lang="zh-CN" altLang="zh-CN" sz="1200" dirty="0" smtClean="0">
                    <a:solidFill>
                      <a:schemeClr val="bg1"/>
                    </a:solidFill>
                  </a:rPr>
                  <a:t>连接</a:t>
                </a:r>
                <a:r>
                  <a:rPr lang="zh-CN" altLang="en-US" sz="1200" dirty="0" smtClean="0">
                    <a:solidFill>
                      <a:schemeClr val="bg1"/>
                    </a:solidFill>
                  </a:rPr>
                  <a:t>。因此，该结构有更紧的耦合关系。</a:t>
                </a:r>
                <a:endParaRPr lang="en-US" altLang="zh-CN" sz="1200" dirty="0" smtClean="0">
                  <a:solidFill>
                    <a:schemeClr val="bg1"/>
                  </a:solidFill>
                </a:endParaRPr>
              </a:p>
              <a:p>
                <a:pPr>
                  <a:lnSpc>
                    <a:spcPct val="130000"/>
                  </a:lnSpc>
                </a:pPr>
                <a:r>
                  <a:rPr lang="zh-CN" altLang="en-US" sz="1200" dirty="0" smtClean="0">
                    <a:solidFill>
                      <a:schemeClr val="bg1"/>
                    </a:solidFill>
                  </a:rPr>
                  <a:t>我们利用该耦合结构在三种经典码字的校验矩阵的基础上构造了非稀疏</a:t>
                </a:r>
                <a:r>
                  <a:rPr lang="en-US" altLang="zh-CN" sz="1200" dirty="0" smtClean="0">
                    <a:solidFill>
                      <a:schemeClr val="bg1"/>
                    </a:solidFill>
                  </a:rPr>
                  <a:t>GC-LDPC</a:t>
                </a:r>
                <a:r>
                  <a:rPr lang="zh-CN" altLang="en-US" sz="1200" dirty="0" smtClean="0">
                    <a:solidFill>
                      <a:schemeClr val="bg1"/>
                    </a:solidFill>
                  </a:rPr>
                  <a:t>码。</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smtClean="0">
                  <a:solidFill>
                    <a:schemeClr val="bg1"/>
                  </a:solidFill>
                  <a:latin typeface="Times New Roman" panose="02020603050405020304" pitchFamily="18" charset="0"/>
                  <a:cs typeface="Times New Roman" panose="02020603050405020304" pitchFamily="18" charset="0"/>
                </a:endParaRPr>
              </a:p>
              <a:p>
                <a:endParaRPr lang="zh-CN" altLang="en-US" sz="1200" dirty="0"/>
              </a:p>
              <a:p>
                <a:endParaRPr lang="zh-CN" altLang="en-US" dirty="0"/>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传统的缩短码是一种通过将无限可靠性置于某些变量节点上的技术。主要表现为，编码结束后，随机选择的缩短位不传输有用信息。译码器对缩短位补全绝对正确的信息，利用完整的</a:t>
                </a:r>
                <a:r>
                  <a:rPr lang="en-US" altLang="zh-CN" sz="1200" kern="1200" dirty="0" smtClean="0">
                    <a:solidFill>
                      <a:schemeClr val="tx1"/>
                    </a:solidFill>
                    <a:latin typeface="+mn-lt"/>
                    <a:ea typeface="+mn-ea"/>
                    <a:cs typeface="+mn-cs"/>
                  </a:rPr>
                  <a:t>H</a:t>
                </a:r>
                <a:r>
                  <a:rPr lang="zh-CN" altLang="en-US" sz="1200" kern="1200" dirty="0" smtClean="0">
                    <a:solidFill>
                      <a:schemeClr val="tx1"/>
                    </a:solidFill>
                    <a:latin typeface="+mn-lt"/>
                    <a:ea typeface="+mn-ea"/>
                    <a:cs typeface="+mn-cs"/>
                  </a:rPr>
                  <a:t>矩阵进行译码。</a:t>
                </a:r>
                <a:endParaRPr lang="zh-CN" alt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然而易感比特剔除是将易感比特设置为缩短位，并将易感比特与其所有的连接关系直接从</a:t>
                </a:r>
                <a:r>
                  <a:rPr lang="en-US" altLang="zh-CN" sz="1200" kern="1200" dirty="0" smtClean="0">
                    <a:solidFill>
                      <a:schemeClr val="tx1"/>
                    </a:solidFill>
                    <a:latin typeface="+mn-lt"/>
                    <a:ea typeface="+mn-ea"/>
                    <a:cs typeface="+mn-cs"/>
                  </a:rPr>
                  <a:t>Tanner</a:t>
                </a:r>
                <a:r>
                  <a:rPr lang="zh-CN" altLang="en-US" sz="1200" kern="1200" dirty="0" smtClean="0">
                    <a:solidFill>
                      <a:schemeClr val="tx1"/>
                    </a:solidFill>
                    <a:latin typeface="+mn-lt"/>
                    <a:ea typeface="+mn-ea"/>
                    <a:cs typeface="+mn-cs"/>
                  </a:rPr>
                  <a:t>图中剔除。除此之外，为保证正常的校验关系，删除</a:t>
                </a:r>
                <a:r>
                  <a:rPr lang="en-US" altLang="zh-CN" sz="1200" kern="1200" dirty="0" smtClean="0">
                    <a:solidFill>
                      <a:schemeClr val="tx1"/>
                    </a:solidFill>
                    <a:latin typeface="+mn-lt"/>
                    <a:ea typeface="+mn-ea"/>
                    <a:cs typeface="+mn-cs"/>
                  </a:rPr>
                  <a:t>H</a:t>
                </a:r>
                <a:r>
                  <a:rPr lang="zh-CN" altLang="en-US" sz="1200" kern="1200" dirty="0" smtClean="0">
                    <a:solidFill>
                      <a:schemeClr val="tx1"/>
                    </a:solidFill>
                    <a:latin typeface="+mn-lt"/>
                    <a:ea typeface="+mn-ea"/>
                    <a:cs typeface="+mn-cs"/>
                  </a:rPr>
                  <a:t>矩阵的相关列。</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这是因为传统的缩短码中，缩短位的拓扑结构依旧存在，如果仅将易感比特设置为缩短位，当易感比特未涵盖陷阱集中所有比特或者部分易感比特发生错误，码字依旧会陷入不可纠正的状态。只有剔除易感比特所在的陷阱集结构，才能彻底消除其负面影响。</a:t>
                </a:r>
                <a:endParaRPr lang="zh-CN" altLang="en-US" sz="1200" kern="1200" dirty="0" smtClean="0">
                  <a:solidFill>
                    <a:schemeClr val="tx1"/>
                  </a:solidFill>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矩阵是用</a:t>
                </a:r>
                <a:r>
                  <a:rPr lang="en-US" altLang="zh-CN" sz="1200" kern="1200" dirty="0" smtClean="0">
                    <a:solidFill>
                      <a:schemeClr val="tx1"/>
                    </a:solidFill>
                    <a:effectLst/>
                    <a:latin typeface="+mn-lt"/>
                    <a:ea typeface="+mn-ea"/>
                    <a:cs typeface="+mn-cs"/>
                  </a:rPr>
                  <a:t>PEG</a:t>
                </a:r>
                <a:r>
                  <a:rPr lang="zh-CN" altLang="zh-CN" sz="1200" kern="1200" dirty="0" smtClean="0">
                    <a:solidFill>
                      <a:schemeClr val="tx1"/>
                    </a:solidFill>
                    <a:effectLst/>
                    <a:latin typeface="+mn-lt"/>
                    <a:ea typeface="+mn-ea"/>
                    <a:cs typeface="+mn-cs"/>
                  </a:rPr>
                  <a:t>算法构造</a:t>
                </a:r>
                <a14:m>
                  <m:oMath xmlns:m="http://schemas.openxmlformats.org/officeDocument/2006/math">
                    <m:r>
                      <a:rPr lang="zh-CN" altLang="en-US" sz="1200" kern="1200" smtClean="0">
                        <a:solidFill>
                          <a:schemeClr val="tx1"/>
                        </a:solidFill>
                        <a:latin typeface="Cambria Math" panose="02040503050406030204" pitchFamily="18" charset="0"/>
                        <a:ea typeface="+mn-ea"/>
                        <a:cs typeface="+mn-cs"/>
                      </a:rPr>
                      <m:t>181</m:t>
                    </m:r>
                    <m:r>
                      <a:rPr lang="zh-CN" altLang="en-US" sz="1200" i="0" kern="1200">
                        <a:solidFill>
                          <a:schemeClr val="tx1"/>
                        </a:solidFill>
                        <a:latin typeface="Cambria Math" panose="02040503050406030204" pitchFamily="18" charset="0"/>
                        <a:ea typeface="+mn-ea"/>
                        <a:cs typeface="+mn-cs"/>
                      </a:rPr>
                      <m:t>×724</m:t>
                    </m:r>
                  </m:oMath>
                </a14:m>
                <a:r>
                  <a:rPr lang="zh-CN" altLang="en-US" dirty="0" smtClean="0"/>
                  <a:t>的矩阵，</a:t>
                </a:r>
                <a:r>
                  <a:rPr lang="zh-CN" altLang="zh-CN" sz="1200" kern="1200" dirty="0" smtClean="0">
                    <a:solidFill>
                      <a:schemeClr val="tx1"/>
                    </a:solidFill>
                    <a:effectLst/>
                    <a:latin typeface="+mn-lt"/>
                    <a:ea typeface="+mn-ea"/>
                    <a:cs typeface="+mn-cs"/>
                  </a:rPr>
                  <a:t>非稀疏的</a:t>
                </a:r>
                <a:r>
                  <a:rPr lang="en-US" altLang="zh-CN" sz="1200" b="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矩阵</a:t>
                </a:r>
                <a:r>
                  <a:rPr lang="zh-CN" altLang="en-US" sz="1200" kern="1200" dirty="0" smtClean="0">
                    <a:solidFill>
                      <a:schemeClr val="tx1"/>
                    </a:solidFill>
                    <a:effectLst/>
                    <a:latin typeface="+mn-lt"/>
                    <a:ea typeface="+mn-ea"/>
                    <a:cs typeface="+mn-cs"/>
                  </a:rPr>
                  <a:t>是通过映射方程式获得，</a:t>
                </a:r>
                <a:r>
                  <a:rPr lang="zh-CN" altLang="en-US" sz="1200" dirty="0" smtClean="0"/>
                  <a:t>其</a:t>
                </a:r>
                <a:r>
                  <a:rPr lang="zh-CN" altLang="zh-CN" sz="1200" dirty="0" smtClean="0"/>
                  <a:t>大小</a:t>
                </a:r>
                <a:r>
                  <a:rPr lang="zh-CN" altLang="zh-CN" sz="1200" dirty="0"/>
                  <a:t>为</a:t>
                </a:r>
                <a14:m>
                  <m:oMath xmlns:m="http://schemas.openxmlformats.org/officeDocument/2006/math">
                    <m:r>
                      <a:rPr lang="zh-CN" altLang="en-US" sz="1100">
                        <a:latin typeface="Cambria Math" panose="02040503050406030204" pitchFamily="18" charset="0"/>
                      </a:rPr>
                      <m:t>3×</m:t>
                    </m:r>
                    <m:r>
                      <a:rPr lang="en-US" altLang="zh-CN" sz="1100" b="0" i="0" smtClean="0">
                        <a:latin typeface="Cambria Math" panose="02040503050406030204" pitchFamily="18" charset="0"/>
                      </a:rPr>
                      <m:t>2172</m:t>
                    </m:r>
                    <m:r>
                      <a:rPr lang="zh-CN" altLang="en-US" sz="1100" b="0" i="1" smtClean="0">
                        <a:latin typeface="Cambria Math" panose="02040503050406030204" pitchFamily="18" charset="0"/>
                      </a:rPr>
                      <m:t>，</m:t>
                    </m:r>
                    <m:sSub>
                      <m:sSubPr>
                        <m:ctrlPr>
                          <a:rPr lang="zh-CN" altLang="en-US" sz="1200" b="1" i="1" smtClean="0">
                            <a:latin typeface="Cambria Math" panose="02040503050406030204" pitchFamily="18" charset="0"/>
                          </a:rPr>
                        </m:ctrlPr>
                      </m:sSubPr>
                      <m:e>
                        <m:r>
                          <a:rPr lang="zh-CN" altLang="en-US" sz="1200" b="1">
                            <a:latin typeface="Cambria Math" panose="02040503050406030204" pitchFamily="18" charset="0"/>
                          </a:rPr>
                          <m:t>𝐇</m:t>
                        </m:r>
                      </m:e>
                      <m:sub>
                        <m:r>
                          <a:rPr lang="zh-CN" altLang="en-US" sz="1200" i="1">
                            <a:latin typeface="Cambria Math" panose="02040503050406030204" pitchFamily="18" charset="0"/>
                          </a:rPr>
                          <m:t>𝑔𝑐</m:t>
                        </m:r>
                        <m:r>
                          <a:rPr lang="zh-CN" altLang="en-US" sz="1200">
                            <a:latin typeface="Cambria Math" panose="02040503050406030204" pitchFamily="18" charset="0"/>
                          </a:rPr>
                          <m:t>,</m:t>
                        </m:r>
                        <m:r>
                          <a:rPr lang="zh-CN" altLang="en-US" sz="1200" i="1">
                            <a:latin typeface="Cambria Math" panose="02040503050406030204" pitchFamily="18" charset="0"/>
                          </a:rPr>
                          <m:t>𝑐𝑛</m:t>
                        </m:r>
                      </m:sub>
                    </m:sSub>
                    <m:r>
                      <m:rPr>
                        <m:nor/>
                      </m:rPr>
                      <a:rPr lang="zh-CN" altLang="zh-CN" sz="1200" dirty="0"/>
                      <m:t>矩阵的大小为</m:t>
                    </m:r>
                    <m:r>
                      <a:rPr lang="en-US" altLang="zh-CN" sz="1200" b="0" i="0" smtClean="0">
                        <a:latin typeface="Cambria Math" panose="02040503050406030204" pitchFamily="18" charset="0"/>
                      </a:rPr>
                      <m:t>564</m:t>
                    </m:r>
                    <m:r>
                      <a:rPr lang="zh-CN" altLang="en-US" sz="1200">
                        <a:latin typeface="Cambria Math" panose="02040503050406030204" pitchFamily="18" charset="0"/>
                      </a:rPr>
                      <m:t>×</m:t>
                    </m:r>
                    <m:r>
                      <a:rPr lang="en-US" altLang="zh-CN" sz="1200" b="0" i="0" smtClean="0">
                        <a:latin typeface="Cambria Math" panose="02040503050406030204" pitchFamily="18" charset="0"/>
                      </a:rPr>
                      <m:t>2172</m:t>
                    </m:r>
                  </m:oMath>
                </a14:m>
                <a:r>
                  <a:rPr lang="zh-CN" altLang="en-US" sz="1200" dirty="0" smtClean="0"/>
                  <a:t>。</a:t>
                </a:r>
                <a:r>
                  <a:rPr lang="zh-CN" altLang="zh-CN" sz="1200" kern="1200" dirty="0" smtClean="0">
                    <a:solidFill>
                      <a:schemeClr val="tx1"/>
                    </a:solidFill>
                    <a:effectLst/>
                    <a:latin typeface="+mn-lt"/>
                    <a:ea typeface="+mn-ea"/>
                    <a:cs typeface="+mn-cs"/>
                  </a:rPr>
                  <a:t>其零空间给出了一个</a:t>
                </a:r>
                <a:r>
                  <a:rPr lang="en-US" altLang="zh-CN" sz="1200" kern="1200" dirty="0" smtClean="0">
                    <a:solidFill>
                      <a:schemeClr val="tx1"/>
                    </a:solidFill>
                    <a:effectLst/>
                    <a:latin typeface="+mn-lt"/>
                    <a:ea typeface="+mn-ea"/>
                    <a:cs typeface="+mn-cs"/>
                  </a:rPr>
                  <a:t>(2172, 1629)</a:t>
                </a:r>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PEG</a:t>
                </a:r>
                <a:r>
                  <a:rPr lang="zh-CN" altLang="zh-CN" sz="1200" kern="1200" dirty="0" smtClean="0">
                    <a:solidFill>
                      <a:schemeClr val="tx1"/>
                    </a:solidFill>
                    <a:effectLst/>
                    <a:latin typeface="+mn-lt"/>
                    <a:ea typeface="+mn-ea"/>
                    <a:cs typeface="+mn-cs"/>
                  </a:rPr>
                  <a:t>算法的</a:t>
                </a:r>
                <a:r>
                  <a:rPr lang="en-US" altLang="zh-CN" sz="1200" kern="1200" dirty="0" smtClean="0">
                    <a:solidFill>
                      <a:schemeClr val="tx1"/>
                    </a:solidFill>
                    <a:effectLst/>
                    <a:latin typeface="+mn-lt"/>
                    <a:ea typeface="+mn-ea"/>
                    <a:cs typeface="+mn-cs"/>
                  </a:rPr>
                  <a:t>GC-LDPC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PEG-GC-LDPC</a:t>
                </a:r>
                <a:r>
                  <a:rPr lang="zh-CN" altLang="zh-CN" sz="1200" kern="1200" dirty="0" smtClean="0">
                    <a:solidFill>
                      <a:schemeClr val="tx1"/>
                    </a:solidFill>
                    <a:effectLst/>
                    <a:latin typeface="+mn-lt"/>
                    <a:ea typeface="+mn-ea"/>
                    <a:cs typeface="+mn-cs"/>
                  </a:rPr>
                  <a:t>）码，码率为</a:t>
                </a:r>
                <a:r>
                  <a:rPr lang="en-US" altLang="zh-CN" sz="1200" kern="1200" dirty="0" smtClean="0">
                    <a:solidFill>
                      <a:schemeClr val="tx1"/>
                    </a:solidFill>
                    <a:effectLst/>
                    <a:latin typeface="+mn-lt"/>
                    <a:ea typeface="+mn-ea"/>
                    <a:cs typeface="+mn-cs"/>
                  </a:rPr>
                  <a:t> 0.75</a:t>
                </a:r>
                <a:r>
                  <a:rPr lang="zh-CN" altLang="en-US" sz="1200" kern="1200" dirty="0" smtClean="0">
                    <a:solidFill>
                      <a:schemeClr val="tx1"/>
                    </a:solidFill>
                    <a:effectLst/>
                    <a:latin typeface="+mn-lt"/>
                    <a:ea typeface="+mn-ea"/>
                    <a:cs typeface="+mn-cs"/>
                  </a:rPr>
                  <a:t>。</a:t>
                </a:r>
                <a:r>
                  <a:rPr lang="zh-CN" altLang="en-US" sz="1200" dirty="0" smtClean="0">
                    <a:solidFill>
                      <a:schemeClr val="tx1"/>
                    </a:solidFill>
                  </a:rPr>
                  <a:t>采用</a:t>
                </a:r>
                <a:r>
                  <a:rPr lang="en-US" altLang="zh-CN" sz="1200" dirty="0" smtClean="0">
                    <a:solidFill>
                      <a:schemeClr val="tx1"/>
                    </a:solidFill>
                  </a:rPr>
                  <a:t>SPA</a:t>
                </a:r>
                <a:r>
                  <a:rPr lang="zh-CN" altLang="en-US" sz="1200" dirty="0" smtClean="0">
                    <a:solidFill>
                      <a:schemeClr val="tx1"/>
                    </a:solidFill>
                  </a:rPr>
                  <a:t>算法对非稀疏结构的</a:t>
                </a:r>
                <a:r>
                  <a:rPr lang="en-US" altLang="zh-CN" sz="1200" dirty="0" smtClean="0">
                    <a:solidFill>
                      <a:schemeClr val="tx1"/>
                    </a:solidFill>
                  </a:rPr>
                  <a:t>PEG-GC-LDPC</a:t>
                </a:r>
                <a:r>
                  <a:rPr lang="zh-CN" altLang="en-US" sz="1200" dirty="0" smtClean="0">
                    <a:solidFill>
                      <a:schemeClr val="tx1"/>
                    </a:solidFill>
                  </a:rPr>
                  <a:t>码性能没有改善，与</a:t>
                </a:r>
                <a:r>
                  <a:rPr lang="en-US" altLang="zh-CN" sz="1200" dirty="0" smtClean="0">
                    <a:solidFill>
                      <a:schemeClr val="tx1"/>
                    </a:solidFill>
                  </a:rPr>
                  <a:t>PEG-LDPC</a:t>
                </a:r>
                <a:r>
                  <a:rPr lang="zh-CN" altLang="en-US" sz="1200" dirty="0" smtClean="0">
                    <a:solidFill>
                      <a:schemeClr val="tx1"/>
                    </a:solidFill>
                  </a:rPr>
                  <a:t>码性能近似。</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通过右图所示，在</a:t>
                </a:r>
                <a:r>
                  <a:rPr lang="en-US" altLang="zh-CN" sz="1200" dirty="0"/>
                  <a:t>BER=</a:t>
                </a:r>
                <a:r>
                  <a:rPr lang="zh-CN" altLang="en-US" sz="1200" dirty="0"/>
                  <a:t> </a:t>
                </a:r>
                <a14:m>
                  <m:oMath xmlns:m="http://schemas.openxmlformats.org/officeDocument/2006/math">
                    <m:sSup>
                      <m:sSupPr>
                        <m:ctrlPr>
                          <a:rPr lang="zh-CN" altLang="en-US" sz="1200" i="1">
                            <a:latin typeface="Cambria Math" panose="02040503050406030204" pitchFamily="18" charset="0"/>
                          </a:rPr>
                        </m:ctrlPr>
                      </m:sSupPr>
                      <m:e>
                        <m:r>
                          <a:rPr lang="zh-CN" altLang="en-US" sz="1200">
                            <a:latin typeface="Cambria Math" panose="02040503050406030204" pitchFamily="18" charset="0"/>
                          </a:rPr>
                          <m:t>10</m:t>
                        </m:r>
                      </m:e>
                      <m:sup>
                        <m:r>
                          <a:rPr lang="zh-CN" altLang="en-US" sz="1200">
                            <a:latin typeface="Cambria Math" panose="02040503050406030204" pitchFamily="18" charset="0"/>
                          </a:rPr>
                          <m:t>−</m:t>
                        </m:r>
                        <m:r>
                          <a:rPr lang="en-US" altLang="zh-CN" sz="1200">
                            <a:latin typeface="Cambria Math" panose="02040503050406030204" pitchFamily="18" charset="0"/>
                          </a:rPr>
                          <m:t>6</m:t>
                        </m:r>
                      </m:sup>
                    </m:sSup>
                  </m:oMath>
                </a14:m>
                <a:r>
                  <a:rPr lang="zh-CN" altLang="en-US" sz="1200" dirty="0"/>
                  <a:t>，</a:t>
                </a:r>
                <a:r>
                  <a:rPr lang="zh-CN" altLang="en-US" sz="1200" dirty="0" smtClean="0">
                    <a:solidFill>
                      <a:schemeClr val="tx1"/>
                    </a:solidFill>
                  </a:rPr>
                  <a:t>采用两阶段交替译码算法的性能比</a:t>
                </a:r>
                <a:r>
                  <a:rPr lang="en-US" altLang="zh-CN" sz="1200" dirty="0" smtClean="0">
                    <a:solidFill>
                      <a:schemeClr val="tx1"/>
                    </a:solidFill>
                  </a:rPr>
                  <a:t>SPA</a:t>
                </a:r>
                <a:r>
                  <a:rPr lang="zh-CN" altLang="en-US" sz="1200" dirty="0" smtClean="0">
                    <a:solidFill>
                      <a:schemeClr val="tx1"/>
                    </a:solidFill>
                  </a:rPr>
                  <a:t>算法提高</a:t>
                </a:r>
                <a:r>
                  <a:rPr lang="en-US" altLang="zh-CN" sz="1200" dirty="0" smtClean="0"/>
                  <a:t>0.5</a:t>
                </a:r>
                <a:r>
                  <a:rPr lang="en-US" altLang="zh-CN" sz="1200" dirty="0" smtClean="0">
                    <a:solidFill>
                      <a:schemeClr val="tx1"/>
                    </a:solidFill>
                  </a:rPr>
                  <a:t> dB</a:t>
                </a:r>
                <a:r>
                  <a:rPr lang="zh-CN" altLang="en-US" sz="1200" dirty="0" smtClean="0">
                    <a:solidFill>
                      <a:schemeClr val="tx1"/>
                    </a:solidFill>
                  </a:rPr>
                  <a:t>。</a:t>
                </a:r>
                <a:endParaRPr lang="en-US" altLang="zh-CN"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96,48</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Mackay</a:t>
                </a:r>
                <a:r>
                  <a:rPr lang="zh-CN" altLang="en-US" sz="1200" kern="1200" dirty="0" smtClean="0">
                    <a:solidFill>
                      <a:schemeClr val="tx1"/>
                    </a:solidFill>
                    <a:latin typeface="+mn-lt"/>
                    <a:ea typeface="+mn-ea"/>
                    <a:cs typeface="+mn-cs"/>
                  </a:rPr>
                  <a:t>码在两种定位准则下均剔除</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位易感比特，在码率损失为。。的情况下将错误平台从。。。并且对比之下，随机剔除的方案并无明显改善。</a:t>
                </a:r>
                <a:endParaRPr lang="zh-CN" altLang="en-US" sz="1200" kern="1200" dirty="0" smtClean="0">
                  <a:solidFill>
                    <a:schemeClr val="tx1"/>
                  </a:solidFill>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矩阵是用</a:t>
                </a:r>
                <a:r>
                  <a:rPr lang="en-US" altLang="zh-CN" sz="1200" kern="1200" dirty="0" smtClean="0">
                    <a:solidFill>
                      <a:schemeClr val="tx1"/>
                    </a:solidFill>
                    <a:effectLst/>
                    <a:latin typeface="+mn-lt"/>
                    <a:ea typeface="+mn-ea"/>
                    <a:cs typeface="+mn-cs"/>
                  </a:rPr>
                  <a:t>BIBD</a:t>
                </a:r>
                <a:r>
                  <a:rPr lang="zh-CN" altLang="en-US" sz="1200" kern="1200" dirty="0" smtClean="0">
                    <a:solidFill>
                      <a:schemeClr val="tx1"/>
                    </a:solidFill>
                    <a:effectLst/>
                    <a:latin typeface="+mn-lt"/>
                    <a:ea typeface="+mn-ea"/>
                    <a:cs typeface="+mn-cs"/>
                  </a:rPr>
                  <a:t>结构</a:t>
                </a:r>
                <a:r>
                  <a:rPr lang="zh-CN" altLang="zh-CN" sz="1200" kern="1200" dirty="0" smtClean="0">
                    <a:solidFill>
                      <a:schemeClr val="tx1"/>
                    </a:solidFill>
                    <a:effectLst/>
                    <a:latin typeface="+mn-lt"/>
                    <a:ea typeface="+mn-ea"/>
                    <a:cs typeface="+mn-cs"/>
                  </a:rPr>
                  <a:t>构造</a:t>
                </a:r>
                <a14:m>
                  <m:oMath xmlns:m="http://schemas.openxmlformats.org/officeDocument/2006/math">
                    <m:r>
                      <a:rPr lang="zh-CN" altLang="en-US" sz="1200" kern="1200" smtClean="0">
                        <a:solidFill>
                          <a:schemeClr val="tx1"/>
                        </a:solidFill>
                        <a:latin typeface="Cambria Math" panose="02040503050406030204" pitchFamily="18" charset="0"/>
                        <a:ea typeface="+mn-ea"/>
                        <a:cs typeface="+mn-cs"/>
                      </a:rPr>
                      <m:t>181</m:t>
                    </m:r>
                    <m:r>
                      <a:rPr lang="zh-CN" altLang="en-US" sz="1200" i="0" kern="1200">
                        <a:solidFill>
                          <a:schemeClr val="tx1"/>
                        </a:solidFill>
                        <a:latin typeface="Cambria Math" panose="02040503050406030204" pitchFamily="18" charset="0"/>
                        <a:ea typeface="+mn-ea"/>
                        <a:cs typeface="+mn-cs"/>
                      </a:rPr>
                      <m:t>×724</m:t>
                    </m:r>
                  </m:oMath>
                </a14:m>
                <a:r>
                  <a:rPr lang="zh-CN" altLang="en-US" dirty="0" smtClean="0"/>
                  <a:t>的矩阵，</a:t>
                </a:r>
                <a:r>
                  <a:rPr lang="zh-CN" altLang="zh-CN" sz="1200" kern="1200" dirty="0" smtClean="0">
                    <a:solidFill>
                      <a:schemeClr val="tx1"/>
                    </a:solidFill>
                    <a:effectLst/>
                    <a:latin typeface="+mn-lt"/>
                    <a:ea typeface="+mn-ea"/>
                    <a:cs typeface="+mn-cs"/>
                  </a:rPr>
                  <a:t>非稀疏的</a:t>
                </a:r>
                <a:r>
                  <a:rPr lang="en-US" altLang="zh-CN" sz="1200" b="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矩阵</a:t>
                </a:r>
                <a:r>
                  <a:rPr lang="zh-CN" altLang="en-US" sz="1200" kern="1200" dirty="0" smtClean="0">
                    <a:solidFill>
                      <a:schemeClr val="tx1"/>
                    </a:solidFill>
                    <a:effectLst/>
                    <a:latin typeface="+mn-lt"/>
                    <a:ea typeface="+mn-ea"/>
                    <a:cs typeface="+mn-cs"/>
                  </a:rPr>
                  <a:t>是通过映射方程式获得，</a:t>
                </a:r>
                <a:r>
                  <a:rPr lang="zh-CN" altLang="en-US" sz="1200" dirty="0" smtClean="0"/>
                  <a:t>其</a:t>
                </a:r>
                <a:r>
                  <a:rPr lang="zh-CN" altLang="zh-CN" sz="1200" dirty="0" smtClean="0"/>
                  <a:t>大小</a:t>
                </a:r>
                <a:r>
                  <a:rPr lang="zh-CN" altLang="zh-CN" sz="1200" dirty="0"/>
                  <a:t>为</a:t>
                </a:r>
                <a14:m>
                  <m:oMath xmlns:m="http://schemas.openxmlformats.org/officeDocument/2006/math">
                    <m:r>
                      <a:rPr lang="zh-CN" altLang="en-US" sz="1100">
                        <a:latin typeface="Cambria Math" panose="02040503050406030204" pitchFamily="18" charset="0"/>
                      </a:rPr>
                      <m:t>3×</m:t>
                    </m:r>
                    <m:r>
                      <a:rPr lang="en-US" altLang="zh-CN" sz="1100" b="0" i="0" smtClean="0">
                        <a:latin typeface="Cambria Math" panose="02040503050406030204" pitchFamily="18" charset="0"/>
                      </a:rPr>
                      <m:t>2172</m:t>
                    </m:r>
                    <m:r>
                      <a:rPr lang="zh-CN" altLang="en-US" sz="1100" b="0" i="1" smtClean="0">
                        <a:latin typeface="Cambria Math" panose="02040503050406030204" pitchFamily="18" charset="0"/>
                      </a:rPr>
                      <m:t>，</m:t>
                    </m:r>
                    <m:sSub>
                      <m:sSubPr>
                        <m:ctrlPr>
                          <a:rPr lang="zh-CN" altLang="en-US" sz="1200" b="1" i="1" smtClean="0">
                            <a:latin typeface="Cambria Math" panose="02040503050406030204" pitchFamily="18" charset="0"/>
                          </a:rPr>
                        </m:ctrlPr>
                      </m:sSubPr>
                      <m:e>
                        <m:r>
                          <a:rPr lang="zh-CN" altLang="en-US" sz="1200" b="1">
                            <a:latin typeface="Cambria Math" panose="02040503050406030204" pitchFamily="18" charset="0"/>
                          </a:rPr>
                          <m:t>𝐇</m:t>
                        </m:r>
                      </m:e>
                      <m:sub>
                        <m:r>
                          <a:rPr lang="zh-CN" altLang="en-US" sz="1200" i="1">
                            <a:latin typeface="Cambria Math" panose="02040503050406030204" pitchFamily="18" charset="0"/>
                          </a:rPr>
                          <m:t>𝑔𝑐</m:t>
                        </m:r>
                        <m:r>
                          <a:rPr lang="zh-CN" altLang="en-US" sz="1200">
                            <a:latin typeface="Cambria Math" panose="02040503050406030204" pitchFamily="18" charset="0"/>
                          </a:rPr>
                          <m:t>,</m:t>
                        </m:r>
                        <m:r>
                          <a:rPr lang="zh-CN" altLang="en-US" sz="1200" i="1">
                            <a:latin typeface="Cambria Math" panose="02040503050406030204" pitchFamily="18" charset="0"/>
                          </a:rPr>
                          <m:t>𝑐𝑛</m:t>
                        </m:r>
                      </m:sub>
                    </m:sSub>
                    <m:r>
                      <m:rPr>
                        <m:nor/>
                      </m:rPr>
                      <a:rPr lang="zh-CN" altLang="zh-CN" sz="1200" dirty="0"/>
                      <m:t>矩阵的大小为</m:t>
                    </m:r>
                    <m:r>
                      <a:rPr lang="en-US" altLang="zh-CN" sz="1200" b="0" i="0" smtClean="0">
                        <a:latin typeface="Cambria Math" panose="02040503050406030204" pitchFamily="18" charset="0"/>
                      </a:rPr>
                      <m:t>564</m:t>
                    </m:r>
                    <m:r>
                      <a:rPr lang="zh-CN" altLang="en-US" sz="1200">
                        <a:latin typeface="Cambria Math" panose="02040503050406030204" pitchFamily="18" charset="0"/>
                      </a:rPr>
                      <m:t>×</m:t>
                    </m:r>
                    <m:r>
                      <a:rPr lang="en-US" altLang="zh-CN" sz="1200" b="0" i="0" smtClean="0">
                        <a:latin typeface="Cambria Math" panose="02040503050406030204" pitchFamily="18" charset="0"/>
                      </a:rPr>
                      <m:t>2172</m:t>
                    </m:r>
                  </m:oMath>
                </a14:m>
                <a:r>
                  <a:rPr lang="zh-CN" altLang="en-US" sz="1200" dirty="0" smtClean="0"/>
                  <a:t>。</a:t>
                </a:r>
                <a:r>
                  <a:rPr lang="zh-CN" altLang="zh-CN" sz="1200" kern="1200" dirty="0" smtClean="0">
                    <a:solidFill>
                      <a:schemeClr val="tx1"/>
                    </a:solidFill>
                    <a:effectLst/>
                    <a:latin typeface="+mn-lt"/>
                    <a:ea typeface="+mn-ea"/>
                    <a:cs typeface="+mn-cs"/>
                  </a:rPr>
                  <a:t>其零空间给出了一个</a:t>
                </a:r>
                <a:r>
                  <a:rPr lang="en-US" altLang="zh-CN" sz="1200" kern="1200" dirty="0" smtClean="0">
                    <a:solidFill>
                      <a:schemeClr val="tx1"/>
                    </a:solidFill>
                    <a:effectLst/>
                    <a:latin typeface="+mn-lt"/>
                    <a:ea typeface="+mn-ea"/>
                    <a:cs typeface="+mn-cs"/>
                  </a:rPr>
                  <a:t>(2172, 1629)</a:t>
                </a:r>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BIBD</a:t>
                </a:r>
                <a:r>
                  <a:rPr lang="zh-CN" altLang="en-US" sz="1200" kern="1200" dirty="0" smtClean="0">
                    <a:solidFill>
                      <a:schemeClr val="tx1"/>
                    </a:solidFill>
                    <a:effectLst/>
                    <a:latin typeface="+mn-lt"/>
                    <a:ea typeface="+mn-ea"/>
                    <a:cs typeface="+mn-cs"/>
                  </a:rPr>
                  <a:t>结构</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GC-LDPC</a:t>
                </a:r>
                <a:r>
                  <a:rPr lang="zh-CN" altLang="zh-CN" sz="1200" kern="1200" dirty="0" smtClean="0">
                    <a:solidFill>
                      <a:schemeClr val="tx1"/>
                    </a:solidFill>
                    <a:effectLst/>
                    <a:latin typeface="+mn-lt"/>
                    <a:ea typeface="+mn-ea"/>
                    <a:cs typeface="+mn-cs"/>
                  </a:rPr>
                  <a:t>码，码率为</a:t>
                </a:r>
                <a:r>
                  <a:rPr lang="en-US" altLang="zh-CN" sz="1200" kern="1200" dirty="0" smtClean="0">
                    <a:solidFill>
                      <a:schemeClr val="tx1"/>
                    </a:solidFill>
                    <a:effectLst/>
                    <a:latin typeface="+mn-lt"/>
                    <a:ea typeface="+mn-ea"/>
                    <a:cs typeface="+mn-cs"/>
                  </a:rPr>
                  <a:t> 0.749</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通过右图所示，</a:t>
                </a:r>
                <a:r>
                  <a:rPr lang="zh-CN" altLang="en-US" sz="1200" dirty="0" smtClean="0"/>
                  <a:t>在</a:t>
                </a:r>
                <a:r>
                  <a:rPr lang="en-US" altLang="zh-CN" sz="1200" dirty="0"/>
                  <a:t>BER=</a:t>
                </a:r>
                <a:r>
                  <a:rPr lang="zh-CN" altLang="en-US" sz="1200" dirty="0"/>
                  <a:t> </a:t>
                </a:r>
                <a14:m>
                  <m:oMath xmlns:m="http://schemas.openxmlformats.org/officeDocument/2006/math">
                    <m:sSup>
                      <m:sSupPr>
                        <m:ctrlPr>
                          <a:rPr lang="zh-CN" altLang="en-US" sz="1200" i="1">
                            <a:latin typeface="Cambria Math" panose="02040503050406030204" pitchFamily="18" charset="0"/>
                          </a:rPr>
                        </m:ctrlPr>
                      </m:sSupPr>
                      <m:e>
                        <m:r>
                          <a:rPr lang="zh-CN" altLang="en-US" sz="1200">
                            <a:latin typeface="Cambria Math" panose="02040503050406030204" pitchFamily="18" charset="0"/>
                          </a:rPr>
                          <m:t>10</m:t>
                        </m:r>
                      </m:e>
                      <m:sup>
                        <m:r>
                          <a:rPr lang="zh-CN" altLang="en-US" sz="1200">
                            <a:latin typeface="Cambria Math" panose="02040503050406030204" pitchFamily="18" charset="0"/>
                          </a:rPr>
                          <m:t>−</m:t>
                        </m:r>
                        <m:r>
                          <a:rPr lang="en-US" altLang="zh-CN" sz="1200">
                            <a:latin typeface="Cambria Math" panose="02040503050406030204" pitchFamily="18" charset="0"/>
                          </a:rPr>
                          <m:t>6</m:t>
                        </m:r>
                      </m:sup>
                    </m:sSup>
                  </m:oMath>
                </a14:m>
                <a:r>
                  <a:rPr lang="zh-CN" altLang="en-US" sz="1200" dirty="0"/>
                  <a:t>，</a:t>
                </a:r>
                <a:r>
                  <a:rPr lang="zh-CN" altLang="en-US" sz="1200" dirty="0" smtClean="0">
                    <a:solidFill>
                      <a:schemeClr val="tx1"/>
                    </a:solidFill>
                  </a:rPr>
                  <a:t>采用两阶段交替译码算法</a:t>
                </a:r>
                <a:r>
                  <a:rPr lang="zh-CN" altLang="en-US" sz="1200" dirty="0"/>
                  <a:t>的</a:t>
                </a:r>
                <a:r>
                  <a:rPr lang="zh-CN" altLang="en-US" sz="1200" dirty="0" smtClean="0">
                    <a:solidFill>
                      <a:schemeClr val="tx1"/>
                    </a:solidFill>
                  </a:rPr>
                  <a:t>性能比</a:t>
                </a:r>
                <a:r>
                  <a:rPr lang="en-US" altLang="zh-CN" sz="1200" dirty="0" smtClean="0">
                    <a:solidFill>
                      <a:schemeClr val="tx1"/>
                    </a:solidFill>
                  </a:rPr>
                  <a:t>SPA</a:t>
                </a:r>
                <a:r>
                  <a:rPr lang="zh-CN" altLang="en-US" sz="1200" dirty="0" smtClean="0">
                    <a:solidFill>
                      <a:schemeClr val="tx1"/>
                    </a:solidFill>
                  </a:rPr>
                  <a:t>算法提高</a:t>
                </a:r>
                <a:r>
                  <a:rPr lang="en-US" altLang="zh-CN" sz="1200" dirty="0" smtClean="0">
                    <a:solidFill>
                      <a:schemeClr val="tx1"/>
                    </a:solidFill>
                  </a:rPr>
                  <a:t>1 dB</a:t>
                </a:r>
                <a:r>
                  <a:rPr lang="zh-CN" altLang="en-US" sz="1200" dirty="0" smtClean="0">
                    <a:solidFill>
                      <a:schemeClr val="tx1"/>
                    </a:solidFill>
                  </a:rPr>
                  <a:t>。</a:t>
                </a:r>
                <a:endParaRPr lang="en-US" altLang="zh-CN" sz="1200" dirty="0">
                  <a:solidFill>
                    <a:schemeClr val="tx1"/>
                  </a:solidFill>
                </a:endParaRPr>
              </a:p>
              <a:p>
                <a:endParaRPr lang="en-US" altLang="zh-CN" sz="1200" dirty="0">
                  <a:solidFill>
                    <a:schemeClr val="tx1"/>
                  </a:solidFill>
                </a:endParaRPr>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1057,813</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Mackay</a:t>
                </a:r>
                <a:r>
                  <a:rPr lang="zh-CN" altLang="en-US" sz="1200" kern="1200" dirty="0" smtClean="0">
                    <a:solidFill>
                      <a:schemeClr val="tx1"/>
                    </a:solidFill>
                    <a:latin typeface="+mn-lt"/>
                    <a:ea typeface="+mn-ea"/>
                    <a:cs typeface="+mn-cs"/>
                  </a:rPr>
                  <a:t>码在两种定位准则下剔除</a:t>
                </a:r>
                <a:r>
                  <a:rPr lang="en-US" altLang="zh-CN" sz="1200" kern="1200" dirty="0" smtClean="0">
                    <a:solidFill>
                      <a:schemeClr val="tx1"/>
                    </a:solidFill>
                    <a:latin typeface="+mn-lt"/>
                    <a:ea typeface="+mn-ea"/>
                    <a:cs typeface="+mn-cs"/>
                  </a:rPr>
                  <a:t>48</a:t>
                </a:r>
                <a:r>
                  <a:rPr lang="zh-CN" altLang="en-US" sz="1200" kern="1200" dirty="0" smtClean="0">
                    <a:solidFill>
                      <a:schemeClr val="tx1"/>
                    </a:solidFill>
                    <a:latin typeface="+mn-lt"/>
                    <a:ea typeface="+mn-ea"/>
                    <a:cs typeface="+mn-cs"/>
                  </a:rPr>
                  <a:t>位和</a:t>
                </a:r>
                <a:r>
                  <a:rPr lang="en-US" altLang="zh-CN" sz="1200" kern="1200" dirty="0" smtClean="0">
                    <a:solidFill>
                      <a:schemeClr val="tx1"/>
                    </a:solidFill>
                    <a:latin typeface="+mn-lt"/>
                    <a:ea typeface="+mn-ea"/>
                    <a:cs typeface="+mn-cs"/>
                  </a:rPr>
                  <a:t>24</a:t>
                </a:r>
                <a:r>
                  <a:rPr lang="zh-CN" altLang="en-US" sz="1200" kern="1200" dirty="0" smtClean="0">
                    <a:solidFill>
                      <a:schemeClr val="tx1"/>
                    </a:solidFill>
                    <a:latin typeface="+mn-lt"/>
                    <a:ea typeface="+mn-ea"/>
                    <a:cs typeface="+mn-cs"/>
                  </a:rPr>
                  <a:t>位易感比特，以</a:t>
                </a:r>
                <a:r>
                  <a:rPr lang="en-US" altLang="zh-CN" sz="1200" kern="1200" dirty="0" smtClean="0">
                    <a:solidFill>
                      <a:schemeClr val="tx1"/>
                    </a:solidFill>
                    <a:latin typeface="+mn-lt"/>
                    <a:ea typeface="+mn-ea"/>
                    <a:cs typeface="+mn-cs"/>
                  </a:rPr>
                  <a:t>48</a:t>
                </a:r>
                <a:r>
                  <a:rPr lang="zh-CN" altLang="en-US" sz="1200" kern="1200" dirty="0" smtClean="0">
                    <a:solidFill>
                      <a:schemeClr val="tx1"/>
                    </a:solidFill>
                    <a:latin typeface="+mn-lt"/>
                    <a:ea typeface="+mn-ea"/>
                    <a:cs typeface="+mn-cs"/>
                  </a:rPr>
                  <a:t>位为例，其在码率损失为。。的情况下将错误平台从。。。并且。。。</a:t>
                </a:r>
                <a:endParaRPr lang="zh-CN" altLang="en-US" sz="1200" kern="1200" dirty="0" smtClean="0">
                  <a:solidFill>
                    <a:schemeClr val="tx1"/>
                  </a:solidFill>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结论</a:t>
            </a:r>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综上可归纳三个创新点，分别为。。。以不断进阶的策略实现部分</a:t>
            </a:r>
            <a:r>
              <a:rPr lang="en-US" altLang="zh-CN" sz="1200" kern="1200" dirty="0" smtClean="0">
                <a:solidFill>
                  <a:schemeClr val="tx1"/>
                </a:solidFill>
                <a:latin typeface="+mn-lt"/>
                <a:ea typeface="+mn-ea"/>
                <a:cs typeface="+mn-cs"/>
              </a:rPr>
              <a:t>LDPC</a:t>
            </a:r>
            <a:r>
              <a:rPr lang="zh-CN" altLang="en-US" sz="1200" kern="1200" dirty="0" smtClean="0">
                <a:solidFill>
                  <a:schemeClr val="tx1"/>
                </a:solidFill>
                <a:latin typeface="+mn-lt"/>
                <a:ea typeface="+mn-ea"/>
                <a:cs typeface="+mn-cs"/>
              </a:rPr>
              <a:t>码错误平台的优化，最后基于此完成了相关论文的发表和投稿。</a:t>
            </a:r>
            <a:endParaRPr lang="zh-CN" altLang="en-US" sz="1200" kern="1200" dirty="0" smtClean="0">
              <a:solidFill>
                <a:schemeClr val="tx1"/>
              </a:solidFill>
              <a:latin typeface="+mn-lt"/>
              <a:ea typeface="+mn-ea"/>
              <a:cs typeface="+mn-cs"/>
            </a:endParaRPr>
          </a:p>
          <a:p>
            <a:pPr lvl="0"/>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我所做的工作类似于在塑料大棚存在少量漏洞的情况下，降低小麦虫害率的案例。</a:t>
            </a:r>
            <a:endParaRPr lang="en-US" altLang="zh-CN" dirty="0" smtClean="0"/>
          </a:p>
          <a:p>
            <a:r>
              <a:rPr lang="zh-CN" altLang="en-US" dirty="0" smtClean="0"/>
              <a:t>需要传输的序列好比小麦，</a:t>
            </a:r>
            <a:r>
              <a:rPr lang="en-US" altLang="zh-CN" dirty="0" smtClean="0"/>
              <a:t>LDPC</a:t>
            </a:r>
            <a:r>
              <a:rPr lang="zh-CN" altLang="en-US" dirty="0" smtClean="0"/>
              <a:t>编码好比塑料布，陷阱集即为漏洞。漏洞处的小麦会受到虫害，并且有可能波及相邻小麦。</a:t>
            </a:r>
            <a:endParaRPr lang="en-US" altLang="zh-CN" dirty="0" smtClean="0"/>
          </a:p>
          <a:p>
            <a:r>
              <a:rPr lang="zh-CN" altLang="en-US" dirty="0" smtClean="0"/>
              <a:t>方案</a:t>
            </a:r>
            <a:r>
              <a:rPr lang="en-US" altLang="zh-CN" dirty="0" smtClean="0"/>
              <a:t>1</a:t>
            </a:r>
            <a:r>
              <a:rPr lang="zh-CN" altLang="en-US" dirty="0" smtClean="0"/>
              <a:t>是整体加盖一层塑料布，同一棵小麦上两块塑料布均有漏洞的概率极低。</a:t>
            </a:r>
            <a:endParaRPr lang="en-US" altLang="zh-CN" dirty="0" smtClean="0"/>
          </a:p>
          <a:p>
            <a:r>
              <a:rPr lang="zh-CN" altLang="en-US" dirty="0" smtClean="0"/>
              <a:t>方案</a:t>
            </a:r>
            <a:r>
              <a:rPr lang="en-US" altLang="zh-CN" dirty="0" smtClean="0"/>
              <a:t>2</a:t>
            </a:r>
            <a:r>
              <a:rPr lang="zh-CN" altLang="en-US" dirty="0" smtClean="0"/>
              <a:t>，想办法定位到漏洞存在的范围，只盖一小块节省开支。</a:t>
            </a:r>
            <a:endParaRPr lang="en-US" altLang="zh-CN" dirty="0" smtClean="0"/>
          </a:p>
          <a:p>
            <a:r>
              <a:rPr lang="zh-CN" altLang="en-US" dirty="0" smtClean="0"/>
              <a:t>方案</a:t>
            </a:r>
            <a:r>
              <a:rPr lang="en-US" altLang="zh-CN" dirty="0" smtClean="0"/>
              <a:t>3</a:t>
            </a:r>
            <a:r>
              <a:rPr lang="zh-CN" altLang="en-US" dirty="0" smtClean="0"/>
              <a:t>，直接把漏洞范围内的小麦拔掉，更简单粗暴的降低了虫害率。</a:t>
            </a:r>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首先是研究背景与意义。</a:t>
            </a:r>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latin typeface="+mn-lt"/>
                <a:ea typeface="+mn-ea"/>
                <a:cs typeface="+mn-cs"/>
              </a:rPr>
              <a:t>4.LDPC</a:t>
            </a:r>
            <a:r>
              <a:rPr lang="zh-CN" altLang="en-US" sz="1200" kern="1200" dirty="0" smtClean="0">
                <a:solidFill>
                  <a:schemeClr val="tx1"/>
                </a:solidFill>
                <a:latin typeface="+mn-lt"/>
                <a:ea typeface="+mn-ea"/>
                <a:cs typeface="+mn-cs"/>
              </a:rPr>
              <a:t>码的全称是低密度奇偶校验码，是一种由稀疏的校验矩阵定义的信道编码，并由</a:t>
            </a:r>
            <a:r>
              <a:rPr lang="en-US" altLang="zh-CN" sz="1200" kern="1200" dirty="0" smtClean="0">
                <a:solidFill>
                  <a:schemeClr val="tx1"/>
                </a:solidFill>
                <a:latin typeface="+mn-lt"/>
                <a:ea typeface="+mn-ea"/>
                <a:cs typeface="+mn-cs"/>
              </a:rPr>
              <a:t>Tanner</a:t>
            </a:r>
            <a:r>
              <a:rPr lang="zh-CN" altLang="en-US" sz="1200" kern="1200" dirty="0" smtClean="0">
                <a:solidFill>
                  <a:schemeClr val="tx1"/>
                </a:solidFill>
                <a:latin typeface="+mn-lt"/>
                <a:ea typeface="+mn-ea"/>
                <a:cs typeface="+mn-cs"/>
              </a:rPr>
              <a:t>图表示。</a:t>
            </a:r>
            <a:endParaRPr lang="en-US" altLang="zh-CN" sz="1200" kern="1200" dirty="0" smtClean="0">
              <a:solidFill>
                <a:schemeClr val="tx1"/>
              </a:solidFill>
              <a:latin typeface="+mn-lt"/>
              <a:ea typeface="+mn-ea"/>
              <a:cs typeface="+mn-cs"/>
            </a:endParaRPr>
          </a:p>
          <a:p>
            <a:pPr lvl="0"/>
            <a:r>
              <a:rPr lang="en-US" altLang="zh-CN" sz="1200" kern="1200" dirty="0" smtClean="0">
                <a:solidFill>
                  <a:schemeClr val="tx1"/>
                </a:solidFill>
                <a:latin typeface="+mn-lt"/>
                <a:ea typeface="+mn-ea"/>
                <a:cs typeface="+mn-cs"/>
              </a:rPr>
              <a:t>LDPC</a:t>
            </a:r>
            <a:r>
              <a:rPr lang="zh-CN" altLang="en-US" sz="1200" kern="1200" dirty="0" smtClean="0">
                <a:solidFill>
                  <a:schemeClr val="tx1"/>
                </a:solidFill>
                <a:latin typeface="+mn-lt"/>
                <a:ea typeface="+mn-ea"/>
                <a:cs typeface="+mn-cs"/>
              </a:rPr>
              <a:t>码构造简单，译码复杂度低，并且拥有接近香农限的优异性能。</a:t>
            </a:r>
            <a:endParaRPr lang="en-US" altLang="zh-CN"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但是部分</a:t>
            </a:r>
            <a:r>
              <a:rPr lang="en-US" altLang="zh-CN" sz="1200" kern="1200" dirty="0" smtClean="0">
                <a:solidFill>
                  <a:schemeClr val="tx1"/>
                </a:solidFill>
                <a:latin typeface="+mn-lt"/>
                <a:ea typeface="+mn-ea"/>
                <a:cs typeface="+mn-cs"/>
              </a:rPr>
              <a:t>LDPC</a:t>
            </a:r>
            <a:r>
              <a:rPr lang="zh-CN" altLang="en-US" sz="1200" kern="1200" dirty="0" smtClean="0">
                <a:solidFill>
                  <a:schemeClr val="tx1"/>
                </a:solidFill>
                <a:latin typeface="+mn-lt"/>
                <a:ea typeface="+mn-ea"/>
                <a:cs typeface="+mn-cs"/>
              </a:rPr>
              <a:t>码存在严重的错误平台问题，表现为误比特率不再随着信噪比的增加而显著降低，反而呈现出一种饱和状态，严重限制了</a:t>
            </a:r>
            <a:r>
              <a:rPr lang="en-US" altLang="zh-CN" sz="1200" kern="1200" dirty="0" smtClean="0">
                <a:solidFill>
                  <a:schemeClr val="tx1"/>
                </a:solidFill>
                <a:latin typeface="+mn-lt"/>
                <a:ea typeface="+mn-ea"/>
                <a:cs typeface="+mn-cs"/>
              </a:rPr>
              <a:t>LDPC</a:t>
            </a:r>
            <a:r>
              <a:rPr lang="zh-CN" altLang="en-US" sz="1200" kern="1200" dirty="0" smtClean="0">
                <a:solidFill>
                  <a:schemeClr val="tx1"/>
                </a:solidFill>
                <a:latin typeface="+mn-lt"/>
                <a:ea typeface="+mn-ea"/>
                <a:cs typeface="+mn-cs"/>
              </a:rPr>
              <a:t>码在具有高</a:t>
            </a:r>
            <a:r>
              <a:rPr lang="en-US" altLang="zh-CN" sz="1200" kern="1200" dirty="0" smtClean="0">
                <a:solidFill>
                  <a:schemeClr val="tx1"/>
                </a:solidFill>
                <a:latin typeface="+mn-lt"/>
                <a:ea typeface="+mn-ea"/>
                <a:cs typeface="+mn-cs"/>
              </a:rPr>
              <a:t>BER</a:t>
            </a:r>
            <a:r>
              <a:rPr lang="zh-CN" altLang="en-US" sz="1200" kern="1200" dirty="0" smtClean="0">
                <a:solidFill>
                  <a:schemeClr val="tx1"/>
                </a:solidFill>
                <a:latin typeface="+mn-lt"/>
                <a:ea typeface="+mn-ea"/>
                <a:cs typeface="+mn-cs"/>
              </a:rPr>
              <a:t>要求领域的应用。</a:t>
            </a:r>
            <a:endParaRPr lang="en-US" altLang="zh-CN"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现有的解决方案可以归纳为。。两类，核心思想均是消除陷阱集的影响。</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陷阱集的本质是</a:t>
            </a:r>
            <a:r>
              <a:rPr lang="en-US" altLang="zh-CN" sz="1200" kern="1200" dirty="0" smtClean="0">
                <a:solidFill>
                  <a:schemeClr val="tx1"/>
                </a:solidFill>
                <a:latin typeface="+mn-lt"/>
                <a:ea typeface="+mn-ea"/>
                <a:cs typeface="+mn-cs"/>
              </a:rPr>
              <a:t>Tanner</a:t>
            </a:r>
            <a:r>
              <a:rPr lang="zh-CN" altLang="en-US" sz="1200" kern="1200" dirty="0" smtClean="0">
                <a:solidFill>
                  <a:schemeClr val="tx1"/>
                </a:solidFill>
                <a:latin typeface="+mn-lt"/>
                <a:ea typeface="+mn-ea"/>
                <a:cs typeface="+mn-cs"/>
              </a:rPr>
              <a:t>图的子图。</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例如（</a:t>
            </a:r>
            <a:r>
              <a:rPr lang="en-US" altLang="zh-CN" sz="1200" kern="1200" dirty="0" smtClean="0">
                <a:solidFill>
                  <a:schemeClr val="tx1"/>
                </a:solidFill>
                <a:latin typeface="+mn-lt"/>
                <a:ea typeface="+mn-ea"/>
                <a:cs typeface="+mn-cs"/>
              </a:rPr>
              <a:t>5,3</a:t>
            </a:r>
            <a:r>
              <a:rPr lang="zh-CN" altLang="en-US" sz="1200" kern="1200" dirty="0" smtClean="0">
                <a:solidFill>
                  <a:schemeClr val="tx1"/>
                </a:solidFill>
                <a:latin typeface="+mn-lt"/>
                <a:ea typeface="+mn-ea"/>
                <a:cs typeface="+mn-cs"/>
              </a:rPr>
              <a:t>）陷阱集，其中</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指的是。。。</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指的是。。。在迭代译码过程中，当</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个变量节点均发生错误时。。。</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首先提出了一种</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间歇译码器。</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dirty="0" smtClean="0"/>
                  <a:t>为了丰富</a:t>
                </a:r>
                <a:r>
                  <a:rPr lang="en-US" altLang="zh-CN" sz="1200" dirty="0" smtClean="0"/>
                  <a:t>GC-LDPC</a:t>
                </a:r>
                <a:r>
                  <a:rPr lang="zh-CN" altLang="en-US" sz="1200" dirty="0" smtClean="0"/>
                  <a:t>码的编码方案，我们进行了一个有益且有效地尝试。</a:t>
                </a:r>
                <a:endParaRPr lang="en-US" altLang="zh-CN" sz="1200" dirty="0" smtClean="0"/>
              </a:p>
              <a:p>
                <a:r>
                  <a:rPr lang="zh-CN" altLang="en-US" sz="1200" dirty="0" smtClean="0"/>
                  <a:t>提出了基于</a:t>
                </a:r>
                <a:r>
                  <a:rPr lang="en-US" altLang="zh-CN" sz="1200" dirty="0" smtClean="0"/>
                  <a:t>BIBD</a:t>
                </a:r>
                <a:r>
                  <a:rPr lang="zh-CN" altLang="en-US" sz="1200" dirty="0" smtClean="0"/>
                  <a:t>结构的</a:t>
                </a:r>
                <a:r>
                  <a:rPr lang="en-US" altLang="zh-CN" sz="1200" dirty="0" smtClean="0"/>
                  <a:t>GC-LDPC</a:t>
                </a:r>
                <a:r>
                  <a:rPr lang="zh-CN" altLang="en-US" sz="1200" dirty="0" smtClean="0"/>
                  <a:t>码替换集。</a:t>
                </a:r>
                <a:endParaRPr lang="en-US" altLang="zh-CN" sz="1200" dirty="0" smtClean="0"/>
              </a:p>
              <a:p>
                <a:r>
                  <a:rPr lang="zh-CN" altLang="en-US" sz="1200" dirty="0" smtClean="0"/>
                  <a:t>平衡不完全区组设计（</a:t>
                </a:r>
                <a:r>
                  <a:rPr lang="en-US" altLang="zh-CN" sz="1200" dirty="0" smtClean="0"/>
                  <a:t>BIBD</a:t>
                </a:r>
                <a:r>
                  <a:rPr lang="zh-CN" altLang="en-US" sz="1200" dirty="0" smtClean="0"/>
                  <a:t>）：令</a:t>
                </a:r>
                <a14:m>
                  <m:oMath xmlns:m="http://schemas.openxmlformats.org/officeDocument/2006/math">
                    <m:d>
                      <m:dPr>
                        <m:begChr m:val=""/>
                        <m:endChr m:val="}"/>
                        <m:ctrlPr>
                          <a:rPr lang="zh-CN" altLang="en-US" sz="1200" i="1">
                            <a:latin typeface="Cambria Math" panose="02040503050406030204" pitchFamily="18" charset="0"/>
                          </a:rPr>
                        </m:ctrlPr>
                      </m:dPr>
                      <m:e>
                        <m:r>
                          <a:rPr lang="zh-CN" altLang="en-US" sz="1200" i="1">
                            <a:latin typeface="Cambria Math" panose="02040503050406030204" pitchFamily="18" charset="0"/>
                          </a:rPr>
                          <m:t>𝑍</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a:rPr lang="zh-CN" altLang="en-US" sz="1200">
                                <a:latin typeface="Cambria Math" panose="02040503050406030204" pitchFamily="18" charset="0"/>
                              </a:rPr>
                              <m:t>1</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a:rPr lang="zh-CN" altLang="en-US" sz="1200">
                                <a:latin typeface="Cambria Math" panose="02040503050406030204" pitchFamily="18" charset="0"/>
                              </a:rPr>
                              <m:t>2</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a:rPr lang="zh-CN" altLang="en-US" sz="1200" i="1">
                                <a:latin typeface="Cambria Math" panose="02040503050406030204" pitchFamily="18" charset="0"/>
                              </a:rPr>
                              <m:t>𝑞</m:t>
                            </m:r>
                          </m:sub>
                        </m:sSub>
                      </m:e>
                    </m:d>
                  </m:oMath>
                </a14:m>
                <a:r>
                  <a:rPr lang="zh-CN" altLang="en-US" sz="1200" dirty="0" smtClean="0"/>
                  <a:t>。</a:t>
                </a:r>
                <a:r>
                  <a:rPr lang="en-US" altLang="zh-CN" sz="1200" i="1" dirty="0"/>
                  <a:t>Z</a:t>
                </a:r>
                <a:r>
                  <a:rPr lang="zh-CN" altLang="zh-CN" sz="1200" dirty="0"/>
                  <a:t>集合的</a:t>
                </a:r>
                <a:r>
                  <a:rPr lang="en-US" altLang="zh-CN" sz="1200" dirty="0"/>
                  <a:t>BIBD</a:t>
                </a:r>
                <a:r>
                  <a:rPr lang="zh-CN" altLang="zh-CN" sz="1200" dirty="0"/>
                  <a:t>是表示一个包括</a:t>
                </a:r>
                <a:r>
                  <a:rPr lang="en-US" altLang="zh-CN" sz="1200" i="1" dirty="0"/>
                  <a:t>n</a:t>
                </a:r>
                <a:r>
                  <a:rPr lang="zh-CN" altLang="zh-CN" sz="1200" dirty="0"/>
                  <a:t>个</a:t>
                </a:r>
                <a:r>
                  <a:rPr lang="en-US" altLang="zh-CN" sz="1200" i="1" dirty="0"/>
                  <a:t>g</a:t>
                </a:r>
                <a:r>
                  <a:rPr lang="zh-CN" altLang="zh-CN" sz="1200" dirty="0"/>
                  <a:t>子集的集合，</a:t>
                </a:r>
                <a:r>
                  <a:rPr lang="zh-CN" altLang="en-US" sz="1200" dirty="0"/>
                  <a:t> </a:t>
                </a:r>
                <a14:m>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a:rPr lang="zh-CN" altLang="en-US" sz="1200">
                            <a:latin typeface="Cambria Math" panose="02040503050406030204" pitchFamily="18" charset="0"/>
                          </a:rPr>
                          <m:t>1</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a:rPr lang="zh-CN" altLang="en-US" sz="1200">
                            <a:latin typeface="Cambria Math" panose="02040503050406030204" pitchFamily="18" charset="0"/>
                          </a:rPr>
                          <m:t>2</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a:rPr lang="zh-CN" altLang="en-US" sz="1200" i="1">
                            <a:latin typeface="Cambria Math" panose="02040503050406030204" pitchFamily="18" charset="0"/>
                          </a:rPr>
                          <m:t>𝑛</m:t>
                        </m:r>
                      </m:sub>
                    </m:sSub>
                  </m:oMath>
                </a14:m>
                <a:r>
                  <a:rPr lang="zh-CN" altLang="en-US" sz="1200" dirty="0" smtClean="0"/>
                  <a:t>，</a:t>
                </a:r>
                <a:r>
                  <a:rPr lang="zh-CN" altLang="zh-CN" sz="1200" dirty="0"/>
                  <a:t>定义为</a:t>
                </a:r>
                <a:r>
                  <a:rPr lang="zh-CN" altLang="zh-CN" sz="1200" dirty="0" smtClean="0"/>
                  <a:t>区组</a:t>
                </a:r>
                <a:r>
                  <a:rPr lang="zh-CN" altLang="en-US" sz="1200" dirty="0" smtClean="0"/>
                  <a:t>。</a:t>
                </a:r>
                <a:endParaRPr lang="en-US" altLang="zh-CN" sz="1050" dirty="0" smtClean="0"/>
              </a:p>
              <a:p>
                <a:r>
                  <a:rPr lang="zh-CN" altLang="zh-CN" sz="1200" dirty="0" smtClean="0"/>
                  <a:t>它们</a:t>
                </a:r>
                <a:r>
                  <a:rPr lang="zh-CN" altLang="zh-CN" sz="1200" dirty="0"/>
                  <a:t>满足如下结构特性</a:t>
                </a:r>
                <a:r>
                  <a:rPr lang="zh-CN" altLang="zh-CN" sz="1200" dirty="0" smtClean="0"/>
                  <a:t>：</a:t>
                </a:r>
                <a:endParaRPr lang="en-US" altLang="zh-CN" sz="1200" dirty="0" smtClean="0"/>
              </a:p>
              <a:p>
                <a:r>
                  <a:rPr lang="zh-CN" altLang="zh-CN" sz="1200" dirty="0" smtClean="0"/>
                  <a:t>（</a:t>
                </a:r>
                <a:r>
                  <a:rPr lang="en-US" altLang="zh-CN" sz="1200" dirty="0"/>
                  <a:t>1</a:t>
                </a:r>
                <a:r>
                  <a:rPr lang="zh-CN" altLang="zh-CN" sz="1200" dirty="0"/>
                  <a:t>）每个</a:t>
                </a:r>
                <a:r>
                  <a:rPr lang="zh-CN" altLang="zh-CN" sz="1200" dirty="0" smtClean="0"/>
                  <a:t>元素</a:t>
                </a:r>
                <a:r>
                  <a:rPr lang="en-US" altLang="zh-CN" sz="1200" dirty="0" smtClean="0"/>
                  <a:t>x</a:t>
                </a:r>
                <a:r>
                  <a:rPr lang="en-US" altLang="zh-CN" sz="1200" baseline="-25000" dirty="0" smtClean="0"/>
                  <a:t>i</a:t>
                </a:r>
                <a:r>
                  <a:rPr lang="en-US" altLang="zh-CN" sz="1200" dirty="0" smtClean="0"/>
                  <a:t> ,</a:t>
                </a:r>
                <a:r>
                  <a:rPr lang="zh-CN" altLang="zh-CN" sz="1200" dirty="0"/>
                  <a:t>恰好在</a:t>
                </a:r>
                <a:r>
                  <a:rPr lang="en-US" altLang="zh-CN" sz="1200" i="1" dirty="0"/>
                  <a:t>n</a:t>
                </a:r>
                <a:r>
                  <a:rPr lang="zh-CN" altLang="zh-CN" sz="1200" dirty="0"/>
                  <a:t>个区组中的</a:t>
                </a:r>
                <a:r>
                  <a:rPr lang="en-US" altLang="zh-CN" sz="1200" i="1" dirty="0"/>
                  <a:t>r</a:t>
                </a:r>
                <a:r>
                  <a:rPr lang="zh-CN" altLang="zh-CN" sz="1200" dirty="0"/>
                  <a:t>个中出现</a:t>
                </a:r>
                <a:r>
                  <a:rPr lang="zh-CN" altLang="zh-CN" sz="1200" dirty="0" smtClean="0"/>
                  <a:t>；</a:t>
                </a:r>
                <a:endParaRPr lang="en-US" altLang="zh-CN" sz="1200" dirty="0" smtClean="0"/>
              </a:p>
              <a:p>
                <a:r>
                  <a:rPr lang="zh-CN" altLang="zh-CN" sz="1200" dirty="0" smtClean="0"/>
                  <a:t>（</a:t>
                </a:r>
                <a:r>
                  <a:rPr lang="en-US" altLang="zh-CN" sz="1200" dirty="0"/>
                  <a:t>2</a:t>
                </a:r>
                <a:r>
                  <a:rPr lang="zh-CN" altLang="zh-CN" sz="1200" dirty="0"/>
                  <a:t>）任意一对元素恰好在</a:t>
                </a:r>
                <a:r>
                  <a:rPr lang="en-US" altLang="zh-CN" sz="1200" i="1" dirty="0"/>
                  <a:t>n</a:t>
                </a:r>
                <a:r>
                  <a:rPr lang="zh-CN" altLang="zh-CN" sz="1200" dirty="0"/>
                  <a:t>个区组中的</a:t>
                </a:r>
                <a:r>
                  <a:rPr lang="en-US" altLang="zh-CN" sz="1200" i="1" dirty="0"/>
                  <a:t>λ</a:t>
                </a:r>
                <a:r>
                  <a:rPr lang="zh-CN" altLang="zh-CN" sz="1200" dirty="0"/>
                  <a:t>个出现</a:t>
                </a:r>
                <a:r>
                  <a:rPr lang="zh-CN" altLang="zh-CN" sz="1200" dirty="0" smtClean="0"/>
                  <a:t>。</a:t>
                </a:r>
                <a:endParaRPr lang="en-US" altLang="zh-CN" sz="1200" dirty="0" smtClean="0"/>
              </a:p>
              <a:p>
                <a:r>
                  <a:rPr lang="zh-CN" altLang="en-US" sz="1200" dirty="0" smtClean="0"/>
                  <a:t>称为</a:t>
                </a:r>
                <a:r>
                  <a:rPr lang="en-US" altLang="zh-CN" sz="1200" dirty="0" smtClean="0"/>
                  <a:t>(</a:t>
                </a:r>
                <a:r>
                  <a:rPr lang="en-US" altLang="zh-CN" sz="1200" i="1" dirty="0"/>
                  <a:t>q, n, g, r, λ</a:t>
                </a:r>
                <a:r>
                  <a:rPr lang="en-US" altLang="zh-CN" sz="1200" dirty="0"/>
                  <a:t>)-</a:t>
                </a:r>
                <a:r>
                  <a:rPr lang="en-US" altLang="zh-CN" sz="1200" dirty="0" smtClean="0"/>
                  <a:t>BIBD</a:t>
                </a:r>
                <a:endParaRPr lang="en-US" altLang="zh-CN" sz="1200" dirty="0"/>
              </a:p>
              <a:p>
                <a:r>
                  <a:rPr lang="zh-CN" altLang="zh-CN" sz="1200" dirty="0"/>
                  <a:t>在</a:t>
                </a:r>
                <a14:m>
                  <m:oMath xmlns:m="http://schemas.openxmlformats.org/officeDocument/2006/math">
                    <m:r>
                      <a:rPr lang="zh-CN" altLang="en-US" sz="1200" i="1" smtClean="0">
                        <a:solidFill>
                          <a:srgbClr val="FF0000"/>
                        </a:solidFill>
                        <a:latin typeface="Cambria Math" panose="02040503050406030204" pitchFamily="18" charset="0"/>
                      </a:rPr>
                      <m:t>𝜆</m:t>
                    </m:r>
                    <m:r>
                      <a:rPr lang="zh-CN" altLang="en-US" sz="1200">
                        <a:solidFill>
                          <a:srgbClr val="FF0000"/>
                        </a:solidFill>
                        <a:latin typeface="Cambria Math" panose="02040503050406030204" pitchFamily="18" charset="0"/>
                      </a:rPr>
                      <m:t>=1</m:t>
                    </m:r>
                  </m:oMath>
                </a14:m>
                <a:r>
                  <a:rPr lang="zh-CN" altLang="zh-CN" sz="1200" dirty="0"/>
                  <a:t>的特例下，</a:t>
                </a:r>
                <a:r>
                  <a:rPr lang="en-US" altLang="zh-CN" sz="1200" i="1" dirty="0"/>
                  <a:t>Z</a:t>
                </a:r>
                <a:r>
                  <a:rPr lang="zh-CN" altLang="zh-CN" sz="1200" dirty="0"/>
                  <a:t>中的任意元素对都仅出现在一个区组中</a:t>
                </a:r>
                <a:r>
                  <a:rPr lang="zh-CN" altLang="en-US" sz="1200" dirty="0"/>
                  <a:t>，符合构造要求</a:t>
                </a:r>
                <a:r>
                  <a:rPr lang="zh-CN" altLang="zh-CN" sz="1200" dirty="0"/>
                  <a:t>。</a:t>
                </a:r>
                <a:endParaRPr lang="zh-CN" altLang="en-US" sz="1200" dirty="0"/>
              </a:p>
              <a:p>
                <a:r>
                  <a:rPr lang="zh-CN" altLang="en-US" sz="1200" dirty="0" smtClean="0"/>
                  <a:t>利用两类</a:t>
                </a:r>
                <a:r>
                  <a:rPr lang="en-US" altLang="zh-CN" sz="1200" dirty="0" smtClean="0"/>
                  <a:t>BIBD</a:t>
                </a:r>
                <a:r>
                  <a:rPr lang="zh-CN" altLang="en-US" sz="1200" dirty="0" smtClean="0"/>
                  <a:t>构造了两类替换集。根据两类构造的替换集可以随机选择子集作为局部矩阵和全局耦合矩阵。从而完成</a:t>
                </a:r>
                <a:r>
                  <a:rPr lang="en-US" altLang="zh-CN" sz="1200" dirty="0" smtClean="0"/>
                  <a:t>GC-LDPC</a:t>
                </a:r>
                <a:r>
                  <a:rPr lang="zh-CN" altLang="en-US" sz="1200" dirty="0" smtClean="0"/>
                  <a:t>的构造。</a:t>
                </a:r>
                <a:endParaRPr lang="en-US" altLang="zh-CN" sz="1200" dirty="0" smtClean="0"/>
              </a:p>
              <a:p>
                <a:endParaRPr lang="en-US" altLang="zh-CN" sz="1200" dirty="0" smtClean="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7.PCGC</a:t>
                </a:r>
                <a:r>
                  <a:rPr lang="zh-CN" altLang="en-US" sz="1200" kern="1200" dirty="0" smtClean="0">
                    <a:solidFill>
                      <a:schemeClr val="tx1"/>
                    </a:solidFill>
                    <a:latin typeface="+mn-lt"/>
                    <a:ea typeface="+mn-ea"/>
                    <a:cs typeface="+mn-cs"/>
                  </a:rPr>
                  <a:t>码的编码方案启发来自于</a:t>
                </a:r>
                <a:r>
                  <a:rPr lang="en-US" altLang="zh-CN" sz="1200" kern="1200" dirty="0" smtClean="0">
                    <a:solidFill>
                      <a:schemeClr val="tx1"/>
                    </a:solidFill>
                    <a:latin typeface="+mn-lt"/>
                    <a:ea typeface="+mn-ea"/>
                    <a:cs typeface="+mn-cs"/>
                  </a:rPr>
                  <a:t>Turbo</a:t>
                </a:r>
                <a:r>
                  <a:rPr lang="zh-CN" altLang="en-US" sz="1200" kern="1200" dirty="0" smtClean="0">
                    <a:solidFill>
                      <a:schemeClr val="tx1"/>
                    </a:solidFill>
                    <a:latin typeface="+mn-lt"/>
                    <a:ea typeface="+mn-ea"/>
                    <a:cs typeface="+mn-cs"/>
                  </a:rPr>
                  <a:t>码，用不同的生成矩阵代替</a:t>
                </a:r>
                <a:r>
                  <a:rPr lang="en-US" altLang="zh-CN" sz="1200" kern="1200" dirty="0" smtClean="0">
                    <a:solidFill>
                      <a:schemeClr val="tx1"/>
                    </a:solidFill>
                    <a:latin typeface="+mn-lt"/>
                    <a:ea typeface="+mn-ea"/>
                    <a:cs typeface="+mn-cs"/>
                  </a:rPr>
                  <a:t>Turbo</a:t>
                </a:r>
                <a:r>
                  <a:rPr lang="zh-CN" altLang="en-US" sz="1200" kern="1200" dirty="0" smtClean="0">
                    <a:solidFill>
                      <a:schemeClr val="tx1"/>
                    </a:solidFill>
                    <a:latin typeface="+mn-lt"/>
                    <a:ea typeface="+mn-ea"/>
                    <a:cs typeface="+mn-cs"/>
                  </a:rPr>
                  <a:t>码的交织器，并产生两组不同的校验位级联成</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我们发现</a:t>
                </a:r>
                <a:r>
                  <a:rPr lang="en-US" altLang="zh-CN" sz="1200" b="1" kern="1200" dirty="0" smtClean="0">
                    <a:solidFill>
                      <a:schemeClr val="tx1"/>
                    </a:solidFill>
                    <a:latin typeface="+mn-lt"/>
                    <a:ea typeface="+mn-ea"/>
                    <a:cs typeface="+mn-cs"/>
                  </a:rPr>
                  <a:t>PCGC</a:t>
                </a:r>
                <a:r>
                  <a:rPr lang="zh-CN" altLang="en-US" sz="1200" b="1" kern="1200" dirty="0" smtClean="0">
                    <a:solidFill>
                      <a:schemeClr val="tx1"/>
                    </a:solidFill>
                    <a:latin typeface="+mn-lt"/>
                    <a:ea typeface="+mn-ea"/>
                    <a:cs typeface="+mn-cs"/>
                  </a:rPr>
                  <a:t>的结构使得源序列同时处于两种不同拓扑结构中，某一比特在两种结构中同时存在陷阱集的概率极低，因此合理译码便具有降低错误平台的潜力。</a:t>
                </a:r>
                <a:endParaRPr lang="en-US" altLang="zh-CN" sz="1200" b="1"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在传统</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译码器中，两个子译码器按顺序迭代译码</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次并传递外信息的过程被称之为“超迭代”。这个超迭代过程一直持续到两个译码器都收敛到正确码字，或者达到了最大的超迭代次数。</a:t>
                </a: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但是已有的实验结果表明，传统译码器实质上是通过增加冗余和外信息交互，来提升整体的</a:t>
                </a:r>
                <a:r>
                  <a:rPr lang="en-US" altLang="zh-CN" sz="1200" b="1" kern="1200" dirty="0" smtClean="0">
                    <a:solidFill>
                      <a:schemeClr val="tx1"/>
                    </a:solidFill>
                    <a:latin typeface="+mn-lt"/>
                    <a:ea typeface="+mn-ea"/>
                    <a:cs typeface="+mn-cs"/>
                  </a:rPr>
                  <a:t>BER</a:t>
                </a:r>
                <a:r>
                  <a:rPr lang="zh-CN" altLang="en-US" sz="1200" b="1" kern="1200" dirty="0" smtClean="0">
                    <a:solidFill>
                      <a:schemeClr val="tx1"/>
                    </a:solidFill>
                    <a:latin typeface="+mn-lt"/>
                    <a:ea typeface="+mn-ea"/>
                    <a:cs typeface="+mn-cs"/>
                  </a:rPr>
                  <a:t>性能，当子码存在错误平台时，并不可实现明显改善。</a:t>
                </a:r>
                <a:endParaRPr lang="zh-CN" altLang="en-US" sz="1200" kern="1200" dirty="0" smtClean="0">
                  <a:solidFill>
                    <a:schemeClr val="tx1"/>
                  </a:solidFill>
                  <a:latin typeface="+mn-lt"/>
                  <a:ea typeface="+mn-ea"/>
                  <a:cs typeface="+mn-cs"/>
                </a:endParaRPr>
              </a:p>
              <a:p>
                <a:endParaRPr lang="en-US" altLang="zh-CN" sz="1200" dirty="0" smtClean="0"/>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通过分析发现，传统译码器在错误平台上可能存在的问题是：。。。</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在每次超迭代中仅进行一次本地迭代，对另一译码器的错误纠正不彻底，容易重复陷入陷阱集。</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子译码器间外信息交互过于频繁，错误信息交叉扩散加重，在一定程度上增加了出现陷阱集的概率。</a:t>
            </a:r>
            <a:r>
              <a:rPr lang="zh-CN" altLang="en-US" sz="1200" b="1" kern="1200" dirty="0" smtClean="0">
                <a:solidFill>
                  <a:schemeClr val="tx1"/>
                </a:solidFill>
                <a:latin typeface="+mn-lt"/>
                <a:ea typeface="+mn-ea"/>
                <a:cs typeface="+mn-cs"/>
              </a:rPr>
              <a:t>尽管对于消息传递是有利的，但对处于陷阱集的比特来说简直就是雪上加霜。</a:t>
            </a:r>
            <a:endParaRPr lang="zh-CN" altLang="en-US" sz="1200"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在其他方面存在码率损失大以及信道噪声加重等问题。</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dirty="0" smtClean="0"/>
                  <a:t>为了丰富</a:t>
                </a:r>
                <a:r>
                  <a:rPr lang="en-US" altLang="zh-CN" sz="1200" dirty="0" smtClean="0"/>
                  <a:t>GC-LDPC</a:t>
                </a:r>
                <a:r>
                  <a:rPr lang="zh-CN" altLang="en-US" sz="1200" dirty="0" smtClean="0"/>
                  <a:t>码的编码方案，我们进行了一个有益且有效地尝试。</a:t>
                </a:r>
                <a:endParaRPr lang="en-US" altLang="zh-CN" sz="1200" dirty="0" smtClean="0"/>
              </a:p>
              <a:p>
                <a:r>
                  <a:rPr lang="zh-CN" altLang="en-US" sz="1200" dirty="0" smtClean="0"/>
                  <a:t>提出了基于</a:t>
                </a:r>
                <a:r>
                  <a:rPr lang="en-US" altLang="zh-CN" sz="1200" dirty="0" smtClean="0"/>
                  <a:t>BIBD</a:t>
                </a:r>
                <a:r>
                  <a:rPr lang="zh-CN" altLang="en-US" sz="1200" dirty="0" smtClean="0"/>
                  <a:t>结构的</a:t>
                </a:r>
                <a:r>
                  <a:rPr lang="en-US" altLang="zh-CN" sz="1200" dirty="0" smtClean="0"/>
                  <a:t>GC-LDPC</a:t>
                </a:r>
                <a:r>
                  <a:rPr lang="zh-CN" altLang="en-US" sz="1200" dirty="0" smtClean="0"/>
                  <a:t>码替换集。</a:t>
                </a:r>
                <a:endParaRPr lang="en-US" altLang="zh-CN" sz="1200" dirty="0" smtClean="0"/>
              </a:p>
              <a:p>
                <a:r>
                  <a:rPr lang="zh-CN" altLang="en-US" sz="1200" dirty="0" smtClean="0"/>
                  <a:t>平衡不完全区组设计（</a:t>
                </a:r>
                <a:r>
                  <a:rPr lang="en-US" altLang="zh-CN" sz="1200" dirty="0" smtClean="0"/>
                  <a:t>BIBD</a:t>
                </a:r>
                <a:r>
                  <a:rPr lang="zh-CN" altLang="en-US" sz="1200" dirty="0" smtClean="0"/>
                  <a:t>）：令</a:t>
                </a:r>
                <a14:m>
                  <m:oMath xmlns:m="http://schemas.openxmlformats.org/officeDocument/2006/math">
                    <m:d>
                      <m:dPr>
                        <m:begChr m:val=""/>
                        <m:endChr m:val="}"/>
                        <m:ctrlPr>
                          <a:rPr lang="zh-CN" altLang="en-US" sz="1200" i="1">
                            <a:latin typeface="Cambria Math" panose="02040503050406030204" pitchFamily="18" charset="0"/>
                          </a:rPr>
                        </m:ctrlPr>
                      </m:dPr>
                      <m:e>
                        <m:r>
                          <a:rPr lang="zh-CN" altLang="en-US" sz="1200" i="1">
                            <a:latin typeface="Cambria Math" panose="02040503050406030204" pitchFamily="18" charset="0"/>
                          </a:rPr>
                          <m:t>𝑍</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a:rPr lang="zh-CN" altLang="en-US" sz="1200">
                                <a:latin typeface="Cambria Math" panose="02040503050406030204" pitchFamily="18" charset="0"/>
                              </a:rPr>
                              <m:t>1</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a:rPr lang="zh-CN" altLang="en-US" sz="1200">
                                <a:latin typeface="Cambria Math" panose="02040503050406030204" pitchFamily="18" charset="0"/>
                              </a:rPr>
                              <m:t>2</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a:rPr lang="zh-CN" altLang="en-US" sz="1200" i="1">
                                <a:latin typeface="Cambria Math" panose="02040503050406030204" pitchFamily="18" charset="0"/>
                              </a:rPr>
                              <m:t>𝑞</m:t>
                            </m:r>
                          </m:sub>
                        </m:sSub>
                      </m:e>
                    </m:d>
                  </m:oMath>
                </a14:m>
                <a:r>
                  <a:rPr lang="zh-CN" altLang="en-US" sz="1200" dirty="0" smtClean="0"/>
                  <a:t>。</a:t>
                </a:r>
                <a:r>
                  <a:rPr lang="en-US" altLang="zh-CN" sz="1200" i="1" dirty="0"/>
                  <a:t>Z</a:t>
                </a:r>
                <a:r>
                  <a:rPr lang="zh-CN" altLang="zh-CN" sz="1200" dirty="0"/>
                  <a:t>集合的</a:t>
                </a:r>
                <a:r>
                  <a:rPr lang="en-US" altLang="zh-CN" sz="1200" dirty="0"/>
                  <a:t>BIBD</a:t>
                </a:r>
                <a:r>
                  <a:rPr lang="zh-CN" altLang="zh-CN" sz="1200" dirty="0"/>
                  <a:t>是表示一个包括</a:t>
                </a:r>
                <a:r>
                  <a:rPr lang="en-US" altLang="zh-CN" sz="1200" i="1" dirty="0"/>
                  <a:t>n</a:t>
                </a:r>
                <a:r>
                  <a:rPr lang="zh-CN" altLang="zh-CN" sz="1200" dirty="0"/>
                  <a:t>个</a:t>
                </a:r>
                <a:r>
                  <a:rPr lang="en-US" altLang="zh-CN" sz="1200" i="1" dirty="0"/>
                  <a:t>g</a:t>
                </a:r>
                <a:r>
                  <a:rPr lang="zh-CN" altLang="zh-CN" sz="1200" dirty="0"/>
                  <a:t>子集的集合，</a:t>
                </a:r>
                <a:r>
                  <a:rPr lang="zh-CN" altLang="en-US" sz="1200" dirty="0"/>
                  <a:t> </a:t>
                </a:r>
                <a14:m>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a:rPr lang="zh-CN" altLang="en-US" sz="1200">
                            <a:latin typeface="Cambria Math" panose="02040503050406030204" pitchFamily="18" charset="0"/>
                          </a:rPr>
                          <m:t>1</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a:rPr lang="zh-CN" altLang="en-US" sz="1200">
                            <a:latin typeface="Cambria Math" panose="02040503050406030204" pitchFamily="18" charset="0"/>
                          </a:rPr>
                          <m:t>2</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a:rPr lang="zh-CN" altLang="en-US" sz="1200" i="1">
                            <a:latin typeface="Cambria Math" panose="02040503050406030204" pitchFamily="18" charset="0"/>
                          </a:rPr>
                          <m:t>𝑛</m:t>
                        </m:r>
                      </m:sub>
                    </m:sSub>
                  </m:oMath>
                </a14:m>
                <a:r>
                  <a:rPr lang="zh-CN" altLang="en-US" sz="1200" dirty="0" smtClean="0"/>
                  <a:t>，</a:t>
                </a:r>
                <a:r>
                  <a:rPr lang="zh-CN" altLang="zh-CN" sz="1200" dirty="0"/>
                  <a:t>定义为</a:t>
                </a:r>
                <a:r>
                  <a:rPr lang="zh-CN" altLang="zh-CN" sz="1200" dirty="0" smtClean="0"/>
                  <a:t>区组</a:t>
                </a:r>
                <a:r>
                  <a:rPr lang="zh-CN" altLang="en-US" sz="1200" dirty="0" smtClean="0"/>
                  <a:t>。</a:t>
                </a:r>
                <a:endParaRPr lang="en-US" altLang="zh-CN" sz="1050" dirty="0" smtClean="0"/>
              </a:p>
              <a:p>
                <a:r>
                  <a:rPr lang="zh-CN" altLang="zh-CN" sz="1200" dirty="0" smtClean="0"/>
                  <a:t>它们</a:t>
                </a:r>
                <a:r>
                  <a:rPr lang="zh-CN" altLang="zh-CN" sz="1200" dirty="0"/>
                  <a:t>满足如下结构特性</a:t>
                </a:r>
                <a:r>
                  <a:rPr lang="zh-CN" altLang="zh-CN" sz="1200" dirty="0" smtClean="0"/>
                  <a:t>：</a:t>
                </a:r>
                <a:endParaRPr lang="en-US" altLang="zh-CN" sz="1200" dirty="0" smtClean="0"/>
              </a:p>
              <a:p>
                <a:r>
                  <a:rPr lang="zh-CN" altLang="zh-CN" sz="1200" dirty="0" smtClean="0"/>
                  <a:t>（</a:t>
                </a:r>
                <a:r>
                  <a:rPr lang="en-US" altLang="zh-CN" sz="1200" dirty="0"/>
                  <a:t>1</a:t>
                </a:r>
                <a:r>
                  <a:rPr lang="zh-CN" altLang="zh-CN" sz="1200" dirty="0"/>
                  <a:t>）每个</a:t>
                </a:r>
                <a:r>
                  <a:rPr lang="zh-CN" altLang="zh-CN" sz="1200" dirty="0" smtClean="0"/>
                  <a:t>元素</a:t>
                </a:r>
                <a:r>
                  <a:rPr lang="en-US" altLang="zh-CN" sz="1200" dirty="0" smtClean="0"/>
                  <a:t>x</a:t>
                </a:r>
                <a:r>
                  <a:rPr lang="en-US" altLang="zh-CN" sz="1200" baseline="-25000" dirty="0" smtClean="0"/>
                  <a:t>i</a:t>
                </a:r>
                <a:r>
                  <a:rPr lang="en-US" altLang="zh-CN" sz="1200" dirty="0" smtClean="0"/>
                  <a:t> ,</a:t>
                </a:r>
                <a:r>
                  <a:rPr lang="zh-CN" altLang="zh-CN" sz="1200" dirty="0"/>
                  <a:t>恰好在</a:t>
                </a:r>
                <a:r>
                  <a:rPr lang="en-US" altLang="zh-CN" sz="1200" i="1" dirty="0"/>
                  <a:t>n</a:t>
                </a:r>
                <a:r>
                  <a:rPr lang="zh-CN" altLang="zh-CN" sz="1200" dirty="0"/>
                  <a:t>个区组中的</a:t>
                </a:r>
                <a:r>
                  <a:rPr lang="en-US" altLang="zh-CN" sz="1200" i="1" dirty="0"/>
                  <a:t>r</a:t>
                </a:r>
                <a:r>
                  <a:rPr lang="zh-CN" altLang="zh-CN" sz="1200" dirty="0"/>
                  <a:t>个中出现</a:t>
                </a:r>
                <a:r>
                  <a:rPr lang="zh-CN" altLang="zh-CN" sz="1200" dirty="0" smtClean="0"/>
                  <a:t>；</a:t>
                </a:r>
                <a:endParaRPr lang="en-US" altLang="zh-CN" sz="1200" dirty="0" smtClean="0"/>
              </a:p>
              <a:p>
                <a:r>
                  <a:rPr lang="zh-CN" altLang="zh-CN" sz="1200" dirty="0" smtClean="0"/>
                  <a:t>（</a:t>
                </a:r>
                <a:r>
                  <a:rPr lang="en-US" altLang="zh-CN" sz="1200" dirty="0"/>
                  <a:t>2</a:t>
                </a:r>
                <a:r>
                  <a:rPr lang="zh-CN" altLang="zh-CN" sz="1200" dirty="0"/>
                  <a:t>）任意一对元素恰好在</a:t>
                </a:r>
                <a:r>
                  <a:rPr lang="en-US" altLang="zh-CN" sz="1200" i="1" dirty="0"/>
                  <a:t>n</a:t>
                </a:r>
                <a:r>
                  <a:rPr lang="zh-CN" altLang="zh-CN" sz="1200" dirty="0"/>
                  <a:t>个区组中的</a:t>
                </a:r>
                <a:r>
                  <a:rPr lang="en-US" altLang="zh-CN" sz="1200" i="1" dirty="0"/>
                  <a:t>λ</a:t>
                </a:r>
                <a:r>
                  <a:rPr lang="zh-CN" altLang="zh-CN" sz="1200" dirty="0"/>
                  <a:t>个出现</a:t>
                </a:r>
                <a:r>
                  <a:rPr lang="zh-CN" altLang="zh-CN" sz="1200" dirty="0" smtClean="0"/>
                  <a:t>。</a:t>
                </a:r>
                <a:endParaRPr lang="en-US" altLang="zh-CN" sz="1200" dirty="0" smtClean="0"/>
              </a:p>
              <a:p>
                <a:r>
                  <a:rPr lang="zh-CN" altLang="en-US" sz="1200" dirty="0" smtClean="0"/>
                  <a:t>称为</a:t>
                </a:r>
                <a:r>
                  <a:rPr lang="en-US" altLang="zh-CN" sz="1200" dirty="0" smtClean="0"/>
                  <a:t>(</a:t>
                </a:r>
                <a:r>
                  <a:rPr lang="en-US" altLang="zh-CN" sz="1200" i="1" dirty="0"/>
                  <a:t>q, n, g, r, λ</a:t>
                </a:r>
                <a:r>
                  <a:rPr lang="en-US" altLang="zh-CN" sz="1200" dirty="0"/>
                  <a:t>)-</a:t>
                </a:r>
                <a:r>
                  <a:rPr lang="en-US" altLang="zh-CN" sz="1200" dirty="0" smtClean="0"/>
                  <a:t>BIBD</a:t>
                </a:r>
                <a:endParaRPr lang="en-US" altLang="zh-CN" sz="1200" dirty="0"/>
              </a:p>
              <a:p>
                <a:r>
                  <a:rPr lang="zh-CN" altLang="zh-CN" sz="1200" dirty="0"/>
                  <a:t>在</a:t>
                </a:r>
                <a14:m>
                  <m:oMath xmlns:m="http://schemas.openxmlformats.org/officeDocument/2006/math">
                    <m:r>
                      <a:rPr lang="zh-CN" altLang="en-US" sz="1200" i="1" smtClean="0">
                        <a:solidFill>
                          <a:srgbClr val="FF0000"/>
                        </a:solidFill>
                        <a:latin typeface="Cambria Math" panose="02040503050406030204" pitchFamily="18" charset="0"/>
                      </a:rPr>
                      <m:t>𝜆</m:t>
                    </m:r>
                    <m:r>
                      <a:rPr lang="zh-CN" altLang="en-US" sz="1200">
                        <a:solidFill>
                          <a:srgbClr val="FF0000"/>
                        </a:solidFill>
                        <a:latin typeface="Cambria Math" panose="02040503050406030204" pitchFamily="18" charset="0"/>
                      </a:rPr>
                      <m:t>=1</m:t>
                    </m:r>
                  </m:oMath>
                </a14:m>
                <a:r>
                  <a:rPr lang="zh-CN" altLang="zh-CN" sz="1200" dirty="0"/>
                  <a:t>的特例下，</a:t>
                </a:r>
                <a:r>
                  <a:rPr lang="en-US" altLang="zh-CN" sz="1200" i="1" dirty="0"/>
                  <a:t>Z</a:t>
                </a:r>
                <a:r>
                  <a:rPr lang="zh-CN" altLang="zh-CN" sz="1200" dirty="0"/>
                  <a:t>中的任意元素对都仅出现在一个区组中</a:t>
                </a:r>
                <a:r>
                  <a:rPr lang="zh-CN" altLang="en-US" sz="1200" dirty="0"/>
                  <a:t>，符合构造要求</a:t>
                </a:r>
                <a:r>
                  <a:rPr lang="zh-CN" altLang="zh-CN" sz="1200" dirty="0"/>
                  <a:t>。</a:t>
                </a:r>
                <a:endParaRPr lang="zh-CN" altLang="en-US" sz="1200" dirty="0"/>
              </a:p>
              <a:p>
                <a:r>
                  <a:rPr lang="zh-CN" altLang="en-US" sz="1200" dirty="0" smtClean="0"/>
                  <a:t>利用两类</a:t>
                </a:r>
                <a:r>
                  <a:rPr lang="en-US" altLang="zh-CN" sz="1200" dirty="0" smtClean="0"/>
                  <a:t>BIBD</a:t>
                </a:r>
                <a:r>
                  <a:rPr lang="zh-CN" altLang="en-US" sz="1200" dirty="0" smtClean="0"/>
                  <a:t>构造了两类替换集。根据两类构造的替换集可以随机选择子集作为局部矩阵和全局耦合矩阵。从而完成</a:t>
                </a:r>
                <a:r>
                  <a:rPr lang="en-US" altLang="zh-CN" sz="1200" dirty="0" smtClean="0"/>
                  <a:t>GC-LDPC</a:t>
                </a:r>
                <a:r>
                  <a:rPr lang="zh-CN" altLang="en-US" sz="1200" dirty="0" smtClean="0"/>
                  <a:t>的构造。</a:t>
                </a:r>
                <a:endParaRPr lang="en-US" altLang="zh-CN" sz="1200" dirty="0" smtClean="0"/>
              </a:p>
              <a:p>
                <a:endParaRPr lang="en-US" altLang="zh-CN" sz="1200" dirty="0" smtClean="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基于两种拓扑结构中陷阱集几乎不可能重合的考虑以及上述问题，提出了一种</a:t>
                </a:r>
                <a:r>
                  <a:rPr lang="en-US" altLang="zh-CN" sz="1200" kern="1200" dirty="0" smtClean="0">
                    <a:solidFill>
                      <a:schemeClr val="tx1"/>
                    </a:solidFill>
                    <a:latin typeface="+mn-lt"/>
                    <a:ea typeface="+mn-ea"/>
                    <a:cs typeface="+mn-cs"/>
                  </a:rPr>
                  <a:t>PCGC</a:t>
                </a:r>
                <a:r>
                  <a:rPr lang="zh-CN" altLang="en-US" sz="1200" kern="1200" dirty="0" smtClean="0">
                    <a:solidFill>
                      <a:schemeClr val="tx1"/>
                    </a:solidFill>
                    <a:latin typeface="+mn-lt"/>
                    <a:ea typeface="+mn-ea"/>
                    <a:cs typeface="+mn-cs"/>
                  </a:rPr>
                  <a:t>间歇译码器</a:t>
                </a:r>
                <a:r>
                  <a:rPr lang="en-US" altLang="zh-CN" sz="1200" kern="1200" dirty="0" smtClean="0">
                    <a:solidFill>
                      <a:schemeClr val="tx1"/>
                    </a:solidFill>
                    <a:latin typeface="+mn-lt"/>
                    <a:ea typeface="+mn-ea"/>
                    <a:cs typeface="+mn-cs"/>
                  </a:rPr>
                  <a:t>IDS</a:t>
                </a:r>
                <a:r>
                  <a:rPr lang="zh-CN" altLang="en-US" sz="1200" kern="1200" dirty="0" smtClean="0">
                    <a:solidFill>
                      <a:schemeClr val="tx1"/>
                    </a:solidFill>
                    <a:latin typeface="+mn-lt"/>
                    <a:ea typeface="+mn-ea"/>
                    <a:cs typeface="+mn-cs"/>
                  </a:rPr>
                  <a:t>，其同样包含两个子译码器并设置独立的最大迭代次数，用控制信号</a:t>
                </a:r>
                <a:r>
                  <a:rPr lang="en-US" altLang="zh-CN" sz="1200" kern="1200" dirty="0" smtClean="0">
                    <a:solidFill>
                      <a:schemeClr val="tx1"/>
                    </a:solidFill>
                    <a:latin typeface="+mn-lt"/>
                    <a:ea typeface="+mn-ea"/>
                    <a:cs typeface="+mn-cs"/>
                  </a:rPr>
                  <a:t>t</a:t>
                </a:r>
                <a:r>
                  <a:rPr lang="zh-CN" altLang="en-US" sz="1200" kern="1200" dirty="0" smtClean="0">
                    <a:solidFill>
                      <a:schemeClr val="tx1"/>
                    </a:solidFill>
                    <a:latin typeface="+mn-lt"/>
                    <a:ea typeface="+mn-ea"/>
                    <a:cs typeface="+mn-cs"/>
                  </a:rPr>
                  <a:t>取代外信息交互，译码器</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持续迭代到收敛正确码字或者到达最大迭代次数为止，后一种终止情况下，控制信号变为</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，启动第二个译码器，并且以第二个译码器的输出作为最后输出。</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kern="1200" dirty="0" smtClean="0">
                    <a:solidFill>
                      <a:schemeClr val="tx1"/>
                    </a:solidFill>
                    <a:latin typeface="+mn-lt"/>
                    <a:ea typeface="+mn-ea"/>
                    <a:cs typeface="+mn-cs"/>
                  </a:rPr>
                  <a:t>IDS</a:t>
                </a:r>
                <a:r>
                  <a:rPr lang="zh-CN" altLang="en-US" sz="1200" b="1" kern="1200" dirty="0" smtClean="0">
                    <a:solidFill>
                      <a:schemeClr val="tx1"/>
                    </a:solidFill>
                    <a:latin typeface="+mn-lt"/>
                    <a:ea typeface="+mn-ea"/>
                    <a:cs typeface="+mn-cs"/>
                  </a:rPr>
                  <a:t>虽失去了频繁的外信息交互，但是这恰巧保证了序列可以独立存在于两种拓扑结构中，可互补避免陷阱集。</a:t>
                </a:r>
                <a:endParaRPr lang="en-US" altLang="zh-CN"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设置本地最大迭代次数，保证局部最优。</a:t>
                </a:r>
                <a:endParaRPr lang="en-US" altLang="zh-CN"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由于大多数码字都能在译码器</a:t>
                </a:r>
                <a:r>
                  <a:rPr lang="en-US" altLang="zh-CN" sz="1200" b="1" kern="1200" dirty="0" smtClean="0">
                    <a:solidFill>
                      <a:schemeClr val="tx1"/>
                    </a:solidFill>
                    <a:latin typeface="+mn-lt"/>
                    <a:ea typeface="+mn-ea"/>
                    <a:cs typeface="+mn-cs"/>
                  </a:rPr>
                  <a:t>1</a:t>
                </a:r>
                <a:r>
                  <a:rPr lang="zh-CN" altLang="en-US" sz="1200" b="1" kern="1200" dirty="0" smtClean="0">
                    <a:solidFill>
                      <a:schemeClr val="tx1"/>
                    </a:solidFill>
                    <a:latin typeface="+mn-lt"/>
                    <a:ea typeface="+mn-ea"/>
                    <a:cs typeface="+mn-cs"/>
                  </a:rPr>
                  <a:t>译码成功，译码器</a:t>
                </a:r>
                <a:r>
                  <a:rPr lang="en-US" altLang="zh-CN" sz="1200" b="1" kern="1200" dirty="0" smtClean="0">
                    <a:solidFill>
                      <a:schemeClr val="tx1"/>
                    </a:solidFill>
                    <a:latin typeface="+mn-lt"/>
                    <a:ea typeface="+mn-ea"/>
                    <a:cs typeface="+mn-cs"/>
                  </a:rPr>
                  <a:t>2</a:t>
                </a:r>
                <a:r>
                  <a:rPr lang="zh-CN" altLang="en-US" sz="1200" b="1" kern="1200" dirty="0" smtClean="0">
                    <a:solidFill>
                      <a:schemeClr val="tx1"/>
                    </a:solidFill>
                    <a:latin typeface="+mn-lt"/>
                    <a:ea typeface="+mn-ea"/>
                    <a:cs typeface="+mn-cs"/>
                  </a:rPr>
                  <a:t>只是用于少量由于陷阱集而始终无法收敛的码字，此时的译码失败与迭代次数无关，换用不同拓扑结构的子译码器，很可能少量迭代便可成功收敛。避免无用的迭代，减少了通信系统的等待时间。</a:t>
                </a:r>
                <a:endParaRPr lang="en-US" altLang="zh-CN"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latin typeface="+mn-lt"/>
                    <a:ea typeface="+mn-ea"/>
                    <a:cs typeface="+mn-cs"/>
                  </a:rPr>
                  <a:t>但是缺点是更适用于纠正可检测错误。</a:t>
                </a:r>
                <a:endParaRPr lang="zh-CN" altLang="en-US" sz="1200" kern="1200" dirty="0" smtClean="0">
                  <a:solidFill>
                    <a:schemeClr val="tx1"/>
                  </a:solidFill>
                  <a:latin typeface="+mn-lt"/>
                  <a:ea typeface="+mn-ea"/>
                  <a:cs typeface="+mn-cs"/>
                </a:endParaRPr>
              </a:p>
              <a:p>
                <a:endParaRPr lang="en-US" altLang="zh-CN" sz="1200" dirty="0" smtClean="0"/>
              </a:p>
            </p:txBody>
          </p:sp>
        </mc:Fallback>
      </mc:AlternateContent>
      <p:sp>
        <p:nvSpPr>
          <p:cNvPr id="4" name="灯片编号占位符 3"/>
          <p:cNvSpPr>
            <a:spLocks noGrp="1"/>
          </p:cNvSpPr>
          <p:nvPr>
            <p:ph type="sldNum" sz="quarter" idx="10"/>
          </p:nvPr>
        </p:nvSpPr>
        <p:spPr/>
        <p:txBody>
          <a:bodyPr/>
          <a:lstStyle/>
          <a:p>
            <a:fld id="{4FFCA173-1C42-4226-B669-291C410F46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8.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30.emf"/><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8.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3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oleObject" Target="../embeddings/oleObject3.bin"/><Relationship Id="rId7" Type="http://schemas.openxmlformats.org/officeDocument/2006/relationships/image" Target="../media/image38.emf"/><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2.bin"/><Relationship Id="rId3" Type="http://schemas.openxmlformats.org/officeDocument/2006/relationships/image" Target="../media/image35.emf"/><Relationship Id="rId2" Type="http://schemas.openxmlformats.org/officeDocument/2006/relationships/image" Target="../media/image34.png"/><Relationship Id="rId13" Type="http://schemas.openxmlformats.org/officeDocument/2006/relationships/notesSlide" Target="../notesSlides/notesSlide16.xml"/><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40.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emf"/><Relationship Id="rId6" Type="http://schemas.openxmlformats.org/officeDocument/2006/relationships/image" Target="../media/image43.png"/><Relationship Id="rId5" Type="http://schemas.openxmlformats.org/officeDocument/2006/relationships/image" Target="../media/image39.wmf"/><Relationship Id="rId4" Type="http://schemas.openxmlformats.org/officeDocument/2006/relationships/oleObject" Target="../embeddings/oleObject4.bin"/><Relationship Id="rId3" Type="http://schemas.openxmlformats.org/officeDocument/2006/relationships/image" Target="../media/image42.emf"/><Relationship Id="rId2" Type="http://schemas.openxmlformats.org/officeDocument/2006/relationships/image" Target="../media/image41.png"/><Relationship Id="rId12" Type="http://schemas.openxmlformats.org/officeDocument/2006/relationships/notesSlide" Target="../notesSlides/notesSlide17.xml"/><Relationship Id="rId11" Type="http://schemas.openxmlformats.org/officeDocument/2006/relationships/vmlDrawing" Target="../drawings/vmlDrawing3.v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50.wmf"/><Relationship Id="rId6" Type="http://schemas.openxmlformats.org/officeDocument/2006/relationships/oleObject" Target="../embeddings/oleObject6.bin"/><Relationship Id="rId5" Type="http://schemas.openxmlformats.org/officeDocument/2006/relationships/image" Target="../media/image49.wmf"/><Relationship Id="rId4" Type="http://schemas.openxmlformats.org/officeDocument/2006/relationships/oleObject" Target="../embeddings/oleObject5.bin"/><Relationship Id="rId3" Type="http://schemas.openxmlformats.org/officeDocument/2006/relationships/image" Target="../media/image48.png"/><Relationship Id="rId2" Type="http://schemas.openxmlformats.org/officeDocument/2006/relationships/image" Target="../media/image47.png"/><Relationship Id="rId10" Type="http://schemas.openxmlformats.org/officeDocument/2006/relationships/notesSlide" Target="../notesSlides/notesSlide1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9.emf"/><Relationship Id="rId3" Type="http://schemas.openxmlformats.org/officeDocument/2006/relationships/oleObject" Target="../embeddings/oleObject7.bin"/><Relationship Id="rId2" Type="http://schemas.openxmlformats.org/officeDocument/2006/relationships/image" Target="../media/image51.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39.wmf"/><Relationship Id="rId4" Type="http://schemas.openxmlformats.org/officeDocument/2006/relationships/oleObject" Target="../embeddings/oleObject8.bin"/><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wmf"/><Relationship Id="rId3" Type="http://schemas.openxmlformats.org/officeDocument/2006/relationships/oleObject" Target="../embeddings/oleObject9.bin"/><Relationship Id="rId2" Type="http://schemas.openxmlformats.org/officeDocument/2006/relationships/image" Target="../media/image57.emf"/><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6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10.png"/><Relationship Id="rId7" Type="http://schemas.openxmlformats.org/officeDocument/2006/relationships/image" Target="../media/image9.emf"/><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emf"/><Relationship Id="rId2" Type="http://schemas.openxmlformats.org/officeDocument/2006/relationships/image" Target="../media/image5.jpeg"/><Relationship Id="rId11" Type="http://schemas.openxmlformats.org/officeDocument/2006/relationships/notesSlide" Target="../notesSlides/notesSlide4.xml"/><Relationship Id="rId10" Type="http://schemas.openxmlformats.org/officeDocument/2006/relationships/vmlDrawing" Target="../drawings/vmlDrawing1.v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cstate="screen"/>
          <a:srcRect/>
          <a:stretch>
            <a:fillRect/>
          </a:stretch>
        </p:blipFill>
        <p:spPr bwMode="auto">
          <a:xfrm>
            <a:off x="6326188" y="5210378"/>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1182993" y="2748641"/>
            <a:ext cx="10032365" cy="127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buNone/>
            </a:pPr>
            <a:r>
              <a:rPr altLang="zh-CN" sz="4400" dirty="0">
                <a:solidFill>
                  <a:schemeClr val="accent6">
                    <a:lumMod val="50000"/>
                  </a:schemeClr>
                </a:solidFill>
                <a:effectLst>
                  <a:outerShdw blurRad="38100" dist="25400" dir="5400000" algn="ctr" rotWithShape="0">
                    <a:srgbClr val="6E747A">
                      <a:alpha val="43000"/>
                    </a:srgbClr>
                  </a:outerShdw>
                </a:effectLst>
              </a:rPr>
              <a:t>降低LDPC码错误平台的策略研究</a:t>
            </a:r>
            <a:endParaRPr altLang="zh-CN" sz="4400" dirty="0">
              <a:solidFill>
                <a:srgbClr val="4B649F"/>
              </a:solidFill>
            </a:endParaRPr>
          </a:p>
          <a:p>
            <a:pPr algn="ctr">
              <a:buNone/>
            </a:pPr>
            <a:r>
              <a:rPr lang="en-US" altLang="zh-CN" sz="3200" dirty="0">
                <a:solidFill>
                  <a:schemeClr val="tx1"/>
                </a:solidFill>
              </a:rPr>
              <a:t>Strategies for Lowering the Error Floor of LDPC Codes</a:t>
            </a:r>
            <a:endParaRPr lang="en-US" altLang="zh-CN" sz="3200" dirty="0">
              <a:solidFill>
                <a:schemeClr val="tx1"/>
              </a:solidFill>
            </a:endParaRPr>
          </a:p>
        </p:txBody>
      </p:sp>
      <p:grpSp>
        <p:nvGrpSpPr>
          <p:cNvPr id="26631" name="组合 1026"/>
          <p:cNvGrpSpPr/>
          <p:nvPr/>
        </p:nvGrpSpPr>
        <p:grpSpPr bwMode="auto">
          <a:xfrm>
            <a:off x="2120594" y="4431069"/>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6632" name="组合 1025"/>
          <p:cNvGrpSpPr/>
          <p:nvPr/>
        </p:nvGrpSpPr>
        <p:grpSpPr bwMode="auto">
          <a:xfrm>
            <a:off x="7808607" y="4376459"/>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6633" name="文本框 1027"/>
          <p:cNvSpPr txBox="1">
            <a:spLocks noChangeArrowheads="1"/>
          </p:cNvSpPr>
          <p:nvPr/>
        </p:nvSpPr>
        <p:spPr bwMode="auto">
          <a:xfrm>
            <a:off x="2436507" y="4378682"/>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答辩人</a:t>
            </a:r>
            <a:r>
              <a:rPr lang="zh-CN" altLang="en-US" sz="1800" dirty="0" smtClean="0"/>
              <a:t>：薛会</a:t>
            </a:r>
            <a:endParaRPr lang="zh-CN" altLang="en-US" sz="1800" dirty="0"/>
          </a:p>
        </p:txBody>
      </p:sp>
      <p:sp>
        <p:nvSpPr>
          <p:cNvPr id="26634" name="文本框 112"/>
          <p:cNvSpPr txBox="1">
            <a:spLocks noChangeArrowheads="1"/>
          </p:cNvSpPr>
          <p:nvPr/>
        </p:nvSpPr>
        <p:spPr bwMode="auto">
          <a:xfrm>
            <a:off x="8069274" y="4326612"/>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指导教师</a:t>
            </a:r>
            <a:r>
              <a:rPr lang="zh-CN" altLang="en-US" sz="1800" dirty="0" smtClean="0"/>
              <a:t>：</a:t>
            </a:r>
            <a:r>
              <a:rPr lang="zh-CN" altLang="en-US" sz="1800" dirty="0"/>
              <a:t>张立军</a:t>
            </a:r>
            <a:endParaRPr lang="zh-CN" altLang="en-US" sz="1800" dirty="0"/>
          </a:p>
        </p:txBody>
      </p:sp>
      <p:sp>
        <p:nvSpPr>
          <p:cNvPr id="26635" name="文本框 1066"/>
          <p:cNvSpPr txBox="1">
            <a:spLocks noChangeArrowheads="1"/>
          </p:cNvSpPr>
          <p:nvPr/>
        </p:nvSpPr>
        <p:spPr bwMode="auto">
          <a:xfrm>
            <a:off x="1766888" y="59848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a:solidFill>
                  <a:schemeClr val="bg1"/>
                </a:solidFill>
              </a:rPr>
              <a:t>毕业答辩</a:t>
            </a:r>
            <a:endParaRPr lang="zh-CN" altLang="en-US" sz="3200" b="1" dirty="0">
              <a:solidFill>
                <a:schemeClr val="bg1"/>
              </a:solidFill>
            </a:endParaRPr>
          </a:p>
        </p:txBody>
      </p:sp>
      <p:sp>
        <p:nvSpPr>
          <p:cNvPr id="1068" name="矩形 1067"/>
          <p:cNvSpPr/>
          <p:nvPr/>
        </p:nvSpPr>
        <p:spPr>
          <a:xfrm>
            <a:off x="1054457" y="2233613"/>
            <a:ext cx="10327917" cy="2662852"/>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1027922" y="4576115"/>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914214" y="4429417"/>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054457"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875531" y="2090818"/>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481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027"/>
          <p:cNvSpPr txBox="1">
            <a:spLocks noChangeArrowheads="1"/>
          </p:cNvSpPr>
          <p:nvPr/>
        </p:nvSpPr>
        <p:spPr bwMode="auto">
          <a:xfrm>
            <a:off x="4171962" y="4376142"/>
            <a:ext cx="1884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smtClean="0"/>
              <a:t>学号：</a:t>
            </a:r>
            <a:r>
              <a:rPr lang="en-US" altLang="zh-CN" sz="1800" dirty="0" smtClean="0"/>
              <a:t>17120194</a:t>
            </a:r>
            <a:endParaRPr lang="en-US" altLang="zh-CN"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680" y="25400"/>
            <a:ext cx="381698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b="1" dirty="0" smtClean="0">
                <a:solidFill>
                  <a:srgbClr val="4B649F"/>
                </a:solidFill>
                <a:sym typeface="+mn-ea"/>
              </a:rPr>
              <a:t>改进的PCGC译码算法</a:t>
            </a:r>
            <a:endParaRPr lang="zh-CN" altLang="en-US" b="1" dirty="0">
              <a:solidFill>
                <a:srgbClr val="4B649F"/>
              </a:solidFill>
            </a:endParaRPr>
          </a:p>
        </p:txBody>
      </p:sp>
      <p:cxnSp>
        <p:nvCxnSpPr>
          <p:cNvPr id="24" name="直接连接符 23"/>
          <p:cNvCxnSpPr/>
          <p:nvPr/>
        </p:nvCxnSpPr>
        <p:spPr>
          <a:xfrm>
            <a:off x="-1524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8" name="组合 11"/>
          <p:cNvGrpSpPr/>
          <p:nvPr/>
        </p:nvGrpSpPr>
        <p:grpSpPr bwMode="auto">
          <a:xfrm>
            <a:off x="132811" y="81574"/>
            <a:ext cx="732280" cy="700349"/>
            <a:chOff x="3209823" y="2234042"/>
            <a:chExt cx="1607262" cy="1607262"/>
          </a:xfrm>
        </p:grpSpPr>
        <p:sp>
          <p:nvSpPr>
            <p:cNvPr id="29" name="椭圆 28"/>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1073743173" name="组合 1073743172"/>
          <p:cNvGrpSpPr/>
          <p:nvPr/>
        </p:nvGrpSpPr>
        <p:grpSpPr>
          <a:xfrm>
            <a:off x="-56515" y="623570"/>
            <a:ext cx="7409180" cy="6101080"/>
            <a:chOff x="4018" y="469550"/>
            <a:chExt cx="6921" cy="6098"/>
          </a:xfrm>
        </p:grpSpPr>
        <p:grpSp>
          <p:nvGrpSpPr>
            <p:cNvPr id="1073743174" name="组合 1073743173"/>
            <p:cNvGrpSpPr/>
            <p:nvPr/>
          </p:nvGrpSpPr>
          <p:grpSpPr>
            <a:xfrm>
              <a:off x="4018" y="469550"/>
              <a:ext cx="6921" cy="6098"/>
              <a:chOff x="4018" y="469550"/>
              <a:chExt cx="6921" cy="6098"/>
            </a:xfrm>
          </p:grpSpPr>
          <p:grpSp>
            <p:nvGrpSpPr>
              <p:cNvPr id="1073743175" name="组合 1073743174"/>
              <p:cNvGrpSpPr/>
              <p:nvPr/>
            </p:nvGrpSpPr>
            <p:grpSpPr>
              <a:xfrm>
                <a:off x="4018" y="469550"/>
                <a:ext cx="6921" cy="6098"/>
                <a:chOff x="3033" y="469505"/>
                <a:chExt cx="6921" cy="6098"/>
              </a:xfrm>
            </p:grpSpPr>
            <p:pic>
              <p:nvPicPr>
                <p:cNvPr id="1073743177" name="图片 168"/>
                <p:cNvPicPr>
                  <a:picLocks noChangeAspect="1"/>
                </p:cNvPicPr>
                <p:nvPr/>
              </p:nvPicPr>
              <p:blipFill>
                <a:blip r:embed="rId2" cstate="print"/>
                <a:stretch>
                  <a:fillRect/>
                </a:stretch>
              </p:blipFill>
              <p:spPr>
                <a:xfrm>
                  <a:off x="3033" y="469505"/>
                  <a:ext cx="6921" cy="6098"/>
                </a:xfrm>
                <a:prstGeom prst="rect">
                  <a:avLst/>
                </a:prstGeom>
                <a:noFill/>
                <a:ln w="9525">
                  <a:noFill/>
                </a:ln>
              </p:spPr>
            </p:pic>
            <p:pic>
              <p:nvPicPr>
                <p:cNvPr id="1073743179" name="图片 1073743178" descr="d51ecab7fca1b1954af1059b2cfd75c"/>
                <p:cNvPicPr>
                  <a:picLocks noChangeAspect="1"/>
                </p:cNvPicPr>
                <p:nvPr/>
              </p:nvPicPr>
              <p:blipFill>
                <a:blip r:embed="rId3" cstate="print"/>
                <a:stretch>
                  <a:fillRect/>
                </a:stretch>
              </p:blipFill>
              <p:spPr>
                <a:xfrm>
                  <a:off x="6505" y="470071"/>
                  <a:ext cx="2687" cy="913"/>
                </a:xfrm>
                <a:prstGeom prst="rect">
                  <a:avLst/>
                </a:prstGeom>
                <a:noFill/>
                <a:ln w="9525">
                  <a:noFill/>
                </a:ln>
              </p:spPr>
            </p:pic>
          </p:grpSp>
          <p:pic>
            <p:nvPicPr>
              <p:cNvPr id="1073743180" name="图片 1073743179" descr="161066936287d24e13aee6cb09877eb"/>
              <p:cNvPicPr>
                <a:picLocks noChangeAspect="1"/>
              </p:cNvPicPr>
              <p:nvPr/>
            </p:nvPicPr>
            <p:blipFill>
              <a:blip r:embed="rId4" cstate="print"/>
              <a:stretch>
                <a:fillRect/>
              </a:stretch>
            </p:blipFill>
            <p:spPr>
              <a:xfrm>
                <a:off x="7296" y="470108"/>
                <a:ext cx="2810" cy="906"/>
              </a:xfrm>
              <a:prstGeom prst="rect">
                <a:avLst/>
              </a:prstGeom>
              <a:noFill/>
              <a:ln w="9525">
                <a:noFill/>
              </a:ln>
            </p:spPr>
          </p:pic>
        </p:grpSp>
        <p:sp>
          <p:nvSpPr>
            <p:cNvPr id="1073743181" name="矩形 1073743180"/>
            <p:cNvSpPr/>
            <p:nvPr/>
          </p:nvSpPr>
          <p:spPr>
            <a:xfrm>
              <a:off x="7296" y="470086"/>
              <a:ext cx="2819" cy="976"/>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2" name="组合 21"/>
          <p:cNvGrpSpPr/>
          <p:nvPr/>
        </p:nvGrpSpPr>
        <p:grpSpPr>
          <a:xfrm>
            <a:off x="-387985" y="619760"/>
            <a:ext cx="11857355" cy="6104890"/>
            <a:chOff x="-537" y="898"/>
            <a:chExt cx="18610" cy="9464"/>
          </a:xfrm>
        </p:grpSpPr>
        <p:grpSp>
          <p:nvGrpSpPr>
            <p:cNvPr id="1073743182" name="组合 1073743181"/>
            <p:cNvGrpSpPr/>
            <p:nvPr/>
          </p:nvGrpSpPr>
          <p:grpSpPr>
            <a:xfrm>
              <a:off x="-537" y="898"/>
              <a:ext cx="12115" cy="9464"/>
              <a:chOff x="3873" y="487436"/>
              <a:chExt cx="6976" cy="6069"/>
            </a:xfrm>
          </p:grpSpPr>
          <p:grpSp>
            <p:nvGrpSpPr>
              <p:cNvPr id="1073743183" name="组合 1073743182"/>
              <p:cNvGrpSpPr/>
              <p:nvPr/>
            </p:nvGrpSpPr>
            <p:grpSpPr>
              <a:xfrm>
                <a:off x="3873" y="487436"/>
                <a:ext cx="6976" cy="6069"/>
                <a:chOff x="3873" y="487436"/>
                <a:chExt cx="6976" cy="6069"/>
              </a:xfrm>
            </p:grpSpPr>
            <p:grpSp>
              <p:nvGrpSpPr>
                <p:cNvPr id="1073743184" name="组合 1073743183"/>
                <p:cNvGrpSpPr/>
                <p:nvPr/>
              </p:nvGrpSpPr>
              <p:grpSpPr>
                <a:xfrm>
                  <a:off x="3873" y="487436"/>
                  <a:ext cx="6976" cy="6069"/>
                  <a:chOff x="3873" y="487436"/>
                  <a:chExt cx="6976" cy="6069"/>
                </a:xfrm>
              </p:grpSpPr>
              <p:pic>
                <p:nvPicPr>
                  <p:cNvPr id="1073743186" name="图片 165"/>
                  <p:cNvPicPr>
                    <a:picLocks noChangeAspect="1"/>
                  </p:cNvPicPr>
                  <p:nvPr/>
                </p:nvPicPr>
                <p:blipFill>
                  <a:blip r:embed="rId5" cstate="print"/>
                  <a:stretch>
                    <a:fillRect/>
                  </a:stretch>
                </p:blipFill>
                <p:spPr>
                  <a:xfrm>
                    <a:off x="3873" y="487436"/>
                    <a:ext cx="6976" cy="6069"/>
                  </a:xfrm>
                  <a:prstGeom prst="rect">
                    <a:avLst/>
                  </a:prstGeom>
                  <a:noFill/>
                  <a:ln w="9525">
                    <a:noFill/>
                  </a:ln>
                </p:spPr>
              </p:pic>
              <p:pic>
                <p:nvPicPr>
                  <p:cNvPr id="1073743188" name="图片 1073743187" descr="06bb68ba063fa4714c1432c645fad82"/>
                  <p:cNvPicPr>
                    <a:picLocks noChangeAspect="1"/>
                  </p:cNvPicPr>
                  <p:nvPr/>
                </p:nvPicPr>
                <p:blipFill>
                  <a:blip r:embed="rId6" cstate="print"/>
                  <a:stretch>
                    <a:fillRect/>
                  </a:stretch>
                </p:blipFill>
                <p:spPr>
                  <a:xfrm>
                    <a:off x="7480" y="488022"/>
                    <a:ext cx="2604" cy="723"/>
                  </a:xfrm>
                  <a:prstGeom prst="rect">
                    <a:avLst/>
                  </a:prstGeom>
                  <a:noFill/>
                  <a:ln w="9525">
                    <a:noFill/>
                  </a:ln>
                </p:spPr>
              </p:pic>
            </p:grpSp>
            <p:pic>
              <p:nvPicPr>
                <p:cNvPr id="1073743189" name="图片 1073743188" descr="860e9f27e11b0b0e142bb63b797897e"/>
                <p:cNvPicPr>
                  <a:picLocks noChangeAspect="1"/>
                </p:cNvPicPr>
                <p:nvPr/>
              </p:nvPicPr>
              <p:blipFill>
                <a:blip r:embed="rId7" cstate="print"/>
                <a:stretch>
                  <a:fillRect/>
                </a:stretch>
              </p:blipFill>
              <p:spPr>
                <a:xfrm>
                  <a:off x="6815" y="487982"/>
                  <a:ext cx="3287" cy="780"/>
                </a:xfrm>
                <a:prstGeom prst="rect">
                  <a:avLst/>
                </a:prstGeom>
                <a:noFill/>
                <a:ln w="9525">
                  <a:noFill/>
                </a:ln>
              </p:spPr>
            </p:pic>
          </p:grpSp>
          <p:sp>
            <p:nvSpPr>
              <p:cNvPr id="1073743190" name="矩形 1073743189"/>
              <p:cNvSpPr/>
              <p:nvPr/>
            </p:nvSpPr>
            <p:spPr>
              <a:xfrm>
                <a:off x="6836" y="487960"/>
                <a:ext cx="3278" cy="838"/>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 name="组合 1"/>
            <p:cNvGrpSpPr/>
            <p:nvPr/>
          </p:nvGrpSpPr>
          <p:grpSpPr>
            <a:xfrm>
              <a:off x="9996" y="1827"/>
              <a:ext cx="8077" cy="2542"/>
              <a:chOff x="6953468" y="3087764"/>
              <a:chExt cx="4867674" cy="2573346"/>
            </a:xfrm>
          </p:grpSpPr>
          <p:sp>
            <p:nvSpPr>
              <p:cNvPr id="5" name="矩形 4"/>
              <p:cNvSpPr/>
              <p:nvPr/>
            </p:nvSpPr>
            <p:spPr>
              <a:xfrm>
                <a:off x="6953468" y="3087764"/>
                <a:ext cx="4537164" cy="2573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文本框 5"/>
              <p:cNvSpPr txBox="1"/>
              <p:nvPr/>
            </p:nvSpPr>
            <p:spPr>
              <a:xfrm>
                <a:off x="7786945" y="3863213"/>
                <a:ext cx="4034197" cy="674655"/>
              </a:xfrm>
              <a:prstGeom prst="rect">
                <a:avLst/>
              </a:prstGeom>
              <a:noFill/>
              <a:ln>
                <a:solidFill>
                  <a:schemeClr val="tx1"/>
                </a:solidFill>
              </a:ln>
            </p:spPr>
            <p:txBody>
              <a:bodyPr wrap="square" rtlCol="0">
                <a:spAutoFit/>
              </a:bodyPr>
              <a:lstStyle/>
              <a:p>
                <a:r>
                  <a:rPr lang="zh-CN" altLang="en-US" sz="2200" dirty="0"/>
                  <a:t>子码：</a:t>
                </a:r>
                <a:r>
                  <a:rPr lang="zh-CN" altLang="en-US" sz="2200" dirty="0">
                    <a:solidFill>
                      <a:schemeClr val="accent3">
                        <a:lumMod val="50000"/>
                      </a:schemeClr>
                    </a:solidFill>
                  </a:rPr>
                  <a:t>（</a:t>
                </a:r>
                <a:r>
                  <a:rPr lang="en-US" altLang="zh-CN" sz="2200" dirty="0">
                    <a:solidFill>
                      <a:schemeClr val="accent3">
                        <a:lumMod val="50000"/>
                      </a:schemeClr>
                    </a:solidFill>
                  </a:rPr>
                  <a:t>1057,813</a:t>
                </a:r>
                <a:r>
                  <a:rPr lang="zh-CN" altLang="en-US" sz="2200" dirty="0">
                    <a:solidFill>
                      <a:schemeClr val="accent3">
                        <a:lumMod val="50000"/>
                      </a:schemeClr>
                    </a:solidFill>
                  </a:rPr>
                  <a:t>）</a:t>
                </a:r>
                <a:r>
                  <a:rPr lang="en-US" altLang="zh-CN" sz="2200" dirty="0">
                    <a:solidFill>
                      <a:schemeClr val="accent3">
                        <a:lumMod val="50000"/>
                      </a:schemeClr>
                    </a:solidFill>
                  </a:rPr>
                  <a:t>MacKay</a:t>
                </a:r>
                <a:r>
                  <a:rPr lang="zh-CN" altLang="en-US" sz="2200" dirty="0">
                    <a:solidFill>
                      <a:schemeClr val="accent3">
                        <a:lumMod val="50000"/>
                      </a:schemeClr>
                    </a:solidFill>
                  </a:rPr>
                  <a:t>码</a:t>
                </a:r>
                <a:endParaRPr lang="zh-CN" altLang="en-US" sz="2200" dirty="0"/>
              </a:p>
            </p:txBody>
          </p:sp>
        </p:grpSp>
      </p:grpSp>
      <p:grpSp>
        <p:nvGrpSpPr>
          <p:cNvPr id="3" name="组合 2"/>
          <p:cNvGrpSpPr/>
          <p:nvPr/>
        </p:nvGrpSpPr>
        <p:grpSpPr>
          <a:xfrm>
            <a:off x="7273925" y="1859915"/>
            <a:ext cx="4398645" cy="1604645"/>
            <a:chOff x="7724491" y="2931334"/>
            <a:chExt cx="4285132" cy="1646810"/>
          </a:xfrm>
        </p:grpSpPr>
        <p:sp>
          <p:nvSpPr>
            <p:cNvPr id="72" name="矩形 71"/>
            <p:cNvSpPr/>
            <p:nvPr/>
          </p:nvSpPr>
          <p:spPr>
            <a:xfrm>
              <a:off x="7724491" y="2931334"/>
              <a:ext cx="4285132" cy="1646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3" name="文本框 72"/>
            <p:cNvSpPr txBox="1"/>
            <p:nvPr/>
          </p:nvSpPr>
          <p:spPr>
            <a:xfrm>
              <a:off x="7887187" y="3029087"/>
              <a:ext cx="3924480" cy="1483237"/>
            </a:xfrm>
            <a:prstGeom prst="rect">
              <a:avLst/>
            </a:prstGeom>
            <a:noFill/>
          </p:spPr>
          <p:txBody>
            <a:bodyPr wrap="square" rtlCol="0">
              <a:spAutoFit/>
            </a:bodyPr>
            <a:lstStyle/>
            <a:p>
              <a:r>
                <a:rPr lang="zh-CN" altLang="en-US" sz="2200" dirty="0"/>
                <a:t>子码：</a:t>
              </a:r>
              <a:r>
                <a:rPr lang="zh-CN" altLang="en-US" sz="2200" dirty="0">
                  <a:solidFill>
                    <a:schemeClr val="accent3">
                      <a:lumMod val="50000"/>
                    </a:schemeClr>
                  </a:solidFill>
                </a:rPr>
                <a:t>（</a:t>
              </a:r>
              <a:r>
                <a:rPr lang="en-US" altLang="zh-CN" sz="2200" dirty="0">
                  <a:solidFill>
                    <a:schemeClr val="accent3">
                      <a:lumMod val="50000"/>
                    </a:schemeClr>
                  </a:solidFill>
                </a:rPr>
                <a:t>96,48</a:t>
              </a:r>
              <a:r>
                <a:rPr lang="zh-CN" altLang="en-US" sz="2200" dirty="0">
                  <a:solidFill>
                    <a:schemeClr val="accent3">
                      <a:lumMod val="50000"/>
                    </a:schemeClr>
                  </a:solidFill>
                </a:rPr>
                <a:t>）</a:t>
              </a:r>
              <a:r>
                <a:rPr lang="en-US" altLang="zh-CN" sz="2200" dirty="0">
                  <a:solidFill>
                    <a:schemeClr val="accent3">
                      <a:lumMod val="50000"/>
                    </a:schemeClr>
                  </a:solidFill>
                </a:rPr>
                <a:t>MacKay</a:t>
              </a:r>
              <a:r>
                <a:rPr lang="zh-CN" altLang="en-US" sz="2200" dirty="0">
                  <a:solidFill>
                    <a:schemeClr val="accent3">
                      <a:lumMod val="50000"/>
                    </a:schemeClr>
                  </a:solidFill>
                </a:rPr>
                <a:t>码</a:t>
              </a:r>
              <a:endParaRPr lang="zh-CN" altLang="en-US" sz="2200" dirty="0">
                <a:solidFill>
                  <a:schemeClr val="accent3">
                    <a:lumMod val="50000"/>
                  </a:schemeClr>
                </a:solidFill>
              </a:endParaRPr>
            </a:p>
            <a:p>
              <a:r>
                <a:rPr lang="zh-CN" altLang="en-US" sz="2200" dirty="0"/>
                <a:t>信道：</a:t>
              </a:r>
              <a:r>
                <a:rPr lang="en-US" altLang="zh-CN" sz="2200" dirty="0"/>
                <a:t>BI-AWGN</a:t>
              </a:r>
              <a:endParaRPr lang="en-US" altLang="zh-CN" sz="2200" dirty="0"/>
            </a:p>
            <a:p>
              <a:r>
                <a:rPr lang="zh-CN" altLang="en-US" sz="2200" dirty="0"/>
                <a:t>译码器：</a:t>
              </a:r>
              <a:r>
                <a:rPr lang="en-US" altLang="zh-CN" sz="2200" dirty="0"/>
                <a:t>log-SPA</a:t>
              </a:r>
              <a:endParaRPr lang="en-US" altLang="zh-CN" sz="2200" dirty="0"/>
            </a:p>
            <a:p>
              <a:r>
                <a:rPr lang="zh-CN" altLang="en-US" sz="2200" dirty="0" smtClean="0">
                  <a:sym typeface="+mn-ea"/>
                </a:rPr>
                <a:t>对比对象：</a:t>
              </a:r>
              <a:r>
                <a:rPr lang="en-US" altLang="zh-CN" sz="2200" dirty="0" smtClean="0">
                  <a:sym typeface="+mn-ea"/>
                </a:rPr>
                <a:t>PEG-LDPC</a:t>
              </a:r>
              <a:r>
                <a:rPr lang="zh-CN" altLang="en-US" sz="2200" dirty="0" smtClean="0">
                  <a:sym typeface="+mn-ea"/>
                </a:rPr>
                <a:t>码</a:t>
              </a:r>
              <a:endParaRPr lang="zh-CN" altLang="en-US" sz="2200" dirty="0"/>
            </a:p>
          </p:txBody>
        </p:sp>
      </p:grpSp>
      <p:grpSp>
        <p:nvGrpSpPr>
          <p:cNvPr id="17" name="组合 16"/>
          <p:cNvGrpSpPr/>
          <p:nvPr/>
        </p:nvGrpSpPr>
        <p:grpSpPr>
          <a:xfrm>
            <a:off x="4966970" y="130810"/>
            <a:ext cx="2258060" cy="692150"/>
            <a:chOff x="10857" y="1063"/>
            <a:chExt cx="3556" cy="1090"/>
          </a:xfrm>
        </p:grpSpPr>
        <p:sp>
          <p:nvSpPr>
            <p:cNvPr id="4" name="圆角矩形 3"/>
            <p:cNvSpPr/>
            <p:nvPr/>
          </p:nvSpPr>
          <p:spPr>
            <a:xfrm>
              <a:off x="10857" y="1063"/>
              <a:ext cx="3557" cy="109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11640" y="1246"/>
              <a:ext cx="220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smtClean="0">
                  <a:solidFill>
                    <a:schemeClr val="bg1"/>
                  </a:solidFill>
                </a:rPr>
                <a:t>仿真结果</a:t>
              </a:r>
              <a:endParaRPr lang="zh-CN" altLang="en-US" sz="2400" b="1" dirty="0">
                <a:solidFill>
                  <a:schemeClr val="bg1"/>
                </a:solidFill>
              </a:endParaRPr>
            </a:p>
          </p:txBody>
        </p:sp>
      </p:grpSp>
      <p:grpSp>
        <p:nvGrpSpPr>
          <p:cNvPr id="26" name="组合 25"/>
          <p:cNvGrpSpPr/>
          <p:nvPr/>
        </p:nvGrpSpPr>
        <p:grpSpPr>
          <a:xfrm>
            <a:off x="361950" y="2974975"/>
            <a:ext cx="11515725" cy="3112770"/>
            <a:chOff x="570" y="4685"/>
            <a:chExt cx="18135" cy="4902"/>
          </a:xfrm>
        </p:grpSpPr>
        <p:grpSp>
          <p:nvGrpSpPr>
            <p:cNvPr id="19" name="组合 18"/>
            <p:cNvGrpSpPr/>
            <p:nvPr/>
          </p:nvGrpSpPr>
          <p:grpSpPr>
            <a:xfrm>
              <a:off x="570" y="4685"/>
              <a:ext cx="18135" cy="3986"/>
              <a:chOff x="570" y="4853"/>
              <a:chExt cx="18135" cy="3986"/>
            </a:xfrm>
          </p:grpSpPr>
          <p:grpSp>
            <p:nvGrpSpPr>
              <p:cNvPr id="7" name="组合 6"/>
              <p:cNvGrpSpPr/>
              <p:nvPr/>
            </p:nvGrpSpPr>
            <p:grpSpPr>
              <a:xfrm>
                <a:off x="10745" y="4853"/>
                <a:ext cx="7960" cy="3083"/>
                <a:chOff x="7417615" y="6335356"/>
                <a:chExt cx="5139164" cy="3215070"/>
              </a:xfrm>
            </p:grpSpPr>
            <p:sp>
              <p:nvSpPr>
                <p:cNvPr id="8" name="文本框 7"/>
                <p:cNvSpPr txBox="1"/>
                <p:nvPr/>
              </p:nvSpPr>
              <p:spPr>
                <a:xfrm>
                  <a:off x="7602263" y="6335356"/>
                  <a:ext cx="4847342" cy="2929332"/>
                </a:xfrm>
                <a:prstGeom prst="rect">
                  <a:avLst/>
                </a:prstGeom>
                <a:noFill/>
              </p:spPr>
              <p:txBody>
                <a:bodyPr wrap="square" rtlCol="0">
                  <a:spAutoFit/>
                </a:bodyPr>
                <a:lstStyle/>
                <a:p>
                  <a:r>
                    <a:rPr lang="zh-CN" altLang="en-US" sz="2200" dirty="0" smtClean="0"/>
                    <a:t>结论</a:t>
                  </a:r>
                  <a:r>
                    <a:rPr lang="zh-CN" altLang="en-US" sz="2200" dirty="0"/>
                    <a:t>：</a:t>
                  </a:r>
                  <a:endParaRPr lang="zh-CN" altLang="en-US" sz="2200" dirty="0"/>
                </a:p>
                <a:p>
                  <a:r>
                    <a:rPr lang="en-US" altLang="zh-CN" sz="2200" dirty="0"/>
                    <a:t>1</a:t>
                  </a:r>
                  <a:r>
                    <a:rPr lang="zh-CN" altLang="en-US" sz="2200" dirty="0"/>
                    <a:t>）错误平台：</a:t>
                  </a:r>
                  <a:r>
                    <a:rPr lang="en-US" altLang="zh-CN" sz="2200" b="1" dirty="0">
                      <a:solidFill>
                        <a:schemeClr val="accent3">
                          <a:lumMod val="50000"/>
                        </a:schemeClr>
                      </a:solidFill>
                      <a:sym typeface="+mn-ea"/>
                    </a:rPr>
                    <a:t>10</a:t>
                  </a:r>
                  <a:r>
                    <a:rPr lang="en-US" altLang="zh-CN" sz="2200" b="1" baseline="30000" dirty="0">
                      <a:solidFill>
                        <a:schemeClr val="accent3">
                          <a:lumMod val="50000"/>
                        </a:schemeClr>
                      </a:solidFill>
                      <a:sym typeface="+mn-ea"/>
                    </a:rPr>
                    <a:t>-7</a:t>
                  </a:r>
                  <a:r>
                    <a:rPr lang="zh-CN" altLang="en-US" sz="2200" dirty="0">
                      <a:sym typeface="+mn-ea"/>
                    </a:rPr>
                    <a:t>降至</a:t>
                  </a:r>
                  <a:r>
                    <a:rPr lang="en-US" altLang="zh-CN" sz="2200" b="1" dirty="0">
                      <a:solidFill>
                        <a:schemeClr val="accent3">
                          <a:lumMod val="50000"/>
                        </a:schemeClr>
                      </a:solidFill>
                    </a:rPr>
                    <a:t>10</a:t>
                  </a:r>
                  <a:r>
                    <a:rPr lang="en-US" altLang="zh-CN" sz="2200" b="1" baseline="30000" dirty="0">
                      <a:solidFill>
                        <a:schemeClr val="accent3">
                          <a:lumMod val="50000"/>
                        </a:schemeClr>
                      </a:solidFill>
                    </a:rPr>
                    <a:t>-8</a:t>
                  </a:r>
                  <a:r>
                    <a:rPr lang="zh-CN" altLang="en-US" sz="2200" dirty="0"/>
                    <a:t>以下</a:t>
                  </a:r>
                  <a:endParaRPr lang="zh-CN" altLang="en-US" sz="2200" dirty="0"/>
                </a:p>
                <a:p>
                  <a:r>
                    <a:rPr lang="en-US" altLang="zh-CN" sz="2200" dirty="0">
                      <a:sym typeface="+mn-ea"/>
                    </a:rPr>
                    <a:t>2</a:t>
                  </a:r>
                  <a:r>
                    <a:rPr lang="zh-CN" altLang="en-US" sz="2200" dirty="0">
                      <a:sym typeface="+mn-ea"/>
                    </a:rPr>
                    <a:t>）</a:t>
                  </a:r>
                  <a:r>
                    <a:rPr lang="en-US" altLang="zh-CN" sz="2200" dirty="0"/>
                    <a:t>BER=10</a:t>
                  </a:r>
                  <a:r>
                    <a:rPr lang="en-US" altLang="zh-CN" sz="2200" baseline="30000" dirty="0"/>
                    <a:t>-8</a:t>
                  </a:r>
                  <a:r>
                    <a:rPr lang="zh-CN" altLang="en-US" sz="2200" dirty="0"/>
                    <a:t>时：</a:t>
                  </a:r>
                  <a:endParaRPr lang="zh-CN" altLang="en-US" sz="2200" dirty="0"/>
                </a:p>
                <a:p>
                  <a:r>
                    <a:rPr lang="zh-CN" altLang="en-US" sz="2200" dirty="0">
                      <a:sym typeface="+mn-ea"/>
                    </a:rPr>
                    <a:t>较</a:t>
                  </a:r>
                  <a:r>
                    <a:rPr lang="en-US" altLang="zh-CN" sz="2200" dirty="0">
                      <a:sym typeface="+mn-ea"/>
                    </a:rPr>
                    <a:t>Conv</a:t>
                  </a:r>
                  <a:r>
                    <a:rPr lang="zh-CN" altLang="en-US" sz="2200" dirty="0">
                      <a:sym typeface="+mn-ea"/>
                    </a:rPr>
                    <a:t>：</a:t>
                  </a:r>
                  <a:r>
                    <a:rPr lang="en-US" altLang="zh-CN" sz="2200" b="1" dirty="0">
                      <a:solidFill>
                        <a:schemeClr val="accent3">
                          <a:lumMod val="50000"/>
                        </a:schemeClr>
                      </a:solidFill>
                    </a:rPr>
                    <a:t>0.5dB</a:t>
                  </a:r>
                  <a:r>
                    <a:rPr lang="zh-CN" altLang="en-US" sz="2200" b="1" dirty="0">
                      <a:solidFill>
                        <a:schemeClr val="accent3">
                          <a:lumMod val="50000"/>
                        </a:schemeClr>
                      </a:solidFill>
                    </a:rPr>
                    <a:t>以上</a:t>
                  </a:r>
                  <a:endParaRPr lang="zh-CN" altLang="en-US" sz="2200" dirty="0"/>
                </a:p>
                <a:p>
                  <a:r>
                    <a:rPr lang="zh-CN" altLang="en-US" sz="2200" dirty="0"/>
                    <a:t>较</a:t>
                  </a:r>
                  <a:r>
                    <a:rPr lang="en-US" altLang="zh-CN" sz="2200" dirty="0">
                      <a:sym typeface="+mn-ea"/>
                    </a:rPr>
                    <a:t>PEG</a:t>
                  </a:r>
                  <a:r>
                    <a:rPr lang="zh-CN" altLang="en-US" sz="2200" dirty="0">
                      <a:sym typeface="+mn-ea"/>
                    </a:rPr>
                    <a:t>码：</a:t>
                  </a:r>
                  <a:r>
                    <a:rPr lang="en-US" altLang="zh-CN" sz="2200" b="1" dirty="0">
                      <a:solidFill>
                        <a:srgbClr val="FF0000"/>
                      </a:solidFill>
                    </a:rPr>
                    <a:t>0.2dB</a:t>
                  </a:r>
                  <a:r>
                    <a:rPr lang="zh-CN" altLang="en-US" sz="2200" b="1" dirty="0">
                      <a:solidFill>
                        <a:srgbClr val="FF0000"/>
                      </a:solidFill>
                    </a:rPr>
                    <a:t>损失</a:t>
                  </a:r>
                  <a:r>
                    <a:rPr lang="en-US" altLang="zh-CN" sz="2200" b="1" dirty="0">
                      <a:solidFill>
                        <a:srgbClr val="FF0000"/>
                      </a:solidFill>
                    </a:rPr>
                    <a:t>, </a:t>
                  </a:r>
                  <a:r>
                    <a:rPr lang="zh-CN" altLang="en-US" sz="2200" b="1" dirty="0">
                      <a:solidFill>
                        <a:schemeClr val="accent3">
                          <a:lumMod val="50000"/>
                        </a:schemeClr>
                      </a:solidFill>
                    </a:rPr>
                    <a:t>但收敛速度大</a:t>
                  </a:r>
                  <a:endParaRPr lang="en-US" altLang="zh-CN" sz="2200" b="1" dirty="0">
                    <a:solidFill>
                      <a:schemeClr val="accent3">
                        <a:lumMod val="50000"/>
                      </a:schemeClr>
                    </a:solidFill>
                  </a:endParaRPr>
                </a:p>
              </p:txBody>
            </p:sp>
            <p:sp>
              <p:nvSpPr>
                <p:cNvPr id="9" name="圆角矩形 8"/>
                <p:cNvSpPr/>
                <p:nvPr/>
              </p:nvSpPr>
              <p:spPr>
                <a:xfrm>
                  <a:off x="7417615" y="6335356"/>
                  <a:ext cx="5139164" cy="3215070"/>
                </a:xfrm>
                <a:prstGeom prst="roundRect">
                  <a:avLst/>
                </a:prstGeom>
                <a:noFill/>
                <a:ln w="381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13"/>
              <p:cNvCxnSpPr/>
              <p:nvPr/>
            </p:nvCxnSpPr>
            <p:spPr>
              <a:xfrm>
                <a:off x="570" y="8815"/>
                <a:ext cx="10338" cy="24"/>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625" y="7768"/>
              <a:ext cx="2809" cy="1819"/>
              <a:chOff x="7625" y="7768"/>
              <a:chExt cx="2809" cy="1819"/>
            </a:xfrm>
          </p:grpSpPr>
          <p:sp>
            <p:nvSpPr>
              <p:cNvPr id="11" name="空心弧 10"/>
              <p:cNvSpPr/>
              <p:nvPr/>
            </p:nvSpPr>
            <p:spPr>
              <a:xfrm rot="10800000">
                <a:off x="8538" y="8426"/>
                <a:ext cx="1896" cy="581"/>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8859" y="9007"/>
                <a:ext cx="1384" cy="580"/>
              </a:xfrm>
              <a:prstGeom prst="rect">
                <a:avLst/>
              </a:prstGeom>
              <a:noFill/>
            </p:spPr>
            <p:txBody>
              <a:bodyPr wrap="square" rtlCol="0">
                <a:spAutoFit/>
              </a:bodyPr>
              <a:lstStyle/>
              <a:p>
                <a:r>
                  <a:rPr lang="en-US" altLang="zh-CN" b="1"/>
                  <a:t>0.5dB</a:t>
                </a:r>
                <a:endParaRPr lang="en-US" altLang="zh-CN" b="1"/>
              </a:p>
            </p:txBody>
          </p:sp>
          <p:sp>
            <p:nvSpPr>
              <p:cNvPr id="15" name="空心弧 14"/>
              <p:cNvSpPr/>
              <p:nvPr/>
            </p:nvSpPr>
            <p:spPr>
              <a:xfrm>
                <a:off x="8095" y="8368"/>
                <a:ext cx="444" cy="581"/>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7625" y="7768"/>
                <a:ext cx="1384" cy="580"/>
              </a:xfrm>
              <a:prstGeom prst="rect">
                <a:avLst/>
              </a:prstGeom>
              <a:noFill/>
            </p:spPr>
            <p:txBody>
              <a:bodyPr wrap="square" rtlCol="0">
                <a:spAutoFit/>
              </a:bodyPr>
              <a:lstStyle/>
              <a:p>
                <a:r>
                  <a:rPr lang="en-US" altLang="zh-CN" b="1"/>
                  <a:t>0.2dB</a:t>
                </a:r>
                <a:endParaRPr lang="en-US" altLang="zh-CN" b="1"/>
              </a:p>
            </p:txBody>
          </p:sp>
        </p:grpSp>
      </p:grpSp>
      <p:grpSp>
        <p:nvGrpSpPr>
          <p:cNvPr id="40" name="组合 39"/>
          <p:cNvGrpSpPr/>
          <p:nvPr/>
        </p:nvGrpSpPr>
        <p:grpSpPr>
          <a:xfrm>
            <a:off x="509270" y="3997960"/>
            <a:ext cx="11491595" cy="1584325"/>
            <a:chOff x="802" y="6296"/>
            <a:chExt cx="18097" cy="2495"/>
          </a:xfrm>
        </p:grpSpPr>
        <p:grpSp>
          <p:nvGrpSpPr>
            <p:cNvPr id="18" name="组合 17"/>
            <p:cNvGrpSpPr/>
            <p:nvPr/>
          </p:nvGrpSpPr>
          <p:grpSpPr>
            <a:xfrm>
              <a:off x="802" y="6296"/>
              <a:ext cx="18097" cy="2495"/>
              <a:chOff x="802" y="6296"/>
              <a:chExt cx="18097" cy="2495"/>
            </a:xfrm>
          </p:grpSpPr>
          <p:cxnSp>
            <p:nvCxnSpPr>
              <p:cNvPr id="12" name="直接连接符 11"/>
              <p:cNvCxnSpPr/>
              <p:nvPr/>
            </p:nvCxnSpPr>
            <p:spPr>
              <a:xfrm flipV="1">
                <a:off x="802" y="7563"/>
                <a:ext cx="9930" cy="7"/>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1371" y="6296"/>
                <a:ext cx="7528" cy="2495"/>
                <a:chOff x="7660323" y="5301826"/>
                <a:chExt cx="4989404" cy="1675095"/>
              </a:xfrm>
            </p:grpSpPr>
            <p:sp>
              <p:nvSpPr>
                <p:cNvPr id="34" name="文本框 33"/>
                <p:cNvSpPr txBox="1"/>
                <p:nvPr/>
              </p:nvSpPr>
              <p:spPr>
                <a:xfrm>
                  <a:off x="7981960" y="5448187"/>
                  <a:ext cx="4667767" cy="1528062"/>
                </a:xfrm>
                <a:prstGeom prst="rect">
                  <a:avLst/>
                </a:prstGeom>
                <a:noFill/>
              </p:spPr>
              <p:txBody>
                <a:bodyPr wrap="square" rtlCol="0">
                  <a:spAutoFit/>
                </a:bodyPr>
                <a:lstStyle/>
                <a:p>
                  <a:r>
                    <a:rPr lang="zh-CN" altLang="en-US" sz="2200" dirty="0" smtClean="0"/>
                    <a:t>结论</a:t>
                  </a:r>
                  <a:r>
                    <a:rPr lang="zh-CN" altLang="en-US" sz="2200" dirty="0"/>
                    <a:t>：</a:t>
                  </a:r>
                  <a:endParaRPr lang="zh-CN" altLang="en-US" sz="2200" dirty="0"/>
                </a:p>
                <a:p>
                  <a:r>
                    <a:rPr lang="en-US" altLang="zh-CN" sz="2200" dirty="0"/>
                    <a:t>1</a:t>
                  </a:r>
                  <a:r>
                    <a:rPr lang="zh-CN" altLang="en-US" sz="2200" dirty="0"/>
                    <a:t>）</a:t>
                  </a:r>
                  <a:r>
                    <a:rPr lang="zh-CN" altLang="en-US" sz="2200" b="1" dirty="0"/>
                    <a:t>错误平台</a:t>
                  </a:r>
                  <a:r>
                    <a:rPr lang="zh-CN" altLang="en-US" sz="2000" dirty="0"/>
                    <a:t>：</a:t>
                  </a:r>
                  <a:r>
                    <a:rPr lang="en-US" altLang="zh-CN" sz="2200" b="1" dirty="0">
                      <a:solidFill>
                        <a:schemeClr val="accent3">
                          <a:lumMod val="50000"/>
                        </a:schemeClr>
                      </a:solidFill>
                      <a:sym typeface="+mn-ea"/>
                    </a:rPr>
                    <a:t>10</a:t>
                  </a:r>
                  <a:r>
                    <a:rPr lang="en-US" altLang="zh-CN" sz="2200" b="1" baseline="30000" dirty="0">
                      <a:solidFill>
                        <a:schemeClr val="accent3">
                          <a:lumMod val="50000"/>
                        </a:schemeClr>
                      </a:solidFill>
                      <a:sym typeface="+mn-ea"/>
                    </a:rPr>
                    <a:t>-6</a:t>
                  </a:r>
                  <a:r>
                    <a:rPr lang="zh-CN" altLang="en-US" sz="2000" dirty="0">
                      <a:sym typeface="+mn-ea"/>
                    </a:rPr>
                    <a:t>降至</a:t>
                  </a:r>
                  <a:r>
                    <a:rPr lang="en-US" altLang="zh-CN" sz="2200" b="1" dirty="0">
                      <a:solidFill>
                        <a:schemeClr val="accent3">
                          <a:lumMod val="50000"/>
                        </a:schemeClr>
                      </a:solidFill>
                    </a:rPr>
                    <a:t>10</a:t>
                  </a:r>
                  <a:r>
                    <a:rPr lang="en-US" altLang="zh-CN" sz="2200" b="1" baseline="30000" dirty="0">
                      <a:solidFill>
                        <a:schemeClr val="accent3">
                          <a:lumMod val="50000"/>
                        </a:schemeClr>
                      </a:solidFill>
                    </a:rPr>
                    <a:t>-7</a:t>
                  </a:r>
                  <a:r>
                    <a:rPr lang="zh-CN" altLang="en-US" sz="2000" dirty="0"/>
                    <a:t>以下</a:t>
                  </a:r>
                  <a:endParaRPr lang="zh-CN" altLang="en-US" sz="2200" dirty="0"/>
                </a:p>
                <a:p>
                  <a:r>
                    <a:rPr lang="en-US" altLang="zh-CN" sz="2200" dirty="0">
                      <a:sym typeface="+mn-ea"/>
                    </a:rPr>
                    <a:t>2</a:t>
                  </a:r>
                  <a:r>
                    <a:rPr lang="zh-CN" altLang="en-US" sz="2200" dirty="0">
                      <a:sym typeface="+mn-ea"/>
                    </a:rPr>
                    <a:t>）</a:t>
                  </a:r>
                  <a:r>
                    <a:rPr lang="en-US" altLang="zh-CN" sz="2200" dirty="0"/>
                    <a:t>BER=10</a:t>
                  </a:r>
                  <a:r>
                    <a:rPr lang="en-US" altLang="zh-CN" sz="2200" baseline="30000" dirty="0"/>
                    <a:t>-6</a:t>
                  </a:r>
                  <a:r>
                    <a:rPr lang="zh-CN" altLang="en-US" sz="2200" dirty="0"/>
                    <a:t>：</a:t>
                  </a:r>
                  <a:r>
                    <a:rPr lang="zh-CN" altLang="en-US" sz="2000" dirty="0">
                      <a:sym typeface="+mn-ea"/>
                    </a:rPr>
                    <a:t>较</a:t>
                  </a:r>
                  <a:r>
                    <a:rPr lang="en-US" altLang="zh-CN" sz="2000" dirty="0">
                      <a:sym typeface="+mn-ea"/>
                    </a:rPr>
                    <a:t>Conv</a:t>
                  </a:r>
                  <a:r>
                    <a:rPr lang="zh-CN" altLang="en-US" sz="2000" dirty="0">
                      <a:sym typeface="+mn-ea"/>
                    </a:rPr>
                    <a:t>：</a:t>
                  </a:r>
                  <a:r>
                    <a:rPr lang="en-US" altLang="zh-CN" sz="2200" b="1" dirty="0">
                      <a:solidFill>
                        <a:schemeClr val="accent3">
                          <a:lumMod val="50000"/>
                        </a:schemeClr>
                      </a:solidFill>
                    </a:rPr>
                    <a:t>0.8dB</a:t>
                  </a:r>
                  <a:endParaRPr lang="zh-CN" altLang="en-US" sz="2200" dirty="0"/>
                </a:p>
                <a:p>
                  <a:r>
                    <a:rPr lang="zh-CN" altLang="en-US" sz="2000" dirty="0"/>
                    <a:t>                           较</a:t>
                  </a:r>
                  <a:r>
                    <a:rPr lang="en-US" altLang="zh-CN" sz="2000" dirty="0"/>
                    <a:t>PEG</a:t>
                  </a:r>
                  <a:r>
                    <a:rPr lang="zh-CN" altLang="en-US" sz="2000" dirty="0"/>
                    <a:t>码：</a:t>
                  </a:r>
                  <a:r>
                    <a:rPr lang="en-US" altLang="zh-CN" sz="2200" b="1" dirty="0">
                      <a:solidFill>
                        <a:schemeClr val="accent3">
                          <a:lumMod val="50000"/>
                        </a:schemeClr>
                      </a:solidFill>
                    </a:rPr>
                    <a:t>0.3dB</a:t>
                  </a:r>
                  <a:endParaRPr lang="zh-CN" altLang="en-US" sz="2200" b="1" dirty="0">
                    <a:solidFill>
                      <a:schemeClr val="accent3">
                        <a:lumMod val="50000"/>
                      </a:schemeClr>
                    </a:solidFill>
                  </a:endParaRPr>
                </a:p>
              </p:txBody>
            </p:sp>
            <p:sp>
              <p:nvSpPr>
                <p:cNvPr id="35" name="圆角矩形 34"/>
                <p:cNvSpPr/>
                <p:nvPr/>
              </p:nvSpPr>
              <p:spPr>
                <a:xfrm>
                  <a:off x="7660323" y="5301826"/>
                  <a:ext cx="4861488" cy="1675095"/>
                </a:xfrm>
                <a:prstGeom prst="roundRect">
                  <a:avLst/>
                </a:prstGeom>
                <a:noFill/>
                <a:ln w="381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p:cNvGrpSpPr/>
            <p:nvPr/>
          </p:nvGrpSpPr>
          <p:grpSpPr>
            <a:xfrm>
              <a:off x="7654" y="6657"/>
              <a:ext cx="2300" cy="1865"/>
              <a:chOff x="7654" y="6657"/>
              <a:chExt cx="2300" cy="1865"/>
            </a:xfrm>
          </p:grpSpPr>
          <p:grpSp>
            <p:nvGrpSpPr>
              <p:cNvPr id="33" name="组合 32"/>
              <p:cNvGrpSpPr/>
              <p:nvPr/>
            </p:nvGrpSpPr>
            <p:grpSpPr>
              <a:xfrm>
                <a:off x="8182" y="7245"/>
                <a:ext cx="1772" cy="1277"/>
                <a:chOff x="8182" y="7245"/>
                <a:chExt cx="1772" cy="1277"/>
              </a:xfrm>
            </p:grpSpPr>
            <p:sp>
              <p:nvSpPr>
                <p:cNvPr id="27" name="空心弧 26"/>
                <p:cNvSpPr/>
                <p:nvPr/>
              </p:nvSpPr>
              <p:spPr>
                <a:xfrm rot="10800000">
                  <a:off x="8182" y="7245"/>
                  <a:ext cx="1772" cy="625"/>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文本框 30"/>
                <p:cNvSpPr txBox="1"/>
                <p:nvPr/>
              </p:nvSpPr>
              <p:spPr>
                <a:xfrm>
                  <a:off x="8570" y="7942"/>
                  <a:ext cx="1384" cy="580"/>
                </a:xfrm>
                <a:prstGeom prst="rect">
                  <a:avLst/>
                </a:prstGeom>
                <a:noFill/>
              </p:spPr>
              <p:txBody>
                <a:bodyPr wrap="square" rtlCol="0">
                  <a:spAutoFit/>
                </a:bodyPr>
                <a:lstStyle/>
                <a:p>
                  <a:r>
                    <a:rPr lang="en-US" altLang="zh-CN" b="1"/>
                    <a:t>0.8dB</a:t>
                  </a:r>
                  <a:endParaRPr lang="en-US" altLang="zh-CN" b="1"/>
                </a:p>
              </p:txBody>
            </p:sp>
          </p:grpSp>
          <p:sp>
            <p:nvSpPr>
              <p:cNvPr id="37" name="空心弧 36"/>
              <p:cNvSpPr/>
              <p:nvPr/>
            </p:nvSpPr>
            <p:spPr>
              <a:xfrm>
                <a:off x="8158" y="7237"/>
                <a:ext cx="851" cy="581"/>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文本框 37"/>
              <p:cNvSpPr txBox="1"/>
              <p:nvPr/>
            </p:nvSpPr>
            <p:spPr>
              <a:xfrm>
                <a:off x="7654" y="6657"/>
                <a:ext cx="1384" cy="580"/>
              </a:xfrm>
              <a:prstGeom prst="rect">
                <a:avLst/>
              </a:prstGeom>
              <a:noFill/>
            </p:spPr>
            <p:txBody>
              <a:bodyPr wrap="square" rtlCol="0">
                <a:spAutoFit/>
              </a:bodyPr>
              <a:lstStyle/>
              <a:p>
                <a:r>
                  <a:rPr lang="en-US" altLang="zh-CN" b="1"/>
                  <a:t>0.3dB</a:t>
                </a:r>
                <a:endParaRPr lang="en-US" altLang="zh-CN" b="1"/>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22" presetClass="exit" presetSubtype="4" fill="hold" nodeType="withEffect">
                                  <p:stCondLst>
                                    <p:cond delay="0"/>
                                  </p:stCondLst>
                                  <p:childTnLst>
                                    <p:animEffect transition="out" filter="wipe(down)">
                                      <p:cBhvr>
                                        <p:cTn id="15" dur="500"/>
                                        <p:tgtEl>
                                          <p:spTgt spid="1073743173"/>
                                        </p:tgtEl>
                                      </p:cBhvr>
                                    </p:animEffect>
                                    <p:set>
                                      <p:cBhvr>
                                        <p:cTn id="16" dur="1" fill="hold">
                                          <p:stCondLst>
                                            <p:cond delay="499"/>
                                          </p:stCondLst>
                                        </p:cTn>
                                        <p:tgtEl>
                                          <p:spTgt spid="1073743173"/>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66970" y="125730"/>
            <a:ext cx="2258060" cy="692150"/>
            <a:chOff x="710" y="1635"/>
            <a:chExt cx="3556" cy="1090"/>
          </a:xfrm>
        </p:grpSpPr>
        <p:sp>
          <p:nvSpPr>
            <p:cNvPr id="16" name="圆角矩形 15"/>
            <p:cNvSpPr/>
            <p:nvPr/>
          </p:nvSpPr>
          <p:spPr>
            <a:xfrm>
              <a:off x="710" y="1635"/>
              <a:ext cx="3557" cy="109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1393" y="1818"/>
              <a:ext cx="220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smtClean="0">
                  <a:solidFill>
                    <a:schemeClr val="bg1"/>
                  </a:solidFill>
                </a:rPr>
                <a:t>穿孔实验</a:t>
              </a:r>
              <a:endParaRPr lang="zh-CN" altLang="en-US" sz="2400" b="1" dirty="0">
                <a:solidFill>
                  <a:schemeClr val="bg1"/>
                </a:solidFill>
              </a:endParaRPr>
            </a:p>
          </p:txBody>
        </p:sp>
      </p:grpSp>
      <p:pic>
        <p:nvPicPr>
          <p:cNvPr id="32784" name="图片 17"/>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680" y="25400"/>
            <a:ext cx="392366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b="1" dirty="0" smtClean="0">
                <a:solidFill>
                  <a:srgbClr val="4B649F"/>
                </a:solidFill>
                <a:sym typeface="+mn-ea"/>
              </a:rPr>
              <a:t>改进的PCGC译码算法</a:t>
            </a:r>
            <a:endParaRPr lang="zh-CN" altLang="en-US" b="1" dirty="0">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9" name="组合 11"/>
          <p:cNvGrpSpPr/>
          <p:nvPr/>
        </p:nvGrpSpPr>
        <p:grpSpPr bwMode="auto">
          <a:xfrm>
            <a:off x="132811" y="81574"/>
            <a:ext cx="732280" cy="700349"/>
            <a:chOff x="3209823" y="2234042"/>
            <a:chExt cx="1607262" cy="1607262"/>
          </a:xfrm>
        </p:grpSpPr>
        <p:sp>
          <p:nvSpPr>
            <p:cNvPr id="30" name="椭圆 29"/>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1073743191" name="组合 1073743190"/>
          <p:cNvGrpSpPr/>
          <p:nvPr/>
        </p:nvGrpSpPr>
        <p:grpSpPr>
          <a:xfrm>
            <a:off x="-30480" y="1198245"/>
            <a:ext cx="6939915" cy="5602605"/>
            <a:chOff x="3792" y="504186"/>
            <a:chExt cx="7160" cy="6278"/>
          </a:xfrm>
        </p:grpSpPr>
        <p:grpSp>
          <p:nvGrpSpPr>
            <p:cNvPr id="1073743192" name="组合 1073743191"/>
            <p:cNvGrpSpPr/>
            <p:nvPr/>
          </p:nvGrpSpPr>
          <p:grpSpPr>
            <a:xfrm>
              <a:off x="3792" y="504186"/>
              <a:ext cx="7160" cy="6278"/>
              <a:chOff x="3792" y="504186"/>
              <a:chExt cx="7160" cy="6278"/>
            </a:xfrm>
          </p:grpSpPr>
          <p:pic>
            <p:nvPicPr>
              <p:cNvPr id="1073743194" name="图片 1073743193"/>
              <p:cNvPicPr>
                <a:picLocks noChangeAspect="1"/>
              </p:cNvPicPr>
              <p:nvPr/>
            </p:nvPicPr>
            <p:blipFill>
              <a:blip r:embed="rId2" cstate="print"/>
              <a:stretch>
                <a:fillRect/>
              </a:stretch>
            </p:blipFill>
            <p:spPr>
              <a:xfrm>
                <a:off x="3792" y="504186"/>
                <a:ext cx="7160" cy="6278"/>
              </a:xfrm>
              <a:prstGeom prst="rect">
                <a:avLst/>
              </a:prstGeom>
              <a:noFill/>
              <a:ln w="9525">
                <a:noFill/>
              </a:ln>
            </p:spPr>
          </p:pic>
          <p:pic>
            <p:nvPicPr>
              <p:cNvPr id="1073743196" name="图片 1073743195" descr="08fcb1ac839630eaa84781460b3debd"/>
              <p:cNvPicPr>
                <a:picLocks noChangeAspect="1"/>
              </p:cNvPicPr>
              <p:nvPr/>
            </p:nvPicPr>
            <p:blipFill>
              <a:blip r:embed="rId3" cstate="print"/>
              <a:stretch>
                <a:fillRect/>
              </a:stretch>
            </p:blipFill>
            <p:spPr>
              <a:xfrm>
                <a:off x="6839" y="504777"/>
                <a:ext cx="3343" cy="996"/>
              </a:xfrm>
              <a:prstGeom prst="rect">
                <a:avLst/>
              </a:prstGeom>
              <a:noFill/>
              <a:ln w="9525">
                <a:noFill/>
              </a:ln>
            </p:spPr>
          </p:pic>
        </p:grpSp>
        <p:sp>
          <p:nvSpPr>
            <p:cNvPr id="1073743197" name="矩形 1073743196"/>
            <p:cNvSpPr/>
            <p:nvPr/>
          </p:nvSpPr>
          <p:spPr>
            <a:xfrm>
              <a:off x="6771" y="504768"/>
              <a:ext cx="3387" cy="976"/>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pic>
        <p:nvPicPr>
          <p:cNvPr id="10" name="图片 9"/>
          <p:cNvPicPr>
            <a:picLocks noChangeAspect="1"/>
          </p:cNvPicPr>
          <p:nvPr/>
        </p:nvPicPr>
        <p:blipFill>
          <a:blip r:embed="rId4" cstate="print"/>
          <a:stretch>
            <a:fillRect/>
          </a:stretch>
        </p:blipFill>
        <p:spPr>
          <a:xfrm>
            <a:off x="3193415" y="860425"/>
            <a:ext cx="6153150" cy="590550"/>
          </a:xfrm>
          <a:prstGeom prst="rect">
            <a:avLst/>
          </a:prstGeom>
        </p:spPr>
      </p:pic>
      <p:grpSp>
        <p:nvGrpSpPr>
          <p:cNvPr id="12" name="组合 11"/>
          <p:cNvGrpSpPr/>
          <p:nvPr/>
        </p:nvGrpSpPr>
        <p:grpSpPr>
          <a:xfrm>
            <a:off x="9145905" y="1122045"/>
            <a:ext cx="2256155" cy="1014730"/>
            <a:chOff x="9510" y="2375"/>
            <a:chExt cx="3553" cy="1598"/>
          </a:xfrm>
        </p:grpSpPr>
        <p:sp>
          <p:nvSpPr>
            <p:cNvPr id="48140" name="文本框 12"/>
            <p:cNvSpPr txBox="1"/>
            <p:nvPr/>
          </p:nvSpPr>
          <p:spPr>
            <a:xfrm>
              <a:off x="9815" y="2375"/>
              <a:ext cx="3170" cy="1598"/>
            </a:xfrm>
            <a:prstGeom prst="rect">
              <a:avLst/>
            </a:prstGeom>
            <a:noFill/>
            <a:ln w="9525">
              <a:noFill/>
            </a:ln>
          </p:spPr>
          <p:txBody>
            <a:bodyPr wrap="square" anchor="t">
              <a:spAutoFit/>
            </a:bodyPr>
            <a:lstStyle/>
            <a:p>
              <a:r>
                <a:rPr lang="zh-CN" altLang="en-US" sz="2000">
                  <a:latin typeface="华文新魏" pitchFamily="2" charset="-122"/>
                  <a:ea typeface="华文新魏" pitchFamily="2" charset="-122"/>
                </a:rPr>
                <a:t>与子码</a:t>
              </a:r>
              <a:r>
                <a:rPr lang="en-US" altLang="zh-CN" sz="2000">
                  <a:latin typeface="华文新魏" pitchFamily="2" charset="-122"/>
                  <a:ea typeface="华文新魏" pitchFamily="2" charset="-122"/>
                </a:rPr>
                <a:t>(96,48) MacKay</a:t>
              </a:r>
              <a:r>
                <a:rPr lang="zh-CN" altLang="en-US" sz="2000">
                  <a:latin typeface="华文新魏" pitchFamily="2" charset="-122"/>
                  <a:ea typeface="华文新魏" pitchFamily="2" charset="-122"/>
                </a:rPr>
                <a:t>码等长等码率</a:t>
              </a:r>
              <a:endParaRPr lang="zh-CN" altLang="en-US" sz="2000">
                <a:latin typeface="华文新魏" pitchFamily="2" charset="-122"/>
                <a:ea typeface="华文新魏" pitchFamily="2" charset="-122"/>
              </a:endParaRPr>
            </a:p>
          </p:txBody>
        </p:sp>
        <p:sp>
          <p:nvSpPr>
            <p:cNvPr id="13" name="圆角矩形标注 12"/>
            <p:cNvSpPr/>
            <p:nvPr/>
          </p:nvSpPr>
          <p:spPr>
            <a:xfrm>
              <a:off x="9510" y="2375"/>
              <a:ext cx="3553" cy="1598"/>
            </a:xfrm>
            <a:prstGeom prst="wedgeRoundRectCallout">
              <a:avLst>
                <a:gd name="adj1" fmla="val -70157"/>
                <a:gd name="adj2" fmla="val -41614"/>
                <a:gd name="adj3" fmla="val 16667"/>
              </a:avLst>
            </a:prstGeom>
            <a:noFill/>
            <a:ln>
              <a:solidFill>
                <a:srgbClr val="42922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grpSp>
        <p:nvGrpSpPr>
          <p:cNvPr id="19" name="组合 18"/>
          <p:cNvGrpSpPr/>
          <p:nvPr/>
        </p:nvGrpSpPr>
        <p:grpSpPr>
          <a:xfrm>
            <a:off x="6996430" y="3335020"/>
            <a:ext cx="4564380" cy="1329055"/>
            <a:chOff x="6923078" y="5301826"/>
            <a:chExt cx="4779036" cy="1405200"/>
          </a:xfrm>
        </p:grpSpPr>
        <p:sp>
          <p:nvSpPr>
            <p:cNvPr id="22" name="文本框 21"/>
            <p:cNvSpPr txBox="1"/>
            <p:nvPr/>
          </p:nvSpPr>
          <p:spPr>
            <a:xfrm>
              <a:off x="7052726" y="5414618"/>
              <a:ext cx="4649388" cy="1170217"/>
            </a:xfrm>
            <a:prstGeom prst="rect">
              <a:avLst/>
            </a:prstGeom>
            <a:noFill/>
          </p:spPr>
          <p:txBody>
            <a:bodyPr wrap="square" rtlCol="0">
              <a:spAutoFit/>
            </a:bodyPr>
            <a:lstStyle/>
            <a:p>
              <a:r>
                <a:rPr lang="zh-CN" altLang="en-US" sz="2200" dirty="0" smtClean="0"/>
                <a:t>结论</a:t>
              </a:r>
              <a:r>
                <a:rPr lang="zh-CN" altLang="en-US" sz="2200" dirty="0"/>
                <a:t>：</a:t>
              </a:r>
              <a:endParaRPr lang="zh-CN" altLang="en-US" sz="2200" dirty="0"/>
            </a:p>
            <a:p>
              <a:r>
                <a:rPr lang="en-US" altLang="zh-CN" sz="2200" dirty="0"/>
                <a:t>1</a:t>
              </a:r>
              <a:r>
                <a:rPr lang="zh-CN" altLang="en-US" sz="2200" dirty="0"/>
                <a:t>）错误平台</a:t>
              </a:r>
              <a:r>
                <a:rPr lang="zh-CN" altLang="en-US" sz="2200" dirty="0">
                  <a:sym typeface="+mn-ea"/>
                </a:rPr>
                <a:t>降至</a:t>
              </a:r>
              <a:r>
                <a:rPr lang="en-US" altLang="zh-CN" sz="2200" b="1" dirty="0">
                  <a:solidFill>
                    <a:schemeClr val="accent3">
                      <a:lumMod val="50000"/>
                    </a:schemeClr>
                  </a:solidFill>
                </a:rPr>
                <a:t>10</a:t>
              </a:r>
              <a:r>
                <a:rPr lang="en-US" altLang="zh-CN" sz="2200" b="1" baseline="30000" dirty="0">
                  <a:solidFill>
                    <a:schemeClr val="accent3">
                      <a:lumMod val="50000"/>
                    </a:schemeClr>
                  </a:solidFill>
                </a:rPr>
                <a:t>-5</a:t>
              </a:r>
              <a:r>
                <a:rPr lang="zh-CN" altLang="en-US" sz="2200" dirty="0"/>
                <a:t>以下</a:t>
              </a:r>
              <a:endParaRPr lang="zh-CN" altLang="en-US" sz="2200" dirty="0"/>
            </a:p>
            <a:p>
              <a:r>
                <a:rPr lang="en-US" altLang="zh-CN" sz="2200" dirty="0">
                  <a:sym typeface="+mn-ea"/>
                </a:rPr>
                <a:t>2</a:t>
              </a:r>
              <a:r>
                <a:rPr lang="zh-CN" altLang="en-US" sz="2200" dirty="0">
                  <a:sym typeface="+mn-ea"/>
                </a:rPr>
                <a:t>）</a:t>
              </a:r>
              <a:r>
                <a:rPr lang="en-US" altLang="zh-CN" sz="2200" dirty="0"/>
                <a:t>BER=10</a:t>
              </a:r>
              <a:r>
                <a:rPr lang="en-US" altLang="zh-CN" sz="2200" baseline="30000" dirty="0"/>
                <a:t>-5</a:t>
              </a:r>
              <a:r>
                <a:rPr lang="zh-CN" altLang="en-US" sz="2200" dirty="0"/>
                <a:t>：</a:t>
              </a:r>
              <a:r>
                <a:rPr lang="zh-CN" altLang="en-US" sz="2200" dirty="0">
                  <a:sym typeface="+mn-ea"/>
                </a:rPr>
                <a:t>较</a:t>
              </a:r>
              <a:r>
                <a:rPr lang="en-US" altLang="zh-CN" sz="2200" dirty="0">
                  <a:sym typeface="+mn-ea"/>
                </a:rPr>
                <a:t>Conv </a:t>
              </a:r>
              <a:r>
                <a:rPr lang="en-US" altLang="zh-CN" sz="2200" b="1" dirty="0">
                  <a:solidFill>
                    <a:schemeClr val="accent3">
                      <a:lumMod val="50000"/>
                    </a:schemeClr>
                  </a:solidFill>
                </a:rPr>
                <a:t>0.4dB</a:t>
              </a:r>
              <a:r>
                <a:rPr lang="zh-CN" altLang="en-US" sz="2200" b="1" dirty="0">
                  <a:solidFill>
                    <a:schemeClr val="accent3">
                      <a:lumMod val="50000"/>
                    </a:schemeClr>
                  </a:solidFill>
                </a:rPr>
                <a:t>以上</a:t>
              </a:r>
              <a:endParaRPr lang="zh-CN" altLang="en-US" sz="2200" b="1" dirty="0">
                <a:solidFill>
                  <a:schemeClr val="accent3">
                    <a:lumMod val="50000"/>
                  </a:schemeClr>
                </a:solidFill>
              </a:endParaRPr>
            </a:p>
          </p:txBody>
        </p:sp>
        <p:sp>
          <p:nvSpPr>
            <p:cNvPr id="23" name="圆角矩形 22"/>
            <p:cNvSpPr/>
            <p:nvPr/>
          </p:nvSpPr>
          <p:spPr>
            <a:xfrm>
              <a:off x="6923078" y="5301826"/>
              <a:ext cx="4779036" cy="1405200"/>
            </a:xfrm>
            <a:prstGeom prst="roundRect">
              <a:avLst/>
            </a:prstGeom>
            <a:noFill/>
            <a:ln w="381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 name="直接连接符 2"/>
          <p:cNvCxnSpPr/>
          <p:nvPr/>
        </p:nvCxnSpPr>
        <p:spPr>
          <a:xfrm flipV="1">
            <a:off x="405765" y="5572125"/>
            <a:ext cx="6305550" cy="444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375285" y="5151120"/>
            <a:ext cx="6305550" cy="444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625465" y="5375910"/>
            <a:ext cx="878840" cy="711835"/>
            <a:chOff x="8859" y="8466"/>
            <a:chExt cx="1384" cy="1121"/>
          </a:xfrm>
        </p:grpSpPr>
        <p:sp>
          <p:nvSpPr>
            <p:cNvPr id="27" name="空心弧 26"/>
            <p:cNvSpPr/>
            <p:nvPr/>
          </p:nvSpPr>
          <p:spPr>
            <a:xfrm rot="10800000">
              <a:off x="9175" y="8466"/>
              <a:ext cx="651" cy="625"/>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8859" y="9007"/>
              <a:ext cx="1384" cy="580"/>
            </a:xfrm>
            <a:prstGeom prst="rect">
              <a:avLst/>
            </a:prstGeom>
            <a:noFill/>
          </p:spPr>
          <p:txBody>
            <a:bodyPr wrap="square" rtlCol="0">
              <a:spAutoFit/>
            </a:bodyPr>
            <a:lstStyle/>
            <a:p>
              <a:r>
                <a:rPr lang="en-US" altLang="zh-CN" b="1"/>
                <a:t>0.4dB</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3743191"/>
                                        </p:tgtEl>
                                        <p:attrNameLst>
                                          <p:attrName>style.visibility</p:attrName>
                                        </p:attrNameLst>
                                      </p:cBhvr>
                                      <p:to>
                                        <p:strVal val="visible"/>
                                      </p:to>
                                    </p:set>
                                    <p:animEffect transition="in" filter="blinds(horizontal)">
                                      <p:cBhvr>
                                        <p:cTn id="7" dur="500"/>
                                        <p:tgtEl>
                                          <p:spTgt spid="107374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3"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963" name="文本框 2"/>
          <p:cNvSpPr txBox="1">
            <a:spLocks noChangeArrowheads="1"/>
          </p:cNvSpPr>
          <p:nvPr/>
        </p:nvSpPr>
        <p:spPr bwMode="auto">
          <a:xfrm>
            <a:off x="5795645" y="2981960"/>
            <a:ext cx="474281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sz="3600" b="1" dirty="0" smtClean="0">
                <a:solidFill>
                  <a:srgbClr val="4B649F"/>
                </a:solidFill>
              </a:rPr>
              <a:t>03 </a:t>
            </a:r>
            <a:r>
              <a:rPr lang="zh-CN" altLang="en-US" sz="3600" b="1" dirty="0" smtClean="0">
                <a:solidFill>
                  <a:srgbClr val="404040"/>
                </a:solidFill>
                <a:sym typeface="+mn-ea"/>
              </a:rPr>
              <a:t>易感比特及其保护</a:t>
            </a:r>
            <a:endParaRPr lang="zh-CN" altLang="en-US" sz="3600" b="1" dirty="0">
              <a:solidFill>
                <a:srgbClr val="4B649F"/>
              </a:solidFill>
            </a:endParaRPr>
          </a:p>
        </p:txBody>
      </p:sp>
      <p:pic>
        <p:nvPicPr>
          <p:cNvPr id="40965" name="图片 9"/>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图片 10"/>
          <p:cNvPicPr>
            <a:picLocks noChangeAspect="1" noChangeArrowheads="1"/>
          </p:cNvPicPr>
          <p:nvPr/>
        </p:nvPicPr>
        <p:blipFill>
          <a:blip r:embed="rId2" cstate="screen"/>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7" name="组合 11"/>
          <p:cNvGrpSpPr/>
          <p:nvPr/>
        </p:nvGrpSpPr>
        <p:grpSpPr bwMode="auto">
          <a:xfrm>
            <a:off x="1511300" y="2216150"/>
            <a:ext cx="2597150" cy="259873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970"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481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cstate="screen"/>
          <a:srcRect/>
          <a:stretch>
            <a:fillRect/>
          </a:stretch>
        </p:blipFill>
        <p:spPr bwMode="auto">
          <a:xfrm>
            <a:off x="8610600" y="-127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680" y="25400"/>
            <a:ext cx="333438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04040"/>
                </a:solidFill>
                <a:sym typeface="+mn-ea"/>
              </a:rPr>
              <a:t>易感比特及其保护</a:t>
            </a:r>
            <a:endParaRPr lang="zh-CN" altLang="en-US" b="1" dirty="0">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4" name="组合 11"/>
          <p:cNvGrpSpPr/>
          <p:nvPr/>
        </p:nvGrpSpPr>
        <p:grpSpPr bwMode="auto">
          <a:xfrm>
            <a:off x="123669" y="116126"/>
            <a:ext cx="697069" cy="677228"/>
            <a:chOff x="5288161" y="2234042"/>
            <a:chExt cx="1607262" cy="1607262"/>
          </a:xfrm>
        </p:grpSpPr>
        <p:sp>
          <p:nvSpPr>
            <p:cNvPr id="35" name="椭圆 34"/>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 name="椭圆 35"/>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 name="圆角矩形 2"/>
          <p:cNvSpPr/>
          <p:nvPr/>
        </p:nvSpPr>
        <p:spPr>
          <a:xfrm>
            <a:off x="4403090" y="123825"/>
            <a:ext cx="2797810" cy="675005"/>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4579778" y="209868"/>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a:solidFill>
                  <a:schemeClr val="bg1"/>
                </a:solidFill>
              </a:rPr>
              <a:t>何谓</a:t>
            </a:r>
            <a:r>
              <a:rPr lang="en-US" altLang="zh-CN" sz="2400" b="1" dirty="0">
                <a:solidFill>
                  <a:schemeClr val="bg1"/>
                </a:solidFill>
              </a:rPr>
              <a:t>“</a:t>
            </a:r>
            <a:r>
              <a:rPr lang="zh-CN" altLang="en-US" sz="2400" b="1" dirty="0">
                <a:solidFill>
                  <a:schemeClr val="bg1"/>
                </a:solidFill>
              </a:rPr>
              <a:t>易感比特</a:t>
            </a:r>
            <a:r>
              <a:rPr lang="en-US" altLang="zh-CN" sz="2400" b="1" dirty="0">
                <a:solidFill>
                  <a:schemeClr val="bg1"/>
                </a:solidFill>
              </a:rPr>
              <a:t>”</a:t>
            </a:r>
            <a:r>
              <a:rPr lang="zh-CN" altLang="en-US" sz="2400" b="1" dirty="0">
                <a:solidFill>
                  <a:schemeClr val="bg1"/>
                </a:solidFill>
              </a:rPr>
              <a:t>？</a:t>
            </a:r>
            <a:endParaRPr lang="zh-CN" altLang="en-US" sz="2400" b="1" dirty="0">
              <a:solidFill>
                <a:schemeClr val="bg1"/>
              </a:solidFill>
            </a:endParaRPr>
          </a:p>
        </p:txBody>
      </p:sp>
      <p:grpSp>
        <p:nvGrpSpPr>
          <p:cNvPr id="69" name="组合 68"/>
          <p:cNvGrpSpPr/>
          <p:nvPr/>
        </p:nvGrpSpPr>
        <p:grpSpPr>
          <a:xfrm>
            <a:off x="312420" y="1087120"/>
            <a:ext cx="4569460" cy="2668177"/>
            <a:chOff x="492" y="1592"/>
            <a:chExt cx="7196" cy="4815"/>
          </a:xfrm>
        </p:grpSpPr>
        <p:grpSp>
          <p:nvGrpSpPr>
            <p:cNvPr id="5" name="组合 4"/>
            <p:cNvGrpSpPr/>
            <p:nvPr/>
          </p:nvGrpSpPr>
          <p:grpSpPr>
            <a:xfrm>
              <a:off x="492" y="1592"/>
              <a:ext cx="7090" cy="4806"/>
              <a:chOff x="2260" y="3103"/>
              <a:chExt cx="7138" cy="5534"/>
            </a:xfrm>
          </p:grpSpPr>
          <p:grpSp>
            <p:nvGrpSpPr>
              <p:cNvPr id="17" name="组合 16"/>
              <p:cNvGrpSpPr/>
              <p:nvPr/>
            </p:nvGrpSpPr>
            <p:grpSpPr>
              <a:xfrm>
                <a:off x="2260" y="3103"/>
                <a:ext cx="7138" cy="3464"/>
                <a:chOff x="1410563" y="1977742"/>
                <a:chExt cx="4220949" cy="2002651"/>
              </a:xfrm>
            </p:grpSpPr>
            <p:sp>
              <p:nvSpPr>
                <p:cNvPr id="6" name="矩形 5"/>
                <p:cNvSpPr/>
                <p:nvPr/>
              </p:nvSpPr>
              <p:spPr>
                <a:xfrm>
                  <a:off x="1410563" y="3229977"/>
                  <a:ext cx="1683021" cy="7504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endCxn id="5" idx="1"/>
                </p:cNvCxnSpPr>
                <p:nvPr/>
              </p:nvCxnSpPr>
              <p:spPr>
                <a:xfrm flipV="1">
                  <a:off x="3104776" y="2396888"/>
                  <a:ext cx="632719" cy="1210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736904" y="1977742"/>
                  <a:ext cx="1894608" cy="603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24486" y="3338666"/>
                  <a:ext cx="1907026" cy="58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endCxn id="26" idx="1"/>
                </p:cNvCxnSpPr>
                <p:nvPr/>
              </p:nvCxnSpPr>
              <p:spPr>
                <a:xfrm>
                  <a:off x="3078758" y="3620216"/>
                  <a:ext cx="645728" cy="121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5103" y="5922"/>
                <a:ext cx="1113" cy="2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194" y="7635"/>
                <a:ext cx="3204" cy="10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93" y="3401"/>
              <a:ext cx="2755" cy="1275"/>
            </a:xfrm>
            <a:prstGeom prst="rect">
              <a:avLst/>
            </a:prstGeom>
            <a:noFill/>
          </p:spPr>
          <p:txBody>
            <a:bodyPr wrap="square" rtlCol="0">
              <a:spAutoFit/>
            </a:bodyPr>
            <a:lstStyle/>
            <a:p>
              <a:pPr algn="ctr"/>
              <a:r>
                <a:rPr lang="zh-CN" altLang="en-US" sz="2000"/>
                <a:t>陷阱集中比特的行为</a:t>
              </a:r>
              <a:endParaRPr lang="zh-CN" altLang="en-US" sz="2000"/>
            </a:p>
          </p:txBody>
        </p:sp>
        <p:sp>
          <p:nvSpPr>
            <p:cNvPr id="9" name="文本框 8"/>
            <p:cNvSpPr txBox="1"/>
            <p:nvPr/>
          </p:nvSpPr>
          <p:spPr>
            <a:xfrm>
              <a:off x="4385" y="1647"/>
              <a:ext cx="3202" cy="831"/>
            </a:xfrm>
            <a:prstGeom prst="rect">
              <a:avLst/>
            </a:prstGeom>
            <a:noFill/>
          </p:spPr>
          <p:txBody>
            <a:bodyPr wrap="square" rtlCol="0">
              <a:spAutoFit/>
            </a:bodyPr>
            <a:lstStyle/>
            <a:p>
              <a:pPr algn="ctr"/>
              <a:r>
                <a:rPr lang="zh-CN" altLang="en-US" sz="2400"/>
                <a:t>持续译码失败</a:t>
              </a:r>
              <a:endParaRPr lang="zh-CN" altLang="en-US" sz="2400"/>
            </a:p>
          </p:txBody>
        </p:sp>
        <p:sp>
          <p:nvSpPr>
            <p:cNvPr id="10" name="文本框 9"/>
            <p:cNvSpPr txBox="1"/>
            <p:nvPr/>
          </p:nvSpPr>
          <p:spPr>
            <a:xfrm>
              <a:off x="4401" y="3668"/>
              <a:ext cx="3202" cy="831"/>
            </a:xfrm>
            <a:prstGeom prst="rect">
              <a:avLst/>
            </a:prstGeom>
            <a:noFill/>
          </p:spPr>
          <p:txBody>
            <a:bodyPr wrap="square" rtlCol="0">
              <a:spAutoFit/>
            </a:bodyPr>
            <a:lstStyle/>
            <a:p>
              <a:pPr algn="ctr"/>
              <a:r>
                <a:rPr lang="zh-CN" altLang="en-US" sz="2400"/>
                <a:t>周期性振荡</a:t>
              </a:r>
              <a:endParaRPr lang="zh-CN" altLang="en-US" sz="2400"/>
            </a:p>
          </p:txBody>
        </p:sp>
        <p:sp>
          <p:nvSpPr>
            <p:cNvPr id="11" name="文本框 10"/>
            <p:cNvSpPr txBox="1"/>
            <p:nvPr/>
          </p:nvSpPr>
          <p:spPr>
            <a:xfrm>
              <a:off x="4421" y="5576"/>
              <a:ext cx="3267" cy="831"/>
            </a:xfrm>
            <a:prstGeom prst="rect">
              <a:avLst/>
            </a:prstGeom>
            <a:noFill/>
          </p:spPr>
          <p:txBody>
            <a:bodyPr wrap="square" rtlCol="0">
              <a:spAutoFit/>
            </a:bodyPr>
            <a:lstStyle/>
            <a:p>
              <a:pPr algn="ctr"/>
              <a:r>
                <a:rPr lang="zh-CN" altLang="en-US" sz="2400"/>
                <a:t>少数其它行为</a:t>
              </a:r>
              <a:endParaRPr lang="en-US" altLang="zh-CN" sz="2400"/>
            </a:p>
          </p:txBody>
        </p:sp>
      </p:grpSp>
      <p:grpSp>
        <p:nvGrpSpPr>
          <p:cNvPr id="29" name="组合 28"/>
          <p:cNvGrpSpPr/>
          <p:nvPr/>
        </p:nvGrpSpPr>
        <p:grpSpPr>
          <a:xfrm>
            <a:off x="4970329" y="996315"/>
            <a:ext cx="4060767" cy="1617003"/>
            <a:chOff x="9018" y="3137"/>
            <a:chExt cx="5322" cy="3480"/>
          </a:xfrm>
        </p:grpSpPr>
        <p:sp>
          <p:nvSpPr>
            <p:cNvPr id="12" name="圆角矩形 11"/>
            <p:cNvSpPr/>
            <p:nvPr/>
          </p:nvSpPr>
          <p:spPr>
            <a:xfrm>
              <a:off x="9729" y="3137"/>
              <a:ext cx="4439" cy="3479"/>
            </a:xfrm>
            <a:prstGeom prst="roundRect">
              <a:avLst/>
            </a:prstGeom>
            <a:noFill/>
            <a:ln>
              <a:solidFill>
                <a:schemeClr val="accent3">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9018" y="3457"/>
              <a:ext cx="594" cy="891"/>
            </a:xfrm>
            <a:prstGeom prst="right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9019" y="5725"/>
              <a:ext cx="593" cy="892"/>
            </a:xfrm>
            <a:prstGeom prst="right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0356" y="3317"/>
              <a:ext cx="3984" cy="3243"/>
            </a:xfrm>
            <a:prstGeom prst="rect">
              <a:avLst/>
            </a:prstGeom>
            <a:noFill/>
          </p:spPr>
          <p:txBody>
            <a:bodyPr wrap="square" rtlCol="0">
              <a:spAutoFit/>
            </a:bodyPr>
            <a:lstStyle/>
            <a:p>
              <a:pPr algn="l" latinLnBrk="0">
                <a:spcAft>
                  <a:spcPts val="1200"/>
                </a:spcAft>
              </a:pPr>
              <a:r>
                <a:rPr lang="en-US" altLang="zh-CN" sz="2400" dirty="0">
                  <a:latin typeface="+mn-ea"/>
                  <a:ea typeface="+mn-ea"/>
                  <a:cs typeface="+mn-ea"/>
                </a:rPr>
                <a:t>1</a:t>
              </a:r>
              <a:r>
                <a:rPr lang="en-US" altLang="zh-CN" sz="2400" dirty="0" smtClean="0">
                  <a:latin typeface="+mn-ea"/>
                  <a:ea typeface="+mn-ea"/>
                  <a:cs typeface="+mn-ea"/>
                </a:rPr>
                <a:t>.</a:t>
              </a:r>
              <a:r>
                <a:rPr lang="zh-CN" altLang="en-US" sz="2400" b="1" dirty="0" smtClean="0">
                  <a:solidFill>
                    <a:schemeClr val="accent3">
                      <a:lumMod val="50000"/>
                    </a:schemeClr>
                  </a:solidFill>
                  <a:latin typeface="+mn-ea"/>
                  <a:ea typeface="+mn-ea"/>
                  <a:cs typeface="+mn-ea"/>
                </a:rPr>
                <a:t>收</a:t>
              </a:r>
              <a:r>
                <a:rPr lang="zh-CN" altLang="en-US" sz="2400" b="1" dirty="0">
                  <a:solidFill>
                    <a:schemeClr val="accent3">
                      <a:lumMod val="50000"/>
                    </a:schemeClr>
                  </a:solidFill>
                  <a:latin typeface="+mn-ea"/>
                  <a:ea typeface="+mn-ea"/>
                  <a:cs typeface="+mn-ea"/>
                </a:rPr>
                <a:t>敛失败</a:t>
              </a:r>
              <a:endParaRPr lang="zh-CN" altLang="en-US" sz="2400" dirty="0">
                <a:latin typeface="+mn-ea"/>
                <a:ea typeface="+mn-ea"/>
                <a:cs typeface="+mn-ea"/>
              </a:endParaRPr>
            </a:p>
            <a:p>
              <a:pPr algn="l" latinLnBrk="0">
                <a:spcAft>
                  <a:spcPts val="1200"/>
                </a:spcAft>
              </a:pPr>
              <a:r>
                <a:rPr lang="en-US" altLang="zh-CN" sz="2400" dirty="0">
                  <a:latin typeface="+mn-ea"/>
                  <a:ea typeface="+mn-ea"/>
                  <a:cs typeface="+mn-ea"/>
                </a:rPr>
                <a:t>2</a:t>
              </a:r>
              <a:r>
                <a:rPr lang="en-US" altLang="zh-CN" sz="2400" dirty="0" smtClean="0">
                  <a:latin typeface="+mn-ea"/>
                  <a:ea typeface="+mn-ea"/>
                  <a:cs typeface="+mn-ea"/>
                </a:rPr>
                <a:t>.</a:t>
              </a:r>
              <a:r>
                <a:rPr lang="zh-CN" altLang="en-US" sz="2400" b="1" dirty="0" smtClean="0">
                  <a:solidFill>
                    <a:schemeClr val="accent3">
                      <a:lumMod val="50000"/>
                    </a:schemeClr>
                  </a:solidFill>
                  <a:latin typeface="+mn-ea"/>
                  <a:ea typeface="+mn-ea"/>
                  <a:cs typeface="+mn-ea"/>
                </a:rPr>
                <a:t>错</a:t>
              </a:r>
              <a:r>
                <a:rPr lang="zh-CN" altLang="en-US" sz="2400" b="1" dirty="0">
                  <a:solidFill>
                    <a:schemeClr val="accent3">
                      <a:lumMod val="50000"/>
                    </a:schemeClr>
                  </a:solidFill>
                  <a:latin typeface="+mn-ea"/>
                  <a:ea typeface="+mn-ea"/>
                  <a:cs typeface="+mn-ea"/>
                </a:rPr>
                <a:t>误收敛</a:t>
              </a:r>
              <a:endParaRPr lang="zh-CN" altLang="en-US" sz="2400" b="1" dirty="0">
                <a:latin typeface="+mn-ea"/>
                <a:ea typeface="+mn-ea"/>
                <a:cs typeface="+mn-ea"/>
              </a:endParaRPr>
            </a:p>
            <a:p>
              <a:pPr algn="l"/>
              <a:r>
                <a:rPr lang="en-US" altLang="zh-CN" sz="2400" dirty="0">
                  <a:latin typeface="+mn-ea"/>
                  <a:ea typeface="+mn-ea"/>
                  <a:cs typeface="+mn-ea"/>
                </a:rPr>
                <a:t>3.</a:t>
              </a:r>
              <a:r>
                <a:rPr lang="zh-CN" altLang="en-US" sz="2400" dirty="0">
                  <a:latin typeface="+mn-ea"/>
                  <a:ea typeface="+mn-ea"/>
                  <a:cs typeface="+mn-ea"/>
                </a:rPr>
                <a:t>干扰其他码字</a:t>
              </a:r>
              <a:endParaRPr lang="zh-CN" altLang="en-US" sz="2400" dirty="0">
                <a:latin typeface="+mn-ea"/>
                <a:ea typeface="+mn-ea"/>
                <a:cs typeface="+mn-ea"/>
              </a:endParaRPr>
            </a:p>
          </p:txBody>
        </p:sp>
      </p:grpSp>
      <p:grpSp>
        <p:nvGrpSpPr>
          <p:cNvPr id="28" name="组合 27"/>
          <p:cNvGrpSpPr/>
          <p:nvPr/>
        </p:nvGrpSpPr>
        <p:grpSpPr>
          <a:xfrm>
            <a:off x="9013825" y="1355090"/>
            <a:ext cx="2388870" cy="832485"/>
            <a:chOff x="14922" y="4131"/>
            <a:chExt cx="3787" cy="1311"/>
          </a:xfrm>
        </p:grpSpPr>
        <p:sp>
          <p:nvSpPr>
            <p:cNvPr id="18" name="右箭头 17"/>
            <p:cNvSpPr/>
            <p:nvPr/>
          </p:nvSpPr>
          <p:spPr>
            <a:xfrm>
              <a:off x="14922" y="4452"/>
              <a:ext cx="649" cy="674"/>
            </a:xfrm>
            <a:prstGeom prst="right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5700" y="4131"/>
              <a:ext cx="2793" cy="1311"/>
            </a:xfrm>
            <a:prstGeom prst="roundRect">
              <a:avLst/>
            </a:prstGeom>
            <a:noFill/>
            <a:ln>
              <a:solidFill>
                <a:schemeClr val="accent3">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5485" y="4387"/>
              <a:ext cx="3224" cy="725"/>
            </a:xfrm>
            <a:prstGeom prst="rect">
              <a:avLst/>
            </a:prstGeom>
            <a:noFill/>
          </p:spPr>
          <p:txBody>
            <a:bodyPr wrap="square" rtlCol="0">
              <a:spAutoFit/>
            </a:bodyPr>
            <a:lstStyle/>
            <a:p>
              <a:pPr algn="ctr"/>
              <a:r>
                <a:rPr lang="en-US" altLang="zh-CN" sz="2400" b="1">
                  <a:latin typeface="+mn-ea"/>
                  <a:ea typeface="+mn-ea"/>
                  <a:cs typeface="+mn-ea"/>
                </a:rPr>
                <a:t>“</a:t>
              </a:r>
              <a:r>
                <a:rPr lang="zh-CN" altLang="en-US" sz="2400" b="1">
                  <a:latin typeface="+mn-ea"/>
                  <a:ea typeface="+mn-ea"/>
                  <a:cs typeface="+mn-ea"/>
                </a:rPr>
                <a:t>易感比特</a:t>
              </a:r>
              <a:r>
                <a:rPr lang="en-US" altLang="zh-CN" sz="2400" b="1">
                  <a:latin typeface="+mn-ea"/>
                  <a:ea typeface="+mn-ea"/>
                  <a:cs typeface="+mn-ea"/>
                </a:rPr>
                <a:t>”</a:t>
              </a:r>
              <a:endParaRPr lang="en-US" altLang="zh-CN" sz="2400" b="1">
                <a:latin typeface="+mn-ea"/>
                <a:ea typeface="+mn-ea"/>
                <a:cs typeface="+mn-ea"/>
              </a:endParaRPr>
            </a:p>
          </p:txBody>
        </p:sp>
      </p:grpSp>
      <p:grpSp>
        <p:nvGrpSpPr>
          <p:cNvPr id="54" name="组合 53"/>
          <p:cNvGrpSpPr/>
          <p:nvPr/>
        </p:nvGrpSpPr>
        <p:grpSpPr>
          <a:xfrm>
            <a:off x="4679950" y="2445385"/>
            <a:ext cx="7979410" cy="4210050"/>
            <a:chOff x="7178" y="3923"/>
            <a:chExt cx="12566" cy="6630"/>
          </a:xfrm>
        </p:grpSpPr>
        <p:grpSp>
          <p:nvGrpSpPr>
            <p:cNvPr id="68" name="组合 67"/>
            <p:cNvGrpSpPr/>
            <p:nvPr/>
          </p:nvGrpSpPr>
          <p:grpSpPr>
            <a:xfrm>
              <a:off x="7178" y="4503"/>
              <a:ext cx="12566" cy="6050"/>
              <a:chOff x="7394" y="4335"/>
              <a:chExt cx="12566" cy="6050"/>
            </a:xfrm>
          </p:grpSpPr>
          <p:grpSp>
            <p:nvGrpSpPr>
              <p:cNvPr id="48" name="组合 47"/>
              <p:cNvGrpSpPr/>
              <p:nvPr/>
            </p:nvGrpSpPr>
            <p:grpSpPr>
              <a:xfrm>
                <a:off x="7394" y="4335"/>
                <a:ext cx="12566" cy="5627"/>
                <a:chOff x="6934" y="3760"/>
                <a:chExt cx="12566" cy="6077"/>
              </a:xfrm>
            </p:grpSpPr>
            <p:pic>
              <p:nvPicPr>
                <p:cNvPr id="15" name="图片 -2147482608"/>
                <p:cNvPicPr>
                  <a:picLocks noChangeAspect="1"/>
                </p:cNvPicPr>
                <p:nvPr/>
              </p:nvPicPr>
              <p:blipFill>
                <a:blip r:embed="rId2" cstate="print"/>
                <a:stretch>
                  <a:fillRect/>
                </a:stretch>
              </p:blipFill>
              <p:spPr>
                <a:xfrm>
                  <a:off x="6934" y="3760"/>
                  <a:ext cx="12566" cy="6012"/>
                </a:xfrm>
                <a:prstGeom prst="rect">
                  <a:avLst/>
                </a:prstGeom>
                <a:noFill/>
                <a:ln w="9525">
                  <a:noFill/>
                </a:ln>
              </p:spPr>
            </p:pic>
            <p:grpSp>
              <p:nvGrpSpPr>
                <p:cNvPr id="33" name="组合 32"/>
                <p:cNvGrpSpPr/>
                <p:nvPr/>
              </p:nvGrpSpPr>
              <p:grpSpPr>
                <a:xfrm>
                  <a:off x="14547" y="4308"/>
                  <a:ext cx="3667" cy="1422"/>
                  <a:chOff x="1442" y="7889"/>
                  <a:chExt cx="3667" cy="1422"/>
                </a:xfrm>
                <a:solidFill>
                  <a:schemeClr val="bg1"/>
                </a:solidFill>
              </p:grpSpPr>
              <p:sp>
                <p:nvSpPr>
                  <p:cNvPr id="30" name="矩形 29"/>
                  <p:cNvSpPr/>
                  <p:nvPr/>
                </p:nvSpPr>
                <p:spPr>
                  <a:xfrm>
                    <a:off x="1442" y="7889"/>
                    <a:ext cx="3667" cy="1422"/>
                  </a:xfrm>
                  <a:prstGeom prst="rect">
                    <a:avLst/>
                  </a:prstGeom>
                  <a:grp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1729" y="8287"/>
                    <a:ext cx="689" cy="0"/>
                  </a:xfrm>
                  <a:prstGeom prst="line">
                    <a:avLst/>
                  </a:prstGeom>
                  <a:grpFill/>
                  <a:ln w="28575"/>
                </p:spPr>
                <p:style>
                  <a:lnRef idx="1">
                    <a:schemeClr val="accent5"/>
                  </a:lnRef>
                  <a:fillRef idx="0">
                    <a:schemeClr val="accent5"/>
                  </a:fillRef>
                  <a:effectRef idx="0">
                    <a:schemeClr val="accent5"/>
                  </a:effectRef>
                  <a:fontRef idx="minor">
                    <a:schemeClr val="tx1"/>
                  </a:fontRef>
                </p:style>
              </p:cxnSp>
              <p:cxnSp>
                <p:nvCxnSpPr>
                  <p:cNvPr id="32" name="直接连接符 31"/>
                  <p:cNvCxnSpPr/>
                  <p:nvPr/>
                </p:nvCxnSpPr>
                <p:spPr>
                  <a:xfrm>
                    <a:off x="1742" y="8888"/>
                    <a:ext cx="689" cy="0"/>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553" y="8002"/>
                    <a:ext cx="2333" cy="1277"/>
                  </a:xfrm>
                  <a:prstGeom prst="rect">
                    <a:avLst/>
                  </a:prstGeom>
                  <a:grpFill/>
                </p:spPr>
                <p:txBody>
                  <a:bodyPr wrap="square" rtlCol="0">
                    <a:spAutoFit/>
                  </a:bodyPr>
                  <a:lstStyle/>
                  <a:p>
                    <a:pPr latinLnBrk="0">
                      <a:lnSpc>
                        <a:spcPts val="2440"/>
                      </a:lnSpc>
                    </a:pPr>
                    <a:r>
                      <a:rPr lang="zh-CN" altLang="en-US" sz="2200"/>
                      <a:t>错误次数</a:t>
                    </a:r>
                    <a:endParaRPr lang="zh-CN" altLang="en-US" sz="2200"/>
                  </a:p>
                  <a:p>
                    <a:pPr latinLnBrk="0">
                      <a:lnSpc>
                        <a:spcPts val="2700"/>
                      </a:lnSpc>
                    </a:pPr>
                    <a:r>
                      <a:rPr lang="zh-CN" altLang="en-US" sz="2200"/>
                      <a:t>振荡次数</a:t>
                    </a:r>
                    <a:endParaRPr lang="zh-CN" altLang="en-US" sz="2200"/>
                  </a:p>
                </p:txBody>
              </p:sp>
            </p:grpSp>
            <p:grpSp>
              <p:nvGrpSpPr>
                <p:cNvPr id="41" name="组合 40"/>
                <p:cNvGrpSpPr/>
                <p:nvPr/>
              </p:nvGrpSpPr>
              <p:grpSpPr>
                <a:xfrm>
                  <a:off x="8254" y="9145"/>
                  <a:ext cx="10613" cy="692"/>
                  <a:chOff x="726" y="7131"/>
                  <a:chExt cx="10613" cy="692"/>
                </a:xfrm>
              </p:grpSpPr>
              <p:sp>
                <p:nvSpPr>
                  <p:cNvPr id="40" name="矩形 39"/>
                  <p:cNvSpPr/>
                  <p:nvPr/>
                </p:nvSpPr>
                <p:spPr>
                  <a:xfrm>
                    <a:off x="726" y="7131"/>
                    <a:ext cx="10432" cy="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884" y="7131"/>
                    <a:ext cx="10455" cy="626"/>
                  </a:xfrm>
                  <a:prstGeom prst="rect">
                    <a:avLst/>
                  </a:prstGeom>
                  <a:noFill/>
                </p:spPr>
                <p:txBody>
                  <a:bodyPr wrap="square" rtlCol="0">
                    <a:spAutoFit/>
                  </a:bodyPr>
                  <a:lstStyle/>
                  <a:p>
                    <a:r>
                      <a:rPr lang="en-US" altLang="zh-CN">
                        <a:solidFill>
                          <a:schemeClr val="tx1"/>
                        </a:solidFill>
                      </a:rPr>
                      <a:t>0            50            100          150          200          250         300  </a:t>
                    </a:r>
                    <a:endParaRPr lang="en-US" altLang="zh-CN">
                      <a:solidFill>
                        <a:schemeClr val="tx1"/>
                      </a:solidFill>
                    </a:endParaRPr>
                  </a:p>
                </p:txBody>
              </p:sp>
            </p:grpSp>
            <p:grpSp>
              <p:nvGrpSpPr>
                <p:cNvPr id="47" name="组合 46"/>
                <p:cNvGrpSpPr/>
                <p:nvPr/>
              </p:nvGrpSpPr>
              <p:grpSpPr>
                <a:xfrm>
                  <a:off x="7544" y="4020"/>
                  <a:ext cx="990" cy="5699"/>
                  <a:chOff x="5490" y="1509"/>
                  <a:chExt cx="970" cy="7554"/>
                </a:xfrm>
              </p:grpSpPr>
              <p:sp>
                <p:nvSpPr>
                  <p:cNvPr id="45" name="矩形 44"/>
                  <p:cNvSpPr/>
                  <p:nvPr/>
                </p:nvSpPr>
                <p:spPr>
                  <a:xfrm>
                    <a:off x="5795" y="1639"/>
                    <a:ext cx="665" cy="7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5490" y="1509"/>
                    <a:ext cx="969" cy="5062"/>
                  </a:xfrm>
                  <a:prstGeom prst="rect">
                    <a:avLst/>
                  </a:prstGeom>
                  <a:noFill/>
                </p:spPr>
                <p:txBody>
                  <a:bodyPr wrap="square" rtlCol="0">
                    <a:spAutoFit/>
                  </a:bodyPr>
                  <a:lstStyle/>
                  <a:p>
                    <a:r>
                      <a:rPr lang="en-US" altLang="zh-CN" sz="2000"/>
                      <a:t>150</a:t>
                    </a:r>
                    <a:endParaRPr lang="en-US" altLang="zh-CN" sz="2000"/>
                  </a:p>
                  <a:p>
                    <a:endParaRPr lang="en-US" altLang="zh-CN" sz="2000"/>
                  </a:p>
                  <a:p>
                    <a:endParaRPr lang="en-US" altLang="zh-CN" sz="2000"/>
                  </a:p>
                  <a:p>
                    <a:r>
                      <a:rPr lang="en-US" altLang="zh-CN" sz="2000"/>
                      <a:t>100</a:t>
                    </a:r>
                    <a:endParaRPr lang="en-US" altLang="zh-CN" sz="2000"/>
                  </a:p>
                  <a:p>
                    <a:endParaRPr lang="en-US" altLang="zh-CN" sz="2000"/>
                  </a:p>
                  <a:p>
                    <a:endParaRPr lang="en-US" altLang="zh-CN" sz="2000"/>
                  </a:p>
                  <a:p>
                    <a:r>
                      <a:rPr lang="en-US" altLang="zh-CN" sz="2000"/>
                      <a:t> 50</a:t>
                    </a:r>
                    <a:r>
                      <a:rPr lang="en-US" altLang="zh-CN"/>
                      <a:t>  </a:t>
                    </a:r>
                    <a:endParaRPr lang="en-US" altLang="zh-CN"/>
                  </a:p>
                </p:txBody>
              </p:sp>
            </p:grpSp>
          </p:grpSp>
          <p:sp>
            <p:nvSpPr>
              <p:cNvPr id="50" name="文本框 49"/>
              <p:cNvSpPr txBox="1"/>
              <p:nvPr/>
            </p:nvSpPr>
            <p:spPr>
              <a:xfrm>
                <a:off x="13137" y="9805"/>
                <a:ext cx="1870" cy="580"/>
              </a:xfrm>
              <a:prstGeom prst="rect">
                <a:avLst/>
              </a:prstGeom>
              <a:noFill/>
            </p:spPr>
            <p:txBody>
              <a:bodyPr wrap="square" rtlCol="0">
                <a:spAutoFit/>
              </a:bodyPr>
              <a:lstStyle/>
              <a:p>
                <a:r>
                  <a:rPr lang="zh-CN" altLang="en-US" dirty="0"/>
                  <a:t>比特位置</a:t>
                </a:r>
                <a:endParaRPr lang="zh-CN" altLang="en-US" dirty="0"/>
              </a:p>
            </p:txBody>
          </p:sp>
          <p:sp>
            <p:nvSpPr>
              <p:cNvPr id="51" name="文本框 50"/>
              <p:cNvSpPr txBox="1"/>
              <p:nvPr/>
            </p:nvSpPr>
            <p:spPr>
              <a:xfrm>
                <a:off x="7706" y="6484"/>
                <a:ext cx="748" cy="1016"/>
              </a:xfrm>
              <a:prstGeom prst="rect">
                <a:avLst/>
              </a:prstGeom>
              <a:noFill/>
            </p:spPr>
            <p:txBody>
              <a:bodyPr wrap="square" rtlCol="0">
                <a:spAutoFit/>
              </a:bodyPr>
              <a:lstStyle/>
              <a:p>
                <a:r>
                  <a:rPr lang="zh-CN" altLang="en-US"/>
                  <a:t>次</a:t>
                </a:r>
                <a:endParaRPr lang="zh-CN" altLang="en-US"/>
              </a:p>
              <a:p>
                <a:r>
                  <a:rPr lang="zh-CN" altLang="en-US"/>
                  <a:t>数</a:t>
                </a:r>
                <a:endParaRPr lang="zh-CN" altLang="en-US"/>
              </a:p>
            </p:txBody>
          </p:sp>
        </p:grpSp>
        <p:sp>
          <p:nvSpPr>
            <p:cNvPr id="53" name="右箭头 52"/>
            <p:cNvSpPr/>
            <p:nvPr/>
          </p:nvSpPr>
          <p:spPr>
            <a:xfrm rot="5400000">
              <a:off x="15854" y="3971"/>
              <a:ext cx="820" cy="725"/>
            </a:xfrm>
            <a:prstGeom prst="right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632460" y="4682490"/>
            <a:ext cx="4864100" cy="1270635"/>
            <a:chOff x="684" y="7668"/>
            <a:chExt cx="7660" cy="2001"/>
          </a:xfrm>
        </p:grpSpPr>
        <p:grpSp>
          <p:nvGrpSpPr>
            <p:cNvPr id="52" name="组合 51"/>
            <p:cNvGrpSpPr/>
            <p:nvPr/>
          </p:nvGrpSpPr>
          <p:grpSpPr>
            <a:xfrm>
              <a:off x="5146" y="8280"/>
              <a:ext cx="3198" cy="1389"/>
              <a:chOff x="4925" y="7459"/>
              <a:chExt cx="3198" cy="1389"/>
            </a:xfrm>
          </p:grpSpPr>
          <p:sp>
            <p:nvSpPr>
              <p:cNvPr id="42" name="右箭头 41"/>
              <p:cNvSpPr/>
              <p:nvPr/>
            </p:nvSpPr>
            <p:spPr>
              <a:xfrm flipH="1">
                <a:off x="4925" y="7459"/>
                <a:ext cx="2862" cy="1389"/>
              </a:xfrm>
              <a:prstGeom prst="right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083" y="7788"/>
                <a:ext cx="3040" cy="677"/>
              </a:xfrm>
              <a:prstGeom prst="rect">
                <a:avLst/>
              </a:prstGeom>
              <a:noFill/>
            </p:spPr>
            <p:txBody>
              <a:bodyPr wrap="square" rtlCol="0">
                <a:spAutoFit/>
              </a:bodyPr>
              <a:lstStyle/>
              <a:p>
                <a:r>
                  <a:rPr lang="en-US" altLang="zh-CN" sz="2200" b="1"/>
                  <a:t>Monte Carlo</a:t>
                </a:r>
                <a:endParaRPr lang="en-US" altLang="zh-CN" sz="2200" b="1"/>
              </a:p>
            </p:txBody>
          </p:sp>
        </p:grpSp>
        <p:grpSp>
          <p:nvGrpSpPr>
            <p:cNvPr id="57" name="组合 56"/>
            <p:cNvGrpSpPr/>
            <p:nvPr/>
          </p:nvGrpSpPr>
          <p:grpSpPr>
            <a:xfrm>
              <a:off x="684" y="7668"/>
              <a:ext cx="5412" cy="679"/>
              <a:chOff x="684" y="7668"/>
              <a:chExt cx="5412" cy="679"/>
            </a:xfrm>
          </p:grpSpPr>
          <p:sp>
            <p:nvSpPr>
              <p:cNvPr id="46" name="文本框 45"/>
              <p:cNvSpPr txBox="1"/>
              <p:nvPr/>
            </p:nvSpPr>
            <p:spPr>
              <a:xfrm>
                <a:off x="999" y="7668"/>
                <a:ext cx="5097" cy="679"/>
              </a:xfrm>
              <a:prstGeom prst="rect">
                <a:avLst/>
              </a:prstGeom>
              <a:noFill/>
            </p:spPr>
            <p:txBody>
              <a:bodyPr wrap="square" rtlCol="0">
                <a:spAutoFit/>
              </a:bodyPr>
              <a:lstStyle/>
              <a:p>
                <a:r>
                  <a:rPr lang="zh-CN" altLang="en-US" sz="2200" b="1" dirty="0"/>
                  <a:t>错误绝对数定位准</a:t>
                </a:r>
                <a:r>
                  <a:rPr lang="zh-CN" altLang="en-US" sz="2200" b="1" dirty="0" smtClean="0"/>
                  <a:t>则   </a:t>
                </a:r>
                <a:r>
                  <a:rPr lang="en-US" altLang="zh-CN" sz="2200" b="1" dirty="0" smtClean="0"/>
                  <a:t>E</a:t>
                </a:r>
                <a:endParaRPr lang="zh-CN" altLang="en-US" sz="2200" b="1" dirty="0"/>
              </a:p>
            </p:txBody>
          </p:sp>
          <p:sp>
            <p:nvSpPr>
              <p:cNvPr id="55" name="五角星 54"/>
              <p:cNvSpPr/>
              <p:nvPr/>
            </p:nvSpPr>
            <p:spPr>
              <a:xfrm>
                <a:off x="684" y="7886"/>
                <a:ext cx="315"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grpSp>
      <p:grpSp>
        <p:nvGrpSpPr>
          <p:cNvPr id="58" name="组合 57"/>
          <p:cNvGrpSpPr/>
          <p:nvPr/>
        </p:nvGrpSpPr>
        <p:grpSpPr>
          <a:xfrm>
            <a:off x="622300" y="5557520"/>
            <a:ext cx="3110865" cy="429260"/>
            <a:chOff x="716" y="8992"/>
            <a:chExt cx="4899" cy="676"/>
          </a:xfrm>
        </p:grpSpPr>
        <p:sp>
          <p:nvSpPr>
            <p:cNvPr id="49" name="文本框 48"/>
            <p:cNvSpPr txBox="1"/>
            <p:nvPr/>
          </p:nvSpPr>
          <p:spPr>
            <a:xfrm>
              <a:off x="1055" y="8992"/>
              <a:ext cx="4561" cy="677"/>
            </a:xfrm>
            <a:prstGeom prst="rect">
              <a:avLst/>
            </a:prstGeom>
            <a:noFill/>
          </p:spPr>
          <p:txBody>
            <a:bodyPr wrap="square" rtlCol="0">
              <a:spAutoFit/>
            </a:bodyPr>
            <a:lstStyle/>
            <a:p>
              <a:r>
                <a:rPr lang="zh-CN" altLang="en-US" sz="2200" b="1" dirty="0"/>
                <a:t>振荡定位准</a:t>
              </a:r>
              <a:r>
                <a:rPr lang="zh-CN" altLang="en-US" sz="2200" b="1" dirty="0" smtClean="0"/>
                <a:t>则    </a:t>
              </a:r>
              <a:r>
                <a:rPr lang="en-US" altLang="zh-CN" sz="2200" b="1" dirty="0" smtClean="0"/>
                <a:t>O</a:t>
              </a:r>
              <a:endParaRPr lang="zh-CN" altLang="en-US" sz="2200" b="1" dirty="0"/>
            </a:p>
          </p:txBody>
        </p:sp>
        <p:sp>
          <p:nvSpPr>
            <p:cNvPr id="56" name="五角星 55"/>
            <p:cNvSpPr/>
            <p:nvPr/>
          </p:nvSpPr>
          <p:spPr>
            <a:xfrm>
              <a:off x="716" y="9225"/>
              <a:ext cx="315"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59" name="椭圆 58"/>
          <p:cNvSpPr/>
          <p:nvPr/>
        </p:nvSpPr>
        <p:spPr>
          <a:xfrm>
            <a:off x="5288915" y="4625340"/>
            <a:ext cx="6913880" cy="744855"/>
          </a:xfrm>
          <a:prstGeom prst="ellipse">
            <a:avLst/>
          </a:prstGeom>
          <a:noFill/>
          <a:ln w="28575">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5263515" y="3450590"/>
            <a:ext cx="6913880" cy="979805"/>
          </a:xfrm>
          <a:prstGeom prst="ellipse">
            <a:avLst/>
          </a:prstGeom>
          <a:noFill/>
          <a:ln w="28575">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500" fill="hold">
                                          <p:stCondLst>
                                            <p:cond delay="0"/>
                                          </p:stCondLst>
                                        </p:cTn>
                                        <p:tgtEl>
                                          <p:spTgt spid="54"/>
                                        </p:tgtEl>
                                        <p:attrNameLst>
                                          <p:attrName>style.visibility</p:attrName>
                                        </p:attrNameLst>
                                      </p:cBhvr>
                                      <p:to>
                                        <p:strVal val="visible"/>
                                      </p:to>
                                    </p:set>
                                    <p:animEffect transition="in" filter="box(in)">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blinds(horizontal)">
                                      <p:cBhvr>
                                        <p:cTn id="24" dur="500"/>
                                        <p:tgtEl>
                                          <p:spTgt spid="62"/>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ppt_x"/>
                                          </p:val>
                                        </p:tav>
                                        <p:tav tm="100000">
                                          <p:val>
                                            <p:strVal val="#ppt_x"/>
                                          </p:val>
                                        </p:tav>
                                      </p:tavLst>
                                    </p:anim>
                                    <p:anim calcmode="lin" valueType="num">
                                      <p:cBhvr additive="base">
                                        <p:cTn id="2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blinds(horizontal)">
                                      <p:cBhvr>
                                        <p:cTn id="33" dur="500"/>
                                        <p:tgtEl>
                                          <p:spTgt spid="58"/>
                                        </p:tgtEl>
                                      </p:cBhvr>
                                    </p:animEffect>
                                  </p:childTnLst>
                                </p:cTn>
                              </p:par>
                              <p:par>
                                <p:cTn id="34" presetID="2" presetClass="entr" presetSubtype="4"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500" fill="hold"/>
                                        <p:tgtEl>
                                          <p:spTgt spid="59"/>
                                        </p:tgtEl>
                                        <p:attrNameLst>
                                          <p:attrName>ppt_x</p:attrName>
                                        </p:attrNameLst>
                                      </p:cBhvr>
                                      <p:tavLst>
                                        <p:tav tm="0">
                                          <p:val>
                                            <p:strVal val="#ppt_x"/>
                                          </p:val>
                                        </p:tav>
                                        <p:tav tm="100000">
                                          <p:val>
                                            <p:strVal val="#ppt_x"/>
                                          </p:val>
                                        </p:tav>
                                      </p:tavLst>
                                    </p:anim>
                                    <p:anim calcmode="lin" valueType="num">
                                      <p:cBhvr additive="base">
                                        <p:cTn id="3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59" grpId="1" animBg="1"/>
      <p:bldP spid="60" grpId="0" bldLvl="0" animBg="1"/>
      <p:bldP spid="6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680" y="25400"/>
            <a:ext cx="333438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04040"/>
                </a:solidFill>
                <a:sym typeface="+mn-ea"/>
              </a:rPr>
              <a:t>易感比特及其保护</a:t>
            </a:r>
            <a:endParaRPr lang="zh-CN" altLang="en-US" b="1" dirty="0">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4" name="组合 11"/>
          <p:cNvGrpSpPr/>
          <p:nvPr/>
        </p:nvGrpSpPr>
        <p:grpSpPr bwMode="auto">
          <a:xfrm>
            <a:off x="123669" y="116126"/>
            <a:ext cx="697069" cy="677228"/>
            <a:chOff x="5288161" y="2234042"/>
            <a:chExt cx="1607262" cy="1607262"/>
          </a:xfrm>
        </p:grpSpPr>
        <p:sp>
          <p:nvSpPr>
            <p:cNvPr id="35" name="椭圆 34"/>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 name="椭圆 35"/>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 name="圆角矩形 2"/>
          <p:cNvSpPr/>
          <p:nvPr/>
        </p:nvSpPr>
        <p:spPr>
          <a:xfrm>
            <a:off x="4725035" y="125095"/>
            <a:ext cx="2797810" cy="63881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5090318" y="213678"/>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a:solidFill>
                  <a:schemeClr val="bg1"/>
                </a:solidFill>
              </a:rPr>
              <a:t>易感比特保护</a:t>
            </a:r>
            <a:endParaRPr lang="zh-CN" altLang="en-US" sz="2400" b="1" dirty="0">
              <a:solidFill>
                <a:schemeClr val="bg1"/>
              </a:solidFill>
            </a:endParaRPr>
          </a:p>
        </p:txBody>
      </p:sp>
      <p:pic>
        <p:nvPicPr>
          <p:cNvPr id="1073743277" name="图片 1073743276" descr="178ca20e5eb26b7da3a1d4c1d96cf11"/>
          <p:cNvPicPr>
            <a:picLocks noChangeAspect="1"/>
          </p:cNvPicPr>
          <p:nvPr/>
        </p:nvPicPr>
        <p:blipFill>
          <a:blip r:embed="rId2" cstate="print"/>
          <a:stretch>
            <a:fillRect/>
          </a:stretch>
        </p:blipFill>
        <p:spPr>
          <a:xfrm>
            <a:off x="123825" y="1006475"/>
            <a:ext cx="7282815" cy="3134360"/>
          </a:xfrm>
          <a:prstGeom prst="rect">
            <a:avLst/>
          </a:prstGeom>
          <a:noFill/>
          <a:ln w="9525">
            <a:noFill/>
          </a:ln>
        </p:spPr>
      </p:pic>
      <p:pic>
        <p:nvPicPr>
          <p:cNvPr id="1073743281" name="图片 1073743280" descr="f8b978f205439784592c86d2446558b"/>
          <p:cNvPicPr>
            <a:picLocks noChangeAspect="1"/>
          </p:cNvPicPr>
          <p:nvPr/>
        </p:nvPicPr>
        <p:blipFill>
          <a:blip r:embed="rId3" cstate="print"/>
          <a:stretch>
            <a:fillRect/>
          </a:stretch>
        </p:blipFill>
        <p:spPr>
          <a:xfrm>
            <a:off x="4487545" y="2942590"/>
            <a:ext cx="7839075" cy="3658870"/>
          </a:xfrm>
          <a:prstGeom prst="rect">
            <a:avLst/>
          </a:prstGeom>
          <a:noFill/>
          <a:ln w="9525">
            <a:noFill/>
          </a:ln>
        </p:spPr>
      </p:pic>
      <p:grpSp>
        <p:nvGrpSpPr>
          <p:cNvPr id="7" name="组合 6"/>
          <p:cNvGrpSpPr/>
          <p:nvPr/>
        </p:nvGrpSpPr>
        <p:grpSpPr>
          <a:xfrm>
            <a:off x="7469401" y="3620782"/>
            <a:ext cx="4508477" cy="2789683"/>
            <a:chOff x="11451" y="6598"/>
            <a:chExt cx="6921" cy="3828"/>
          </a:xfrm>
        </p:grpSpPr>
        <p:sp>
          <p:nvSpPr>
            <p:cNvPr id="4" name="圆角矩形 3"/>
            <p:cNvSpPr/>
            <p:nvPr/>
          </p:nvSpPr>
          <p:spPr>
            <a:xfrm>
              <a:off x="15873" y="6682"/>
              <a:ext cx="2499" cy="1020"/>
            </a:xfrm>
            <a:prstGeom prst="roundRect">
              <a:avLst/>
            </a:prstGeom>
            <a:noFill/>
            <a:ln w="28575">
              <a:solidFill>
                <a:schemeClr val="accent4">
                  <a:lumMod val="50000"/>
                </a:schemeClr>
              </a:solidFill>
              <a:prstDash val="lg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451" y="6598"/>
              <a:ext cx="2305" cy="1020"/>
            </a:xfrm>
            <a:prstGeom prst="roundRect">
              <a:avLst/>
            </a:prstGeom>
            <a:noFill/>
            <a:ln w="28575">
              <a:solidFill>
                <a:schemeClr val="accent4">
                  <a:lumMod val="50000"/>
                </a:schemeClr>
              </a:solidFill>
              <a:prstDash val="lg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635" y="9406"/>
              <a:ext cx="2782" cy="1020"/>
            </a:xfrm>
            <a:prstGeom prst="roundRect">
              <a:avLst/>
            </a:prstGeom>
            <a:noFill/>
            <a:ln w="28575">
              <a:solidFill>
                <a:srgbClr val="C00000"/>
              </a:solidFill>
              <a:prstDash val="lg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上箭头 9"/>
          <p:cNvSpPr/>
          <p:nvPr/>
        </p:nvSpPr>
        <p:spPr>
          <a:xfrm rot="5400000">
            <a:off x="3093085" y="3846830"/>
            <a:ext cx="1100455" cy="1688465"/>
          </a:xfrm>
          <a:prstGeom prst="bentUpArrow">
            <a:avLst>
              <a:gd name="adj1" fmla="val 25000"/>
              <a:gd name="adj2" fmla="val 25000"/>
              <a:gd name="adj3" fmla="val 16145"/>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47395" y="5187315"/>
            <a:ext cx="4780280" cy="429895"/>
          </a:xfrm>
          <a:prstGeom prst="rect">
            <a:avLst/>
          </a:prstGeom>
          <a:noFill/>
        </p:spPr>
        <p:txBody>
          <a:bodyPr wrap="square" rtlCol="0">
            <a:spAutoFit/>
          </a:bodyPr>
          <a:lstStyle/>
          <a:p>
            <a:r>
              <a:rPr lang="zh-CN" altLang="en-US" sz="2200" b="1"/>
              <a:t>灰度（易感程度）排序，择高编码</a:t>
            </a:r>
            <a:endParaRPr lang="en-US" altLang="zh-CN" sz="2200" b="1"/>
          </a:p>
        </p:txBody>
      </p:sp>
      <p:grpSp>
        <p:nvGrpSpPr>
          <p:cNvPr id="12" name="组合 11"/>
          <p:cNvGrpSpPr/>
          <p:nvPr/>
        </p:nvGrpSpPr>
        <p:grpSpPr>
          <a:xfrm>
            <a:off x="7995285" y="1285875"/>
            <a:ext cx="3253740" cy="1532890"/>
            <a:chOff x="12591" y="2025"/>
            <a:chExt cx="5124" cy="2414"/>
          </a:xfrm>
        </p:grpSpPr>
        <p:sp>
          <p:nvSpPr>
            <p:cNvPr id="8" name="文本框 7"/>
            <p:cNvSpPr txBox="1"/>
            <p:nvPr/>
          </p:nvSpPr>
          <p:spPr>
            <a:xfrm>
              <a:off x="12591" y="2025"/>
              <a:ext cx="5125" cy="798"/>
            </a:xfrm>
            <a:prstGeom prst="rect">
              <a:avLst/>
            </a:prstGeom>
            <a:noFill/>
          </p:spPr>
          <p:txBody>
            <a:bodyPr wrap="square" rtlCol="0">
              <a:spAutoFit/>
            </a:bodyPr>
            <a:lstStyle/>
            <a:p>
              <a:r>
                <a:rPr lang="zh-CN" altLang="en-US" sz="2200"/>
                <a:t>单一</a:t>
              </a:r>
              <a:r>
                <a:rPr lang="en-US" altLang="zh-CN" sz="2200"/>
                <a:t>LDPC</a:t>
              </a:r>
              <a:r>
                <a:rPr lang="zh-CN" altLang="en-US" sz="2200"/>
                <a:t>码 </a:t>
              </a:r>
              <a:r>
                <a:rPr lang="en-US" altLang="zh-CN" sz="2700">
                  <a:latin typeface="+mn-ea"/>
                  <a:ea typeface="+mn-ea"/>
                </a:rPr>
                <a:t>+</a:t>
              </a:r>
              <a:r>
                <a:rPr lang="zh-CN" altLang="en-US" sz="2700"/>
                <a:t> </a:t>
              </a:r>
              <a:r>
                <a:rPr lang="zh-CN" altLang="en-US" sz="2200"/>
                <a:t>保护码</a:t>
              </a:r>
              <a:endParaRPr lang="zh-CN" altLang="en-US" sz="2200"/>
            </a:p>
          </p:txBody>
        </p:sp>
        <p:sp>
          <p:nvSpPr>
            <p:cNvPr id="9" name="文本框 8"/>
            <p:cNvSpPr txBox="1"/>
            <p:nvPr/>
          </p:nvSpPr>
          <p:spPr>
            <a:xfrm>
              <a:off x="14536" y="3763"/>
              <a:ext cx="2736" cy="677"/>
            </a:xfrm>
            <a:prstGeom prst="rect">
              <a:avLst/>
            </a:prstGeom>
            <a:noFill/>
          </p:spPr>
          <p:txBody>
            <a:bodyPr wrap="square" rtlCol="0">
              <a:spAutoFit/>
            </a:bodyPr>
            <a:lstStyle/>
            <a:p>
              <a:r>
                <a:rPr lang="zh-CN" altLang="en-US" sz="2200"/>
                <a:t>局部</a:t>
              </a:r>
              <a:r>
                <a:rPr lang="en-US" altLang="zh-CN" sz="2200"/>
                <a:t>PCGC</a:t>
              </a:r>
              <a:endParaRPr lang="en-US" altLang="zh-CN" sz="2200"/>
            </a:p>
          </p:txBody>
        </p:sp>
        <p:sp>
          <p:nvSpPr>
            <p:cNvPr id="53" name="右箭头 52"/>
            <p:cNvSpPr/>
            <p:nvPr/>
          </p:nvSpPr>
          <p:spPr>
            <a:xfrm rot="5400000">
              <a:off x="15182" y="2941"/>
              <a:ext cx="820" cy="725"/>
            </a:xfrm>
            <a:prstGeom prst="right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073743281"/>
                                        </p:tgtEl>
                                        <p:attrNameLst>
                                          <p:attrName>style.visibility</p:attrName>
                                        </p:attrNameLst>
                                      </p:cBhvr>
                                      <p:to>
                                        <p:strVal val="visible"/>
                                      </p:to>
                                    </p:set>
                                    <p:animEffect transition="in" filter="blinds(horizontal)">
                                      <p:cBhvr>
                                        <p:cTn id="10" dur="500"/>
                                        <p:tgtEl>
                                          <p:spTgt spid="10737432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500"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680" y="25400"/>
            <a:ext cx="333438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04040"/>
                </a:solidFill>
                <a:sym typeface="+mn-ea"/>
              </a:rPr>
              <a:t>易感比特及其保护</a:t>
            </a:r>
            <a:endParaRPr lang="zh-CN" altLang="en-US" b="1" dirty="0">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4" name="组合 11"/>
          <p:cNvGrpSpPr/>
          <p:nvPr/>
        </p:nvGrpSpPr>
        <p:grpSpPr bwMode="auto">
          <a:xfrm>
            <a:off x="123669" y="116126"/>
            <a:ext cx="697069" cy="677228"/>
            <a:chOff x="5288161" y="2234042"/>
            <a:chExt cx="1607262" cy="1607262"/>
          </a:xfrm>
        </p:grpSpPr>
        <p:sp>
          <p:nvSpPr>
            <p:cNvPr id="35" name="椭圆 34"/>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 name="椭圆 35"/>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 name="圆角矩形 2"/>
          <p:cNvSpPr/>
          <p:nvPr/>
        </p:nvSpPr>
        <p:spPr>
          <a:xfrm>
            <a:off x="4697095" y="99695"/>
            <a:ext cx="2797810" cy="675005"/>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4802346" y="206693"/>
            <a:ext cx="2587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a:solidFill>
                  <a:schemeClr val="bg1"/>
                </a:solidFill>
              </a:rPr>
              <a:t>局部</a:t>
            </a:r>
            <a:r>
              <a:rPr lang="en-US" altLang="zh-CN" sz="2400" b="1" dirty="0">
                <a:solidFill>
                  <a:schemeClr val="bg1"/>
                </a:solidFill>
              </a:rPr>
              <a:t>PCGC</a:t>
            </a:r>
            <a:r>
              <a:rPr lang="zh-CN" altLang="en-US" sz="2400" b="1" dirty="0">
                <a:solidFill>
                  <a:schemeClr val="bg1"/>
                </a:solidFill>
              </a:rPr>
              <a:t>译码器</a:t>
            </a:r>
            <a:endParaRPr lang="zh-CN" altLang="en-US" sz="2400" b="1" dirty="0">
              <a:solidFill>
                <a:schemeClr val="bg1"/>
              </a:solidFill>
            </a:endParaRPr>
          </a:p>
        </p:txBody>
      </p:sp>
      <p:sp>
        <p:nvSpPr>
          <p:cNvPr id="100" name="文本框 99"/>
          <p:cNvSpPr txBox="1"/>
          <p:nvPr/>
        </p:nvSpPr>
        <p:spPr>
          <a:xfrm>
            <a:off x="1487805" y="5133340"/>
            <a:ext cx="7205980" cy="460375"/>
          </a:xfrm>
          <a:prstGeom prst="rect">
            <a:avLst/>
          </a:prstGeom>
          <a:noFill/>
          <a:ln w="9525">
            <a:noFill/>
          </a:ln>
        </p:spPr>
        <p:txBody>
          <a:bodyPr wrap="square">
            <a:spAutoFit/>
          </a:bodyPr>
          <a:lstStyle/>
          <a:p>
            <a:pPr marL="0" indent="127000"/>
            <a:r>
              <a:rPr lang="zh-CN" sz="2400" b="1">
                <a:latin typeface="+mn-ea"/>
                <a:ea typeface="+mn-ea"/>
                <a:cs typeface="+mn-ea"/>
              </a:rPr>
              <a:t>终止条件：</a:t>
            </a:r>
            <a:r>
              <a:rPr lang="zh-CN" sz="2400">
                <a:latin typeface="+mn-ea"/>
                <a:ea typeface="+mn-ea"/>
                <a:cs typeface="+mn-ea"/>
              </a:rPr>
              <a:t>子译码器</a:t>
            </a:r>
            <a:r>
              <a:rPr lang="en-US" sz="2400">
                <a:latin typeface="+mn-ea"/>
                <a:ea typeface="+mn-ea"/>
                <a:cs typeface="+mn-ea"/>
              </a:rPr>
              <a:t>1</a:t>
            </a:r>
            <a:r>
              <a:rPr lang="zh-CN" sz="2400">
                <a:latin typeface="+mn-ea"/>
                <a:ea typeface="+mn-ea"/>
                <a:cs typeface="+mn-ea"/>
              </a:rPr>
              <a:t>正确收敛，或超迭代达到</a:t>
            </a:r>
            <a:r>
              <a:rPr lang="en-US" sz="2400" i="1">
                <a:latin typeface="+mn-ea"/>
                <a:ea typeface="+mn-ea"/>
                <a:cs typeface="+mn-ea"/>
              </a:rPr>
              <a:t>W </a:t>
            </a:r>
            <a:endParaRPr lang="zh-CN" altLang="en-US" sz="2400">
              <a:latin typeface="+mn-ea"/>
              <a:ea typeface="+mn-ea"/>
              <a:cs typeface="+mn-ea"/>
            </a:endParaRPr>
          </a:p>
        </p:txBody>
      </p:sp>
      <p:pic>
        <p:nvPicPr>
          <p:cNvPr id="8" name="图片 7"/>
          <p:cNvPicPr>
            <a:picLocks noChangeAspect="1"/>
          </p:cNvPicPr>
          <p:nvPr/>
        </p:nvPicPr>
        <p:blipFill>
          <a:blip r:embed="rId2" cstate="print"/>
          <a:stretch>
            <a:fillRect/>
          </a:stretch>
        </p:blipFill>
        <p:spPr>
          <a:xfrm>
            <a:off x="461010" y="1490345"/>
            <a:ext cx="9686925" cy="3305175"/>
          </a:xfrm>
          <a:prstGeom prst="rect">
            <a:avLst/>
          </a:prstGeom>
        </p:spPr>
      </p:pic>
      <p:grpSp>
        <p:nvGrpSpPr>
          <p:cNvPr id="7" name="组合 6"/>
          <p:cNvGrpSpPr/>
          <p:nvPr/>
        </p:nvGrpSpPr>
        <p:grpSpPr>
          <a:xfrm>
            <a:off x="7840980" y="1849120"/>
            <a:ext cx="4154805" cy="2799715"/>
            <a:chOff x="11508" y="4019"/>
            <a:chExt cx="6543" cy="4409"/>
          </a:xfrm>
        </p:grpSpPr>
        <p:sp>
          <p:nvSpPr>
            <p:cNvPr id="6" name="椭圆 5"/>
            <p:cNvSpPr/>
            <p:nvPr/>
          </p:nvSpPr>
          <p:spPr>
            <a:xfrm>
              <a:off x="12536" y="4019"/>
              <a:ext cx="2916" cy="973"/>
            </a:xfrm>
            <a:prstGeom prst="ellipse">
              <a:avLst/>
            </a:prstGeom>
            <a:noFill/>
            <a:ln w="28575">
              <a:solidFill>
                <a:schemeClr val="accent3">
                  <a:lumMod val="50000"/>
                </a:schemeClr>
              </a:solidFill>
              <a:prstDash val="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508" y="7703"/>
              <a:ext cx="3367" cy="725"/>
            </a:xfrm>
            <a:prstGeom prst="rect">
              <a:avLst/>
            </a:prstGeom>
            <a:noFill/>
          </p:spPr>
          <p:txBody>
            <a:bodyPr wrap="square" rtlCol="0">
              <a:spAutoFit/>
            </a:bodyPr>
            <a:lstStyle/>
            <a:p>
              <a:r>
                <a:rPr lang="zh-CN" altLang="en-US" sz="2400" b="1"/>
                <a:t>无译码输出</a:t>
              </a:r>
              <a:endParaRPr lang="zh-CN" altLang="en-US" sz="2400" b="1"/>
            </a:p>
          </p:txBody>
        </p:sp>
        <p:sp>
          <p:nvSpPr>
            <p:cNvPr id="5" name="下箭头 4"/>
            <p:cNvSpPr/>
            <p:nvPr/>
          </p:nvSpPr>
          <p:spPr>
            <a:xfrm>
              <a:off x="11881" y="6801"/>
              <a:ext cx="747" cy="748"/>
            </a:xfrm>
            <a:prstGeom prst="downArrow">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684" y="5148"/>
              <a:ext cx="3367" cy="725"/>
            </a:xfrm>
            <a:prstGeom prst="rect">
              <a:avLst/>
            </a:prstGeom>
            <a:noFill/>
          </p:spPr>
          <p:txBody>
            <a:bodyPr wrap="square" rtlCol="0">
              <a:spAutoFit/>
            </a:bodyPr>
            <a:lstStyle/>
            <a:p>
              <a:r>
                <a:rPr lang="zh-CN" altLang="en-US" sz="2400" b="1"/>
                <a:t>纠正易感比特</a:t>
              </a:r>
              <a:endParaRPr lang="zh-CN" altLang="en-US" sz="2400" b="1"/>
            </a:p>
          </p:txBody>
        </p:sp>
      </p:grpSp>
      <p:sp>
        <p:nvSpPr>
          <p:cNvPr id="10" name="文本框 9"/>
          <p:cNvSpPr txBox="1"/>
          <p:nvPr/>
        </p:nvSpPr>
        <p:spPr>
          <a:xfrm>
            <a:off x="1487805" y="5593715"/>
            <a:ext cx="8566150" cy="460375"/>
          </a:xfrm>
          <a:prstGeom prst="rect">
            <a:avLst/>
          </a:prstGeom>
          <a:noFill/>
          <a:ln w="9525">
            <a:noFill/>
          </a:ln>
        </p:spPr>
        <p:txBody>
          <a:bodyPr wrap="square">
            <a:spAutoFit/>
          </a:bodyPr>
          <a:lstStyle/>
          <a:p>
            <a:pPr marL="0" indent="127000"/>
            <a:r>
              <a:rPr lang="zh-CN" sz="2400" b="1" dirty="0">
                <a:latin typeface="+mn-ea"/>
                <a:ea typeface="+mn-ea"/>
              </a:rPr>
              <a:t>最终结果：</a:t>
            </a:r>
            <a:r>
              <a:rPr lang="zh-CN" sz="2400" b="0" dirty="0">
                <a:latin typeface="+mn-ea"/>
                <a:ea typeface="+mn-ea"/>
              </a:rPr>
              <a:t>大概率的跳出陷阱集，</a:t>
            </a:r>
            <a:r>
              <a:rPr lang="zh-CN" sz="2400" dirty="0">
                <a:latin typeface="+mn-ea"/>
                <a:ea typeface="+mn-ea"/>
                <a:sym typeface="+mn-ea"/>
              </a:rPr>
              <a:t>有效改善</a:t>
            </a:r>
            <a:r>
              <a:rPr lang="zh-CN" sz="2400" b="0" dirty="0">
                <a:latin typeface="+mn-ea"/>
                <a:ea typeface="+mn-ea"/>
              </a:rPr>
              <a:t>错误平台</a:t>
            </a:r>
            <a:endParaRPr lang="zh-CN" altLang="en-US"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blinds(horizontal)">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0" grpId="0"/>
      <p:bldP spid="1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35" name="图片 22"/>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6"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842"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4837" name="文本框 27"/>
          <p:cNvSpPr txBox="1">
            <a:spLocks noChangeArrowheads="1"/>
          </p:cNvSpPr>
          <p:nvPr/>
        </p:nvSpPr>
        <p:spPr bwMode="auto">
          <a:xfrm>
            <a:off x="868680" y="25400"/>
            <a:ext cx="319913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04040"/>
                </a:solidFill>
                <a:sym typeface="+mn-ea"/>
              </a:rPr>
              <a:t>易感比特及其保护</a:t>
            </a:r>
            <a:endParaRPr lang="zh-CN" altLang="en-US" b="1" dirty="0">
              <a:solidFill>
                <a:srgbClr val="4B649F"/>
              </a:solidFill>
            </a:endParaRPr>
          </a:p>
        </p:txBody>
      </p:sp>
      <p:cxnSp>
        <p:nvCxnSpPr>
          <p:cNvPr id="29" name="直接连接符 28"/>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1"/>
          <p:cNvSpPr txBox="1"/>
          <p:nvPr/>
        </p:nvSpPr>
        <p:spPr>
          <a:xfrm>
            <a:off x="814706" y="1271270"/>
            <a:ext cx="3291740" cy="1014730"/>
          </a:xfrm>
          <a:prstGeom prst="rect">
            <a:avLst/>
          </a:prstGeom>
          <a:noFill/>
          <a:ln>
            <a:solidFill>
              <a:schemeClr val="tx1"/>
            </a:solidFill>
          </a:ln>
        </p:spPr>
        <p:txBody>
          <a:bodyPr wrap="square" rtlCol="0">
            <a:spAutoFit/>
          </a:bodyPr>
          <a:lstStyle/>
          <a:p>
            <a:r>
              <a:rPr lang="zh-CN" altLang="en-US" sz="2000" b="1" dirty="0"/>
              <a:t>错误绝对数准则</a:t>
            </a:r>
            <a:endParaRPr lang="zh-CN" altLang="en-US" sz="2000" b="1" dirty="0"/>
          </a:p>
          <a:p>
            <a:r>
              <a:rPr lang="en-US" altLang="zh-CN" sz="2000" dirty="0" smtClean="0">
                <a:sym typeface="+mn-ea"/>
              </a:rPr>
              <a:t>LDPC</a:t>
            </a:r>
            <a:r>
              <a:rPr lang="zh-CN" altLang="en-US" sz="2000" dirty="0" smtClean="0">
                <a:sym typeface="+mn-ea"/>
              </a:rPr>
              <a:t>码：</a:t>
            </a:r>
            <a:r>
              <a:rPr lang="zh-CN" altLang="zh-CN" sz="2000" dirty="0" smtClean="0">
                <a:sym typeface="+mn-ea"/>
              </a:rPr>
              <a:t>（</a:t>
            </a:r>
            <a:r>
              <a:rPr lang="en-US" altLang="zh-CN" sz="2000" dirty="0" smtClean="0">
                <a:sym typeface="+mn-ea"/>
              </a:rPr>
              <a:t>1057,813</a:t>
            </a:r>
            <a:r>
              <a:rPr lang="zh-CN" altLang="zh-CN" sz="2000" dirty="0" smtClean="0">
                <a:sym typeface="+mn-ea"/>
              </a:rPr>
              <a:t>）</a:t>
            </a:r>
            <a:endParaRPr lang="zh-CN" altLang="zh-CN" sz="2000" dirty="0" smtClean="0">
              <a:sym typeface="+mn-ea"/>
            </a:endParaRPr>
          </a:p>
          <a:p>
            <a:r>
              <a:rPr lang="zh-CN" altLang="en-US" sz="2000" dirty="0"/>
              <a:t>保护码码率：</a:t>
            </a:r>
            <a:r>
              <a:rPr lang="en-US" altLang="zh-CN" sz="2000" dirty="0"/>
              <a:t>0.5</a:t>
            </a:r>
            <a:endParaRPr lang="en-US" altLang="zh-CN" sz="2000" dirty="0" smtClean="0"/>
          </a:p>
        </p:txBody>
      </p:sp>
      <p:sp>
        <p:nvSpPr>
          <p:cNvPr id="27" name="圆角矩形 26"/>
          <p:cNvSpPr/>
          <p:nvPr/>
        </p:nvSpPr>
        <p:spPr>
          <a:xfrm>
            <a:off x="5229543" y="71755"/>
            <a:ext cx="2438400"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16"/>
          <p:cNvSpPr txBox="1">
            <a:spLocks noChangeArrowheads="1"/>
          </p:cNvSpPr>
          <p:nvPr/>
        </p:nvSpPr>
        <p:spPr bwMode="auto">
          <a:xfrm>
            <a:off x="5742465" y="18637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smtClean="0">
                <a:solidFill>
                  <a:schemeClr val="bg1"/>
                </a:solidFill>
              </a:rPr>
              <a:t>仿真结果</a:t>
            </a:r>
            <a:endParaRPr lang="zh-CN" altLang="en-US" sz="2400" b="1" dirty="0">
              <a:solidFill>
                <a:schemeClr val="bg1"/>
              </a:solidFill>
            </a:endParaRPr>
          </a:p>
        </p:txBody>
      </p:sp>
      <p:grpSp>
        <p:nvGrpSpPr>
          <p:cNvPr id="17" name="组合 11"/>
          <p:cNvGrpSpPr/>
          <p:nvPr/>
        </p:nvGrpSpPr>
        <p:grpSpPr bwMode="auto">
          <a:xfrm>
            <a:off x="123669" y="116126"/>
            <a:ext cx="697069" cy="677228"/>
            <a:chOff x="5288161" y="2234042"/>
            <a:chExt cx="1607262" cy="1607262"/>
          </a:xfrm>
        </p:grpSpPr>
        <p:sp>
          <p:nvSpPr>
            <p:cNvPr id="18" name="椭圆 17"/>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1073743201" name="图片 1073743200" descr="91144d741f3d3f221dee31d369b8a79"/>
          <p:cNvPicPr>
            <a:picLocks noChangeAspect="1"/>
          </p:cNvPicPr>
          <p:nvPr/>
        </p:nvPicPr>
        <p:blipFill>
          <a:blip r:embed="rId2" cstate="print"/>
          <a:stretch>
            <a:fillRect/>
          </a:stretch>
        </p:blipFill>
        <p:spPr>
          <a:xfrm>
            <a:off x="403225" y="2734945"/>
            <a:ext cx="5412740" cy="3324860"/>
          </a:xfrm>
          <a:prstGeom prst="rect">
            <a:avLst/>
          </a:prstGeom>
          <a:noFill/>
          <a:ln w="9525">
            <a:noFill/>
          </a:ln>
        </p:spPr>
      </p:pic>
      <p:grpSp>
        <p:nvGrpSpPr>
          <p:cNvPr id="1073743202" name="组合 1073743201"/>
          <p:cNvGrpSpPr/>
          <p:nvPr/>
        </p:nvGrpSpPr>
        <p:grpSpPr>
          <a:xfrm>
            <a:off x="5967730" y="1006475"/>
            <a:ext cx="6050280" cy="5337175"/>
            <a:chOff x="4030" y="676225"/>
            <a:chExt cx="6759" cy="5717"/>
          </a:xfrm>
        </p:grpSpPr>
        <p:grpSp>
          <p:nvGrpSpPr>
            <p:cNvPr id="1073743203" name="组合 1073743202"/>
            <p:cNvGrpSpPr/>
            <p:nvPr/>
          </p:nvGrpSpPr>
          <p:grpSpPr>
            <a:xfrm>
              <a:off x="4030" y="676225"/>
              <a:ext cx="6759" cy="5717"/>
              <a:chOff x="3033" y="676181"/>
              <a:chExt cx="6759" cy="5717"/>
            </a:xfrm>
          </p:grpSpPr>
          <p:grpSp>
            <p:nvGrpSpPr>
              <p:cNvPr id="1073743204" name="组合 1073743203"/>
              <p:cNvGrpSpPr/>
              <p:nvPr/>
            </p:nvGrpSpPr>
            <p:grpSpPr>
              <a:xfrm>
                <a:off x="3033" y="676181"/>
                <a:ext cx="6759" cy="5717"/>
                <a:chOff x="4004" y="676252"/>
                <a:chExt cx="6759" cy="5717"/>
              </a:xfrm>
            </p:grpSpPr>
            <p:pic>
              <p:nvPicPr>
                <p:cNvPr id="1073743205" name="图片 1073743204"/>
                <p:cNvPicPr>
                  <a:picLocks noChangeAspect="1"/>
                </p:cNvPicPr>
                <p:nvPr/>
              </p:nvPicPr>
              <p:blipFill>
                <a:blip r:embed="rId3" cstate="print"/>
                <a:stretch>
                  <a:fillRect/>
                </a:stretch>
              </p:blipFill>
              <p:spPr>
                <a:xfrm>
                  <a:off x="4004" y="676252"/>
                  <a:ext cx="6759" cy="5717"/>
                </a:xfrm>
                <a:prstGeom prst="rect">
                  <a:avLst/>
                </a:prstGeom>
                <a:noFill/>
                <a:ln w="9525">
                  <a:noFill/>
                </a:ln>
              </p:spPr>
            </p:pic>
            <p:graphicFrame>
              <p:nvGraphicFramePr>
                <p:cNvPr id="1073743206" name="对象 1073743205"/>
                <p:cNvGraphicFramePr/>
                <p:nvPr/>
              </p:nvGraphicFramePr>
              <p:xfrm>
                <a:off x="6947" y="681606"/>
                <a:ext cx="602" cy="302"/>
              </p:xfrm>
              <a:graphic>
                <a:graphicData uri="http://schemas.openxmlformats.org/presentationml/2006/ole">
                  <mc:AlternateContent xmlns:mc="http://schemas.openxmlformats.org/markup-compatibility/2006">
                    <mc:Choice xmlns:v="urn:schemas-microsoft-com:vml" Requires="v">
                      <p:oleObj spid="_x0000_s2049" name="" r:id="rId4" imgW="10972800" imgH="5486400" progId="">
                        <p:embed/>
                      </p:oleObj>
                    </mc:Choice>
                    <mc:Fallback>
                      <p:oleObj name="" r:id="rId4" imgW="10972800" imgH="5486400" progId="">
                        <p:embed/>
                        <p:pic>
                          <p:nvPicPr>
                            <p:cNvPr id="0" name="图片 2048" descr="image43"/>
                            <p:cNvPicPr/>
                            <p:nvPr/>
                          </p:nvPicPr>
                          <p:blipFill>
                            <a:blip r:embed="rId5"/>
                            <a:stretch>
                              <a:fillRect/>
                            </a:stretch>
                          </p:blipFill>
                          <p:spPr>
                            <a:xfrm>
                              <a:off x="6947" y="681606"/>
                              <a:ext cx="602" cy="302"/>
                            </a:xfrm>
                            <a:prstGeom prst="rect">
                              <a:avLst/>
                            </a:prstGeom>
                            <a:solidFill>
                              <a:srgbClr val="FFFFFF"/>
                            </a:solidFill>
                            <a:ln w="38100">
                              <a:noFill/>
                            </a:ln>
                          </p:spPr>
                        </p:pic>
                      </p:oleObj>
                    </mc:Fallback>
                  </mc:AlternateContent>
                </a:graphicData>
              </a:graphic>
            </p:graphicFrame>
          </p:grpSp>
          <p:pic>
            <p:nvPicPr>
              <p:cNvPr id="1073743207" name="图片 1073743206" descr="850802619b6fe7a7cdda01fbac96176"/>
              <p:cNvPicPr>
                <a:picLocks noChangeAspect="1"/>
              </p:cNvPicPr>
              <p:nvPr/>
            </p:nvPicPr>
            <p:blipFill>
              <a:blip r:embed="rId6" cstate="print"/>
              <a:stretch>
                <a:fillRect/>
              </a:stretch>
            </p:blipFill>
            <p:spPr>
              <a:xfrm>
                <a:off x="5763" y="676711"/>
                <a:ext cx="3339" cy="1123"/>
              </a:xfrm>
              <a:prstGeom prst="rect">
                <a:avLst/>
              </a:prstGeom>
              <a:noFill/>
              <a:ln w="9525">
                <a:noFill/>
              </a:ln>
            </p:spPr>
          </p:pic>
        </p:grpSp>
        <p:sp>
          <p:nvSpPr>
            <p:cNvPr id="1073743208" name="矩形 1073743207"/>
            <p:cNvSpPr/>
            <p:nvPr/>
          </p:nvSpPr>
          <p:spPr>
            <a:xfrm>
              <a:off x="6814" y="676741"/>
              <a:ext cx="3268" cy="1147"/>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1073743261" name="组合 1073743260"/>
          <p:cNvGrpSpPr/>
          <p:nvPr/>
        </p:nvGrpSpPr>
        <p:grpSpPr>
          <a:xfrm>
            <a:off x="5808980" y="1131570"/>
            <a:ext cx="6179185" cy="5343525"/>
            <a:chOff x="4032" y="692544"/>
            <a:chExt cx="6884" cy="6038"/>
          </a:xfrm>
        </p:grpSpPr>
        <p:grpSp>
          <p:nvGrpSpPr>
            <p:cNvPr id="1073743262" name="组合 1073743261"/>
            <p:cNvGrpSpPr/>
            <p:nvPr/>
          </p:nvGrpSpPr>
          <p:grpSpPr>
            <a:xfrm>
              <a:off x="4032" y="692544"/>
              <a:ext cx="6884" cy="6038"/>
              <a:chOff x="4054" y="692490"/>
              <a:chExt cx="6884" cy="6038"/>
            </a:xfrm>
          </p:grpSpPr>
          <p:grpSp>
            <p:nvGrpSpPr>
              <p:cNvPr id="1073743263" name="组合 1073743262"/>
              <p:cNvGrpSpPr/>
              <p:nvPr/>
            </p:nvGrpSpPr>
            <p:grpSpPr>
              <a:xfrm>
                <a:off x="4054" y="692490"/>
                <a:ext cx="6884" cy="6038"/>
                <a:chOff x="4054" y="692454"/>
                <a:chExt cx="6884" cy="6038"/>
              </a:xfrm>
            </p:grpSpPr>
            <p:pic>
              <p:nvPicPr>
                <p:cNvPr id="1073743264" name="图片 1073743263"/>
                <p:cNvPicPr>
                  <a:picLocks noChangeAspect="1"/>
                </p:cNvPicPr>
                <p:nvPr/>
              </p:nvPicPr>
              <p:blipFill>
                <a:blip r:embed="rId7" cstate="print"/>
                <a:stretch>
                  <a:fillRect/>
                </a:stretch>
              </p:blipFill>
              <p:spPr>
                <a:xfrm>
                  <a:off x="4054" y="692454"/>
                  <a:ext cx="6884" cy="6033"/>
                </a:xfrm>
                <a:prstGeom prst="rect">
                  <a:avLst/>
                </a:prstGeom>
                <a:noFill/>
                <a:ln w="9525">
                  <a:noFill/>
                </a:ln>
              </p:spPr>
            </p:pic>
            <p:graphicFrame>
              <p:nvGraphicFramePr>
                <p:cNvPr id="1073743265" name="对象 1073743264"/>
                <p:cNvGraphicFramePr/>
                <p:nvPr/>
              </p:nvGraphicFramePr>
              <p:xfrm>
                <a:off x="7050" y="698163"/>
                <a:ext cx="655" cy="329"/>
              </p:xfrm>
              <a:graphic>
                <a:graphicData uri="http://schemas.openxmlformats.org/presentationml/2006/ole">
                  <mc:AlternateContent xmlns:mc="http://schemas.openxmlformats.org/markup-compatibility/2006">
                    <mc:Choice xmlns:v="urn:schemas-microsoft-com:vml" Requires="v">
                      <p:oleObj spid="_x0000_s2050" name="" r:id="rId8" imgW="10972800" imgH="5486400" progId="">
                        <p:embed/>
                      </p:oleObj>
                    </mc:Choice>
                    <mc:Fallback>
                      <p:oleObj name="" r:id="rId8" imgW="10972800" imgH="5486400" progId="">
                        <p:embed/>
                        <p:pic>
                          <p:nvPicPr>
                            <p:cNvPr id="0" name="图片 2049" descr="image46"/>
                            <p:cNvPicPr/>
                            <p:nvPr/>
                          </p:nvPicPr>
                          <p:blipFill>
                            <a:blip r:embed="rId9"/>
                            <a:stretch>
                              <a:fillRect/>
                            </a:stretch>
                          </p:blipFill>
                          <p:spPr>
                            <a:xfrm>
                              <a:off x="7050" y="698163"/>
                              <a:ext cx="655" cy="329"/>
                            </a:xfrm>
                            <a:prstGeom prst="rect">
                              <a:avLst/>
                            </a:prstGeom>
                            <a:solidFill>
                              <a:srgbClr val="FFFFFF"/>
                            </a:solidFill>
                            <a:ln w="38100">
                              <a:noFill/>
                            </a:ln>
                          </p:spPr>
                        </p:pic>
                      </p:oleObj>
                    </mc:Fallback>
                  </mc:AlternateContent>
                </a:graphicData>
              </a:graphic>
            </p:graphicFrame>
          </p:grpSp>
          <p:pic>
            <p:nvPicPr>
              <p:cNvPr id="1073743266" name="图片 1073743265" descr="3818b7bff4308d088fc70610f26d2cb"/>
              <p:cNvPicPr>
                <a:picLocks noChangeAspect="1"/>
              </p:cNvPicPr>
              <p:nvPr/>
            </p:nvPicPr>
            <p:blipFill>
              <a:blip r:embed="rId10" cstate="print"/>
              <a:stretch>
                <a:fillRect/>
              </a:stretch>
            </p:blipFill>
            <p:spPr>
              <a:xfrm>
                <a:off x="6609" y="693105"/>
                <a:ext cx="3577" cy="791"/>
              </a:xfrm>
              <a:prstGeom prst="rect">
                <a:avLst/>
              </a:prstGeom>
              <a:noFill/>
              <a:ln w="9525">
                <a:noFill/>
              </a:ln>
            </p:spPr>
          </p:pic>
        </p:grpSp>
        <p:sp>
          <p:nvSpPr>
            <p:cNvPr id="1073743267" name="矩形 1073743266"/>
            <p:cNvSpPr/>
            <p:nvPr/>
          </p:nvSpPr>
          <p:spPr>
            <a:xfrm>
              <a:off x="6587" y="693145"/>
              <a:ext cx="3621" cy="837"/>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36" name="组合 35"/>
          <p:cNvGrpSpPr/>
          <p:nvPr/>
        </p:nvGrpSpPr>
        <p:grpSpPr>
          <a:xfrm>
            <a:off x="708025" y="2758440"/>
            <a:ext cx="4977765" cy="1021715"/>
            <a:chOff x="6923078" y="5527407"/>
            <a:chExt cx="5305978" cy="1668709"/>
          </a:xfrm>
        </p:grpSpPr>
        <p:sp>
          <p:nvSpPr>
            <p:cNvPr id="34" name="文本框 33"/>
            <p:cNvSpPr txBox="1"/>
            <p:nvPr/>
          </p:nvSpPr>
          <p:spPr>
            <a:xfrm>
              <a:off x="7036934" y="5538608"/>
              <a:ext cx="5192122" cy="1657301"/>
            </a:xfrm>
            <a:prstGeom prst="rect">
              <a:avLst/>
            </a:prstGeom>
            <a:noFill/>
            <a:ln>
              <a:noFill/>
            </a:ln>
          </p:spPr>
          <p:txBody>
            <a:bodyPr wrap="square" rtlCol="0">
              <a:spAutoFit/>
            </a:bodyPr>
            <a:lstStyle/>
            <a:p>
              <a:r>
                <a:rPr lang="zh-CN" altLang="en-US" sz="2000" dirty="0"/>
                <a:t>易感比特：</a:t>
              </a:r>
              <a:r>
                <a:rPr lang="en-US" altLang="zh-CN" sz="2000" dirty="0">
                  <a:solidFill>
                    <a:schemeClr val="accent3">
                      <a:lumMod val="50000"/>
                    </a:schemeClr>
                  </a:solidFill>
                </a:rPr>
                <a:t>48</a:t>
              </a:r>
              <a:r>
                <a:rPr lang="zh-CN" altLang="en-US" sz="2000" dirty="0">
                  <a:solidFill>
                    <a:schemeClr val="tx1"/>
                  </a:solidFill>
                </a:rPr>
                <a:t>（</a:t>
              </a:r>
              <a:r>
                <a:rPr lang="en-US" altLang="zh-CN" sz="2000" dirty="0">
                  <a:solidFill>
                    <a:schemeClr val="tx1"/>
                  </a:solidFill>
                </a:rPr>
                <a:t>36 60</a:t>
              </a:r>
              <a:r>
                <a:rPr lang="zh-CN" altLang="en-US" sz="2000" dirty="0">
                  <a:solidFill>
                    <a:schemeClr val="tx1"/>
                  </a:solidFill>
                </a:rPr>
                <a:t>）码率损失：</a:t>
              </a:r>
              <a:r>
                <a:rPr lang="en-US" altLang="zh-CN" sz="2000" dirty="0">
                  <a:solidFill>
                    <a:schemeClr val="accent3">
                      <a:lumMod val="50000"/>
                    </a:schemeClr>
                  </a:solidFill>
                </a:rPr>
                <a:t>3.9%</a:t>
              </a:r>
              <a:endParaRPr lang="en-US" altLang="zh-CN" sz="2000" dirty="0"/>
            </a:p>
            <a:p>
              <a:r>
                <a:rPr lang="zh-CN" altLang="en-US" sz="2000" dirty="0"/>
                <a:t>错误平台：</a:t>
              </a:r>
              <a:r>
                <a:rPr lang="en-US" altLang="zh-CN" sz="2000" dirty="0">
                  <a:solidFill>
                    <a:schemeClr val="accent3">
                      <a:lumMod val="50000"/>
                    </a:schemeClr>
                  </a:solidFill>
                  <a:sym typeface="+mn-ea"/>
                </a:rPr>
                <a:t>10</a:t>
              </a:r>
              <a:r>
                <a:rPr lang="en-US" altLang="zh-CN" sz="2000" baseline="30000" dirty="0">
                  <a:solidFill>
                    <a:schemeClr val="accent3">
                      <a:lumMod val="50000"/>
                    </a:schemeClr>
                  </a:solidFill>
                  <a:sym typeface="+mn-ea"/>
                </a:rPr>
                <a:t>-7</a:t>
              </a:r>
              <a:r>
                <a:rPr lang="zh-CN" altLang="en-US" sz="2000" dirty="0"/>
                <a:t>有效降至</a:t>
              </a:r>
              <a:r>
                <a:rPr lang="en-US" altLang="zh-CN" sz="2000" dirty="0">
                  <a:solidFill>
                    <a:schemeClr val="accent3">
                      <a:lumMod val="50000"/>
                    </a:schemeClr>
                  </a:solidFill>
                </a:rPr>
                <a:t>10</a:t>
              </a:r>
              <a:r>
                <a:rPr lang="en-US" altLang="zh-CN" sz="2000" baseline="30000" dirty="0">
                  <a:solidFill>
                    <a:schemeClr val="accent3">
                      <a:lumMod val="50000"/>
                    </a:schemeClr>
                  </a:solidFill>
                </a:rPr>
                <a:t>-8</a:t>
              </a:r>
              <a:r>
                <a:rPr lang="zh-CN" altLang="en-US" sz="2000" dirty="0">
                  <a:solidFill>
                    <a:schemeClr val="accent3">
                      <a:lumMod val="50000"/>
                    </a:schemeClr>
                  </a:solidFill>
                </a:rPr>
                <a:t>以下</a:t>
              </a:r>
              <a:endParaRPr lang="zh-CN" altLang="en-US" sz="2000" dirty="0"/>
            </a:p>
            <a:p>
              <a:r>
                <a:rPr lang="zh-CN" altLang="en-US" sz="2000" dirty="0">
                  <a:solidFill>
                    <a:schemeClr val="tx1"/>
                  </a:solidFill>
                </a:rPr>
                <a:t>随机方案</a:t>
              </a:r>
              <a:r>
                <a:rPr lang="zh-CN" altLang="en-US" sz="2000" dirty="0">
                  <a:solidFill>
                    <a:schemeClr val="accent3">
                      <a:lumMod val="50000"/>
                    </a:schemeClr>
                  </a:solidFill>
                </a:rPr>
                <a:t>无显著改善</a:t>
              </a:r>
              <a:r>
                <a:rPr lang="zh-CN" altLang="en-US" sz="1400" dirty="0"/>
                <a:t>。</a:t>
              </a:r>
              <a:endParaRPr lang="zh-CN" altLang="en-US" sz="1400" dirty="0"/>
            </a:p>
          </p:txBody>
        </p:sp>
        <p:sp>
          <p:nvSpPr>
            <p:cNvPr id="35" name="圆角矩形 34"/>
            <p:cNvSpPr/>
            <p:nvPr/>
          </p:nvSpPr>
          <p:spPr>
            <a:xfrm>
              <a:off x="6923078" y="5527407"/>
              <a:ext cx="5194971" cy="1668709"/>
            </a:xfrm>
            <a:prstGeom prst="round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49605" y="4076065"/>
            <a:ext cx="5534025" cy="789940"/>
            <a:chOff x="999" y="7811"/>
            <a:chExt cx="8715" cy="1244"/>
          </a:xfrm>
        </p:grpSpPr>
        <p:sp>
          <p:nvSpPr>
            <p:cNvPr id="7" name="文本框 6"/>
            <p:cNvSpPr txBox="1"/>
            <p:nvPr/>
          </p:nvSpPr>
          <p:spPr>
            <a:xfrm>
              <a:off x="999" y="8119"/>
              <a:ext cx="8715" cy="628"/>
            </a:xfrm>
            <a:prstGeom prst="rect">
              <a:avLst/>
            </a:prstGeom>
            <a:noFill/>
          </p:spPr>
          <p:txBody>
            <a:bodyPr wrap="square" rtlCol="0">
              <a:spAutoFit/>
            </a:bodyPr>
            <a:lstStyle/>
            <a:p>
              <a:r>
                <a:rPr lang="en-US" altLang="zh-CN" sz="2000" dirty="0">
                  <a:latin typeface="+mn-ea"/>
                  <a:ea typeface="+mn-ea"/>
                  <a:cs typeface="+mn-ea"/>
                </a:rPr>
                <a:t>BER=10</a:t>
              </a:r>
              <a:r>
                <a:rPr lang="en-US" altLang="zh-CN" sz="2000" baseline="30000" dirty="0">
                  <a:latin typeface="+mn-ea"/>
                  <a:ea typeface="+mn-ea"/>
                  <a:cs typeface="+mn-ea"/>
                </a:rPr>
                <a:t>-8</a:t>
              </a:r>
              <a:r>
                <a:rPr lang="zh-CN" altLang="en-US" sz="2000" dirty="0">
                  <a:latin typeface="+mn-ea"/>
                  <a:ea typeface="+mn-ea"/>
                  <a:cs typeface="+mn-ea"/>
                </a:rPr>
                <a:t>，</a:t>
              </a:r>
              <a:r>
                <a:rPr lang="en-US" altLang="zh-CN" sz="2000" dirty="0">
                  <a:latin typeface="+mn-ea"/>
                  <a:ea typeface="+mn-ea"/>
                  <a:cs typeface="+mn-ea"/>
                </a:rPr>
                <a:t>PEG</a:t>
              </a:r>
              <a:r>
                <a:rPr lang="zh-CN" altLang="en-US" sz="2000" dirty="0">
                  <a:latin typeface="+mn-ea"/>
                  <a:ea typeface="+mn-ea"/>
                  <a:cs typeface="+mn-ea"/>
                </a:rPr>
                <a:t>码约</a:t>
              </a:r>
              <a:r>
                <a:rPr lang="en-US" altLang="zh-CN" sz="2000" dirty="0">
                  <a:solidFill>
                    <a:schemeClr val="accent3">
                      <a:lumMod val="50000"/>
                    </a:schemeClr>
                  </a:solidFill>
                  <a:latin typeface="+mn-ea"/>
                  <a:ea typeface="+mn-ea"/>
                  <a:cs typeface="+mn-ea"/>
                </a:rPr>
                <a:t>0.3dB</a:t>
              </a:r>
              <a:r>
                <a:rPr lang="zh-CN" altLang="en-US" sz="2000" dirty="0">
                  <a:solidFill>
                    <a:schemeClr val="accent3">
                      <a:lumMod val="50000"/>
                    </a:schemeClr>
                  </a:solidFill>
                  <a:latin typeface="+mn-ea"/>
                  <a:ea typeface="+mn-ea"/>
                  <a:cs typeface="+mn-ea"/>
                </a:rPr>
                <a:t>编码增益</a:t>
              </a:r>
              <a:endParaRPr lang="zh-CN" altLang="en-US" sz="2000" dirty="0">
                <a:solidFill>
                  <a:schemeClr val="accent3">
                    <a:lumMod val="50000"/>
                  </a:schemeClr>
                </a:solidFill>
                <a:latin typeface="+mn-ea"/>
                <a:ea typeface="+mn-ea"/>
                <a:cs typeface="+mn-ea"/>
              </a:endParaRPr>
            </a:p>
          </p:txBody>
        </p:sp>
        <p:sp>
          <p:nvSpPr>
            <p:cNvPr id="8" name="圆角矩形 7"/>
            <p:cNvSpPr/>
            <p:nvPr/>
          </p:nvSpPr>
          <p:spPr>
            <a:xfrm>
              <a:off x="1115" y="7811"/>
              <a:ext cx="8262" cy="1244"/>
            </a:xfrm>
            <a:prstGeom prst="round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0677525" y="5153660"/>
            <a:ext cx="863600" cy="711835"/>
            <a:chOff x="8859" y="8466"/>
            <a:chExt cx="1384" cy="1121"/>
          </a:xfrm>
        </p:grpSpPr>
        <p:sp>
          <p:nvSpPr>
            <p:cNvPr id="3" name="空心弧 2"/>
            <p:cNvSpPr/>
            <p:nvPr/>
          </p:nvSpPr>
          <p:spPr>
            <a:xfrm rot="10800000">
              <a:off x="9175" y="8466"/>
              <a:ext cx="651" cy="625"/>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8859" y="9007"/>
              <a:ext cx="1384" cy="580"/>
            </a:xfrm>
            <a:prstGeom prst="rect">
              <a:avLst/>
            </a:prstGeom>
            <a:noFill/>
          </p:spPr>
          <p:txBody>
            <a:bodyPr wrap="square" rtlCol="0">
              <a:spAutoFit/>
            </a:bodyPr>
            <a:lstStyle/>
            <a:p>
              <a:r>
                <a:rPr lang="en-US" altLang="zh-CN" b="1"/>
                <a:t>0.3dB</a:t>
              </a:r>
              <a:endParaRPr lang="en-US" altLang="zh-CN" b="1"/>
            </a:p>
          </p:txBody>
        </p:sp>
      </p:grpSp>
      <p:cxnSp>
        <p:nvCxnSpPr>
          <p:cNvPr id="4" name="直接连接符 3"/>
          <p:cNvCxnSpPr/>
          <p:nvPr/>
        </p:nvCxnSpPr>
        <p:spPr>
          <a:xfrm flipV="1">
            <a:off x="6269355" y="4866005"/>
            <a:ext cx="5922645" cy="698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174740" y="5459730"/>
            <a:ext cx="6017260" cy="2540"/>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3743202"/>
                                        </p:tgtEl>
                                        <p:attrNameLst>
                                          <p:attrName>style.visibility</p:attrName>
                                        </p:attrNameLst>
                                      </p:cBhvr>
                                      <p:to>
                                        <p:strVal val="visible"/>
                                      </p:to>
                                    </p:set>
                                    <p:animEffect transition="in" filter="blinds(horizontal)">
                                      <p:cBhvr>
                                        <p:cTn id="7" dur="500"/>
                                        <p:tgtEl>
                                          <p:spTgt spid="10737432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3" presetClass="exit" presetSubtype="10" fill="hold" nodeType="withEffect">
                                  <p:stCondLst>
                                    <p:cond delay="0"/>
                                  </p:stCondLst>
                                  <p:childTnLst>
                                    <p:animEffect transition="out" filter="blinds(horizontal)">
                                      <p:cBhvr>
                                        <p:cTn id="22" dur="500"/>
                                        <p:tgtEl>
                                          <p:spTgt spid="1073743201"/>
                                        </p:tgtEl>
                                      </p:cBhvr>
                                    </p:animEffect>
                                    <p:set>
                                      <p:cBhvr>
                                        <p:cTn id="23" dur="1" fill="hold">
                                          <p:stCondLst>
                                            <p:cond delay="499"/>
                                          </p:stCondLst>
                                        </p:cTn>
                                        <p:tgtEl>
                                          <p:spTgt spid="107374320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73743261"/>
                                        </p:tgtEl>
                                        <p:attrNameLst>
                                          <p:attrName>style.visibility</p:attrName>
                                        </p:attrNameLst>
                                      </p:cBhvr>
                                      <p:to>
                                        <p:strVal val="visible"/>
                                      </p:to>
                                    </p:set>
                                    <p:animEffect transition="in" filter="blinds(horizontal)">
                                      <p:cBhvr>
                                        <p:cTn id="28" dur="500"/>
                                        <p:tgtEl>
                                          <p:spTgt spid="1073743261"/>
                                        </p:tgtEl>
                                      </p:cBhvr>
                                    </p:animEffect>
                                  </p:childTnLst>
                                </p:cTn>
                              </p:par>
                              <p:par>
                                <p:cTn id="29" presetID="22" presetClass="exit" presetSubtype="4" fill="hold" nodeType="withEffect">
                                  <p:stCondLst>
                                    <p:cond delay="0"/>
                                  </p:stCondLst>
                                  <p:childTnLst>
                                    <p:animEffect transition="out" filter="wipe(down)">
                                      <p:cBhvr>
                                        <p:cTn id="30" dur="500"/>
                                        <p:tgtEl>
                                          <p:spTgt spid="1073743202"/>
                                        </p:tgtEl>
                                      </p:cBhvr>
                                    </p:animEffect>
                                    <p:set>
                                      <p:cBhvr>
                                        <p:cTn id="31" dur="1" fill="hold">
                                          <p:stCondLst>
                                            <p:cond delay="499"/>
                                          </p:stCondLst>
                                        </p:cTn>
                                        <p:tgtEl>
                                          <p:spTgt spid="1073743202"/>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35" name="图片 22"/>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6"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842"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4837" name="文本框 27"/>
          <p:cNvSpPr txBox="1">
            <a:spLocks noChangeArrowheads="1"/>
          </p:cNvSpPr>
          <p:nvPr/>
        </p:nvSpPr>
        <p:spPr bwMode="auto">
          <a:xfrm>
            <a:off x="868680" y="25400"/>
            <a:ext cx="319913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04040"/>
                </a:solidFill>
                <a:sym typeface="+mn-ea"/>
              </a:rPr>
              <a:t>易感比特及其保护</a:t>
            </a:r>
            <a:endParaRPr lang="zh-CN" altLang="en-US" b="1" dirty="0">
              <a:solidFill>
                <a:srgbClr val="4B649F"/>
              </a:solidFill>
            </a:endParaRPr>
          </a:p>
        </p:txBody>
      </p:sp>
      <p:cxnSp>
        <p:nvCxnSpPr>
          <p:cNvPr id="29" name="直接连接符 28"/>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5" name="组合 4"/>
          <p:cNvGrpSpPr/>
          <p:nvPr/>
        </p:nvGrpSpPr>
        <p:grpSpPr>
          <a:xfrm>
            <a:off x="4620895" y="98425"/>
            <a:ext cx="2438400" cy="692150"/>
            <a:chOff x="1143" y="2030"/>
            <a:chExt cx="3840" cy="1090"/>
          </a:xfrm>
        </p:grpSpPr>
        <p:sp>
          <p:nvSpPr>
            <p:cNvPr id="27" name="圆角矩形 26"/>
            <p:cNvSpPr/>
            <p:nvPr/>
          </p:nvSpPr>
          <p:spPr>
            <a:xfrm>
              <a:off x="1143" y="2030"/>
              <a:ext cx="3840" cy="109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16"/>
            <p:cNvSpPr txBox="1">
              <a:spLocks noChangeArrowheads="1"/>
            </p:cNvSpPr>
            <p:nvPr/>
          </p:nvSpPr>
          <p:spPr bwMode="auto">
            <a:xfrm>
              <a:off x="2002" y="2213"/>
              <a:ext cx="220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smtClean="0">
                  <a:solidFill>
                    <a:schemeClr val="bg1"/>
                  </a:solidFill>
                </a:rPr>
                <a:t>仿真结果</a:t>
              </a:r>
              <a:endParaRPr lang="zh-CN" altLang="en-US" sz="2400" b="1" dirty="0">
                <a:solidFill>
                  <a:schemeClr val="bg1"/>
                </a:solidFill>
              </a:endParaRPr>
            </a:p>
          </p:txBody>
        </p:sp>
      </p:grpSp>
      <p:grpSp>
        <p:nvGrpSpPr>
          <p:cNvPr id="17" name="组合 11"/>
          <p:cNvGrpSpPr/>
          <p:nvPr/>
        </p:nvGrpSpPr>
        <p:grpSpPr bwMode="auto">
          <a:xfrm>
            <a:off x="123669" y="116126"/>
            <a:ext cx="697069" cy="677228"/>
            <a:chOff x="5288161" y="2234042"/>
            <a:chExt cx="1607262" cy="1607262"/>
          </a:xfrm>
        </p:grpSpPr>
        <p:sp>
          <p:nvSpPr>
            <p:cNvPr id="18" name="椭圆 17"/>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1073743216" name="图片 1073743215" descr="26d44fa3431fa9d6c84ad5f7f7490a8"/>
          <p:cNvPicPr>
            <a:picLocks noChangeAspect="1"/>
          </p:cNvPicPr>
          <p:nvPr/>
        </p:nvPicPr>
        <p:blipFill>
          <a:blip r:embed="rId2" cstate="print"/>
          <a:stretch>
            <a:fillRect/>
          </a:stretch>
        </p:blipFill>
        <p:spPr>
          <a:xfrm>
            <a:off x="18415" y="2718435"/>
            <a:ext cx="6010910" cy="3175635"/>
          </a:xfrm>
          <a:prstGeom prst="rect">
            <a:avLst/>
          </a:prstGeom>
          <a:noFill/>
          <a:ln w="9525">
            <a:noFill/>
          </a:ln>
        </p:spPr>
      </p:pic>
      <p:grpSp>
        <p:nvGrpSpPr>
          <p:cNvPr id="1073743268" name="组合 1073743267"/>
          <p:cNvGrpSpPr/>
          <p:nvPr/>
        </p:nvGrpSpPr>
        <p:grpSpPr>
          <a:xfrm>
            <a:off x="5735788" y="609013"/>
            <a:ext cx="6760307" cy="5890491"/>
            <a:chOff x="4004" y="727155"/>
            <a:chExt cx="6672" cy="5708"/>
          </a:xfrm>
        </p:grpSpPr>
        <p:grpSp>
          <p:nvGrpSpPr>
            <p:cNvPr id="1073743269" name="组合 1073743268"/>
            <p:cNvGrpSpPr/>
            <p:nvPr/>
          </p:nvGrpSpPr>
          <p:grpSpPr>
            <a:xfrm>
              <a:off x="4004" y="727155"/>
              <a:ext cx="6672" cy="5708"/>
              <a:chOff x="4005" y="727969"/>
              <a:chExt cx="6672" cy="5708"/>
            </a:xfrm>
          </p:grpSpPr>
          <p:grpSp>
            <p:nvGrpSpPr>
              <p:cNvPr id="1073743270" name="组合 1073743269"/>
              <p:cNvGrpSpPr/>
              <p:nvPr/>
            </p:nvGrpSpPr>
            <p:grpSpPr>
              <a:xfrm>
                <a:off x="4005" y="727969"/>
                <a:ext cx="6672" cy="5708"/>
                <a:chOff x="4005" y="727969"/>
                <a:chExt cx="6672" cy="5818"/>
              </a:xfrm>
            </p:grpSpPr>
            <p:pic>
              <p:nvPicPr>
                <p:cNvPr id="1073743271" name="图片 1073743270"/>
                <p:cNvPicPr>
                  <a:picLocks noChangeAspect="1"/>
                </p:cNvPicPr>
                <p:nvPr/>
              </p:nvPicPr>
              <p:blipFill>
                <a:blip r:embed="rId3" cstate="print"/>
                <a:stretch>
                  <a:fillRect/>
                </a:stretch>
              </p:blipFill>
              <p:spPr>
                <a:xfrm>
                  <a:off x="4005" y="727969"/>
                  <a:ext cx="6672" cy="5818"/>
                </a:xfrm>
                <a:prstGeom prst="rect">
                  <a:avLst/>
                </a:prstGeom>
                <a:noFill/>
                <a:ln w="9525">
                  <a:noFill/>
                </a:ln>
              </p:spPr>
            </p:pic>
            <p:graphicFrame>
              <p:nvGraphicFramePr>
                <p:cNvPr id="1073743272" name="对象 1073743271"/>
                <p:cNvGraphicFramePr/>
                <p:nvPr/>
              </p:nvGraphicFramePr>
              <p:xfrm>
                <a:off x="6888" y="733446"/>
                <a:ext cx="655" cy="329"/>
              </p:xfrm>
              <a:graphic>
                <a:graphicData uri="http://schemas.openxmlformats.org/presentationml/2006/ole">
                  <mc:AlternateContent xmlns:mc="http://schemas.openxmlformats.org/markup-compatibility/2006">
                    <mc:Choice xmlns:v="urn:schemas-microsoft-com:vml" Requires="v">
                      <p:oleObj spid="_x0000_s3073" name="" r:id="rId4" imgW="10972800" imgH="5486400" progId="">
                        <p:embed/>
                      </p:oleObj>
                    </mc:Choice>
                    <mc:Fallback>
                      <p:oleObj name="" r:id="rId4" imgW="10972800" imgH="5486400" progId="">
                        <p:embed/>
                        <p:pic>
                          <p:nvPicPr>
                            <p:cNvPr id="0" name="图片 3072" descr="image46"/>
                            <p:cNvPicPr/>
                            <p:nvPr/>
                          </p:nvPicPr>
                          <p:blipFill>
                            <a:blip r:embed="rId5"/>
                            <a:stretch>
                              <a:fillRect/>
                            </a:stretch>
                          </p:blipFill>
                          <p:spPr>
                            <a:xfrm>
                              <a:off x="6888" y="733446"/>
                              <a:ext cx="655" cy="329"/>
                            </a:xfrm>
                            <a:prstGeom prst="rect">
                              <a:avLst/>
                            </a:prstGeom>
                            <a:solidFill>
                              <a:srgbClr val="FFFFFF"/>
                            </a:solidFill>
                            <a:ln w="38100">
                              <a:noFill/>
                            </a:ln>
                          </p:spPr>
                        </p:pic>
                      </p:oleObj>
                    </mc:Fallback>
                  </mc:AlternateContent>
                </a:graphicData>
              </a:graphic>
            </p:graphicFrame>
          </p:grpSp>
          <p:pic>
            <p:nvPicPr>
              <p:cNvPr id="1073743273" name="图片 1073743272" descr="51789ad359dcd37ad21cf7cb5b507c5"/>
              <p:cNvPicPr>
                <a:picLocks noChangeAspect="1"/>
              </p:cNvPicPr>
              <p:nvPr/>
            </p:nvPicPr>
            <p:blipFill>
              <a:blip r:embed="rId6" cstate="print"/>
              <a:stretch>
                <a:fillRect/>
              </a:stretch>
            </p:blipFill>
            <p:spPr>
              <a:xfrm>
                <a:off x="6646" y="728518"/>
                <a:ext cx="3372" cy="1214"/>
              </a:xfrm>
              <a:prstGeom prst="rect">
                <a:avLst/>
              </a:prstGeom>
              <a:noFill/>
              <a:ln w="9525">
                <a:noFill/>
              </a:ln>
            </p:spPr>
          </p:pic>
        </p:grpSp>
        <p:sp>
          <p:nvSpPr>
            <p:cNvPr id="1073743274" name="矩形 1073743273"/>
            <p:cNvSpPr/>
            <p:nvPr/>
          </p:nvSpPr>
          <p:spPr>
            <a:xfrm>
              <a:off x="6654" y="727692"/>
              <a:ext cx="3322" cy="1169"/>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1073743224" name="组合 1073743223"/>
          <p:cNvGrpSpPr/>
          <p:nvPr/>
        </p:nvGrpSpPr>
        <p:grpSpPr>
          <a:xfrm>
            <a:off x="5412105" y="822960"/>
            <a:ext cx="6950710" cy="5746750"/>
            <a:chOff x="3911" y="741912"/>
            <a:chExt cx="6570" cy="5938"/>
          </a:xfrm>
        </p:grpSpPr>
        <p:grpSp>
          <p:nvGrpSpPr>
            <p:cNvPr id="1073743225" name="组合 1073743224"/>
            <p:cNvGrpSpPr/>
            <p:nvPr/>
          </p:nvGrpSpPr>
          <p:grpSpPr>
            <a:xfrm>
              <a:off x="3911" y="741912"/>
              <a:ext cx="6570" cy="5938"/>
              <a:chOff x="3954" y="742764"/>
              <a:chExt cx="6634" cy="5990"/>
            </a:xfrm>
          </p:grpSpPr>
          <p:pic>
            <p:nvPicPr>
              <p:cNvPr id="1073743227" name="图片 1073743226"/>
              <p:cNvPicPr>
                <a:picLocks noChangeAspect="1"/>
              </p:cNvPicPr>
              <p:nvPr/>
            </p:nvPicPr>
            <p:blipFill>
              <a:blip r:embed="rId7" cstate="print"/>
              <a:stretch>
                <a:fillRect/>
              </a:stretch>
            </p:blipFill>
            <p:spPr>
              <a:xfrm>
                <a:off x="3954" y="742764"/>
                <a:ext cx="6634" cy="5990"/>
              </a:xfrm>
              <a:prstGeom prst="rect">
                <a:avLst/>
              </a:prstGeom>
              <a:noFill/>
              <a:ln w="9525">
                <a:noFill/>
              </a:ln>
            </p:spPr>
          </p:pic>
          <p:pic>
            <p:nvPicPr>
              <p:cNvPr id="1073743229" name="图片 1073743228" descr="938987b6b8d3136cb420e20479217ea"/>
              <p:cNvPicPr>
                <a:picLocks noChangeAspect="1"/>
              </p:cNvPicPr>
              <p:nvPr/>
            </p:nvPicPr>
            <p:blipFill>
              <a:blip r:embed="rId8" cstate="print"/>
              <a:stretch>
                <a:fillRect/>
              </a:stretch>
            </p:blipFill>
            <p:spPr>
              <a:xfrm>
                <a:off x="6368" y="743360"/>
                <a:ext cx="3505" cy="785"/>
              </a:xfrm>
              <a:prstGeom prst="rect">
                <a:avLst/>
              </a:prstGeom>
              <a:noFill/>
              <a:ln w="9525">
                <a:noFill/>
              </a:ln>
            </p:spPr>
          </p:pic>
          <p:pic>
            <p:nvPicPr>
              <p:cNvPr id="1073743230" name="图片 1073743229" descr="1588680343(1)"/>
              <p:cNvPicPr>
                <a:picLocks noChangeAspect="1"/>
              </p:cNvPicPr>
              <p:nvPr/>
            </p:nvPicPr>
            <p:blipFill>
              <a:blip r:embed="rId9" cstate="print"/>
              <a:stretch>
                <a:fillRect/>
              </a:stretch>
            </p:blipFill>
            <p:spPr>
              <a:xfrm>
                <a:off x="6748" y="744125"/>
                <a:ext cx="3030" cy="183"/>
              </a:xfrm>
              <a:prstGeom prst="rect">
                <a:avLst/>
              </a:prstGeom>
              <a:noFill/>
              <a:ln w="9525">
                <a:noFill/>
              </a:ln>
            </p:spPr>
          </p:pic>
        </p:grpSp>
        <p:sp>
          <p:nvSpPr>
            <p:cNvPr id="1073743231" name="矩形 1073743230"/>
            <p:cNvSpPr/>
            <p:nvPr/>
          </p:nvSpPr>
          <p:spPr>
            <a:xfrm>
              <a:off x="6288" y="742466"/>
              <a:ext cx="3494" cy="868"/>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36" name="组合 35"/>
          <p:cNvGrpSpPr/>
          <p:nvPr/>
        </p:nvGrpSpPr>
        <p:grpSpPr>
          <a:xfrm>
            <a:off x="484505" y="2545715"/>
            <a:ext cx="4927600" cy="1178560"/>
            <a:chOff x="6923078" y="5527407"/>
            <a:chExt cx="5305978" cy="1924875"/>
          </a:xfrm>
        </p:grpSpPr>
        <p:sp>
          <p:nvSpPr>
            <p:cNvPr id="34" name="文本框 33"/>
            <p:cNvSpPr txBox="1"/>
            <p:nvPr/>
          </p:nvSpPr>
          <p:spPr>
            <a:xfrm>
              <a:off x="7036934" y="5538608"/>
              <a:ext cx="5192122" cy="1657301"/>
            </a:xfrm>
            <a:prstGeom prst="rect">
              <a:avLst/>
            </a:prstGeom>
            <a:noFill/>
          </p:spPr>
          <p:txBody>
            <a:bodyPr wrap="square" rtlCol="0">
              <a:spAutoFit/>
            </a:bodyPr>
            <a:lstStyle/>
            <a:p>
              <a:r>
                <a:rPr lang="zh-CN" altLang="en-US" sz="2000" dirty="0"/>
                <a:t>易感比特：</a:t>
              </a:r>
              <a:r>
                <a:rPr lang="zh-CN" altLang="en-US" sz="2000" dirty="0">
                  <a:solidFill>
                    <a:schemeClr val="accent3">
                      <a:lumMod val="50000"/>
                    </a:schemeClr>
                  </a:solidFill>
                </a:rPr>
                <a:t>30</a:t>
              </a:r>
              <a:r>
                <a:rPr lang="zh-CN" altLang="en-US" sz="2000" dirty="0">
                  <a:solidFill>
                    <a:schemeClr val="tx1"/>
                  </a:solidFill>
                </a:rPr>
                <a:t>（</a:t>
              </a:r>
              <a:r>
                <a:rPr lang="en-US" altLang="zh-CN" sz="2000" dirty="0">
                  <a:solidFill>
                    <a:schemeClr val="tx1"/>
                  </a:solidFill>
                </a:rPr>
                <a:t>16</a:t>
              </a:r>
              <a:r>
                <a:rPr lang="zh-CN" altLang="en-US" sz="2000" dirty="0">
                  <a:solidFill>
                    <a:schemeClr val="tx1"/>
                  </a:solidFill>
                </a:rPr>
                <a:t>）</a:t>
              </a:r>
              <a:r>
                <a:rPr lang="zh-CN" altLang="en-US" sz="2000" dirty="0">
                  <a:solidFill>
                    <a:schemeClr val="accent3">
                      <a:lumMod val="50000"/>
                    </a:schemeClr>
                  </a:solidFill>
                </a:rPr>
                <a:t>  </a:t>
              </a:r>
              <a:r>
                <a:rPr lang="zh-CN" altLang="en-US" sz="2000" dirty="0"/>
                <a:t>码率损失：</a:t>
              </a:r>
              <a:r>
                <a:rPr lang="en-US" altLang="zh-CN" sz="2000" dirty="0">
                  <a:solidFill>
                    <a:schemeClr val="accent3">
                      <a:lumMod val="50000"/>
                    </a:schemeClr>
                  </a:solidFill>
                </a:rPr>
                <a:t>2.6%</a:t>
              </a:r>
              <a:endParaRPr lang="en-US" altLang="zh-CN" sz="2000" dirty="0"/>
            </a:p>
            <a:p>
              <a:r>
                <a:rPr lang="zh-CN" altLang="en-US" sz="2000" dirty="0"/>
                <a:t>错误平台：</a:t>
              </a:r>
              <a:r>
                <a:rPr lang="en-US" altLang="zh-CN" sz="2000" dirty="0">
                  <a:solidFill>
                    <a:schemeClr val="accent3">
                      <a:lumMod val="50000"/>
                    </a:schemeClr>
                  </a:solidFill>
                  <a:sym typeface="+mn-ea"/>
                </a:rPr>
                <a:t>10</a:t>
              </a:r>
              <a:r>
                <a:rPr lang="en-US" altLang="zh-CN" sz="2000" baseline="30000" dirty="0">
                  <a:solidFill>
                    <a:schemeClr val="accent3">
                      <a:lumMod val="50000"/>
                    </a:schemeClr>
                  </a:solidFill>
                  <a:sym typeface="+mn-ea"/>
                </a:rPr>
                <a:t>-7</a:t>
              </a:r>
              <a:r>
                <a:rPr lang="zh-CN" altLang="en-US" sz="2000" dirty="0">
                  <a:solidFill>
                    <a:schemeClr val="tx1"/>
                  </a:solidFill>
                  <a:sym typeface="+mn-ea"/>
                </a:rPr>
                <a:t>降到</a:t>
              </a:r>
              <a:r>
                <a:rPr lang="en-US" altLang="zh-CN" sz="2000" dirty="0">
                  <a:solidFill>
                    <a:schemeClr val="accent3">
                      <a:lumMod val="50000"/>
                    </a:schemeClr>
                  </a:solidFill>
                </a:rPr>
                <a:t>10</a:t>
              </a:r>
              <a:r>
                <a:rPr lang="en-US" altLang="zh-CN" sz="2000" baseline="30000" dirty="0">
                  <a:solidFill>
                    <a:schemeClr val="accent3">
                      <a:lumMod val="50000"/>
                    </a:schemeClr>
                  </a:solidFill>
                </a:rPr>
                <a:t>-8</a:t>
              </a:r>
              <a:endParaRPr lang="zh-CN" altLang="en-US" sz="2000" dirty="0"/>
            </a:p>
            <a:p>
              <a:r>
                <a:rPr lang="zh-CN" altLang="en-US" sz="2000" dirty="0">
                  <a:solidFill>
                    <a:schemeClr val="accent3">
                      <a:lumMod val="50000"/>
                    </a:schemeClr>
                  </a:solidFill>
                </a:rPr>
                <a:t>振荡定位准则</a:t>
              </a:r>
              <a:r>
                <a:rPr lang="zh-CN" altLang="en-US" sz="2000" dirty="0"/>
                <a:t>具更高的有效</a:t>
              </a:r>
              <a:r>
                <a:rPr lang="zh-CN" altLang="en-US" sz="2000" dirty="0">
                  <a:solidFill>
                    <a:schemeClr val="accent3">
                      <a:lumMod val="50000"/>
                    </a:schemeClr>
                  </a:solidFill>
                </a:rPr>
                <a:t>性</a:t>
              </a:r>
              <a:endParaRPr lang="zh-CN" altLang="en-US" sz="2000" dirty="0"/>
            </a:p>
          </p:txBody>
        </p:sp>
        <p:sp>
          <p:nvSpPr>
            <p:cNvPr id="35" name="圆角矩形 34"/>
            <p:cNvSpPr/>
            <p:nvPr/>
          </p:nvSpPr>
          <p:spPr>
            <a:xfrm>
              <a:off x="6923078" y="5527407"/>
              <a:ext cx="5195306" cy="1924875"/>
            </a:xfrm>
            <a:prstGeom prst="round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93395" y="3893185"/>
            <a:ext cx="5187950" cy="789940"/>
            <a:chOff x="1115" y="7811"/>
            <a:chExt cx="8743" cy="1244"/>
          </a:xfrm>
        </p:grpSpPr>
        <p:sp>
          <p:nvSpPr>
            <p:cNvPr id="7" name="文本框 6"/>
            <p:cNvSpPr txBox="1"/>
            <p:nvPr/>
          </p:nvSpPr>
          <p:spPr>
            <a:xfrm>
              <a:off x="1143" y="8119"/>
              <a:ext cx="8715" cy="628"/>
            </a:xfrm>
            <a:prstGeom prst="rect">
              <a:avLst/>
            </a:prstGeom>
            <a:noFill/>
          </p:spPr>
          <p:txBody>
            <a:bodyPr wrap="square" rtlCol="0">
              <a:spAutoFit/>
            </a:bodyPr>
            <a:lstStyle/>
            <a:p>
              <a:r>
                <a:rPr lang="en-US" altLang="zh-CN" sz="2000" dirty="0">
                  <a:latin typeface="+mn-ea"/>
                  <a:ea typeface="+mn-ea"/>
                  <a:cs typeface="+mn-ea"/>
                </a:rPr>
                <a:t>BER=10</a:t>
              </a:r>
              <a:r>
                <a:rPr lang="en-US" altLang="zh-CN" sz="2000" baseline="30000" dirty="0">
                  <a:latin typeface="+mn-ea"/>
                  <a:ea typeface="+mn-ea"/>
                  <a:cs typeface="+mn-ea"/>
                </a:rPr>
                <a:t>-7</a:t>
              </a:r>
              <a:r>
                <a:rPr lang="zh-CN" altLang="en-US" sz="2000" dirty="0">
                  <a:latin typeface="+mn-ea"/>
                  <a:ea typeface="+mn-ea"/>
                  <a:cs typeface="+mn-ea"/>
                </a:rPr>
                <a:t>，</a:t>
              </a:r>
              <a:r>
                <a:rPr lang="en-US" altLang="zh-CN" sz="2000" dirty="0">
                  <a:latin typeface="+mn-ea"/>
                  <a:ea typeface="+mn-ea"/>
                  <a:cs typeface="+mn-ea"/>
                </a:rPr>
                <a:t>PEG</a:t>
              </a:r>
              <a:r>
                <a:rPr lang="zh-CN" altLang="en-US" sz="2000" dirty="0">
                  <a:latin typeface="+mn-ea"/>
                  <a:ea typeface="+mn-ea"/>
                  <a:cs typeface="+mn-ea"/>
                </a:rPr>
                <a:t>码约</a:t>
              </a:r>
              <a:r>
                <a:rPr lang="en-US" altLang="zh-CN" sz="2000" dirty="0">
                  <a:solidFill>
                    <a:schemeClr val="accent3">
                      <a:lumMod val="50000"/>
                    </a:schemeClr>
                  </a:solidFill>
                  <a:latin typeface="+mn-ea"/>
                  <a:ea typeface="+mn-ea"/>
                  <a:cs typeface="+mn-ea"/>
                </a:rPr>
                <a:t>0.2dB</a:t>
              </a:r>
              <a:r>
                <a:rPr lang="zh-CN" altLang="en-US" sz="2000" dirty="0">
                  <a:solidFill>
                    <a:schemeClr val="accent3">
                      <a:lumMod val="50000"/>
                    </a:schemeClr>
                  </a:solidFill>
                  <a:latin typeface="+mn-ea"/>
                  <a:ea typeface="+mn-ea"/>
                  <a:cs typeface="+mn-ea"/>
                </a:rPr>
                <a:t>编码增益</a:t>
              </a:r>
              <a:endParaRPr lang="zh-CN" altLang="en-US" sz="2000" dirty="0">
                <a:solidFill>
                  <a:schemeClr val="accent3">
                    <a:lumMod val="50000"/>
                  </a:schemeClr>
                </a:solidFill>
                <a:latin typeface="+mn-ea"/>
                <a:ea typeface="+mn-ea"/>
                <a:cs typeface="+mn-ea"/>
              </a:endParaRPr>
            </a:p>
          </p:txBody>
        </p:sp>
        <p:sp>
          <p:nvSpPr>
            <p:cNvPr id="8" name="圆角矩形 7"/>
            <p:cNvSpPr/>
            <p:nvPr/>
          </p:nvSpPr>
          <p:spPr>
            <a:xfrm>
              <a:off x="1115" y="7811"/>
              <a:ext cx="8262" cy="1244"/>
            </a:xfrm>
            <a:prstGeom prst="round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p:cNvCxnSpPr/>
          <p:nvPr/>
        </p:nvCxnSpPr>
        <p:spPr>
          <a:xfrm flipV="1">
            <a:off x="6269355" y="4865370"/>
            <a:ext cx="5922645" cy="698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6269355" y="5494655"/>
            <a:ext cx="5922645" cy="698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0043439" y="4683125"/>
            <a:ext cx="911732" cy="711835"/>
            <a:chOff x="8755" y="8466"/>
            <a:chExt cx="1787" cy="1121"/>
          </a:xfrm>
        </p:grpSpPr>
        <p:sp>
          <p:nvSpPr>
            <p:cNvPr id="3" name="空心弧 2"/>
            <p:cNvSpPr/>
            <p:nvPr/>
          </p:nvSpPr>
          <p:spPr>
            <a:xfrm rot="10800000">
              <a:off x="9175" y="8466"/>
              <a:ext cx="651" cy="625"/>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8755" y="9007"/>
              <a:ext cx="1787" cy="580"/>
            </a:xfrm>
            <a:prstGeom prst="rect">
              <a:avLst/>
            </a:prstGeom>
            <a:noFill/>
          </p:spPr>
          <p:txBody>
            <a:bodyPr wrap="square" rtlCol="0">
              <a:spAutoFit/>
            </a:bodyPr>
            <a:lstStyle/>
            <a:p>
              <a:r>
                <a:rPr lang="en-US" altLang="zh-CN" b="1"/>
                <a:t>0.2dB</a:t>
              </a:r>
              <a:endParaRPr lang="en-US" altLang="zh-CN" b="1"/>
            </a:p>
          </p:txBody>
        </p:sp>
      </p:grpSp>
      <p:cxnSp>
        <p:nvCxnSpPr>
          <p:cNvPr id="11" name="直接连接符 10"/>
          <p:cNvCxnSpPr/>
          <p:nvPr/>
        </p:nvCxnSpPr>
        <p:spPr>
          <a:xfrm flipV="1">
            <a:off x="6155055" y="4878070"/>
            <a:ext cx="5922645" cy="698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68681" y="1163320"/>
            <a:ext cx="3291740" cy="1014730"/>
          </a:xfrm>
          <a:prstGeom prst="rect">
            <a:avLst/>
          </a:prstGeom>
          <a:noFill/>
          <a:ln>
            <a:solidFill>
              <a:schemeClr val="tx1"/>
            </a:solidFill>
          </a:ln>
        </p:spPr>
        <p:txBody>
          <a:bodyPr wrap="square" rtlCol="0">
            <a:spAutoFit/>
          </a:bodyPr>
          <a:lstStyle/>
          <a:p>
            <a:r>
              <a:rPr lang="zh-CN" altLang="en-US" sz="2000" b="1" dirty="0" smtClean="0">
                <a:sym typeface="+mn-ea"/>
              </a:rPr>
              <a:t>振荡定位准则</a:t>
            </a:r>
            <a:endParaRPr lang="en-US" altLang="zh-CN" sz="2000" b="1" dirty="0" smtClean="0">
              <a:sym typeface="+mn-ea"/>
            </a:endParaRPr>
          </a:p>
          <a:p>
            <a:r>
              <a:rPr lang="en-US" altLang="zh-CN" sz="2000" dirty="0" smtClean="0">
                <a:sym typeface="+mn-ea"/>
              </a:rPr>
              <a:t>LDPC</a:t>
            </a:r>
            <a:r>
              <a:rPr lang="zh-CN" altLang="en-US" sz="2000" dirty="0" smtClean="0">
                <a:sym typeface="+mn-ea"/>
              </a:rPr>
              <a:t>码：</a:t>
            </a:r>
            <a:r>
              <a:rPr lang="zh-CN" altLang="zh-CN" sz="2000" dirty="0" smtClean="0">
                <a:sym typeface="+mn-ea"/>
              </a:rPr>
              <a:t>（</a:t>
            </a:r>
            <a:r>
              <a:rPr lang="en-US" altLang="zh-CN" sz="2000" dirty="0" smtClean="0">
                <a:sym typeface="+mn-ea"/>
              </a:rPr>
              <a:t>1057,813</a:t>
            </a:r>
            <a:r>
              <a:rPr lang="zh-CN" altLang="zh-CN" sz="2000" dirty="0" smtClean="0">
                <a:sym typeface="+mn-ea"/>
              </a:rPr>
              <a:t>）</a:t>
            </a:r>
            <a:endParaRPr lang="zh-CN" altLang="zh-CN" sz="2000" dirty="0" smtClean="0">
              <a:sym typeface="+mn-ea"/>
            </a:endParaRPr>
          </a:p>
          <a:p>
            <a:r>
              <a:rPr lang="zh-CN" altLang="en-US" sz="2000" dirty="0"/>
              <a:t>保护码码率：</a:t>
            </a:r>
            <a:r>
              <a:rPr lang="en-US" altLang="zh-CN" sz="2000" dirty="0"/>
              <a:t>0.5</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3743268"/>
                                        </p:tgtEl>
                                        <p:attrNameLst>
                                          <p:attrName>style.visibility</p:attrName>
                                        </p:attrNameLst>
                                      </p:cBhvr>
                                      <p:to>
                                        <p:strVal val="visible"/>
                                      </p:to>
                                    </p:set>
                                    <p:animEffect transition="in" filter="blinds(horizontal)">
                                      <p:cBhvr>
                                        <p:cTn id="7" dur="500"/>
                                        <p:tgtEl>
                                          <p:spTgt spid="10737432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2" presetClass="exit" presetSubtype="4" fill="hold" nodeType="withEffect">
                                  <p:stCondLst>
                                    <p:cond delay="0"/>
                                  </p:stCondLst>
                                  <p:childTnLst>
                                    <p:animEffect transition="out" filter="wipe(down)">
                                      <p:cBhvr>
                                        <p:cTn id="22" dur="500"/>
                                        <p:tgtEl>
                                          <p:spTgt spid="1073743216"/>
                                        </p:tgtEl>
                                      </p:cBhvr>
                                    </p:animEffect>
                                    <p:set>
                                      <p:cBhvr>
                                        <p:cTn id="23" dur="1" fill="hold">
                                          <p:stCondLst>
                                            <p:cond delay="499"/>
                                          </p:stCondLst>
                                        </p:cTn>
                                        <p:tgtEl>
                                          <p:spTgt spid="10737432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73743224"/>
                                        </p:tgtEl>
                                        <p:attrNameLst>
                                          <p:attrName>style.visibility</p:attrName>
                                        </p:attrNameLst>
                                      </p:cBhvr>
                                      <p:to>
                                        <p:strVal val="visible"/>
                                      </p:to>
                                    </p:set>
                                    <p:animEffect transition="in" filter="blinds(horizontal)">
                                      <p:cBhvr>
                                        <p:cTn id="28" dur="500"/>
                                        <p:tgtEl>
                                          <p:spTgt spid="1073743224"/>
                                        </p:tgtEl>
                                      </p:cBhvr>
                                    </p:animEffect>
                                  </p:childTnLst>
                                </p:cTn>
                              </p:par>
                              <p:par>
                                <p:cTn id="29" presetID="22" presetClass="exit" presetSubtype="4" fill="hold" nodeType="withEffect">
                                  <p:stCondLst>
                                    <p:cond delay="0"/>
                                  </p:stCondLst>
                                  <p:childTnLst>
                                    <p:animEffect transition="out" filter="wipe(down)">
                                      <p:cBhvr>
                                        <p:cTn id="30" dur="500"/>
                                        <p:tgtEl>
                                          <p:spTgt spid="1073743268"/>
                                        </p:tgtEl>
                                      </p:cBhvr>
                                    </p:animEffect>
                                    <p:set>
                                      <p:cBhvr>
                                        <p:cTn id="31" dur="1" fill="hold">
                                          <p:stCondLst>
                                            <p:cond delay="499"/>
                                          </p:stCondLst>
                                        </p:cTn>
                                        <p:tgtEl>
                                          <p:spTgt spid="1073743268"/>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36"/>
                                        </p:tgtEl>
                                      </p:cBhvr>
                                    </p:animEffect>
                                    <p:set>
                                      <p:cBhvr>
                                        <p:cTn id="40" dur="1" fill="hold">
                                          <p:stCondLst>
                                            <p:cond delay="499"/>
                                          </p:stCondLst>
                                        </p:cTn>
                                        <p:tgtEl>
                                          <p:spTgt spid="3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par>
                                <p:cTn id="49" presetID="3" presetClass="entr" presetSubtype="1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35" name="图片 22"/>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6"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842"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4837" name="文本框 27"/>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04040"/>
                </a:solidFill>
                <a:sym typeface="+mn-ea"/>
              </a:rPr>
              <a:t>易感比特及其保护</a:t>
            </a:r>
            <a:endParaRPr lang="zh-CN" altLang="en-US" b="1" dirty="0">
              <a:solidFill>
                <a:srgbClr val="4B649F"/>
              </a:solidFill>
            </a:endParaRPr>
          </a:p>
        </p:txBody>
      </p:sp>
      <p:cxnSp>
        <p:nvCxnSpPr>
          <p:cNvPr id="29" name="直接连接符 28"/>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1"/>
          <p:cNvSpPr txBox="1"/>
          <p:nvPr/>
        </p:nvSpPr>
        <p:spPr>
          <a:xfrm>
            <a:off x="708662" y="1186835"/>
            <a:ext cx="4975860" cy="1129665"/>
          </a:xfrm>
          <a:prstGeom prst="rect">
            <a:avLst/>
          </a:prstGeom>
          <a:noFill/>
        </p:spPr>
        <p:txBody>
          <a:bodyPr wrap="none" rtlCol="0">
            <a:spAutoFit/>
          </a:bodyPr>
          <a:lstStyle/>
          <a:p>
            <a:r>
              <a:rPr lang="en-US" altLang="zh-CN" sz="2700" dirty="0" smtClean="0">
                <a:solidFill>
                  <a:srgbClr val="C00000"/>
                </a:solidFill>
                <a:latin typeface="+mn-ea"/>
                <a:ea typeface="+mn-ea"/>
                <a:cs typeface="+mn-ea"/>
              </a:rPr>
              <a:t>log-SPA</a:t>
            </a:r>
            <a:r>
              <a:rPr lang="en-US" altLang="zh-CN" sz="2700" dirty="0" smtClean="0">
                <a:latin typeface="+mn-ea"/>
                <a:ea typeface="+mn-ea"/>
                <a:cs typeface="+mn-ea"/>
              </a:rPr>
              <a:t>  </a:t>
            </a:r>
            <a:r>
              <a:rPr lang="en-US" altLang="zh-CN" sz="2700" dirty="0" smtClean="0">
                <a:latin typeface="叶根友毛笔行书2.0版" panose="02010601030101010101" charset="-122"/>
                <a:ea typeface="叶根友毛笔行书2.0版" panose="02010601030101010101" charset="-122"/>
                <a:cs typeface="+mn-ea"/>
              </a:rPr>
              <a:t>VS </a:t>
            </a:r>
            <a:r>
              <a:rPr lang="en-US" altLang="zh-CN" sz="2700" dirty="0" smtClean="0">
                <a:latin typeface="+mn-ea"/>
                <a:ea typeface="+mn-ea"/>
                <a:cs typeface="+mn-ea"/>
              </a:rPr>
              <a:t> </a:t>
            </a:r>
            <a:r>
              <a:rPr lang="en-US" altLang="zh-CN" sz="2700" dirty="0" smtClean="0">
                <a:solidFill>
                  <a:schemeClr val="bg2">
                    <a:lumMod val="50000"/>
                  </a:schemeClr>
                </a:solidFill>
                <a:latin typeface="+mn-ea"/>
                <a:ea typeface="+mn-ea"/>
                <a:cs typeface="+mn-ea"/>
              </a:rPr>
              <a:t>局部PCGC</a:t>
            </a:r>
            <a:r>
              <a:rPr lang="zh-CN" altLang="en-US" sz="2700" dirty="0" smtClean="0">
                <a:solidFill>
                  <a:schemeClr val="bg2">
                    <a:lumMod val="50000"/>
                  </a:schemeClr>
                </a:solidFill>
                <a:latin typeface="+mn-ea"/>
                <a:ea typeface="+mn-ea"/>
                <a:cs typeface="+mn-ea"/>
              </a:rPr>
              <a:t>译码器</a:t>
            </a:r>
            <a:endParaRPr lang="zh-CN" altLang="en-US" sz="2700" dirty="0" smtClean="0">
              <a:latin typeface="+mn-ea"/>
              <a:ea typeface="+mn-ea"/>
              <a:cs typeface="+mn-ea"/>
            </a:endParaRPr>
          </a:p>
          <a:p>
            <a:pPr latinLnBrk="0">
              <a:lnSpc>
                <a:spcPct val="150000"/>
              </a:lnSpc>
            </a:pPr>
            <a:r>
              <a:rPr lang="zh-CN" altLang="en-US" sz="2700" dirty="0" smtClean="0">
                <a:solidFill>
                  <a:schemeClr val="tx1"/>
                </a:solidFill>
                <a:latin typeface="+mn-ea"/>
                <a:ea typeface="+mn-ea"/>
                <a:cs typeface="+mn-ea"/>
              </a:rPr>
              <a:t>信噪比：</a:t>
            </a:r>
            <a:r>
              <a:rPr lang="en-US" altLang="zh-CN" sz="2700" dirty="0" smtClean="0">
                <a:solidFill>
                  <a:schemeClr val="tx1"/>
                </a:solidFill>
                <a:latin typeface="+mn-ea"/>
                <a:ea typeface="+mn-ea"/>
                <a:cs typeface="+mn-ea"/>
              </a:rPr>
              <a:t>4.15 dB</a:t>
            </a:r>
            <a:endParaRPr lang="en-US" altLang="zh-CN" sz="2700" dirty="0" smtClean="0">
              <a:solidFill>
                <a:schemeClr val="tx1"/>
              </a:solidFill>
              <a:latin typeface="+mn-ea"/>
              <a:ea typeface="+mn-ea"/>
              <a:cs typeface="+mn-ea"/>
            </a:endParaRPr>
          </a:p>
        </p:txBody>
      </p:sp>
      <p:sp>
        <p:nvSpPr>
          <p:cNvPr id="27" name="圆角矩形 26"/>
          <p:cNvSpPr/>
          <p:nvPr/>
        </p:nvSpPr>
        <p:spPr>
          <a:xfrm>
            <a:off x="4876800" y="101600"/>
            <a:ext cx="2438400"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16"/>
          <p:cNvSpPr txBox="1">
            <a:spLocks noChangeArrowheads="1"/>
          </p:cNvSpPr>
          <p:nvPr/>
        </p:nvSpPr>
        <p:spPr bwMode="auto">
          <a:xfrm>
            <a:off x="5242721" y="216853"/>
            <a:ext cx="1706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a:solidFill>
                  <a:schemeClr val="bg1"/>
                </a:solidFill>
              </a:rPr>
              <a:t>复杂</a:t>
            </a:r>
            <a:r>
              <a:rPr lang="zh-CN" altLang="en-US" sz="2400" b="1" dirty="0" smtClean="0">
                <a:solidFill>
                  <a:schemeClr val="bg1"/>
                </a:solidFill>
              </a:rPr>
              <a:t>度分析</a:t>
            </a:r>
            <a:endParaRPr lang="zh-CN" altLang="en-US" sz="2400" b="1" dirty="0">
              <a:solidFill>
                <a:schemeClr val="bg1"/>
              </a:solidFill>
            </a:endParaRPr>
          </a:p>
        </p:txBody>
      </p:sp>
      <p:grpSp>
        <p:nvGrpSpPr>
          <p:cNvPr id="24" name="组合 11"/>
          <p:cNvGrpSpPr/>
          <p:nvPr/>
        </p:nvGrpSpPr>
        <p:grpSpPr bwMode="auto">
          <a:xfrm>
            <a:off x="123669" y="116126"/>
            <a:ext cx="697069" cy="677228"/>
            <a:chOff x="5288161" y="2234042"/>
            <a:chExt cx="1607262" cy="1607262"/>
          </a:xfrm>
        </p:grpSpPr>
        <p:sp>
          <p:nvSpPr>
            <p:cNvPr id="31" name="椭圆 30"/>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3" name="图片 2"/>
          <p:cNvPicPr>
            <a:picLocks noChangeAspect="1"/>
          </p:cNvPicPr>
          <p:nvPr/>
        </p:nvPicPr>
        <p:blipFill>
          <a:blip r:embed="rId2" cstate="print"/>
          <a:stretch>
            <a:fillRect/>
          </a:stretch>
        </p:blipFill>
        <p:spPr>
          <a:xfrm>
            <a:off x="272415" y="2823845"/>
            <a:ext cx="8028940" cy="1471930"/>
          </a:xfrm>
          <a:prstGeom prst="rect">
            <a:avLst/>
          </a:prstGeom>
        </p:spPr>
      </p:pic>
      <p:pic>
        <p:nvPicPr>
          <p:cNvPr id="4" name="图片 3"/>
          <p:cNvPicPr>
            <a:picLocks noChangeAspect="1"/>
          </p:cNvPicPr>
          <p:nvPr/>
        </p:nvPicPr>
        <p:blipFill>
          <a:blip r:embed="rId3" cstate="print"/>
          <a:stretch>
            <a:fillRect/>
          </a:stretch>
        </p:blipFill>
        <p:spPr>
          <a:xfrm>
            <a:off x="180975" y="4701540"/>
            <a:ext cx="8121015" cy="1542415"/>
          </a:xfrm>
          <a:prstGeom prst="rect">
            <a:avLst/>
          </a:prstGeom>
        </p:spPr>
      </p:pic>
      <p:sp>
        <p:nvSpPr>
          <p:cNvPr id="6" name="文本框 5"/>
          <p:cNvSpPr txBox="1"/>
          <p:nvPr/>
        </p:nvSpPr>
        <p:spPr>
          <a:xfrm>
            <a:off x="7155180" y="1186815"/>
            <a:ext cx="5036820" cy="1350010"/>
          </a:xfrm>
          <a:prstGeom prst="rect">
            <a:avLst/>
          </a:prstGeom>
          <a:noFill/>
          <a:ln w="9525">
            <a:noFill/>
          </a:ln>
        </p:spPr>
        <p:txBody>
          <a:bodyPr wrap="square">
            <a:spAutoFit/>
          </a:bodyPr>
          <a:lstStyle/>
          <a:p>
            <a:pPr marL="0" indent="127000"/>
            <a:r>
              <a:rPr lang="en-US" sz="2700" b="0">
                <a:latin typeface="+mn-ea"/>
                <a:ea typeface="+mn-ea"/>
                <a:cs typeface="+mn-ea"/>
              </a:rPr>
              <a:t>log-SPA </a:t>
            </a:r>
            <a:r>
              <a:rPr lang="zh-CN" sz="2700" b="0">
                <a:latin typeface="+mn-ea"/>
                <a:ea typeface="+mn-ea"/>
                <a:cs typeface="+mn-ea"/>
              </a:rPr>
              <a:t>浮点乘法：</a:t>
            </a:r>
            <a:r>
              <a:rPr lang="en-US" altLang="zh-CN" sz="2700">
                <a:solidFill>
                  <a:schemeClr val="tx1"/>
                </a:solidFill>
                <a:latin typeface="+mn-ea"/>
                <a:ea typeface="+mn-ea"/>
                <a:cs typeface="+mn-ea"/>
              </a:rPr>
              <a:t>6n</a:t>
            </a:r>
            <a:r>
              <a:rPr lang="en-US" altLang="zh-CN" sz="2700" baseline="-25000">
                <a:solidFill>
                  <a:schemeClr val="tx1"/>
                </a:solidFill>
                <a:latin typeface="+mn-ea"/>
                <a:ea typeface="+mn-ea"/>
                <a:cs typeface="+mn-ea"/>
              </a:rPr>
              <a:t>v</a:t>
            </a:r>
            <a:r>
              <a:rPr lang="en-US" altLang="zh-CN" sz="2700">
                <a:solidFill>
                  <a:schemeClr val="tx1"/>
                </a:solidFill>
                <a:latin typeface="+mn-ea"/>
                <a:ea typeface="+mn-ea"/>
                <a:cs typeface="+mn-ea"/>
              </a:rPr>
              <a:t>d</a:t>
            </a:r>
            <a:r>
              <a:rPr lang="en-US" altLang="zh-CN" sz="2700" baseline="-25000">
                <a:solidFill>
                  <a:schemeClr val="tx1"/>
                </a:solidFill>
                <a:latin typeface="+mn-ea"/>
                <a:ea typeface="+mn-ea"/>
                <a:cs typeface="+mn-ea"/>
              </a:rPr>
              <a:t>v</a:t>
            </a:r>
            <a:endParaRPr lang="en-US" altLang="zh-CN" sz="2700">
              <a:latin typeface="+mn-ea"/>
              <a:ea typeface="+mn-ea"/>
              <a:cs typeface="+mn-ea"/>
              <a:sym typeface="+mn-ea"/>
            </a:endParaRPr>
          </a:p>
          <a:p>
            <a:pPr marL="0" indent="127000" latinLnBrk="0">
              <a:lnSpc>
                <a:spcPct val="150000"/>
              </a:lnSpc>
            </a:pPr>
            <a:r>
              <a:rPr lang="en-US" altLang="zh-CN" sz="2700">
                <a:latin typeface="+mn-ea"/>
                <a:ea typeface="+mn-ea"/>
                <a:cs typeface="+mn-ea"/>
              </a:rPr>
              <a:t>总浮点乘法： </a:t>
            </a:r>
            <a:r>
              <a:rPr lang="en-US" altLang="zh-CN" sz="2700" b="1">
                <a:solidFill>
                  <a:schemeClr val="accent3">
                    <a:lumMod val="50000"/>
                  </a:schemeClr>
                </a:solidFill>
                <a:latin typeface="+mn-ea"/>
                <a:ea typeface="+mn-ea"/>
                <a:cs typeface="+mn-ea"/>
              </a:rPr>
              <a:t>c=</a:t>
            </a:r>
            <a:r>
              <a:rPr lang="en-US" altLang="zh-CN" sz="2700" b="1">
                <a:solidFill>
                  <a:schemeClr val="accent3">
                    <a:lumMod val="50000"/>
                  </a:schemeClr>
                </a:solidFill>
                <a:latin typeface="+mn-ea"/>
                <a:ea typeface="+mn-ea"/>
                <a:cs typeface="+mn-ea"/>
                <a:sym typeface="+mn-ea"/>
              </a:rPr>
              <a:t>6n</a:t>
            </a:r>
            <a:r>
              <a:rPr lang="en-US" altLang="zh-CN" sz="2700" b="1" baseline="-25000">
                <a:solidFill>
                  <a:schemeClr val="accent3">
                    <a:lumMod val="50000"/>
                  </a:schemeClr>
                </a:solidFill>
                <a:latin typeface="+mn-ea"/>
                <a:ea typeface="+mn-ea"/>
                <a:cs typeface="+mn-ea"/>
                <a:sym typeface="+mn-ea"/>
              </a:rPr>
              <a:t>v</a:t>
            </a:r>
            <a:r>
              <a:rPr lang="en-US" altLang="zh-CN" sz="2700" b="1">
                <a:solidFill>
                  <a:schemeClr val="accent3">
                    <a:lumMod val="50000"/>
                  </a:schemeClr>
                </a:solidFill>
                <a:latin typeface="+mn-ea"/>
                <a:ea typeface="+mn-ea"/>
                <a:cs typeface="+mn-ea"/>
                <a:sym typeface="+mn-ea"/>
              </a:rPr>
              <a:t>d</a:t>
            </a:r>
            <a:r>
              <a:rPr lang="en-US" altLang="zh-CN" sz="2700" b="1" baseline="-25000">
                <a:solidFill>
                  <a:schemeClr val="accent3">
                    <a:lumMod val="50000"/>
                  </a:schemeClr>
                </a:solidFill>
                <a:latin typeface="+mn-ea"/>
                <a:ea typeface="+mn-ea"/>
                <a:cs typeface="+mn-ea"/>
                <a:sym typeface="+mn-ea"/>
              </a:rPr>
              <a:t>ave</a:t>
            </a:r>
            <a:r>
              <a:rPr lang="en-US" altLang="zh-CN" sz="2700" b="1">
                <a:solidFill>
                  <a:schemeClr val="accent3">
                    <a:lumMod val="50000"/>
                  </a:schemeClr>
                </a:solidFill>
                <a:latin typeface="+mn-ea"/>
                <a:ea typeface="+mn-ea"/>
                <a:cs typeface="+mn-ea"/>
                <a:sym typeface="+mn-ea"/>
              </a:rPr>
              <a:t>N</a:t>
            </a:r>
            <a:r>
              <a:rPr lang="en-US" altLang="zh-CN" sz="2700" b="1" baseline="-25000">
                <a:solidFill>
                  <a:schemeClr val="accent3">
                    <a:lumMod val="50000"/>
                  </a:schemeClr>
                </a:solidFill>
                <a:latin typeface="+mn-ea"/>
                <a:ea typeface="+mn-ea"/>
                <a:cs typeface="+mn-ea"/>
                <a:sym typeface="+mn-ea"/>
              </a:rPr>
              <a:t>s</a:t>
            </a:r>
            <a:r>
              <a:rPr lang="zh-CN" altLang="en-US" sz="2700" b="1">
                <a:solidFill>
                  <a:schemeClr val="accent3">
                    <a:lumMod val="50000"/>
                  </a:schemeClr>
                </a:solidFill>
                <a:latin typeface="+mn-ea"/>
                <a:ea typeface="+mn-ea"/>
                <a:cs typeface="+mn-ea"/>
                <a:sym typeface="+mn-ea"/>
              </a:rPr>
              <a:t>，</a:t>
            </a:r>
            <a:endParaRPr lang="zh-CN" altLang="en-US" sz="2200">
              <a:latin typeface="+mn-ea"/>
              <a:ea typeface="+mn-ea"/>
              <a:cs typeface="+mn-ea"/>
            </a:endParaRPr>
          </a:p>
          <a:p>
            <a:pPr marL="0" indent="127000"/>
            <a:endParaRPr lang="en-US" altLang="zh-CN" sz="2200" b="0" baseline="-25000">
              <a:latin typeface="+mn-ea"/>
              <a:ea typeface="+mn-ea"/>
              <a:cs typeface="+mn-ea"/>
            </a:endParaRPr>
          </a:p>
        </p:txBody>
      </p:sp>
      <p:graphicFrame>
        <p:nvGraphicFramePr>
          <p:cNvPr id="7" name="对象 6">
            <a:hlinkClick r:id="" action="ppaction://ole?verb=0"/>
          </p:cNvPr>
          <p:cNvGraphicFramePr/>
          <p:nvPr/>
        </p:nvGraphicFramePr>
        <p:xfrm>
          <a:off x="8610600" y="3299460"/>
          <a:ext cx="3371850" cy="521335"/>
        </p:xfrm>
        <a:graphic>
          <a:graphicData uri="http://schemas.openxmlformats.org/presentationml/2006/ole">
            <mc:AlternateContent xmlns:mc="http://schemas.openxmlformats.org/markup-compatibility/2006">
              <mc:Choice xmlns:v="urn:schemas-microsoft-com:vml" Requires="v">
                <p:oleObj spid="_x0000_s4097" name="" r:id="rId4" imgW="37490400" imgH="5791200" progId="">
                  <p:embed/>
                </p:oleObj>
              </mc:Choice>
              <mc:Fallback>
                <p:oleObj name="" r:id="rId4" imgW="37490400" imgH="5791200" progId="">
                  <p:embed/>
                  <p:pic>
                    <p:nvPicPr>
                      <p:cNvPr id="0" name="图片 4096" descr="image56"/>
                      <p:cNvPicPr/>
                      <p:nvPr/>
                    </p:nvPicPr>
                    <p:blipFill>
                      <a:blip r:embed="rId5"/>
                      <a:stretch>
                        <a:fillRect/>
                      </a:stretch>
                    </p:blipFill>
                    <p:spPr>
                      <a:xfrm>
                        <a:off x="8610600" y="3299460"/>
                        <a:ext cx="3371850" cy="521335"/>
                      </a:xfrm>
                      <a:prstGeom prst="rect">
                        <a:avLst/>
                      </a:prstGeom>
                      <a:noFill/>
                      <a:ln w="9525">
                        <a:noFill/>
                      </a:ln>
                    </p:spPr>
                  </p:pic>
                </p:oleObj>
              </mc:Fallback>
            </mc:AlternateContent>
          </a:graphicData>
        </a:graphic>
      </p:graphicFrame>
      <p:graphicFrame>
        <p:nvGraphicFramePr>
          <p:cNvPr id="8" name="对象 7">
            <a:hlinkClick r:id="" action="ppaction://ole?verb=0"/>
          </p:cNvPr>
          <p:cNvGraphicFramePr/>
          <p:nvPr/>
        </p:nvGraphicFramePr>
        <p:xfrm>
          <a:off x="8610600" y="5192395"/>
          <a:ext cx="3371215" cy="561340"/>
        </p:xfrm>
        <a:graphic>
          <a:graphicData uri="http://schemas.openxmlformats.org/presentationml/2006/ole">
            <mc:AlternateContent xmlns:mc="http://schemas.openxmlformats.org/markup-compatibility/2006">
              <mc:Choice xmlns:v="urn:schemas-microsoft-com:vml" Requires="v">
                <p:oleObj spid="_x0000_s4098" name="" r:id="rId6" imgW="37490400" imgH="5791200" progId="">
                  <p:embed/>
                </p:oleObj>
              </mc:Choice>
              <mc:Fallback>
                <p:oleObj name="" r:id="rId6" imgW="37490400" imgH="5791200" progId="">
                  <p:embed/>
                  <p:pic>
                    <p:nvPicPr>
                      <p:cNvPr id="0" name="图片 1024" descr="image57"/>
                      <p:cNvPicPr/>
                      <p:nvPr/>
                    </p:nvPicPr>
                    <p:blipFill>
                      <a:blip r:embed="rId7"/>
                      <a:stretch>
                        <a:fillRect/>
                      </a:stretch>
                    </p:blipFill>
                    <p:spPr>
                      <a:xfrm>
                        <a:off x="8610600" y="5192395"/>
                        <a:ext cx="3371215" cy="561340"/>
                      </a:xfrm>
                      <a:prstGeom prst="rect">
                        <a:avLst/>
                      </a:prstGeom>
                      <a:noFill/>
                      <a:ln w="9525">
                        <a:noFill/>
                      </a:ln>
                    </p:spPr>
                  </p:pic>
                </p:oleObj>
              </mc:Fallback>
            </mc:AlternateContent>
          </a:graphicData>
        </a:graphic>
      </p:graphicFrame>
      <p:sp>
        <p:nvSpPr>
          <p:cNvPr id="5" name="文本框 4"/>
          <p:cNvSpPr txBox="1"/>
          <p:nvPr/>
        </p:nvSpPr>
        <p:spPr>
          <a:xfrm>
            <a:off x="3256915" y="2424430"/>
            <a:ext cx="2785745" cy="429895"/>
          </a:xfrm>
          <a:prstGeom prst="rect">
            <a:avLst/>
          </a:prstGeom>
          <a:noFill/>
        </p:spPr>
        <p:txBody>
          <a:bodyPr wrap="square" rtlCol="0">
            <a:spAutoFit/>
          </a:bodyPr>
          <a:lstStyle/>
          <a:p>
            <a:r>
              <a:rPr lang="zh-CN" altLang="en-US" sz="2200"/>
              <a:t>错误绝对数定位准则</a:t>
            </a:r>
            <a:endParaRPr lang="zh-CN" altLang="en-US" sz="2200"/>
          </a:p>
        </p:txBody>
      </p:sp>
      <p:sp>
        <p:nvSpPr>
          <p:cNvPr id="9" name="文本框 8"/>
          <p:cNvSpPr txBox="1"/>
          <p:nvPr/>
        </p:nvSpPr>
        <p:spPr>
          <a:xfrm>
            <a:off x="3587115" y="4332605"/>
            <a:ext cx="1884045" cy="429895"/>
          </a:xfrm>
          <a:prstGeom prst="rect">
            <a:avLst/>
          </a:prstGeom>
          <a:noFill/>
        </p:spPr>
        <p:txBody>
          <a:bodyPr wrap="square" rtlCol="0">
            <a:spAutoFit/>
          </a:bodyPr>
          <a:lstStyle/>
          <a:p>
            <a:r>
              <a:rPr lang="zh-CN" altLang="en-US" sz="2200"/>
              <a:t>振荡定位准则</a:t>
            </a:r>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5" grpId="1"/>
      <p:bldP spid="9" grpId="0"/>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59" name="文本框 2"/>
          <p:cNvSpPr txBox="1">
            <a:spLocks noChangeArrowheads="1"/>
          </p:cNvSpPr>
          <p:nvPr/>
        </p:nvSpPr>
        <p:spPr bwMode="auto">
          <a:xfrm>
            <a:off x="5795962" y="3146186"/>
            <a:ext cx="604393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50000"/>
              </a:lnSpc>
              <a:spcBef>
                <a:spcPct val="0"/>
              </a:spcBef>
              <a:buFontTx/>
              <a:buNone/>
            </a:pPr>
            <a:r>
              <a:rPr lang="en-US" altLang="zh-CN" b="1" dirty="0" smtClean="0">
                <a:solidFill>
                  <a:srgbClr val="4B649F"/>
                </a:solidFill>
              </a:rPr>
              <a:t>04 </a:t>
            </a:r>
            <a:r>
              <a:rPr lang="zh-CN" altLang="en-US" b="1" dirty="0" smtClean="0">
                <a:solidFill>
                  <a:srgbClr val="404040"/>
                </a:solidFill>
                <a:sym typeface="+mn-ea"/>
              </a:rPr>
              <a:t>缩短码与易感比特的剔除</a:t>
            </a:r>
            <a:endParaRPr lang="zh-CN" altLang="en-US" b="1" dirty="0">
              <a:solidFill>
                <a:srgbClr val="4B649F"/>
              </a:solidFill>
            </a:endParaRPr>
          </a:p>
        </p:txBody>
      </p:sp>
      <p:pic>
        <p:nvPicPr>
          <p:cNvPr id="45061" name="图片 9"/>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10"/>
          <p:cNvPicPr>
            <a:picLocks noChangeAspect="1" noChangeArrowheads="1"/>
          </p:cNvPicPr>
          <p:nvPr/>
        </p:nvPicPr>
        <p:blipFill>
          <a:blip r:embed="rId2" cstate="screen"/>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66"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481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30725" name="文本框 11"/>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endParaRPr lang="zh-CN" altLang="en-US" sz="3600">
              <a:solidFill>
                <a:schemeClr val="bg1"/>
              </a:solidFill>
            </a:endParaRPr>
          </a:p>
        </p:txBody>
      </p:sp>
      <p:pic>
        <p:nvPicPr>
          <p:cNvPr id="30726" name="图片 12"/>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组合 38"/>
          <p:cNvGrpSpPr/>
          <p:nvPr/>
        </p:nvGrpSpPr>
        <p:grpSpPr bwMode="auto">
          <a:xfrm>
            <a:off x="9578975" y="2025650"/>
            <a:ext cx="1277938" cy="1277938"/>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30728" name="组合 36"/>
          <p:cNvGrpSpPr/>
          <p:nvPr/>
        </p:nvGrpSpPr>
        <p:grpSpPr bwMode="auto">
          <a:xfrm>
            <a:off x="5421313" y="2025650"/>
            <a:ext cx="1277937" cy="1277938"/>
            <a:chOff x="5288161" y="2234042"/>
            <a:chExt cx="1607262" cy="1607262"/>
          </a:xfrm>
        </p:grpSpPr>
        <p:sp>
          <p:nvSpPr>
            <p:cNvPr id="27" name="椭圆 2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3"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29" name="组合 37"/>
          <p:cNvGrpSpPr/>
          <p:nvPr/>
        </p:nvGrpSpPr>
        <p:grpSpPr bwMode="auto">
          <a:xfrm>
            <a:off x="7500938" y="2025650"/>
            <a:ext cx="1277937" cy="12779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0"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30" name="组合 34"/>
          <p:cNvGrpSpPr/>
          <p:nvPr/>
        </p:nvGrpSpPr>
        <p:grpSpPr bwMode="auto">
          <a:xfrm>
            <a:off x="1265238" y="2025650"/>
            <a:ext cx="1277937" cy="1277938"/>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47"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31" name="组合 35"/>
          <p:cNvGrpSpPr/>
          <p:nvPr/>
        </p:nvGrpSpPr>
        <p:grpSpPr bwMode="auto">
          <a:xfrm>
            <a:off x="3343275" y="2025650"/>
            <a:ext cx="1277938" cy="1277938"/>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p:cNvSpPr/>
            <p:nvPr/>
          </p:nvSpPr>
          <p:spPr bwMode="auto">
            <a:xfrm>
              <a:off x="3551242" y="2597423"/>
              <a:ext cx="924424" cy="88050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30732" name="文本框 39"/>
          <p:cNvSpPr txBox="1">
            <a:spLocks noChangeArrowheads="1"/>
          </p:cNvSpPr>
          <p:nvPr/>
        </p:nvSpPr>
        <p:spPr bwMode="auto">
          <a:xfrm>
            <a:off x="12684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第一部分</a:t>
            </a:r>
            <a:endParaRPr lang="zh-CN" altLang="en-US" sz="2400" b="1">
              <a:solidFill>
                <a:srgbClr val="4B649F"/>
              </a:solidFill>
            </a:endParaRPr>
          </a:p>
        </p:txBody>
      </p:sp>
      <p:sp>
        <p:nvSpPr>
          <p:cNvPr id="30733" name="文本框 40"/>
          <p:cNvSpPr txBox="1">
            <a:spLocks noChangeArrowheads="1"/>
          </p:cNvSpPr>
          <p:nvPr/>
        </p:nvSpPr>
        <p:spPr bwMode="auto">
          <a:xfrm>
            <a:off x="32750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第二部分</a:t>
            </a:r>
            <a:endParaRPr lang="zh-CN" altLang="en-US" sz="2400" b="1">
              <a:solidFill>
                <a:srgbClr val="4B649F"/>
              </a:solidFill>
            </a:endParaRPr>
          </a:p>
        </p:txBody>
      </p:sp>
      <p:sp>
        <p:nvSpPr>
          <p:cNvPr id="30734" name="文本框 41"/>
          <p:cNvSpPr txBox="1">
            <a:spLocks noChangeArrowheads="1"/>
          </p:cNvSpPr>
          <p:nvPr/>
        </p:nvSpPr>
        <p:spPr bwMode="auto">
          <a:xfrm>
            <a:off x="5353050"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第三部分</a:t>
            </a:r>
            <a:endParaRPr lang="zh-CN" altLang="en-US" sz="2400" b="1">
              <a:solidFill>
                <a:srgbClr val="4B649F"/>
              </a:solidFill>
            </a:endParaRPr>
          </a:p>
        </p:txBody>
      </p:sp>
      <p:sp>
        <p:nvSpPr>
          <p:cNvPr id="30735" name="文本框 42"/>
          <p:cNvSpPr txBox="1">
            <a:spLocks noChangeArrowheads="1"/>
          </p:cNvSpPr>
          <p:nvPr/>
        </p:nvSpPr>
        <p:spPr bwMode="auto">
          <a:xfrm>
            <a:off x="7431088"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第四部分</a:t>
            </a:r>
            <a:endParaRPr lang="zh-CN" altLang="en-US" sz="2400" b="1">
              <a:solidFill>
                <a:srgbClr val="4B649F"/>
              </a:solidFill>
            </a:endParaRPr>
          </a:p>
        </p:txBody>
      </p:sp>
      <p:sp>
        <p:nvSpPr>
          <p:cNvPr id="30736" name="文本框 43"/>
          <p:cNvSpPr txBox="1">
            <a:spLocks noChangeArrowheads="1"/>
          </p:cNvSpPr>
          <p:nvPr/>
        </p:nvSpPr>
        <p:spPr bwMode="auto">
          <a:xfrm>
            <a:off x="95107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第五部分</a:t>
            </a:r>
            <a:endParaRPr lang="zh-CN" altLang="en-US" sz="2400" b="1">
              <a:solidFill>
                <a:srgbClr val="4B649F"/>
              </a:solidFill>
            </a:endParaRPr>
          </a:p>
        </p:txBody>
      </p:sp>
      <p:sp>
        <p:nvSpPr>
          <p:cNvPr id="30737" name="文本框 44"/>
          <p:cNvSpPr txBox="1">
            <a:spLocks noChangeArrowheads="1"/>
          </p:cNvSpPr>
          <p:nvPr/>
        </p:nvSpPr>
        <p:spPr bwMode="auto">
          <a:xfrm>
            <a:off x="1054100" y="3852863"/>
            <a:ext cx="174625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dirty="0" smtClean="0">
                <a:solidFill>
                  <a:schemeClr val="tx1"/>
                </a:solidFill>
              </a:rPr>
              <a:t>研究背景</a:t>
            </a:r>
            <a:endParaRPr lang="en-US" altLang="zh-CN" sz="2000" b="1" dirty="0" smtClean="0">
              <a:solidFill>
                <a:schemeClr val="tx1"/>
              </a:solidFill>
            </a:endParaRPr>
          </a:p>
          <a:p>
            <a:pPr algn="ctr" eaLnBrk="1" hangingPunct="1">
              <a:lnSpc>
                <a:spcPct val="150000"/>
              </a:lnSpc>
              <a:spcBef>
                <a:spcPct val="0"/>
              </a:spcBef>
              <a:buFontTx/>
              <a:buNone/>
            </a:pPr>
            <a:r>
              <a:rPr lang="zh-CN" altLang="en-US" sz="2000" b="1" dirty="0" smtClean="0">
                <a:solidFill>
                  <a:schemeClr val="tx1"/>
                </a:solidFill>
              </a:rPr>
              <a:t>及意义</a:t>
            </a:r>
            <a:endParaRPr lang="zh-CN" altLang="en-US" sz="2000" b="1" dirty="0" smtClean="0">
              <a:solidFill>
                <a:schemeClr val="tx1"/>
              </a:solidFill>
            </a:endParaRPr>
          </a:p>
        </p:txBody>
      </p:sp>
      <p:sp>
        <p:nvSpPr>
          <p:cNvPr id="30738" name="文本框 45"/>
          <p:cNvSpPr txBox="1">
            <a:spLocks noChangeArrowheads="1"/>
          </p:cNvSpPr>
          <p:nvPr/>
        </p:nvSpPr>
        <p:spPr bwMode="auto">
          <a:xfrm>
            <a:off x="2916555" y="3853180"/>
            <a:ext cx="201803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dirty="0">
                <a:solidFill>
                  <a:schemeClr val="tx1"/>
                </a:solidFill>
              </a:rPr>
              <a:t>改进的</a:t>
            </a:r>
            <a:r>
              <a:rPr lang="en-US" altLang="zh-CN" sz="2400" b="1" dirty="0">
                <a:solidFill>
                  <a:schemeClr val="tx1"/>
                </a:solidFill>
              </a:rPr>
              <a:t>PCGC</a:t>
            </a:r>
            <a:r>
              <a:rPr lang="zh-CN" altLang="en-US" sz="2400" b="1" dirty="0">
                <a:solidFill>
                  <a:schemeClr val="tx1"/>
                </a:solidFill>
              </a:rPr>
              <a:t>译码算法</a:t>
            </a:r>
            <a:endParaRPr lang="zh-CN" altLang="en-US" sz="2400" b="1" dirty="0">
              <a:solidFill>
                <a:schemeClr val="tx1"/>
              </a:solidFill>
            </a:endParaRPr>
          </a:p>
        </p:txBody>
      </p:sp>
      <p:sp>
        <p:nvSpPr>
          <p:cNvPr id="30739" name="文本框 46"/>
          <p:cNvSpPr txBox="1">
            <a:spLocks noChangeArrowheads="1"/>
          </p:cNvSpPr>
          <p:nvPr/>
        </p:nvSpPr>
        <p:spPr bwMode="auto">
          <a:xfrm>
            <a:off x="5016500" y="3853180"/>
            <a:ext cx="200723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dirty="0"/>
              <a:t>易感比特及其保护</a:t>
            </a:r>
            <a:endParaRPr lang="zh-CN" altLang="en-US" sz="2400" b="1" dirty="0"/>
          </a:p>
        </p:txBody>
      </p:sp>
      <p:sp>
        <p:nvSpPr>
          <p:cNvPr id="30740" name="文本框 47"/>
          <p:cNvSpPr txBox="1">
            <a:spLocks noChangeArrowheads="1"/>
          </p:cNvSpPr>
          <p:nvPr/>
        </p:nvSpPr>
        <p:spPr bwMode="auto">
          <a:xfrm>
            <a:off x="7105650" y="3853180"/>
            <a:ext cx="211264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dirty="0"/>
              <a:t>缩短码与易感比特的剔除</a:t>
            </a:r>
            <a:endParaRPr lang="zh-CN" altLang="en-US" sz="2400" b="1" dirty="0">
              <a:solidFill>
                <a:srgbClr val="404040"/>
              </a:solidFill>
            </a:endParaRPr>
          </a:p>
        </p:txBody>
      </p:sp>
      <p:sp>
        <p:nvSpPr>
          <p:cNvPr id="30741" name="文本框 48"/>
          <p:cNvSpPr txBox="1">
            <a:spLocks noChangeArrowheads="1"/>
          </p:cNvSpPr>
          <p:nvPr/>
        </p:nvSpPr>
        <p:spPr bwMode="auto">
          <a:xfrm>
            <a:off x="9301163" y="3852863"/>
            <a:ext cx="190976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dirty="0" smtClean="0">
                <a:solidFill>
                  <a:schemeClr val="tx1"/>
                </a:solidFill>
              </a:rPr>
              <a:t>结论</a:t>
            </a:r>
            <a:endParaRPr lang="zh-CN" altLang="en-US" sz="2000" b="1" dirty="0" smtClean="0">
              <a:solidFill>
                <a:schemeClr val="tx1"/>
              </a:solidFill>
            </a:endParaRPr>
          </a:p>
        </p:txBody>
      </p:sp>
      <p:pic>
        <p:nvPicPr>
          <p:cNvPr id="481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
        <p:nvSpPr>
          <p:cNvPr id="12" name="圆角矩形 11"/>
          <p:cNvSpPr/>
          <p:nvPr/>
        </p:nvSpPr>
        <p:spPr>
          <a:xfrm>
            <a:off x="2936875" y="3328035"/>
            <a:ext cx="1953260" cy="1871345"/>
          </a:xfrm>
          <a:prstGeom prst="roundRect">
            <a:avLst/>
          </a:prstGeom>
          <a:noFill/>
          <a:ln w="19050">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043805" y="3319145"/>
            <a:ext cx="1953260" cy="1871345"/>
          </a:xfrm>
          <a:prstGeom prst="roundRect">
            <a:avLst/>
          </a:prstGeom>
          <a:noFill/>
          <a:ln w="19050">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163435" y="3329305"/>
            <a:ext cx="1953260" cy="1871345"/>
          </a:xfrm>
          <a:prstGeom prst="roundRect">
            <a:avLst/>
          </a:prstGeom>
          <a:noFill/>
          <a:ln w="19050">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5" grpId="0" animBg="1"/>
      <p:bldP spid="1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4695" y="-14605"/>
            <a:ext cx="637794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圆角矩形 26"/>
          <p:cNvSpPr/>
          <p:nvPr/>
        </p:nvSpPr>
        <p:spPr>
          <a:xfrm>
            <a:off x="673935" y="470506"/>
            <a:ext cx="2190597" cy="587806"/>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16"/>
          <p:cNvSpPr txBox="1">
            <a:spLocks noChangeArrowheads="1"/>
          </p:cNvSpPr>
          <p:nvPr/>
        </p:nvSpPr>
        <p:spPr bwMode="auto">
          <a:xfrm>
            <a:off x="1118993" y="544097"/>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200" b="1" dirty="0" smtClean="0">
                <a:solidFill>
                  <a:schemeClr val="bg1"/>
                </a:solidFill>
              </a:rPr>
              <a:t>缩短码：</a:t>
            </a:r>
            <a:endParaRPr lang="zh-CN" altLang="en-US" sz="2200" b="1" dirty="0">
              <a:solidFill>
                <a:schemeClr val="bg1"/>
              </a:solidFill>
            </a:endParaRPr>
          </a:p>
        </p:txBody>
      </p:sp>
      <p:grpSp>
        <p:nvGrpSpPr>
          <p:cNvPr id="3" name="组合 2"/>
          <p:cNvGrpSpPr/>
          <p:nvPr/>
        </p:nvGrpSpPr>
        <p:grpSpPr>
          <a:xfrm>
            <a:off x="6373190" y="464927"/>
            <a:ext cx="2190597" cy="587806"/>
            <a:chOff x="10037" y="732"/>
            <a:chExt cx="3450" cy="926"/>
          </a:xfrm>
        </p:grpSpPr>
        <p:sp>
          <p:nvSpPr>
            <p:cNvPr id="29" name="圆角矩形 28"/>
            <p:cNvSpPr/>
            <p:nvPr/>
          </p:nvSpPr>
          <p:spPr>
            <a:xfrm>
              <a:off x="10037" y="732"/>
              <a:ext cx="3450" cy="9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文本框 16"/>
            <p:cNvSpPr txBox="1">
              <a:spLocks noChangeArrowheads="1"/>
            </p:cNvSpPr>
            <p:nvPr/>
          </p:nvSpPr>
          <p:spPr bwMode="auto">
            <a:xfrm>
              <a:off x="10339" y="840"/>
              <a:ext cx="2928"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200" b="1" dirty="0">
                  <a:solidFill>
                    <a:srgbClr val="5E80B0"/>
                  </a:solidFill>
                </a:rPr>
                <a:t>易感比特剔除</a:t>
              </a:r>
              <a:endParaRPr lang="zh-CN" altLang="en-US" sz="2200" b="1" dirty="0">
                <a:solidFill>
                  <a:srgbClr val="5E80B0"/>
                </a:solidFill>
              </a:endParaRPr>
            </a:p>
          </p:txBody>
        </p:sp>
      </p:grpSp>
      <p:pic>
        <p:nvPicPr>
          <p:cNvPr id="1073743232" name="图片 1073743231" descr="81e49223bc5e98a984493b9b8bcf3fa"/>
          <p:cNvPicPr>
            <a:picLocks noChangeAspect="1"/>
          </p:cNvPicPr>
          <p:nvPr>
            <p:custDataLst>
              <p:tags r:id="rId1"/>
            </p:custDataLst>
          </p:nvPr>
        </p:nvPicPr>
        <p:blipFill>
          <a:blip r:embed="rId2" cstate="print"/>
          <a:stretch>
            <a:fillRect/>
          </a:stretch>
        </p:blipFill>
        <p:spPr>
          <a:xfrm>
            <a:off x="633730" y="1199515"/>
            <a:ext cx="4192905" cy="3102610"/>
          </a:xfrm>
          <a:prstGeom prst="rect">
            <a:avLst/>
          </a:prstGeom>
          <a:noFill/>
          <a:ln w="9525">
            <a:noFill/>
          </a:ln>
        </p:spPr>
      </p:pic>
      <p:graphicFrame>
        <p:nvGraphicFramePr>
          <p:cNvPr id="1073743159" name="对象 1073743158"/>
          <p:cNvGraphicFramePr/>
          <p:nvPr/>
        </p:nvGraphicFramePr>
        <p:xfrm>
          <a:off x="717550" y="4389755"/>
          <a:ext cx="4118610" cy="2105025"/>
        </p:xfrm>
        <a:graphic>
          <a:graphicData uri="http://schemas.openxmlformats.org/presentationml/2006/ole">
            <mc:AlternateContent xmlns:mc="http://schemas.openxmlformats.org/markup-compatibility/2006">
              <mc:Choice xmlns:v="urn:schemas-microsoft-com:vml" Requires="v">
                <p:oleObj spid="_x0000_s5121" name="" r:id="rId3" imgW="3759200" imgH="1930400" progId="">
                  <p:embed/>
                </p:oleObj>
              </mc:Choice>
              <mc:Fallback>
                <p:oleObj name="" r:id="rId3" imgW="3759200" imgH="1930400" progId="">
                  <p:embed/>
                  <p:pic>
                    <p:nvPicPr>
                      <p:cNvPr id="0" name="图片 5120" descr="image5"/>
                      <p:cNvPicPr/>
                      <p:nvPr/>
                    </p:nvPicPr>
                    <p:blipFill>
                      <a:blip r:embed="rId4"/>
                      <a:stretch>
                        <a:fillRect/>
                      </a:stretch>
                    </p:blipFill>
                    <p:spPr>
                      <a:xfrm>
                        <a:off x="717550" y="4389755"/>
                        <a:ext cx="4118610" cy="2105025"/>
                      </a:xfrm>
                      <a:prstGeom prst="rect">
                        <a:avLst/>
                      </a:prstGeom>
                      <a:noFill/>
                      <a:ln w="38100">
                        <a:noFill/>
                      </a:ln>
                    </p:spPr>
                  </p:pic>
                </p:oleObj>
              </mc:Fallback>
            </mc:AlternateContent>
          </a:graphicData>
        </a:graphic>
      </p:graphicFrame>
      <p:pic>
        <p:nvPicPr>
          <p:cNvPr id="1073743233" name="图片 1073743232" descr="c8f65ef9d6c30002d124e47de531eaf"/>
          <p:cNvPicPr>
            <a:picLocks noChangeAspect="1"/>
          </p:cNvPicPr>
          <p:nvPr/>
        </p:nvPicPr>
        <p:blipFill>
          <a:blip r:embed="rId5" cstate="print"/>
          <a:stretch>
            <a:fillRect/>
          </a:stretch>
        </p:blipFill>
        <p:spPr>
          <a:xfrm>
            <a:off x="6818630" y="1250315"/>
            <a:ext cx="4257040" cy="2875280"/>
          </a:xfrm>
          <a:prstGeom prst="rect">
            <a:avLst/>
          </a:prstGeom>
          <a:noFill/>
          <a:ln w="9525">
            <a:noFill/>
          </a:ln>
        </p:spPr>
      </p:pic>
      <p:pic>
        <p:nvPicPr>
          <p:cNvPr id="1073743234" name="图片 1073743233" descr="3e668708db536742c82caf339777f2d"/>
          <p:cNvPicPr>
            <a:picLocks noChangeAspect="1"/>
          </p:cNvPicPr>
          <p:nvPr/>
        </p:nvPicPr>
        <p:blipFill>
          <a:blip r:embed="rId6" cstate="print"/>
          <a:stretch>
            <a:fillRect/>
          </a:stretch>
        </p:blipFill>
        <p:spPr>
          <a:xfrm>
            <a:off x="6818630" y="4286885"/>
            <a:ext cx="4269740" cy="2177415"/>
          </a:xfrm>
          <a:prstGeom prst="rect">
            <a:avLst/>
          </a:prstGeom>
          <a:noFill/>
          <a:ln w="9525">
            <a:noFill/>
          </a:ln>
        </p:spPr>
      </p:pic>
      <p:sp>
        <p:nvSpPr>
          <p:cNvPr id="101" name="文本框 100"/>
          <p:cNvSpPr txBox="1"/>
          <p:nvPr/>
        </p:nvSpPr>
        <p:spPr>
          <a:xfrm>
            <a:off x="5814695" y="6475095"/>
            <a:ext cx="6404610" cy="368300"/>
          </a:xfrm>
          <a:prstGeom prst="rect">
            <a:avLst/>
          </a:prstGeom>
          <a:noFill/>
          <a:ln w="9525">
            <a:noFill/>
          </a:ln>
        </p:spPr>
        <p:txBody>
          <a:bodyPr wrap="square">
            <a:spAutoFit/>
          </a:bodyPr>
          <a:lstStyle/>
          <a:p>
            <a:pPr marL="0" indent="127000"/>
            <a:r>
              <a:rPr lang="zh-CN" sz="1800" b="0">
                <a:latin typeface="+mn-ea"/>
                <a:ea typeface="+mn-ea"/>
                <a:cs typeface="+mn-ea"/>
              </a:rPr>
              <a:t>若剔除相关列后，校验矩阵</a:t>
            </a:r>
            <a:r>
              <a:rPr lang="en-US" sz="1800" b="1">
                <a:latin typeface="+mn-ea"/>
                <a:ea typeface="+mn-ea"/>
                <a:cs typeface="+mn-ea"/>
              </a:rPr>
              <a:t>H</a:t>
            </a:r>
            <a:r>
              <a:rPr lang="zh-CN" sz="1800" b="0">
                <a:latin typeface="+mn-ea"/>
                <a:ea typeface="+mn-ea"/>
                <a:cs typeface="+mn-ea"/>
              </a:rPr>
              <a:t>中出现全零行，也需剔除。</a:t>
            </a:r>
            <a:endParaRPr lang="zh-CN" altLang="en-US" sz="1800">
              <a:latin typeface="+mn-ea"/>
              <a:ea typeface="+mn-ea"/>
              <a:cs typeface="+mn-ea"/>
            </a:endParaRPr>
          </a:p>
        </p:txBody>
      </p:sp>
      <p:grpSp>
        <p:nvGrpSpPr>
          <p:cNvPr id="7" name="组合 6"/>
          <p:cNvGrpSpPr/>
          <p:nvPr/>
        </p:nvGrpSpPr>
        <p:grpSpPr>
          <a:xfrm>
            <a:off x="633730" y="3357245"/>
            <a:ext cx="1992630" cy="364490"/>
            <a:chOff x="998" y="5287"/>
            <a:chExt cx="3138" cy="574"/>
          </a:xfrm>
        </p:grpSpPr>
        <p:sp>
          <p:nvSpPr>
            <p:cNvPr id="6" name="椭圆 5"/>
            <p:cNvSpPr/>
            <p:nvPr/>
          </p:nvSpPr>
          <p:spPr>
            <a:xfrm>
              <a:off x="998" y="5287"/>
              <a:ext cx="648" cy="574"/>
            </a:xfrm>
            <a:prstGeom prst="ellipse">
              <a:avLst/>
            </a:prstGeom>
            <a:noFill/>
            <a:ln w="28575">
              <a:solidFill>
                <a:srgbClr val="C0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670" y="5287"/>
              <a:ext cx="648" cy="574"/>
            </a:xfrm>
            <a:prstGeom prst="ellipse">
              <a:avLst/>
            </a:prstGeom>
            <a:noFill/>
            <a:ln w="28575">
              <a:solidFill>
                <a:srgbClr val="C0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488" y="5287"/>
              <a:ext cx="648" cy="574"/>
            </a:xfrm>
            <a:prstGeom prst="ellipse">
              <a:avLst/>
            </a:prstGeom>
            <a:noFill/>
            <a:ln w="28575">
              <a:solidFill>
                <a:srgbClr val="C0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469265" y="4366260"/>
            <a:ext cx="4699000" cy="2294255"/>
          </a:xfrm>
          <a:prstGeom prst="ellipse">
            <a:avLst/>
          </a:prstGeom>
          <a:noFill/>
          <a:ln w="28575">
            <a:solidFill>
              <a:srgbClr val="C0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7082790" y="2108200"/>
            <a:ext cx="2988945" cy="1428750"/>
            <a:chOff x="11167" y="3252"/>
            <a:chExt cx="4707" cy="2250"/>
          </a:xfrm>
        </p:grpSpPr>
        <p:grpSp>
          <p:nvGrpSpPr>
            <p:cNvPr id="41" name="组合 40"/>
            <p:cNvGrpSpPr/>
            <p:nvPr/>
          </p:nvGrpSpPr>
          <p:grpSpPr>
            <a:xfrm>
              <a:off x="11167" y="3252"/>
              <a:ext cx="4707" cy="2250"/>
              <a:chOff x="11192" y="3256"/>
              <a:chExt cx="4707" cy="2250"/>
            </a:xfrm>
          </p:grpSpPr>
          <p:sp>
            <p:nvSpPr>
              <p:cNvPr id="9" name="椭圆 8"/>
              <p:cNvSpPr/>
              <p:nvPr/>
            </p:nvSpPr>
            <p:spPr>
              <a:xfrm>
                <a:off x="11192" y="5198"/>
                <a:ext cx="308" cy="3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783" y="5182"/>
                <a:ext cx="308" cy="3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3487" y="5175"/>
                <a:ext cx="308" cy="3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flipH="1">
                <a:off x="11406" y="3302"/>
                <a:ext cx="1948" cy="18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952" y="3303"/>
                <a:ext cx="546" cy="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3331" y="3280"/>
                <a:ext cx="309" cy="187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3614" y="3256"/>
                <a:ext cx="596" cy="214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2952" y="3302"/>
                <a:ext cx="2947" cy="1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2453" y="3335"/>
                <a:ext cx="2561" cy="1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1325" y="3324"/>
                <a:ext cx="1152" cy="193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1951" y="3279"/>
                <a:ext cx="2282" cy="194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3332" y="3326"/>
                <a:ext cx="951" cy="19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3380" y="3374"/>
                <a:ext cx="1568" cy="1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12456" y="3331"/>
              <a:ext cx="511" cy="18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2450" y="3294"/>
              <a:ext cx="0" cy="19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7346950" y="4669155"/>
            <a:ext cx="1651635" cy="1726565"/>
            <a:chOff x="11570" y="7353"/>
            <a:chExt cx="2601" cy="2719"/>
          </a:xfrm>
        </p:grpSpPr>
        <p:sp>
          <p:nvSpPr>
            <p:cNvPr id="43" name="矩形 42"/>
            <p:cNvSpPr/>
            <p:nvPr/>
          </p:nvSpPr>
          <p:spPr>
            <a:xfrm>
              <a:off x="11570" y="7362"/>
              <a:ext cx="892" cy="2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3471" y="7353"/>
              <a:ext cx="701" cy="2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1073743233"/>
                                        </p:tgtEl>
                                        <p:attrNameLst>
                                          <p:attrName>style.visibility</p:attrName>
                                        </p:attrNameLst>
                                      </p:cBhvr>
                                      <p:to>
                                        <p:strVal val="visible"/>
                                      </p:to>
                                    </p:set>
                                    <p:animEffect transition="in" filter="blinds(horizontal)">
                                      <p:cBhvr>
                                        <p:cTn id="20" dur="500"/>
                                        <p:tgtEl>
                                          <p:spTgt spid="107374323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73743234"/>
                                        </p:tgtEl>
                                        <p:attrNameLst>
                                          <p:attrName>style.visibility</p:attrName>
                                        </p:attrNameLst>
                                      </p:cBhvr>
                                      <p:to>
                                        <p:strVal val="visible"/>
                                      </p:to>
                                    </p:set>
                                    <p:animEffect transition="in" filter="blinds(horizontal)">
                                      <p:cBhvr>
                                        <p:cTn id="30" dur="500"/>
                                        <p:tgtEl>
                                          <p:spTgt spid="107374323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blinds(horizontal)">
                                      <p:cBhvr>
                                        <p:cTn id="3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1" grpId="1"/>
      <p:bldP spid="8" grpId="0" bldLvl="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2"/>
          <p:cNvSpPr txBox="1">
            <a:spLocks noChangeArrowheads="1"/>
          </p:cNvSpPr>
          <p:nvPr/>
        </p:nvSpPr>
        <p:spPr bwMode="auto">
          <a:xfrm>
            <a:off x="868363" y="25400"/>
            <a:ext cx="462946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b="1" dirty="0" smtClean="0">
                <a:solidFill>
                  <a:srgbClr val="404040"/>
                </a:solidFill>
                <a:sym typeface="+mn-ea"/>
              </a:rPr>
              <a:t>缩短码与易感比特的剔除</a:t>
            </a:r>
            <a:endParaRPr lang="zh-CN" altLang="en-US" b="1" dirty="0">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7110"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 name="组合 1"/>
          <p:cNvGrpSpPr/>
          <p:nvPr/>
        </p:nvGrpSpPr>
        <p:grpSpPr>
          <a:xfrm>
            <a:off x="5254625" y="80012"/>
            <a:ext cx="2673350" cy="707390"/>
            <a:chOff x="844" y="1550"/>
            <a:chExt cx="4210" cy="1114"/>
          </a:xfrm>
        </p:grpSpPr>
        <p:sp>
          <p:nvSpPr>
            <p:cNvPr id="16" name="圆角矩形 15"/>
            <p:cNvSpPr/>
            <p:nvPr/>
          </p:nvSpPr>
          <p:spPr>
            <a:xfrm>
              <a:off x="844" y="1550"/>
              <a:ext cx="4210" cy="1114"/>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7" name="文本框 16"/>
            <p:cNvSpPr txBox="1">
              <a:spLocks noChangeArrowheads="1"/>
            </p:cNvSpPr>
            <p:nvPr/>
          </p:nvSpPr>
          <p:spPr bwMode="auto">
            <a:xfrm>
              <a:off x="1821" y="1733"/>
              <a:ext cx="220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a:solidFill>
                    <a:schemeClr val="bg1"/>
                  </a:solidFill>
                </a:rPr>
                <a:t>仿真结果</a:t>
              </a:r>
              <a:endParaRPr lang="zh-CN" altLang="en-US" sz="2400" b="1" dirty="0">
                <a:solidFill>
                  <a:schemeClr val="bg1"/>
                </a:solidFill>
              </a:endParaRPr>
            </a:p>
          </p:txBody>
        </p:sp>
      </p:grpSp>
      <p:grpSp>
        <p:nvGrpSpPr>
          <p:cNvPr id="27" name="组合 11"/>
          <p:cNvGrpSpPr/>
          <p:nvPr/>
        </p:nvGrpSpPr>
        <p:grpSpPr bwMode="auto">
          <a:xfrm>
            <a:off x="150727" y="25400"/>
            <a:ext cx="761752" cy="7572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椭圆 28"/>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1073743239" name="图片 1073743238" descr="0abb97ba6e7bc130c46c1daf884d407"/>
          <p:cNvPicPr>
            <a:picLocks noChangeAspect="1"/>
          </p:cNvPicPr>
          <p:nvPr/>
        </p:nvPicPr>
        <p:blipFill>
          <a:blip r:embed="rId2" cstate="print"/>
          <a:stretch>
            <a:fillRect/>
          </a:stretch>
        </p:blipFill>
        <p:spPr>
          <a:xfrm>
            <a:off x="0" y="1616075"/>
            <a:ext cx="7059930" cy="4375785"/>
          </a:xfrm>
          <a:prstGeom prst="rect">
            <a:avLst/>
          </a:prstGeom>
          <a:noFill/>
          <a:ln w="9525">
            <a:noFill/>
          </a:ln>
        </p:spPr>
      </p:pic>
      <p:grpSp>
        <p:nvGrpSpPr>
          <p:cNvPr id="1073743240" name="组合 1073743239"/>
          <p:cNvGrpSpPr/>
          <p:nvPr/>
        </p:nvGrpSpPr>
        <p:grpSpPr>
          <a:xfrm>
            <a:off x="0" y="598170"/>
            <a:ext cx="7927975" cy="6172200"/>
            <a:chOff x="3674" y="864704"/>
            <a:chExt cx="7171" cy="6082"/>
          </a:xfrm>
        </p:grpSpPr>
        <p:grpSp>
          <p:nvGrpSpPr>
            <p:cNvPr id="1073743241" name="组合 1073743240"/>
            <p:cNvGrpSpPr/>
            <p:nvPr/>
          </p:nvGrpSpPr>
          <p:grpSpPr>
            <a:xfrm>
              <a:off x="3674" y="864704"/>
              <a:ext cx="7171" cy="6082"/>
              <a:chOff x="3663" y="864717"/>
              <a:chExt cx="7204" cy="6061"/>
            </a:xfrm>
          </p:grpSpPr>
          <p:grpSp>
            <p:nvGrpSpPr>
              <p:cNvPr id="1073743242" name="组合 1073743241"/>
              <p:cNvGrpSpPr/>
              <p:nvPr/>
            </p:nvGrpSpPr>
            <p:grpSpPr>
              <a:xfrm>
                <a:off x="3663" y="864717"/>
                <a:ext cx="7204" cy="6061"/>
                <a:chOff x="3663" y="864717"/>
                <a:chExt cx="7204" cy="6061"/>
              </a:xfrm>
            </p:grpSpPr>
            <p:pic>
              <p:nvPicPr>
                <p:cNvPr id="1073743243" name="图片 1073743242"/>
                <p:cNvPicPr>
                  <a:picLocks noChangeAspect="1"/>
                </p:cNvPicPr>
                <p:nvPr/>
              </p:nvPicPr>
              <p:blipFill>
                <a:blip r:embed="rId3" cstate="print"/>
                <a:stretch>
                  <a:fillRect/>
                </a:stretch>
              </p:blipFill>
              <p:spPr>
                <a:xfrm>
                  <a:off x="3663" y="864717"/>
                  <a:ext cx="7204" cy="6061"/>
                </a:xfrm>
                <a:prstGeom prst="rect">
                  <a:avLst/>
                </a:prstGeom>
                <a:noFill/>
                <a:ln w="9525">
                  <a:noFill/>
                </a:ln>
              </p:spPr>
            </p:pic>
            <p:graphicFrame>
              <p:nvGraphicFramePr>
                <p:cNvPr id="1073743244" name="对象 1073743243"/>
                <p:cNvGraphicFramePr/>
                <p:nvPr/>
              </p:nvGraphicFramePr>
              <p:xfrm>
                <a:off x="6825" y="870378"/>
                <a:ext cx="634" cy="318"/>
              </p:xfrm>
              <a:graphic>
                <a:graphicData uri="http://schemas.openxmlformats.org/presentationml/2006/ole">
                  <mc:AlternateContent xmlns:mc="http://schemas.openxmlformats.org/markup-compatibility/2006">
                    <mc:Choice xmlns:v="urn:schemas-microsoft-com:vml" Requires="v">
                      <p:oleObj spid="_x0000_s6145" name="" r:id="rId4" imgW="10972800" imgH="5486400" progId="">
                        <p:embed/>
                      </p:oleObj>
                    </mc:Choice>
                    <mc:Fallback>
                      <p:oleObj name="" r:id="rId4" imgW="10972800" imgH="5486400" progId="">
                        <p:embed/>
                        <p:pic>
                          <p:nvPicPr>
                            <p:cNvPr id="0" name="图片 6144" descr="image46"/>
                            <p:cNvPicPr/>
                            <p:nvPr/>
                          </p:nvPicPr>
                          <p:blipFill>
                            <a:blip r:embed="rId5"/>
                            <a:stretch>
                              <a:fillRect/>
                            </a:stretch>
                          </p:blipFill>
                          <p:spPr>
                            <a:xfrm>
                              <a:off x="6825" y="870378"/>
                              <a:ext cx="634" cy="318"/>
                            </a:xfrm>
                            <a:prstGeom prst="rect">
                              <a:avLst/>
                            </a:prstGeom>
                            <a:solidFill>
                              <a:srgbClr val="FFFFFF"/>
                            </a:solidFill>
                            <a:ln w="38100">
                              <a:noFill/>
                            </a:ln>
                          </p:spPr>
                        </p:pic>
                      </p:oleObj>
                    </mc:Fallback>
                  </mc:AlternateContent>
                </a:graphicData>
              </a:graphic>
            </p:graphicFrame>
          </p:grpSp>
          <p:pic>
            <p:nvPicPr>
              <p:cNvPr id="1073743245" name="图片 1073743244" descr="722d5dd940a26e12e1e324ed0e94ca6"/>
              <p:cNvPicPr>
                <a:picLocks noChangeAspect="1"/>
              </p:cNvPicPr>
              <p:nvPr/>
            </p:nvPicPr>
            <p:blipFill>
              <a:blip r:embed="rId6" cstate="print"/>
              <a:stretch>
                <a:fillRect/>
              </a:stretch>
            </p:blipFill>
            <p:spPr>
              <a:xfrm>
                <a:off x="7026" y="865282"/>
                <a:ext cx="3048" cy="911"/>
              </a:xfrm>
              <a:prstGeom prst="rect">
                <a:avLst/>
              </a:prstGeom>
              <a:noFill/>
              <a:ln w="9525">
                <a:noFill/>
              </a:ln>
            </p:spPr>
          </p:pic>
        </p:grpSp>
        <p:sp>
          <p:nvSpPr>
            <p:cNvPr id="1073743246" name="矩形 1073743245"/>
            <p:cNvSpPr/>
            <p:nvPr/>
          </p:nvSpPr>
          <p:spPr>
            <a:xfrm>
              <a:off x="7028" y="865276"/>
              <a:ext cx="3023" cy="934"/>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36" name="组合 35"/>
          <p:cNvGrpSpPr/>
          <p:nvPr/>
        </p:nvGrpSpPr>
        <p:grpSpPr>
          <a:xfrm>
            <a:off x="8060055" y="3966845"/>
            <a:ext cx="3840480" cy="1157605"/>
            <a:chOff x="6923078" y="5527407"/>
            <a:chExt cx="4472272" cy="2277492"/>
          </a:xfrm>
        </p:grpSpPr>
        <p:sp>
          <p:nvSpPr>
            <p:cNvPr id="34" name="文本框 33"/>
            <p:cNvSpPr txBox="1"/>
            <p:nvPr/>
          </p:nvSpPr>
          <p:spPr>
            <a:xfrm>
              <a:off x="7036955" y="5538815"/>
              <a:ext cx="4358395" cy="1996397"/>
            </a:xfrm>
            <a:prstGeom prst="rect">
              <a:avLst/>
            </a:prstGeom>
            <a:noFill/>
          </p:spPr>
          <p:txBody>
            <a:bodyPr wrap="square" rtlCol="0">
              <a:spAutoFit/>
            </a:bodyPr>
            <a:lstStyle/>
            <a:p>
              <a:r>
                <a:rPr lang="zh-CN" altLang="en-US" sz="2000" dirty="0">
                  <a:solidFill>
                    <a:schemeClr val="tx1"/>
                  </a:solidFill>
                </a:rPr>
                <a:t>码率损失：</a:t>
              </a:r>
              <a:r>
                <a:rPr lang="en-US" altLang="zh-CN" sz="2000" dirty="0">
                  <a:solidFill>
                    <a:schemeClr val="accent3">
                      <a:lumMod val="50000"/>
                    </a:schemeClr>
                  </a:solidFill>
                </a:rPr>
                <a:t>5.6%</a:t>
              </a:r>
              <a:endParaRPr lang="en-US" altLang="zh-CN" sz="2000" dirty="0">
                <a:solidFill>
                  <a:schemeClr val="accent3">
                    <a:lumMod val="50000"/>
                  </a:schemeClr>
                </a:solidFill>
              </a:endParaRPr>
            </a:p>
            <a:p>
              <a:r>
                <a:rPr lang="zh-CN" altLang="en-US" sz="2000" dirty="0"/>
                <a:t>错误平台：</a:t>
              </a:r>
              <a:r>
                <a:rPr lang="en-US" altLang="zh-CN" sz="2000" dirty="0">
                  <a:solidFill>
                    <a:schemeClr val="accent3">
                      <a:lumMod val="50000"/>
                    </a:schemeClr>
                  </a:solidFill>
                  <a:sym typeface="+mn-ea"/>
                </a:rPr>
                <a:t>10</a:t>
              </a:r>
              <a:r>
                <a:rPr lang="en-US" altLang="zh-CN" sz="2000" baseline="30000" dirty="0">
                  <a:solidFill>
                    <a:schemeClr val="accent3">
                      <a:lumMod val="50000"/>
                    </a:schemeClr>
                  </a:solidFill>
                  <a:sym typeface="+mn-ea"/>
                </a:rPr>
                <a:t>-5</a:t>
              </a:r>
              <a:r>
                <a:rPr lang="zh-CN" altLang="en-US" sz="2000" dirty="0"/>
                <a:t>降至</a:t>
              </a:r>
              <a:r>
                <a:rPr lang="en-US" altLang="zh-CN" sz="2000" dirty="0">
                  <a:solidFill>
                    <a:schemeClr val="accent3">
                      <a:lumMod val="50000"/>
                    </a:schemeClr>
                  </a:solidFill>
                </a:rPr>
                <a:t>10</a:t>
              </a:r>
              <a:r>
                <a:rPr lang="en-US" altLang="zh-CN" sz="2000" baseline="30000" dirty="0">
                  <a:solidFill>
                    <a:schemeClr val="accent3">
                      <a:lumMod val="50000"/>
                    </a:schemeClr>
                  </a:solidFill>
                </a:rPr>
                <a:t>-6</a:t>
              </a:r>
              <a:r>
                <a:rPr lang="zh-CN" altLang="en-US" sz="2000" dirty="0">
                  <a:solidFill>
                    <a:schemeClr val="accent3">
                      <a:lumMod val="50000"/>
                    </a:schemeClr>
                  </a:solidFill>
                </a:rPr>
                <a:t>以下；</a:t>
              </a:r>
              <a:endParaRPr lang="zh-CN" altLang="en-US" sz="2000" dirty="0"/>
            </a:p>
            <a:p>
              <a:r>
                <a:rPr lang="zh-CN" altLang="en-US" sz="2000" dirty="0">
                  <a:solidFill>
                    <a:schemeClr val="tx1"/>
                  </a:solidFill>
                </a:rPr>
                <a:t>随机方案</a:t>
              </a:r>
              <a:r>
                <a:rPr lang="zh-CN" altLang="en-US" sz="2000" dirty="0">
                  <a:solidFill>
                    <a:schemeClr val="accent3">
                      <a:lumMod val="50000"/>
                    </a:schemeClr>
                  </a:solidFill>
                </a:rPr>
                <a:t>无显著改善</a:t>
              </a:r>
              <a:r>
                <a:rPr lang="zh-CN" altLang="en-US" sz="1400" dirty="0"/>
                <a:t>。</a:t>
              </a:r>
              <a:endParaRPr lang="zh-CN" altLang="en-US" sz="1400" dirty="0"/>
            </a:p>
          </p:txBody>
        </p:sp>
        <p:sp>
          <p:nvSpPr>
            <p:cNvPr id="35" name="圆角矩形 34"/>
            <p:cNvSpPr/>
            <p:nvPr/>
          </p:nvSpPr>
          <p:spPr>
            <a:xfrm>
              <a:off x="6923078" y="5527407"/>
              <a:ext cx="4255609" cy="2277492"/>
            </a:xfrm>
            <a:prstGeom prst="round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060055" y="2187575"/>
            <a:ext cx="2878455" cy="1322070"/>
          </a:xfrm>
          <a:prstGeom prst="rect">
            <a:avLst/>
          </a:prstGeom>
          <a:noFill/>
          <a:ln>
            <a:solidFill>
              <a:schemeClr val="tx1"/>
            </a:solidFill>
          </a:ln>
        </p:spPr>
        <p:txBody>
          <a:bodyPr wrap="square" rtlCol="0">
            <a:spAutoFit/>
          </a:bodyPr>
          <a:lstStyle/>
          <a:p>
            <a:r>
              <a:rPr lang="zh-CN" altLang="zh-CN" sz="2000" dirty="0" smtClean="0"/>
              <a:t>（</a:t>
            </a:r>
            <a:r>
              <a:rPr lang="en-US" altLang="zh-CN" sz="2000" dirty="0" smtClean="0"/>
              <a:t>96,48</a:t>
            </a:r>
            <a:r>
              <a:rPr lang="zh-CN" altLang="zh-CN" sz="2000" dirty="0" smtClean="0"/>
              <a:t>）</a:t>
            </a:r>
            <a:r>
              <a:rPr lang="en-US" altLang="zh-CN" sz="2000" dirty="0" smtClean="0"/>
              <a:t>MacKay</a:t>
            </a:r>
            <a:r>
              <a:rPr lang="zh-CN" altLang="zh-CN" sz="2000" dirty="0" smtClean="0"/>
              <a:t>码</a:t>
            </a:r>
            <a:endParaRPr lang="en-US" altLang="zh-CN" sz="2000" dirty="0" smtClean="0"/>
          </a:p>
          <a:p>
            <a:r>
              <a:rPr lang="zh-CN" altLang="en-US" sz="2000" dirty="0"/>
              <a:t>信道：</a:t>
            </a:r>
            <a:r>
              <a:rPr lang="en-US" altLang="zh-CN" sz="2000" dirty="0"/>
              <a:t>BI-AWGN</a:t>
            </a:r>
            <a:endParaRPr lang="en-US" altLang="zh-CN" sz="2000" dirty="0"/>
          </a:p>
          <a:p>
            <a:r>
              <a:rPr lang="zh-CN" altLang="en-US" sz="2000" dirty="0" smtClean="0"/>
              <a:t>子译码器：</a:t>
            </a:r>
            <a:r>
              <a:rPr lang="en-US" altLang="zh-CN" sz="2000" dirty="0" smtClean="0"/>
              <a:t>log-SPA</a:t>
            </a:r>
            <a:endParaRPr lang="en-US" altLang="zh-CN" sz="2000" dirty="0" smtClean="0"/>
          </a:p>
          <a:p>
            <a:r>
              <a:rPr lang="zh-CN" altLang="en-US" sz="2000" dirty="0"/>
              <a:t>比特剔除位数：</a:t>
            </a:r>
            <a:r>
              <a:rPr lang="en-US" altLang="zh-CN" sz="2000" dirty="0"/>
              <a:t>5</a:t>
            </a:r>
            <a:endParaRPr lang="en-US" altLang="zh-CN" sz="2000" dirty="0" smtClean="0"/>
          </a:p>
        </p:txBody>
      </p:sp>
      <p:cxnSp>
        <p:nvCxnSpPr>
          <p:cNvPr id="3" name="直接连接符 2"/>
          <p:cNvCxnSpPr/>
          <p:nvPr/>
        </p:nvCxnSpPr>
        <p:spPr>
          <a:xfrm>
            <a:off x="700405" y="4717415"/>
            <a:ext cx="6904990" cy="952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05790" y="5597525"/>
            <a:ext cx="6957060" cy="1270"/>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3743240"/>
                                        </p:tgtEl>
                                        <p:attrNameLst>
                                          <p:attrName>style.visibility</p:attrName>
                                        </p:attrNameLst>
                                      </p:cBhvr>
                                      <p:to>
                                        <p:strVal val="visible"/>
                                      </p:to>
                                    </p:set>
                                    <p:animEffect transition="in" filter="blinds(horizontal)">
                                      <p:cBhvr>
                                        <p:cTn id="7" dur="500"/>
                                        <p:tgtEl>
                                          <p:spTgt spid="1073743240"/>
                                        </p:tgtEl>
                                      </p:cBhvr>
                                    </p:animEffect>
                                  </p:childTnLst>
                                </p:cTn>
                              </p:par>
                              <p:par>
                                <p:cTn id="8" presetID="22" presetClass="exit" presetSubtype="4" fill="hold" nodeType="withEffect">
                                  <p:stCondLst>
                                    <p:cond delay="0"/>
                                  </p:stCondLst>
                                  <p:childTnLst>
                                    <p:animEffect transition="out" filter="wipe(down)">
                                      <p:cBhvr>
                                        <p:cTn id="9" dur="500"/>
                                        <p:tgtEl>
                                          <p:spTgt spid="1073743239"/>
                                        </p:tgtEl>
                                      </p:cBhvr>
                                    </p:animEffect>
                                    <p:set>
                                      <p:cBhvr>
                                        <p:cTn id="10" dur="1" fill="hold">
                                          <p:stCondLst>
                                            <p:cond delay="499"/>
                                          </p:stCondLst>
                                        </p:cTn>
                                        <p:tgtEl>
                                          <p:spTgt spid="10737432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2"/>
          <p:cNvSpPr txBox="1">
            <a:spLocks noChangeArrowheads="1"/>
          </p:cNvSpPr>
          <p:nvPr/>
        </p:nvSpPr>
        <p:spPr bwMode="auto">
          <a:xfrm>
            <a:off x="868363" y="25400"/>
            <a:ext cx="462946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b="1" dirty="0" smtClean="0">
                <a:solidFill>
                  <a:srgbClr val="404040"/>
                </a:solidFill>
                <a:sym typeface="+mn-ea"/>
              </a:rPr>
              <a:t>缩短码与易感比特的剔除</a:t>
            </a:r>
            <a:endParaRPr lang="zh-CN" altLang="en-US" b="1" dirty="0">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7110"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33" name="组合 11"/>
          <p:cNvGrpSpPr/>
          <p:nvPr/>
        </p:nvGrpSpPr>
        <p:grpSpPr bwMode="auto">
          <a:xfrm>
            <a:off x="150727" y="25400"/>
            <a:ext cx="761752" cy="757238"/>
            <a:chOff x="7366499" y="2234042"/>
            <a:chExt cx="1607262" cy="1607262"/>
          </a:xfrm>
        </p:grpSpPr>
        <p:sp>
          <p:nvSpPr>
            <p:cNvPr id="34" name="椭圆 33"/>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 name="椭圆 34"/>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1073743254" name="组合 1073743253"/>
          <p:cNvGrpSpPr/>
          <p:nvPr/>
        </p:nvGrpSpPr>
        <p:grpSpPr>
          <a:xfrm>
            <a:off x="-76200" y="534670"/>
            <a:ext cx="7926705" cy="6292215"/>
            <a:chOff x="5749" y="915465"/>
            <a:chExt cx="6697" cy="5998"/>
          </a:xfrm>
        </p:grpSpPr>
        <p:grpSp>
          <p:nvGrpSpPr>
            <p:cNvPr id="1073743255" name="组合 1073743254"/>
            <p:cNvGrpSpPr/>
            <p:nvPr/>
          </p:nvGrpSpPr>
          <p:grpSpPr>
            <a:xfrm>
              <a:off x="5749" y="915465"/>
              <a:ext cx="6697" cy="5998"/>
              <a:chOff x="5749" y="915465"/>
              <a:chExt cx="6697" cy="5998"/>
            </a:xfrm>
          </p:grpSpPr>
          <p:grpSp>
            <p:nvGrpSpPr>
              <p:cNvPr id="1073743256" name="组合 1073743255"/>
              <p:cNvGrpSpPr/>
              <p:nvPr/>
            </p:nvGrpSpPr>
            <p:grpSpPr>
              <a:xfrm>
                <a:off x="5749" y="915465"/>
                <a:ext cx="6697" cy="5998"/>
                <a:chOff x="3929" y="899180"/>
                <a:chExt cx="6922" cy="6075"/>
              </a:xfrm>
            </p:grpSpPr>
            <p:pic>
              <p:nvPicPr>
                <p:cNvPr id="1073743257" name="图片 1073743256"/>
                <p:cNvPicPr>
                  <a:picLocks noChangeAspect="1"/>
                </p:cNvPicPr>
                <p:nvPr/>
              </p:nvPicPr>
              <p:blipFill>
                <a:blip r:embed="rId2" cstate="print"/>
                <a:stretch>
                  <a:fillRect/>
                </a:stretch>
              </p:blipFill>
              <p:spPr>
                <a:xfrm>
                  <a:off x="3929" y="899180"/>
                  <a:ext cx="6922" cy="6075"/>
                </a:xfrm>
                <a:prstGeom prst="rect">
                  <a:avLst/>
                </a:prstGeom>
                <a:noFill/>
                <a:ln w="9525">
                  <a:noFill/>
                </a:ln>
              </p:spPr>
            </p:pic>
            <p:graphicFrame>
              <p:nvGraphicFramePr>
                <p:cNvPr id="1073743258" name="对象 1073743257"/>
                <p:cNvGraphicFramePr/>
                <p:nvPr/>
              </p:nvGraphicFramePr>
              <p:xfrm>
                <a:off x="7240" y="904990"/>
                <a:ext cx="26" cy="13"/>
              </p:xfrm>
              <a:graphic>
                <a:graphicData uri="http://schemas.openxmlformats.org/presentationml/2006/ole">
                  <mc:AlternateContent xmlns:mc="http://schemas.openxmlformats.org/markup-compatibility/2006">
                    <mc:Choice xmlns:v="urn:schemas-microsoft-com:vml" Requires="v">
                      <p:oleObj spid="_x0000_s7169" name="" r:id="rId3" imgW="10972800" imgH="5486400" progId="">
                        <p:embed/>
                      </p:oleObj>
                    </mc:Choice>
                    <mc:Fallback>
                      <p:oleObj name="" r:id="rId3" imgW="10972800" imgH="5486400" progId="">
                        <p:embed/>
                        <p:pic>
                          <p:nvPicPr>
                            <p:cNvPr id="0" name="图片 7168" descr="image46"/>
                            <p:cNvPicPr/>
                            <p:nvPr/>
                          </p:nvPicPr>
                          <p:blipFill>
                            <a:blip r:embed="rId4"/>
                            <a:stretch>
                              <a:fillRect/>
                            </a:stretch>
                          </p:blipFill>
                          <p:spPr>
                            <a:xfrm>
                              <a:off x="7240" y="904990"/>
                              <a:ext cx="26" cy="13"/>
                            </a:xfrm>
                            <a:prstGeom prst="rect">
                              <a:avLst/>
                            </a:prstGeom>
                            <a:solidFill>
                              <a:srgbClr val="FFFFFF"/>
                            </a:solidFill>
                            <a:ln w="38100">
                              <a:noFill/>
                            </a:ln>
                          </p:spPr>
                        </p:pic>
                      </p:oleObj>
                    </mc:Fallback>
                  </mc:AlternateContent>
                </a:graphicData>
              </a:graphic>
            </p:graphicFrame>
          </p:grpSp>
          <p:pic>
            <p:nvPicPr>
              <p:cNvPr id="1073743259" name="图片 1073743258" descr="b8076bab4971e73a9ebdc9b98d36540"/>
              <p:cNvPicPr>
                <a:picLocks noChangeAspect="1"/>
              </p:cNvPicPr>
              <p:nvPr/>
            </p:nvPicPr>
            <p:blipFill>
              <a:blip r:embed="rId5" cstate="print"/>
              <a:stretch>
                <a:fillRect/>
              </a:stretch>
            </p:blipFill>
            <p:spPr>
              <a:xfrm>
                <a:off x="8423" y="916036"/>
                <a:ext cx="3286" cy="943"/>
              </a:xfrm>
              <a:prstGeom prst="rect">
                <a:avLst/>
              </a:prstGeom>
              <a:noFill/>
              <a:ln w="9525">
                <a:noFill/>
              </a:ln>
            </p:spPr>
          </p:pic>
        </p:grpSp>
        <p:sp>
          <p:nvSpPr>
            <p:cNvPr id="1073743260" name="矩形 1073743259"/>
            <p:cNvSpPr/>
            <p:nvPr/>
          </p:nvSpPr>
          <p:spPr>
            <a:xfrm>
              <a:off x="8456" y="916007"/>
              <a:ext cx="3300" cy="1006"/>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sp>
        <p:nvSpPr>
          <p:cNvPr id="10" name="文本框 9"/>
          <p:cNvSpPr txBox="1"/>
          <p:nvPr/>
        </p:nvSpPr>
        <p:spPr>
          <a:xfrm>
            <a:off x="7662779" y="1850624"/>
            <a:ext cx="3860165" cy="1322070"/>
          </a:xfrm>
          <a:prstGeom prst="rect">
            <a:avLst/>
          </a:prstGeom>
          <a:noFill/>
          <a:ln>
            <a:solidFill>
              <a:schemeClr val="tx1"/>
            </a:solidFill>
          </a:ln>
        </p:spPr>
        <p:txBody>
          <a:bodyPr wrap="square" rtlCol="0">
            <a:spAutoFit/>
          </a:bodyPr>
          <a:lstStyle/>
          <a:p>
            <a:r>
              <a:rPr lang="zh-CN" altLang="zh-CN" sz="2000" dirty="0" smtClean="0"/>
              <a:t>原码：（</a:t>
            </a:r>
            <a:r>
              <a:rPr lang="en-US" altLang="zh-CN" sz="2000" dirty="0" smtClean="0"/>
              <a:t>1057,813</a:t>
            </a:r>
            <a:r>
              <a:rPr lang="zh-CN" altLang="zh-CN" sz="2000" dirty="0" smtClean="0"/>
              <a:t>）</a:t>
            </a:r>
            <a:r>
              <a:rPr lang="en-US" altLang="zh-CN" sz="2000" dirty="0" smtClean="0"/>
              <a:t>MacKay</a:t>
            </a:r>
            <a:r>
              <a:rPr lang="zh-CN" altLang="zh-CN" sz="2000" dirty="0" smtClean="0"/>
              <a:t>码</a:t>
            </a:r>
            <a:endParaRPr lang="en-US" altLang="zh-CN" sz="2000" dirty="0" smtClean="0"/>
          </a:p>
          <a:p>
            <a:r>
              <a:rPr lang="zh-CN" altLang="en-US" sz="2000" dirty="0"/>
              <a:t>信道：</a:t>
            </a:r>
            <a:r>
              <a:rPr lang="en-US" altLang="zh-CN" sz="2000" dirty="0"/>
              <a:t>BI-AWGN</a:t>
            </a:r>
            <a:endParaRPr lang="en-US" altLang="zh-CN" sz="2000" dirty="0"/>
          </a:p>
          <a:p>
            <a:r>
              <a:rPr lang="zh-CN" altLang="en-US" sz="2000" dirty="0" smtClean="0"/>
              <a:t>子译码器：</a:t>
            </a:r>
            <a:r>
              <a:rPr lang="en-US" altLang="zh-CN" sz="2000" dirty="0" smtClean="0"/>
              <a:t>log-SPA</a:t>
            </a:r>
            <a:endParaRPr lang="en-US" altLang="zh-CN" sz="2000" dirty="0" smtClean="0"/>
          </a:p>
          <a:p>
            <a:r>
              <a:rPr lang="zh-CN" altLang="en-US" sz="2000" dirty="0"/>
              <a:t>比特剔除位数：</a:t>
            </a:r>
            <a:r>
              <a:rPr lang="en-US" altLang="zh-CN" sz="2000" dirty="0"/>
              <a:t>48</a:t>
            </a:r>
            <a:r>
              <a:rPr lang="zh-CN" altLang="en-US" sz="2000" dirty="0"/>
              <a:t>、</a:t>
            </a:r>
            <a:r>
              <a:rPr lang="en-US" altLang="zh-CN" sz="2000" dirty="0"/>
              <a:t>24</a:t>
            </a:r>
            <a:endParaRPr lang="en-US" altLang="zh-CN" sz="2000" dirty="0" smtClean="0"/>
          </a:p>
        </p:txBody>
      </p:sp>
      <p:grpSp>
        <p:nvGrpSpPr>
          <p:cNvPr id="2" name="组合 1"/>
          <p:cNvGrpSpPr/>
          <p:nvPr/>
        </p:nvGrpSpPr>
        <p:grpSpPr>
          <a:xfrm>
            <a:off x="7662545" y="4001135"/>
            <a:ext cx="3982085" cy="1329055"/>
            <a:chOff x="7058710" y="5527407"/>
            <a:chExt cx="4413231" cy="2187094"/>
          </a:xfrm>
        </p:grpSpPr>
        <p:sp>
          <p:nvSpPr>
            <p:cNvPr id="3" name="文本框 2"/>
            <p:cNvSpPr txBox="1"/>
            <p:nvPr/>
          </p:nvSpPr>
          <p:spPr>
            <a:xfrm>
              <a:off x="7193830" y="5538902"/>
              <a:ext cx="4278111" cy="2175599"/>
            </a:xfrm>
            <a:prstGeom prst="rect">
              <a:avLst/>
            </a:prstGeom>
            <a:noFill/>
          </p:spPr>
          <p:txBody>
            <a:bodyPr wrap="square" rtlCol="0">
              <a:spAutoFit/>
            </a:bodyPr>
            <a:lstStyle/>
            <a:p>
              <a:r>
                <a:rPr lang="zh-CN" altLang="en-US" sz="2000" dirty="0">
                  <a:solidFill>
                    <a:schemeClr val="tx1"/>
                  </a:solidFill>
                </a:rPr>
                <a:t>码率损失：</a:t>
              </a:r>
              <a:r>
                <a:rPr lang="en-US" altLang="zh-CN" sz="2000" dirty="0">
                  <a:solidFill>
                    <a:schemeClr val="tx1"/>
                  </a:solidFill>
                </a:rPr>
                <a:t>1.4</a:t>
              </a:r>
              <a:r>
                <a:rPr lang="en-US" altLang="zh-CN" sz="2000" dirty="0">
                  <a:solidFill>
                    <a:schemeClr val="accent3">
                      <a:lumMod val="50000"/>
                    </a:schemeClr>
                  </a:solidFill>
                </a:rPr>
                <a:t>%</a:t>
              </a:r>
              <a:r>
                <a:rPr lang="zh-CN" altLang="en-US" sz="2000" dirty="0">
                  <a:solidFill>
                    <a:schemeClr val="accent3">
                      <a:lumMod val="50000"/>
                    </a:schemeClr>
                  </a:solidFill>
                </a:rPr>
                <a:t>；</a:t>
              </a:r>
              <a:endParaRPr lang="zh-CN" altLang="en-US" sz="2000" dirty="0">
                <a:solidFill>
                  <a:schemeClr val="accent3">
                    <a:lumMod val="50000"/>
                  </a:schemeClr>
                </a:solidFill>
              </a:endParaRPr>
            </a:p>
            <a:p>
              <a:r>
                <a:rPr lang="zh-CN" altLang="en-US" sz="2000" dirty="0">
                  <a:sym typeface="+mn-ea"/>
                </a:rPr>
                <a:t>错误平台：</a:t>
              </a:r>
              <a:r>
                <a:rPr lang="en-US" altLang="zh-CN" sz="2000" dirty="0">
                  <a:solidFill>
                    <a:schemeClr val="accent3">
                      <a:lumMod val="50000"/>
                    </a:schemeClr>
                  </a:solidFill>
                  <a:sym typeface="+mn-ea"/>
                </a:rPr>
                <a:t>10</a:t>
              </a:r>
              <a:r>
                <a:rPr lang="en-US" altLang="zh-CN" sz="2000" baseline="30000" dirty="0">
                  <a:solidFill>
                    <a:schemeClr val="accent3">
                      <a:lumMod val="50000"/>
                    </a:schemeClr>
                  </a:solidFill>
                  <a:sym typeface="+mn-ea"/>
                </a:rPr>
                <a:t>-7</a:t>
              </a:r>
              <a:r>
                <a:rPr lang="zh-CN" altLang="en-US" sz="2000" dirty="0">
                  <a:sym typeface="+mn-ea"/>
                </a:rPr>
                <a:t>有效降低至</a:t>
              </a:r>
              <a:r>
                <a:rPr lang="en-US" altLang="zh-CN" sz="2000" dirty="0">
                  <a:solidFill>
                    <a:schemeClr val="accent3">
                      <a:lumMod val="50000"/>
                    </a:schemeClr>
                  </a:solidFill>
                  <a:sym typeface="+mn-ea"/>
                </a:rPr>
                <a:t>10</a:t>
              </a:r>
              <a:r>
                <a:rPr lang="en-US" altLang="zh-CN" sz="2000" baseline="30000" dirty="0">
                  <a:solidFill>
                    <a:schemeClr val="accent3">
                      <a:lumMod val="50000"/>
                    </a:schemeClr>
                  </a:solidFill>
                  <a:sym typeface="+mn-ea"/>
                </a:rPr>
                <a:t>-8</a:t>
              </a:r>
              <a:endParaRPr lang="zh-CN" altLang="en-US" sz="2000" dirty="0">
                <a:solidFill>
                  <a:schemeClr val="accent3">
                    <a:lumMod val="50000"/>
                  </a:schemeClr>
                </a:solidFill>
              </a:endParaRPr>
            </a:p>
            <a:p>
              <a:r>
                <a:rPr lang="en-US" altLang="zh-CN" sz="2000" dirty="0">
                  <a:solidFill>
                    <a:schemeClr val="tx1"/>
                  </a:solidFill>
                </a:rPr>
                <a:t>BER=10</a:t>
              </a:r>
              <a:r>
                <a:rPr lang="en-US" altLang="zh-CN" sz="2000" baseline="30000" dirty="0">
                  <a:solidFill>
                    <a:schemeClr val="tx1"/>
                  </a:solidFill>
                </a:rPr>
                <a:t>-7</a:t>
              </a:r>
              <a:r>
                <a:rPr lang="zh-CN" altLang="en-US" sz="2000" dirty="0">
                  <a:solidFill>
                    <a:schemeClr val="tx1"/>
                  </a:solidFill>
                </a:rPr>
                <a:t>，定位准则间</a:t>
              </a:r>
              <a:r>
                <a:rPr lang="en-US" altLang="zh-CN" sz="2000" dirty="0">
                  <a:solidFill>
                    <a:schemeClr val="accent3">
                      <a:lumMod val="50000"/>
                    </a:schemeClr>
                  </a:solidFill>
                </a:rPr>
                <a:t>0.3dB</a:t>
              </a:r>
              <a:r>
                <a:rPr lang="zh-CN" altLang="en-US" sz="2000" dirty="0">
                  <a:solidFill>
                    <a:schemeClr val="accent3">
                      <a:lumMod val="50000"/>
                    </a:schemeClr>
                  </a:solidFill>
                </a:rPr>
                <a:t>；</a:t>
              </a:r>
              <a:r>
                <a:rPr lang="zh-CN" altLang="en-US" sz="2000" dirty="0">
                  <a:solidFill>
                    <a:schemeClr val="tx1"/>
                  </a:solidFill>
                </a:rPr>
                <a:t>较原码</a:t>
              </a:r>
              <a:r>
                <a:rPr lang="en-US" altLang="zh-CN" sz="2000" dirty="0">
                  <a:solidFill>
                    <a:schemeClr val="accent3">
                      <a:lumMod val="50000"/>
                    </a:schemeClr>
                  </a:solidFill>
                </a:rPr>
                <a:t>0.8dB</a:t>
              </a:r>
              <a:r>
                <a:rPr lang="zh-CN" altLang="en-US" sz="2000" dirty="0">
                  <a:solidFill>
                    <a:schemeClr val="accent3">
                      <a:lumMod val="50000"/>
                    </a:schemeClr>
                  </a:solidFill>
                </a:rPr>
                <a:t>；</a:t>
              </a:r>
              <a:endParaRPr lang="zh-CN" altLang="en-US" sz="2000" dirty="0">
                <a:solidFill>
                  <a:schemeClr val="accent3">
                    <a:lumMod val="50000"/>
                  </a:schemeClr>
                </a:solidFill>
              </a:endParaRPr>
            </a:p>
          </p:txBody>
        </p:sp>
        <p:sp>
          <p:nvSpPr>
            <p:cNvPr id="6" name="圆角矩形 5"/>
            <p:cNvSpPr/>
            <p:nvPr/>
          </p:nvSpPr>
          <p:spPr>
            <a:xfrm>
              <a:off x="7058710" y="5527407"/>
              <a:ext cx="4278815" cy="2187094"/>
            </a:xfrm>
            <a:prstGeom prst="round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361305" y="80012"/>
            <a:ext cx="2673350" cy="707390"/>
            <a:chOff x="844" y="1550"/>
            <a:chExt cx="4210" cy="1114"/>
          </a:xfrm>
        </p:grpSpPr>
        <p:sp>
          <p:nvSpPr>
            <p:cNvPr id="12" name="圆角矩形 11"/>
            <p:cNvSpPr/>
            <p:nvPr/>
          </p:nvSpPr>
          <p:spPr>
            <a:xfrm>
              <a:off x="844" y="1550"/>
              <a:ext cx="4210" cy="1114"/>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文本框 12"/>
            <p:cNvSpPr txBox="1">
              <a:spLocks noChangeArrowheads="1"/>
            </p:cNvSpPr>
            <p:nvPr/>
          </p:nvSpPr>
          <p:spPr bwMode="auto">
            <a:xfrm>
              <a:off x="1821" y="1733"/>
              <a:ext cx="220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a:solidFill>
                    <a:schemeClr val="bg1"/>
                  </a:solidFill>
                </a:rPr>
                <a:t>仿真结果</a:t>
              </a:r>
              <a:endParaRPr lang="zh-CN" altLang="en-US" sz="2400" b="1" dirty="0">
                <a:solidFill>
                  <a:schemeClr val="bg1"/>
                </a:solidFill>
              </a:endParaRPr>
            </a:p>
          </p:txBody>
        </p:sp>
      </p:grpSp>
      <p:cxnSp>
        <p:nvCxnSpPr>
          <p:cNvPr id="14" name="直接连接符 13"/>
          <p:cNvCxnSpPr/>
          <p:nvPr/>
        </p:nvCxnSpPr>
        <p:spPr>
          <a:xfrm>
            <a:off x="532765" y="5405755"/>
            <a:ext cx="6904990" cy="9525"/>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5790" y="6118225"/>
            <a:ext cx="6957060" cy="1270"/>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5173035" y="5221605"/>
            <a:ext cx="1544692" cy="744220"/>
            <a:chOff x="8606" y="8466"/>
            <a:chExt cx="1635" cy="1172"/>
          </a:xfrm>
        </p:grpSpPr>
        <p:sp>
          <p:nvSpPr>
            <p:cNvPr id="17" name="空心弧 16"/>
            <p:cNvSpPr/>
            <p:nvPr/>
          </p:nvSpPr>
          <p:spPr>
            <a:xfrm rot="10800000">
              <a:off x="8606" y="8466"/>
              <a:ext cx="1635" cy="625"/>
            </a:xfrm>
            <a:prstGeom prst="blockArc">
              <a:avLst>
                <a:gd name="adj1" fmla="val 10800000"/>
                <a:gd name="adj2" fmla="val 0"/>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8965" y="9058"/>
              <a:ext cx="1115" cy="580"/>
            </a:xfrm>
            <a:prstGeom prst="rect">
              <a:avLst/>
            </a:prstGeom>
            <a:noFill/>
          </p:spPr>
          <p:txBody>
            <a:bodyPr wrap="square" rtlCol="0">
              <a:spAutoFit/>
            </a:bodyPr>
            <a:lstStyle/>
            <a:p>
              <a:r>
                <a:rPr lang="en-US" altLang="zh-CN" b="1"/>
                <a:t>0.8dB</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3"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47" name="文本框 2"/>
          <p:cNvSpPr txBox="1">
            <a:spLocks noChangeArrowheads="1"/>
          </p:cNvSpPr>
          <p:nvPr/>
        </p:nvSpPr>
        <p:spPr bwMode="auto">
          <a:xfrm>
            <a:off x="6003496" y="3001190"/>
            <a:ext cx="5708650" cy="8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sz="3600" b="1" dirty="0">
                <a:solidFill>
                  <a:srgbClr val="4B649F"/>
                </a:solidFill>
              </a:rPr>
              <a:t>05 </a:t>
            </a:r>
            <a:r>
              <a:rPr lang="zh-CN" altLang="en-US" sz="3600" b="1" dirty="0">
                <a:solidFill>
                  <a:srgbClr val="4B649F"/>
                </a:solidFill>
              </a:rPr>
              <a:t>结论</a:t>
            </a:r>
            <a:endParaRPr lang="zh-CN" altLang="en-US" sz="3600" b="1" dirty="0">
              <a:solidFill>
                <a:srgbClr val="4B649F"/>
              </a:solidFill>
            </a:endParaRPr>
          </a:p>
        </p:txBody>
      </p:sp>
      <p:grpSp>
        <p:nvGrpSpPr>
          <p:cNvPr id="31749" name="组合 5"/>
          <p:cNvGrpSpPr/>
          <p:nvPr/>
        </p:nvGrpSpPr>
        <p:grpSpPr bwMode="auto">
          <a:xfrm>
            <a:off x="1519238" y="2232025"/>
            <a:ext cx="2581275" cy="2582863"/>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54"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31750" name="图片 9"/>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10"/>
          <p:cNvPicPr>
            <a:picLocks noChangeAspect="1" noChangeArrowheads="1"/>
          </p:cNvPicPr>
          <p:nvPr/>
        </p:nvPicPr>
        <p:blipFill>
          <a:blip r:embed="rId2" cstate="screen"/>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38"/>
          <p:cNvGrpSpPr/>
          <p:nvPr/>
        </p:nvGrpSpPr>
        <p:grpSpPr bwMode="auto">
          <a:xfrm>
            <a:off x="1470979" y="2232025"/>
            <a:ext cx="2677792" cy="2534167"/>
            <a:chOff x="9444839" y="2234042"/>
            <a:chExt cx="1607262" cy="1607262"/>
          </a:xfrm>
        </p:grpSpPr>
        <p:sp>
          <p:nvSpPr>
            <p:cNvPr id="12" name="椭圆 11"/>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椭圆 12"/>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stretch>
            <a:fillRect/>
          </a:stretch>
        </p:blipFill>
        <p:spPr>
          <a:xfrm>
            <a:off x="868045" y="728980"/>
            <a:ext cx="10246995" cy="3718560"/>
          </a:xfrm>
          <a:prstGeom prst="rect">
            <a:avLst/>
          </a:prstGeom>
        </p:spPr>
      </p:pic>
      <p:pic>
        <p:nvPicPr>
          <p:cNvPr id="39938" name="图片 1"/>
          <p:cNvPicPr>
            <a:picLocks noChangeAspect="1" noChangeArrowheads="1"/>
          </p:cNvPicPr>
          <p:nvPr/>
        </p:nvPicPr>
        <p:blipFill>
          <a:blip r:embed="rId2"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文本框 2"/>
          <p:cNvSpPr txBox="1">
            <a:spLocks noChangeArrowheads="1"/>
          </p:cNvSpPr>
          <p:nvPr/>
        </p:nvSpPr>
        <p:spPr bwMode="auto">
          <a:xfrm>
            <a:off x="868363" y="-12065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结论</a:t>
            </a:r>
            <a:endParaRPr lang="zh-CN" altLang="en-US" b="1" dirty="0">
              <a:solidFill>
                <a:srgbClr val="4B649F"/>
              </a:solidFill>
            </a:endParaRPr>
          </a:p>
        </p:txBody>
      </p:sp>
      <p:cxnSp>
        <p:nvCxnSpPr>
          <p:cNvPr id="4" name="直接连接符 3"/>
          <p:cNvCxnSpPr/>
          <p:nvPr/>
        </p:nvCxnSpPr>
        <p:spPr>
          <a:xfrm>
            <a:off x="0" y="619125"/>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9942"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useBgFill="1">
        <p:nvSpPr>
          <p:cNvPr id="24" name="虚尾箭头 23"/>
          <p:cNvSpPr/>
          <p:nvPr/>
        </p:nvSpPr>
        <p:spPr>
          <a:xfrm rot="5400000">
            <a:off x="5645944" y="4280059"/>
            <a:ext cx="852488" cy="1060450"/>
          </a:xfrm>
          <a:prstGeom prst="stripedRightArrow">
            <a:avLst/>
          </a:prstGeom>
          <a:ln w="25400">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25" name="矩形 24"/>
          <p:cNvSpPr/>
          <p:nvPr/>
        </p:nvSpPr>
        <p:spPr>
          <a:xfrm>
            <a:off x="438150" y="5178743"/>
            <a:ext cx="3606800" cy="1295400"/>
          </a:xfrm>
          <a:prstGeom prst="rect">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buFontTx/>
              <a:buAutoNum type="arabicParenBoth"/>
              <a:defRPr/>
            </a:pPr>
            <a:endParaRPr lang="zh-CN" altLang="en-US" sz="1600" noProof="1">
              <a:ea typeface="微软雅黑" panose="020B0503020204020204" pitchFamily="34" charset="-122"/>
            </a:endParaRPr>
          </a:p>
        </p:txBody>
      </p:sp>
      <p:sp>
        <p:nvSpPr>
          <p:cNvPr id="26" name="矩形 25"/>
          <p:cNvSpPr/>
          <p:nvPr/>
        </p:nvSpPr>
        <p:spPr>
          <a:xfrm>
            <a:off x="4402138" y="5183505"/>
            <a:ext cx="3346450" cy="129063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r>
              <a:rPr lang="en-US" altLang="zh-CN" sz="1600" dirty="0"/>
              <a:t>LOWERING THE ERROR FLOOR OF LDPC CODES BASED ON BIT-RECTIFICATION STRATEGY</a:t>
            </a:r>
            <a:r>
              <a:rPr lang="zh-CN" altLang="en-US" sz="1600" noProof="1" smtClean="0">
                <a:solidFill>
                  <a:schemeClr val="bg1"/>
                </a:solidFill>
                <a:ea typeface="微软雅黑" panose="020B0503020204020204" pitchFamily="34" charset="-122"/>
              </a:rPr>
              <a:t> </a:t>
            </a:r>
            <a:r>
              <a:rPr lang="en-US" altLang="zh-CN" sz="1600" dirty="0">
                <a:sym typeface="+mn-ea"/>
              </a:rPr>
              <a:t>R(IET-ICWMMN 2019</a:t>
            </a:r>
            <a:r>
              <a:rPr lang="zh-CN" altLang="en-US" sz="1600" dirty="0">
                <a:sym typeface="+mn-ea"/>
              </a:rPr>
              <a:t>，已发表</a:t>
            </a:r>
            <a:r>
              <a:rPr lang="en-US" altLang="zh-CN" sz="1600" dirty="0">
                <a:sym typeface="+mn-ea"/>
              </a:rPr>
              <a:t>)</a:t>
            </a:r>
            <a:endParaRPr lang="en-US" altLang="zh-CN" sz="1600" noProof="1">
              <a:latin typeface="+mj-ea"/>
              <a:ea typeface="+mj-ea"/>
            </a:endParaRPr>
          </a:p>
        </p:txBody>
      </p:sp>
      <p:sp>
        <p:nvSpPr>
          <p:cNvPr id="27" name="TextBox 23"/>
          <p:cNvSpPr txBox="1">
            <a:spLocks noChangeArrowheads="1"/>
          </p:cNvSpPr>
          <p:nvPr/>
        </p:nvSpPr>
        <p:spPr bwMode="auto">
          <a:xfrm>
            <a:off x="472440" y="5251450"/>
            <a:ext cx="34994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auto">
              <a:defRPr/>
            </a:pPr>
            <a:r>
              <a:rPr lang="en-US" altLang="zh-CN" sz="1600" dirty="0">
                <a:solidFill>
                  <a:schemeClr val="lt1"/>
                </a:solidFill>
                <a:latin typeface="+mn-lt"/>
                <a:ea typeface="+mn-ea"/>
              </a:rPr>
              <a:t>AN EFFICIENT DECODING IMPLEMENTATION OF PCGC WITH LOWER ERROR FLOOR(IET-ICWMMN 2019</a:t>
            </a:r>
            <a:r>
              <a:rPr lang="zh-CN" altLang="en-US" sz="1600" dirty="0">
                <a:solidFill>
                  <a:schemeClr val="lt1"/>
                </a:solidFill>
                <a:latin typeface="+mn-lt"/>
                <a:ea typeface="+mn-ea"/>
              </a:rPr>
              <a:t>，已发表</a:t>
            </a:r>
            <a:r>
              <a:rPr lang="en-US" altLang="zh-CN" sz="1600" dirty="0">
                <a:solidFill>
                  <a:schemeClr val="lt1"/>
                </a:solidFill>
                <a:latin typeface="+mn-lt"/>
                <a:ea typeface="+mn-ea"/>
              </a:rPr>
              <a:t>)</a:t>
            </a:r>
            <a:endParaRPr lang="en-US" altLang="zh-CN" sz="1600" dirty="0">
              <a:solidFill>
                <a:schemeClr val="lt1"/>
              </a:solidFill>
              <a:latin typeface="+mn-lt"/>
              <a:ea typeface="+mn-ea"/>
            </a:endParaRPr>
          </a:p>
        </p:txBody>
      </p:sp>
      <p:sp useBgFill="1">
        <p:nvSpPr>
          <p:cNvPr id="29" name="虚尾箭头 28"/>
          <p:cNvSpPr/>
          <p:nvPr/>
        </p:nvSpPr>
        <p:spPr>
          <a:xfrm rot="5400000">
            <a:off x="9207500" y="4274503"/>
            <a:ext cx="869950" cy="1085850"/>
          </a:xfrm>
          <a:prstGeom prst="stripedRightArrow">
            <a:avLst/>
          </a:prstGeom>
          <a:ln w="25400">
            <a:solidFill>
              <a:srgbClr val="5362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30" name="TextBox 28"/>
          <p:cNvSpPr txBox="1">
            <a:spLocks noChangeArrowheads="1"/>
          </p:cNvSpPr>
          <p:nvPr/>
        </p:nvSpPr>
        <p:spPr bwMode="auto">
          <a:xfrm>
            <a:off x="9340850" y="4490720"/>
            <a:ext cx="627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rPr>
              <a:t>成果输出</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8105775" y="5210493"/>
            <a:ext cx="3608388" cy="1263650"/>
          </a:xfrm>
          <a:prstGeom prst="rect">
            <a:avLst/>
          </a:prstGeom>
          <a:solidFill>
            <a:srgbClr val="5362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buFontTx/>
              <a:buAutoNum type="arabicParenBoth"/>
              <a:defRPr/>
            </a:pPr>
            <a:endParaRPr lang="zh-CN" altLang="en-US" sz="1600" noProof="1">
              <a:ea typeface="微软雅黑" panose="020B0503020204020204" pitchFamily="34" charset="-122"/>
            </a:endParaRPr>
          </a:p>
        </p:txBody>
      </p:sp>
      <p:sp>
        <p:nvSpPr>
          <p:cNvPr id="32" name="TextBox 30"/>
          <p:cNvSpPr txBox="1">
            <a:spLocks noChangeArrowheads="1"/>
          </p:cNvSpPr>
          <p:nvPr/>
        </p:nvSpPr>
        <p:spPr bwMode="auto">
          <a:xfrm>
            <a:off x="8201025" y="5420995"/>
            <a:ext cx="34194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auto">
              <a:defRPr/>
            </a:pPr>
            <a:r>
              <a:rPr lang="en-US" altLang="zh-CN" sz="1600" dirty="0">
                <a:solidFill>
                  <a:schemeClr val="bg1"/>
                </a:solidFill>
                <a:latin typeface="+mn-lt"/>
                <a:ea typeface="+mn-ea"/>
              </a:rPr>
              <a:t>A Special Shortening LDPC Codes With Lower Error Floor</a:t>
            </a:r>
            <a:r>
              <a:rPr lang="en-US" altLang="zh-CN" sz="1600" dirty="0" smtClean="0">
                <a:solidFill>
                  <a:schemeClr val="bg1"/>
                </a:solidFill>
                <a:latin typeface="+mn-lt"/>
                <a:ea typeface="+mn-ea"/>
              </a:rPr>
              <a:t>(VTC2020</a:t>
            </a:r>
            <a:r>
              <a:rPr lang="zh-CN" altLang="en-US" sz="1600" dirty="0" smtClean="0">
                <a:solidFill>
                  <a:schemeClr val="bg1"/>
                </a:solidFill>
                <a:latin typeface="+mn-lt"/>
                <a:ea typeface="+mn-ea"/>
              </a:rPr>
              <a:t>，在审</a:t>
            </a:r>
            <a:r>
              <a:rPr lang="en-US" altLang="zh-CN" sz="1600" dirty="0" smtClean="0">
                <a:solidFill>
                  <a:schemeClr val="bg1"/>
                </a:solidFill>
                <a:latin typeface="+mn-lt"/>
                <a:ea typeface="+mn-ea"/>
              </a:rPr>
              <a:t>)</a:t>
            </a:r>
            <a:endParaRPr lang="en-US" altLang="zh-CN" sz="1600" dirty="0">
              <a:solidFill>
                <a:schemeClr val="bg1"/>
              </a:solidFill>
              <a:latin typeface="+mn-lt"/>
              <a:ea typeface="+mn-ea"/>
            </a:endParaRPr>
          </a:p>
        </p:txBody>
      </p:sp>
      <p:sp>
        <p:nvSpPr>
          <p:cNvPr id="33" name="TextBox 31"/>
          <p:cNvSpPr txBox="1">
            <a:spLocks noChangeArrowheads="1"/>
          </p:cNvSpPr>
          <p:nvPr/>
        </p:nvSpPr>
        <p:spPr bwMode="auto">
          <a:xfrm>
            <a:off x="5757863" y="4509770"/>
            <a:ext cx="676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rPr>
              <a:t>成果输出</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useBgFill="1">
        <p:nvSpPr>
          <p:cNvPr id="34" name="虚尾箭头 33"/>
          <p:cNvSpPr/>
          <p:nvPr/>
        </p:nvSpPr>
        <p:spPr>
          <a:xfrm rot="5400000">
            <a:off x="1979295" y="4261803"/>
            <a:ext cx="869950" cy="1085850"/>
          </a:xfrm>
          <a:prstGeom prst="stripedRightArrow">
            <a:avLst/>
          </a:prstGeom>
          <a:ln w="25400">
            <a:solidFill>
              <a:srgbClr val="5362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35" name="TextBox 33"/>
          <p:cNvSpPr txBox="1">
            <a:spLocks noChangeArrowheads="1"/>
          </p:cNvSpPr>
          <p:nvPr/>
        </p:nvSpPr>
        <p:spPr bwMode="auto">
          <a:xfrm>
            <a:off x="2128838" y="4493895"/>
            <a:ext cx="625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rPr>
              <a:t>成果输出</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36" name="组合 38"/>
          <p:cNvGrpSpPr/>
          <p:nvPr/>
        </p:nvGrpSpPr>
        <p:grpSpPr bwMode="auto">
          <a:xfrm>
            <a:off x="190502" y="52387"/>
            <a:ext cx="677861" cy="721241"/>
            <a:chOff x="9444839" y="2234042"/>
            <a:chExt cx="1607262" cy="1607262"/>
          </a:xfrm>
        </p:grpSpPr>
        <p:sp>
          <p:nvSpPr>
            <p:cNvPr id="37" name="椭圆 3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8" name="椭圆 37"/>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9"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2" name="圆角矩形 21"/>
          <p:cNvSpPr/>
          <p:nvPr/>
        </p:nvSpPr>
        <p:spPr>
          <a:xfrm>
            <a:off x="894080" y="2560955"/>
            <a:ext cx="3255645" cy="1739900"/>
          </a:xfrm>
          <a:prstGeom prst="roundRect">
            <a:avLst/>
          </a:prstGeom>
          <a:solidFill>
            <a:schemeClr val="bg1"/>
          </a:solidFill>
          <a:ln w="28575">
            <a:solidFill>
              <a:srgbClr val="536275"/>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23" name="圆角矩形 22"/>
          <p:cNvSpPr/>
          <p:nvPr/>
        </p:nvSpPr>
        <p:spPr>
          <a:xfrm>
            <a:off x="4199255" y="2560955"/>
            <a:ext cx="3549650" cy="1796415"/>
          </a:xfrm>
          <a:prstGeom prst="roundRect">
            <a:avLst/>
          </a:prstGeom>
          <a:solidFill>
            <a:schemeClr val="bg1"/>
          </a:solidFill>
          <a:ln w="28575">
            <a:solidFill>
              <a:srgbClr val="C54F71"/>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28" name="圆角矩形 27"/>
          <p:cNvSpPr/>
          <p:nvPr/>
        </p:nvSpPr>
        <p:spPr>
          <a:xfrm>
            <a:off x="7857490" y="2560955"/>
            <a:ext cx="3608705" cy="1796415"/>
          </a:xfrm>
          <a:prstGeom prst="roundRect">
            <a:avLst/>
          </a:prstGeom>
          <a:solidFill>
            <a:schemeClr val="bg1"/>
          </a:solidFill>
          <a:ln w="28575">
            <a:solidFill>
              <a:srgbClr val="536275"/>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2" name="文本框 1"/>
          <p:cNvSpPr txBox="1"/>
          <p:nvPr/>
        </p:nvSpPr>
        <p:spPr>
          <a:xfrm>
            <a:off x="1042035" y="3192780"/>
            <a:ext cx="2929890" cy="506730"/>
          </a:xfrm>
          <a:prstGeom prst="rect">
            <a:avLst/>
          </a:prstGeom>
          <a:noFill/>
        </p:spPr>
        <p:txBody>
          <a:bodyPr wrap="square" rtlCol="0">
            <a:spAutoFit/>
          </a:bodyPr>
          <a:lstStyle/>
          <a:p>
            <a:r>
              <a:rPr lang="zh-CN" altLang="en-US" sz="2700"/>
              <a:t>所有比特二级编码</a:t>
            </a:r>
            <a:endParaRPr lang="zh-CN" altLang="en-US" sz="2700"/>
          </a:p>
        </p:txBody>
      </p:sp>
      <p:sp>
        <p:nvSpPr>
          <p:cNvPr id="3" name="文本框 2"/>
          <p:cNvSpPr txBox="1"/>
          <p:nvPr/>
        </p:nvSpPr>
        <p:spPr>
          <a:xfrm>
            <a:off x="4582795" y="3228340"/>
            <a:ext cx="2929890" cy="506730"/>
          </a:xfrm>
          <a:prstGeom prst="rect">
            <a:avLst/>
          </a:prstGeom>
          <a:noFill/>
        </p:spPr>
        <p:txBody>
          <a:bodyPr wrap="square" rtlCol="0">
            <a:spAutoFit/>
          </a:bodyPr>
          <a:lstStyle/>
          <a:p>
            <a:r>
              <a:rPr lang="zh-CN" altLang="en-US" sz="2700"/>
              <a:t>部分比特二级编码</a:t>
            </a:r>
            <a:endParaRPr lang="zh-CN" altLang="en-US" sz="2700"/>
          </a:p>
        </p:txBody>
      </p:sp>
      <p:sp>
        <p:nvSpPr>
          <p:cNvPr id="6" name="文本框 5"/>
          <p:cNvSpPr txBox="1"/>
          <p:nvPr/>
        </p:nvSpPr>
        <p:spPr>
          <a:xfrm>
            <a:off x="8246110" y="3221355"/>
            <a:ext cx="2929890" cy="506730"/>
          </a:xfrm>
          <a:prstGeom prst="rect">
            <a:avLst/>
          </a:prstGeom>
          <a:noFill/>
        </p:spPr>
        <p:txBody>
          <a:bodyPr wrap="square" rtlCol="0">
            <a:spAutoFit/>
          </a:bodyPr>
          <a:lstStyle/>
          <a:p>
            <a:r>
              <a:rPr lang="zh-CN" altLang="en-US" sz="2700"/>
              <a:t>所有比特一级编码</a:t>
            </a:r>
            <a:endParaRPr lang="zh-CN" altLang="en-US" sz="2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7" grpId="0"/>
      <p:bldP spid="30" grpId="0"/>
      <p:bldP spid="31" grpId="0" bldLvl="0" animBg="1"/>
      <p:bldP spid="32" grpId="0"/>
      <p:bldP spid="33" grpId="0"/>
      <p:bldP spid="35" grpId="0"/>
      <p:bldP spid="22" grpId="0" bldLvl="0" animBg="1"/>
      <p:bldP spid="23" grpId="0" bldLvl="0" animBg="1"/>
      <p:bldP spid="28" grpId="0" bldLvl="0" animBg="1"/>
      <p:bldP spid="2" grpId="0"/>
      <p:bldP spid="2" grpId="1"/>
      <p:bldP spid="3" grpId="0"/>
      <p:bldP spid="3" grpId="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1302183" y="6611779"/>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0178" name="图片 6"/>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50182" name="文本框 62"/>
          <p:cNvSpPr txBox="1">
            <a:spLocks noChangeArrowheads="1"/>
          </p:cNvSpPr>
          <p:nvPr/>
        </p:nvSpPr>
        <p:spPr bwMode="auto">
          <a:xfrm>
            <a:off x="1908175" y="2633663"/>
            <a:ext cx="549862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smtClean="0">
                <a:solidFill>
                  <a:srgbClr val="4B649F"/>
                </a:solidFill>
              </a:rPr>
              <a:t>感谢</a:t>
            </a:r>
            <a:r>
              <a:rPr lang="zh-CN" altLang="en-US" sz="6600" b="1" dirty="0">
                <a:solidFill>
                  <a:srgbClr val="4B649F"/>
                </a:solidFill>
              </a:rPr>
              <a:t>您的聆听 </a:t>
            </a:r>
            <a:endParaRPr lang="zh-CN" altLang="en-US" sz="6600" b="1" dirty="0">
              <a:solidFill>
                <a:srgbClr val="4B649F"/>
              </a:solidFill>
            </a:endParaRPr>
          </a:p>
        </p:txBody>
      </p:sp>
      <p:grpSp>
        <p:nvGrpSpPr>
          <p:cNvPr id="50183"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50184"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50185" name="文本框 1027"/>
          <p:cNvSpPr txBox="1">
            <a:spLocks noChangeArrowheads="1"/>
          </p:cNvSpPr>
          <p:nvPr/>
        </p:nvSpPr>
        <p:spPr bwMode="auto">
          <a:xfrm>
            <a:off x="2411413" y="3846513"/>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答辩人</a:t>
            </a:r>
            <a:r>
              <a:rPr lang="zh-CN" altLang="en-US" sz="1800" dirty="0" smtClean="0"/>
              <a:t>：薛会</a:t>
            </a:r>
            <a:endParaRPr lang="zh-CN" altLang="en-US" sz="1800" dirty="0"/>
          </a:p>
        </p:txBody>
      </p:sp>
      <p:sp>
        <p:nvSpPr>
          <p:cNvPr id="50186" name="文本框 112"/>
          <p:cNvSpPr txBox="1">
            <a:spLocks noChangeArrowheads="1"/>
          </p:cNvSpPr>
          <p:nvPr/>
        </p:nvSpPr>
        <p:spPr bwMode="auto">
          <a:xfrm>
            <a:off x="4940300" y="3846513"/>
            <a:ext cx="1884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学号：</a:t>
            </a:r>
            <a:r>
              <a:rPr lang="en-US" altLang="zh-CN" sz="1800" dirty="0"/>
              <a:t>17120194</a:t>
            </a:r>
            <a:endParaRPr lang="en-US" altLang="zh-CN" sz="1800" dirty="0"/>
          </a:p>
        </p:txBody>
      </p:sp>
      <p:sp>
        <p:nvSpPr>
          <p:cNvPr id="50187" name="文本框 1066"/>
          <p:cNvSpPr txBox="1">
            <a:spLocks noChangeArrowheads="1"/>
          </p:cNvSpPr>
          <p:nvPr/>
        </p:nvSpPr>
        <p:spPr bwMode="auto">
          <a:xfrm>
            <a:off x="1766888" y="598488"/>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smtClean="0">
                <a:solidFill>
                  <a:schemeClr val="bg1"/>
                </a:solidFill>
              </a:rPr>
              <a:t>北京交通大学</a:t>
            </a:r>
            <a:endParaRPr lang="zh-CN" altLang="en-US" sz="3200" b="1" dirty="0">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47" name="文本框 2"/>
          <p:cNvSpPr txBox="1">
            <a:spLocks noChangeArrowheads="1"/>
          </p:cNvSpPr>
          <p:nvPr/>
        </p:nvSpPr>
        <p:spPr bwMode="auto">
          <a:xfrm>
            <a:off x="5874156" y="2887726"/>
            <a:ext cx="5708650"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sz="3600" b="1" dirty="0" smtClean="0">
                <a:solidFill>
                  <a:srgbClr val="4B649F"/>
                </a:solidFill>
              </a:rPr>
              <a:t>01 </a:t>
            </a:r>
            <a:r>
              <a:rPr lang="zh-CN" altLang="en-US" sz="3600" b="1" dirty="0" smtClean="0">
                <a:solidFill>
                  <a:srgbClr val="4B649F"/>
                </a:solidFill>
              </a:rPr>
              <a:t>研究背景及意义</a:t>
            </a:r>
            <a:endParaRPr lang="zh-CN" altLang="en-US" sz="3600" b="1" dirty="0">
              <a:solidFill>
                <a:srgbClr val="4B649F"/>
              </a:solidFill>
            </a:endParaRPr>
          </a:p>
        </p:txBody>
      </p:sp>
      <p:grpSp>
        <p:nvGrpSpPr>
          <p:cNvPr id="31749" name="组合 5"/>
          <p:cNvGrpSpPr/>
          <p:nvPr/>
        </p:nvGrpSpPr>
        <p:grpSpPr bwMode="auto">
          <a:xfrm>
            <a:off x="1519238" y="2232025"/>
            <a:ext cx="2581275" cy="2582863"/>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54"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31750" name="图片 9"/>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10"/>
          <p:cNvPicPr>
            <a:picLocks noChangeAspect="1" noChangeArrowheads="1"/>
          </p:cNvPicPr>
          <p:nvPr/>
        </p:nvPicPr>
        <p:blipFill>
          <a:blip r:embed="rId2" cstate="screen"/>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cstate="screen"/>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B649F"/>
                </a:solidFill>
              </a:rPr>
              <a:t>研究</a:t>
            </a:r>
            <a:r>
              <a:rPr lang="zh-CN" altLang="en-US" b="1" dirty="0">
                <a:solidFill>
                  <a:srgbClr val="4B649F"/>
                </a:solidFill>
              </a:rPr>
              <a:t>背景及意义</a:t>
            </a:r>
            <a:endParaRPr lang="zh-CN" altLang="en-US" b="1" dirty="0">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虚尾箭头 29"/>
          <p:cNvSpPr/>
          <p:nvPr/>
        </p:nvSpPr>
        <p:spPr>
          <a:xfrm>
            <a:off x="1167765" y="2146495"/>
            <a:ext cx="1262063" cy="752475"/>
          </a:xfrm>
          <a:prstGeom prst="stripedRightArrow">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ea typeface="微软雅黑" panose="020B0503020204020204" pitchFamily="34" charset="-122"/>
            </a:endParaRPr>
          </a:p>
        </p:txBody>
      </p:sp>
      <p:sp>
        <p:nvSpPr>
          <p:cNvPr id="34" name="TextBox 28"/>
          <p:cNvSpPr txBox="1">
            <a:spLocks noChangeArrowheads="1"/>
          </p:cNvSpPr>
          <p:nvPr/>
        </p:nvSpPr>
        <p:spPr bwMode="auto">
          <a:xfrm>
            <a:off x="2591753" y="2289370"/>
            <a:ext cx="120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chemeClr val="bg1"/>
                </a:solidFill>
                <a:latin typeface="微软雅黑" panose="020B0503020204020204" pitchFamily="34" charset="-122"/>
                <a:ea typeface="微软雅黑" panose="020B0503020204020204" pitchFamily="34" charset="-122"/>
              </a:rPr>
              <a:t>GLDPC</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useBgFill="1">
        <p:nvSpPr>
          <p:cNvPr id="40" name="TextBox 46"/>
          <p:cNvSpPr txBox="1">
            <a:spLocks noChangeArrowheads="1"/>
          </p:cNvSpPr>
          <p:nvPr/>
        </p:nvSpPr>
        <p:spPr bwMode="auto">
          <a:xfrm rot="19352125">
            <a:off x="2282190" y="2063433"/>
            <a:ext cx="1136650" cy="36988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solidFill>
                  <a:schemeClr val="bg1"/>
                </a:solidFill>
                <a:ea typeface="微软雅黑" panose="020B0503020204020204" pitchFamily="34" charset="-122"/>
              </a:rPr>
              <a:t>研究对象</a:t>
            </a:r>
            <a:endParaRPr lang="zh-CN" altLang="en-US" b="1" dirty="0">
              <a:solidFill>
                <a:schemeClr val="bg1"/>
              </a:solidFill>
              <a:ea typeface="微软雅黑" panose="020B0503020204020204" pitchFamily="34" charset="-122"/>
            </a:endParaRPr>
          </a:p>
        </p:txBody>
      </p:sp>
      <p:grpSp>
        <p:nvGrpSpPr>
          <p:cNvPr id="26" name="组合 25"/>
          <p:cNvGrpSpPr/>
          <p:nvPr/>
        </p:nvGrpSpPr>
        <p:grpSpPr>
          <a:xfrm>
            <a:off x="5644515" y="1021080"/>
            <a:ext cx="5986780" cy="715645"/>
            <a:chOff x="10337" y="2763"/>
            <a:chExt cx="8365" cy="952"/>
          </a:xfrm>
        </p:grpSpPr>
        <p:pic>
          <p:nvPicPr>
            <p:cNvPr id="64514" name="Picture 2" descr="https://ss2.bdstatic.com/70cFvnSh_Q1YnxGkpoWK1HF6hhy/it/u=264077878,3489406990&amp;fm=26&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7" y="2763"/>
              <a:ext cx="971" cy="952"/>
            </a:xfrm>
            <a:prstGeom prst="rect">
              <a:avLst/>
            </a:prstGeom>
            <a:noFill/>
            <a:extLst>
              <a:ext uri="{909E8E84-426E-40DD-AFC4-6F175D3DCCD1}">
                <a14:hiddenFill xmlns:a14="http://schemas.microsoft.com/office/drawing/2010/main">
                  <a:solidFill>
                    <a:srgbClr val="FFFFFF"/>
                  </a:solidFill>
                </a14:hiddenFill>
              </a:ext>
            </a:extLst>
          </p:spPr>
        </p:pic>
        <p:pic>
          <p:nvPicPr>
            <p:cNvPr id="47" name="图片 46"/>
            <p:cNvPicPr>
              <a:picLocks noChangeAspect="1"/>
            </p:cNvPicPr>
            <p:nvPr/>
          </p:nvPicPr>
          <p:blipFill>
            <a:blip r:embed="rId3" cstate="print"/>
            <a:stretch>
              <a:fillRect/>
            </a:stretch>
          </p:blipFill>
          <p:spPr>
            <a:xfrm>
              <a:off x="11308" y="2818"/>
              <a:ext cx="7394" cy="843"/>
            </a:xfrm>
            <a:prstGeom prst="rect">
              <a:avLst/>
            </a:prstGeom>
          </p:spPr>
        </p:pic>
      </p:grpSp>
      <p:pic>
        <p:nvPicPr>
          <p:cNvPr id="48" name="图片 47"/>
          <p:cNvPicPr>
            <a:picLocks noChangeAspect="1"/>
          </p:cNvPicPr>
          <p:nvPr/>
        </p:nvPicPr>
        <p:blipFill>
          <a:blip r:embed="rId4" cstate="print"/>
          <a:stretch>
            <a:fillRect/>
          </a:stretch>
        </p:blipFill>
        <p:spPr>
          <a:xfrm>
            <a:off x="6044565" y="1721485"/>
            <a:ext cx="5846445" cy="3895725"/>
          </a:xfrm>
          <a:prstGeom prst="rect">
            <a:avLst/>
          </a:prstGeom>
          <a:noFill/>
          <a:ln w="9525">
            <a:noFill/>
          </a:ln>
        </p:spPr>
      </p:pic>
      <p:grpSp>
        <p:nvGrpSpPr>
          <p:cNvPr id="38" name="组合 37"/>
          <p:cNvGrpSpPr/>
          <p:nvPr/>
        </p:nvGrpSpPr>
        <p:grpSpPr>
          <a:xfrm>
            <a:off x="9794240" y="2470785"/>
            <a:ext cx="2379345" cy="2614295"/>
            <a:chOff x="15424" y="4515"/>
            <a:chExt cx="3747" cy="4117"/>
          </a:xfrm>
        </p:grpSpPr>
        <p:sp>
          <p:nvSpPr>
            <p:cNvPr id="52" name="椭圆 51"/>
            <p:cNvSpPr/>
            <p:nvPr/>
          </p:nvSpPr>
          <p:spPr>
            <a:xfrm>
              <a:off x="15424" y="4515"/>
              <a:ext cx="3747" cy="1772"/>
            </a:xfrm>
            <a:prstGeom prst="ellipse">
              <a:avLst/>
            </a:prstGeom>
            <a:noFill/>
            <a:ln w="28575">
              <a:solidFill>
                <a:srgbClr val="7030A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3" name="椭圆 52"/>
            <p:cNvSpPr/>
            <p:nvPr/>
          </p:nvSpPr>
          <p:spPr>
            <a:xfrm>
              <a:off x="15495" y="6987"/>
              <a:ext cx="3652" cy="1645"/>
            </a:xfrm>
            <a:prstGeom prst="ellipse">
              <a:avLst/>
            </a:prstGeom>
            <a:noFill/>
            <a:ln w="28575">
              <a:solidFill>
                <a:srgbClr val="7030A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5" name="圆角矩形 4"/>
          <p:cNvSpPr/>
          <p:nvPr/>
        </p:nvSpPr>
        <p:spPr>
          <a:xfrm>
            <a:off x="4214495" y="99060"/>
            <a:ext cx="2995295"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TextBox 24"/>
          <p:cNvSpPr txBox="1">
            <a:spLocks noChangeArrowheads="1"/>
          </p:cNvSpPr>
          <p:nvPr/>
        </p:nvSpPr>
        <p:spPr bwMode="auto">
          <a:xfrm>
            <a:off x="4371975" y="213995"/>
            <a:ext cx="2708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latin typeface="微软雅黑" panose="020B0503020204020204" pitchFamily="34" charset="-122"/>
                <a:ea typeface="微软雅黑" panose="020B0503020204020204" pitchFamily="34" charset="-122"/>
              </a:rPr>
              <a:t>LDPC</a:t>
            </a:r>
            <a:r>
              <a:rPr lang="zh-CN" altLang="en-US" sz="2400" b="1">
                <a:solidFill>
                  <a:schemeClr val="bg1"/>
                </a:solidFill>
                <a:latin typeface="微软雅黑" panose="020B0503020204020204" pitchFamily="34" charset="-122"/>
                <a:ea typeface="微软雅黑" panose="020B0503020204020204" pitchFamily="34" charset="-122"/>
              </a:rPr>
              <a:t>码错误平台</a:t>
            </a:r>
            <a:endParaRPr lang="zh-CN" altLang="en-US" sz="2400" b="1">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15290" y="4739005"/>
            <a:ext cx="5614670" cy="1591310"/>
            <a:chOff x="705" y="7274"/>
            <a:chExt cx="8842" cy="2506"/>
          </a:xfrm>
        </p:grpSpPr>
        <p:pic>
          <p:nvPicPr>
            <p:cNvPr id="3" name="图片 2"/>
            <p:cNvPicPr>
              <a:picLocks noChangeAspect="1"/>
            </p:cNvPicPr>
            <p:nvPr/>
          </p:nvPicPr>
          <p:blipFill>
            <a:blip r:embed="rId5" cstate="print"/>
            <a:stretch>
              <a:fillRect/>
            </a:stretch>
          </p:blipFill>
          <p:spPr>
            <a:xfrm>
              <a:off x="705" y="8031"/>
              <a:ext cx="1134" cy="1057"/>
            </a:xfrm>
            <a:prstGeom prst="rect">
              <a:avLst/>
            </a:prstGeom>
          </p:spPr>
        </p:pic>
        <p:grpSp>
          <p:nvGrpSpPr>
            <p:cNvPr id="9" name="组合 8"/>
            <p:cNvGrpSpPr/>
            <p:nvPr/>
          </p:nvGrpSpPr>
          <p:grpSpPr>
            <a:xfrm>
              <a:off x="2151" y="7274"/>
              <a:ext cx="2352" cy="756"/>
              <a:chOff x="2355" y="2244"/>
              <a:chExt cx="2352" cy="756"/>
            </a:xfrm>
          </p:grpSpPr>
          <p:sp>
            <p:nvSpPr>
              <p:cNvPr id="6" name="圆角矩形 5"/>
              <p:cNvSpPr/>
              <p:nvPr/>
            </p:nvSpPr>
            <p:spPr>
              <a:xfrm>
                <a:off x="2355" y="2244"/>
                <a:ext cx="2352" cy="756"/>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575" y="2308"/>
                <a:ext cx="2133" cy="628"/>
              </a:xfrm>
              <a:prstGeom prst="rect">
                <a:avLst/>
              </a:prstGeom>
              <a:noFill/>
            </p:spPr>
            <p:txBody>
              <a:bodyPr wrap="square" rtlCol="0">
                <a:spAutoFit/>
              </a:bodyPr>
              <a:lstStyle/>
              <a:p>
                <a:r>
                  <a:rPr lang="zh-CN" altLang="en-US" sz="2000" b="1"/>
                  <a:t>构造简单</a:t>
                </a:r>
                <a:endParaRPr lang="zh-CN" altLang="en-US" sz="2000" b="1"/>
              </a:p>
            </p:txBody>
          </p:sp>
        </p:grpSp>
        <p:grpSp>
          <p:nvGrpSpPr>
            <p:cNvPr id="10" name="组合 9"/>
            <p:cNvGrpSpPr/>
            <p:nvPr/>
          </p:nvGrpSpPr>
          <p:grpSpPr>
            <a:xfrm>
              <a:off x="2141" y="8169"/>
              <a:ext cx="4128" cy="756"/>
              <a:chOff x="2355" y="2244"/>
              <a:chExt cx="2209" cy="756"/>
            </a:xfrm>
          </p:grpSpPr>
          <p:sp>
            <p:nvSpPr>
              <p:cNvPr id="16" name="圆角矩形 15"/>
              <p:cNvSpPr/>
              <p:nvPr/>
            </p:nvSpPr>
            <p:spPr>
              <a:xfrm>
                <a:off x="2355" y="2244"/>
                <a:ext cx="2209" cy="756"/>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31" y="2308"/>
                <a:ext cx="2133" cy="628"/>
              </a:xfrm>
              <a:prstGeom prst="rect">
                <a:avLst/>
              </a:prstGeom>
              <a:noFill/>
            </p:spPr>
            <p:txBody>
              <a:bodyPr wrap="square" rtlCol="0">
                <a:spAutoFit/>
              </a:bodyPr>
              <a:lstStyle/>
              <a:p>
                <a:r>
                  <a:rPr lang="zh-CN" altLang="en-US" sz="2000" b="1"/>
                  <a:t>高</a:t>
                </a:r>
                <a:r>
                  <a:rPr lang="en-US" altLang="zh-CN" sz="2000" b="1"/>
                  <a:t>SNR</a:t>
                </a:r>
                <a:r>
                  <a:rPr lang="zh-CN" altLang="en-US" sz="2000" b="1"/>
                  <a:t>译码复杂度低</a:t>
                </a:r>
                <a:endParaRPr lang="zh-CN" altLang="en-US" sz="2000" b="1"/>
              </a:p>
            </p:txBody>
          </p:sp>
        </p:grpSp>
        <p:grpSp>
          <p:nvGrpSpPr>
            <p:cNvPr id="18" name="组合 17"/>
            <p:cNvGrpSpPr/>
            <p:nvPr/>
          </p:nvGrpSpPr>
          <p:grpSpPr>
            <a:xfrm>
              <a:off x="2097" y="9024"/>
              <a:ext cx="7450" cy="756"/>
              <a:chOff x="2355" y="2244"/>
              <a:chExt cx="2209" cy="756"/>
            </a:xfrm>
          </p:grpSpPr>
          <p:sp>
            <p:nvSpPr>
              <p:cNvPr id="19" name="圆角矩形 18"/>
              <p:cNvSpPr/>
              <p:nvPr/>
            </p:nvSpPr>
            <p:spPr>
              <a:xfrm>
                <a:off x="2355" y="2244"/>
                <a:ext cx="2209" cy="756"/>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431" y="2308"/>
                <a:ext cx="2133" cy="628"/>
              </a:xfrm>
              <a:prstGeom prst="rect">
                <a:avLst/>
              </a:prstGeom>
              <a:noFill/>
            </p:spPr>
            <p:txBody>
              <a:bodyPr wrap="square" rtlCol="0">
                <a:spAutoFit/>
              </a:bodyPr>
              <a:lstStyle/>
              <a:p>
                <a:r>
                  <a:rPr lang="zh-CN" altLang="en-US" sz="2000" b="1"/>
                  <a:t>近香农限的优异性能，适用于所有信道</a:t>
                </a:r>
                <a:endParaRPr lang="zh-CN" altLang="en-US" sz="2000" b="1"/>
              </a:p>
            </p:txBody>
          </p:sp>
        </p:grpSp>
      </p:grpSp>
      <p:graphicFrame>
        <p:nvGraphicFramePr>
          <p:cNvPr id="33" name="对象 32"/>
          <p:cNvGraphicFramePr/>
          <p:nvPr/>
        </p:nvGraphicFramePr>
        <p:xfrm>
          <a:off x="586105" y="1214755"/>
          <a:ext cx="5106670" cy="2610485"/>
        </p:xfrm>
        <a:graphic>
          <a:graphicData uri="http://schemas.openxmlformats.org/presentationml/2006/ole">
            <mc:AlternateContent xmlns:mc="http://schemas.openxmlformats.org/markup-compatibility/2006">
              <mc:Choice xmlns:v="urn:schemas-microsoft-com:vml" Requires="v">
                <p:oleObj spid="_x0000_s1025" name="" r:id="rId6" imgW="3759200" imgH="1930400" progId="">
                  <p:embed/>
                </p:oleObj>
              </mc:Choice>
              <mc:Fallback>
                <p:oleObj name="" r:id="rId6" imgW="3759200" imgH="1930400" progId="">
                  <p:embed/>
                  <p:pic>
                    <p:nvPicPr>
                      <p:cNvPr id="0" name="图片 3075" descr="image9"/>
                      <p:cNvPicPr/>
                      <p:nvPr/>
                    </p:nvPicPr>
                    <p:blipFill>
                      <a:blip r:embed="rId7"/>
                      <a:stretch>
                        <a:fillRect/>
                      </a:stretch>
                    </p:blipFill>
                    <p:spPr>
                      <a:xfrm>
                        <a:off x="586105" y="1214755"/>
                        <a:ext cx="5106670" cy="2610485"/>
                      </a:xfrm>
                      <a:prstGeom prst="rect">
                        <a:avLst/>
                      </a:prstGeom>
                      <a:noFill/>
                      <a:ln w="38100">
                        <a:noFill/>
                      </a:ln>
                    </p:spPr>
                  </p:pic>
                </p:oleObj>
              </mc:Fallback>
            </mc:AlternateContent>
          </a:graphicData>
        </a:graphic>
      </p:graphicFrame>
      <p:pic>
        <p:nvPicPr>
          <p:cNvPr id="37" name="图片 36" descr="1588079073"/>
          <p:cNvPicPr>
            <a:picLocks noChangeAspect="1"/>
          </p:cNvPicPr>
          <p:nvPr/>
        </p:nvPicPr>
        <p:blipFill>
          <a:blip r:embed="rId8" cstate="print"/>
          <a:stretch>
            <a:fillRect/>
          </a:stretch>
        </p:blipFill>
        <p:spPr>
          <a:xfrm>
            <a:off x="656590" y="1202055"/>
            <a:ext cx="4919345" cy="3391535"/>
          </a:xfrm>
          <a:prstGeom prst="rect">
            <a:avLst/>
          </a:prstGeom>
          <a:noFill/>
          <a:ln w="9525">
            <a:noFill/>
          </a:ln>
        </p:spPr>
      </p:pic>
      <p:grpSp>
        <p:nvGrpSpPr>
          <p:cNvPr id="46" name="组合 45"/>
          <p:cNvGrpSpPr/>
          <p:nvPr/>
        </p:nvGrpSpPr>
        <p:grpSpPr>
          <a:xfrm>
            <a:off x="6847205" y="5617210"/>
            <a:ext cx="4495800" cy="828675"/>
            <a:chOff x="10808" y="8869"/>
            <a:chExt cx="7080" cy="1305"/>
          </a:xfrm>
        </p:grpSpPr>
        <p:grpSp>
          <p:nvGrpSpPr>
            <p:cNvPr id="44" name="组合 43"/>
            <p:cNvGrpSpPr/>
            <p:nvPr/>
          </p:nvGrpSpPr>
          <p:grpSpPr>
            <a:xfrm>
              <a:off x="10808" y="8869"/>
              <a:ext cx="3396" cy="1305"/>
              <a:chOff x="10925" y="9098"/>
              <a:chExt cx="3396" cy="1305"/>
            </a:xfrm>
          </p:grpSpPr>
          <p:sp>
            <p:nvSpPr>
              <p:cNvPr id="39" name="文本框 38"/>
              <p:cNvSpPr txBox="1"/>
              <p:nvPr/>
            </p:nvSpPr>
            <p:spPr>
              <a:xfrm>
                <a:off x="10925" y="9098"/>
                <a:ext cx="1882" cy="677"/>
              </a:xfrm>
              <a:prstGeom prst="rect">
                <a:avLst/>
              </a:prstGeom>
              <a:noFill/>
            </p:spPr>
            <p:txBody>
              <a:bodyPr wrap="square" rtlCol="0">
                <a:spAutoFit/>
              </a:bodyPr>
              <a:lstStyle/>
              <a:p>
                <a:r>
                  <a:rPr lang="en-US" altLang="zh-CN" sz="2200" b="1"/>
                  <a:t>1</a:t>
                </a:r>
                <a:r>
                  <a:rPr lang="zh-CN" altLang="en-US" sz="2200" b="1"/>
                  <a:t>）构造</a:t>
                </a:r>
                <a:endParaRPr lang="zh-CN" altLang="en-US" sz="2200" b="1"/>
              </a:p>
            </p:txBody>
          </p:sp>
          <p:sp>
            <p:nvSpPr>
              <p:cNvPr id="41" name="文本框 40"/>
              <p:cNvSpPr txBox="1"/>
              <p:nvPr/>
            </p:nvSpPr>
            <p:spPr>
              <a:xfrm>
                <a:off x="10925" y="9726"/>
                <a:ext cx="3396" cy="677"/>
              </a:xfrm>
              <a:prstGeom prst="rect">
                <a:avLst/>
              </a:prstGeom>
              <a:noFill/>
            </p:spPr>
            <p:txBody>
              <a:bodyPr wrap="square" rtlCol="0">
                <a:spAutoFit/>
              </a:bodyPr>
              <a:lstStyle/>
              <a:p>
                <a:r>
                  <a:rPr lang="en-US" altLang="zh-CN" sz="2200" b="1"/>
                  <a:t>2</a:t>
                </a:r>
                <a:r>
                  <a:rPr lang="zh-CN" altLang="en-US" sz="2200" b="1"/>
                  <a:t>）译码器改进</a:t>
                </a:r>
                <a:endParaRPr lang="zh-CN" altLang="en-US" sz="2200" b="1"/>
              </a:p>
            </p:txBody>
          </p:sp>
        </p:grpSp>
        <p:sp>
          <p:nvSpPr>
            <p:cNvPr id="42" name="文本框 41"/>
            <p:cNvSpPr txBox="1"/>
            <p:nvPr/>
          </p:nvSpPr>
          <p:spPr>
            <a:xfrm>
              <a:off x="14460" y="9011"/>
              <a:ext cx="3428" cy="677"/>
            </a:xfrm>
            <a:prstGeom prst="rect">
              <a:avLst/>
            </a:prstGeom>
            <a:noFill/>
          </p:spPr>
          <p:txBody>
            <a:bodyPr wrap="square" rtlCol="0">
              <a:spAutoFit/>
            </a:bodyPr>
            <a:lstStyle/>
            <a:p>
              <a:r>
                <a:rPr lang="zh-CN" altLang="en-US" sz="2200" b="1"/>
                <a:t>消除</a:t>
              </a:r>
              <a:r>
                <a:rPr lang="zh-CN" altLang="en-US" sz="2200" b="1">
                  <a:solidFill>
                    <a:schemeClr val="tx2">
                      <a:lumMod val="60000"/>
                      <a:lumOff val="40000"/>
                    </a:schemeClr>
                  </a:solidFill>
                </a:rPr>
                <a:t>陷阱集</a:t>
              </a:r>
              <a:r>
                <a:rPr lang="zh-CN" altLang="en-US" sz="2200" b="1"/>
                <a:t>影响</a:t>
              </a:r>
              <a:endParaRPr lang="zh-CN" altLang="en-US" sz="2200" b="1"/>
            </a:p>
          </p:txBody>
        </p:sp>
        <p:sp>
          <p:nvSpPr>
            <p:cNvPr id="45" name="右箭头 44"/>
            <p:cNvSpPr/>
            <p:nvPr/>
          </p:nvSpPr>
          <p:spPr>
            <a:xfrm>
              <a:off x="14016" y="9172"/>
              <a:ext cx="524" cy="4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680" y="25400"/>
            <a:ext cx="292862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smtClean="0">
                <a:solidFill>
                  <a:srgbClr val="4B649F"/>
                </a:solidFill>
                <a:sym typeface="+mn-ea"/>
              </a:rPr>
              <a:t>研究</a:t>
            </a:r>
            <a:r>
              <a:rPr lang="zh-CN" altLang="en-US" b="1" dirty="0">
                <a:solidFill>
                  <a:srgbClr val="4B649F"/>
                </a:solidFill>
                <a:sym typeface="+mn-ea"/>
              </a:rPr>
              <a:t>背景及意义</a:t>
            </a:r>
            <a:endParaRPr lang="en-US" altLang="zh-CN" b="1" dirty="0" smtClean="0">
              <a:solidFill>
                <a:schemeClr val="accent3">
                  <a:lumMod val="50000"/>
                </a:schemeClr>
              </a:solidFill>
              <a:sym typeface="+mn-ea"/>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50" name="组合 11"/>
          <p:cNvGrpSpPr/>
          <p:nvPr/>
        </p:nvGrpSpPr>
        <p:grpSpPr bwMode="auto">
          <a:xfrm>
            <a:off x="132811" y="81574"/>
            <a:ext cx="732280" cy="700349"/>
            <a:chOff x="3209823" y="2234042"/>
            <a:chExt cx="1607262" cy="1607262"/>
          </a:xfrm>
        </p:grpSpPr>
        <p:sp>
          <p:nvSpPr>
            <p:cNvPr id="56" name="椭圆 5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7" name="椭圆 56"/>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8"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pic>
        <p:nvPicPr>
          <p:cNvPr id="1073743162" name="图片 1073743161"/>
          <p:cNvPicPr>
            <a:picLocks noChangeAspect="1"/>
          </p:cNvPicPr>
          <p:nvPr/>
        </p:nvPicPr>
        <p:blipFill>
          <a:blip r:embed="rId1" cstate="print"/>
          <a:stretch>
            <a:fillRect/>
          </a:stretch>
        </p:blipFill>
        <p:spPr>
          <a:xfrm>
            <a:off x="132715" y="1060450"/>
            <a:ext cx="6162040" cy="5518150"/>
          </a:xfrm>
          <a:prstGeom prst="rect">
            <a:avLst/>
          </a:prstGeom>
          <a:noFill/>
          <a:ln w="9525">
            <a:noFill/>
          </a:ln>
        </p:spPr>
      </p:pic>
      <p:sp>
        <p:nvSpPr>
          <p:cNvPr id="4" name="文本框 3"/>
          <p:cNvSpPr txBox="1"/>
          <p:nvPr/>
        </p:nvSpPr>
        <p:spPr>
          <a:xfrm>
            <a:off x="648335" y="1060450"/>
            <a:ext cx="2573020" cy="506730"/>
          </a:xfrm>
          <a:prstGeom prst="rect">
            <a:avLst/>
          </a:prstGeom>
          <a:noFill/>
        </p:spPr>
        <p:txBody>
          <a:bodyPr wrap="square" rtlCol="0">
            <a:spAutoFit/>
          </a:bodyPr>
          <a:lstStyle/>
          <a:p>
            <a:r>
              <a:rPr lang="zh-CN" altLang="en-US" sz="2700"/>
              <a:t>（</a:t>
            </a:r>
            <a:r>
              <a:rPr lang="en-US" altLang="zh-CN" sz="2700"/>
              <a:t>5,3</a:t>
            </a:r>
            <a:r>
              <a:rPr lang="zh-CN" altLang="en-US" sz="2700"/>
              <a:t>）陷阱集</a:t>
            </a:r>
            <a:endParaRPr lang="zh-CN" altLang="en-US" sz="2700"/>
          </a:p>
        </p:txBody>
      </p:sp>
      <p:grpSp>
        <p:nvGrpSpPr>
          <p:cNvPr id="14" name="组合 13"/>
          <p:cNvGrpSpPr/>
          <p:nvPr/>
        </p:nvGrpSpPr>
        <p:grpSpPr>
          <a:xfrm>
            <a:off x="1422400" y="2146300"/>
            <a:ext cx="3804920" cy="3603625"/>
            <a:chOff x="5540" y="3592"/>
            <a:chExt cx="5221" cy="4819"/>
          </a:xfrm>
        </p:grpSpPr>
        <p:sp>
          <p:nvSpPr>
            <p:cNvPr id="5" name="椭圆 4"/>
            <p:cNvSpPr/>
            <p:nvPr/>
          </p:nvSpPr>
          <p:spPr>
            <a:xfrm>
              <a:off x="9780" y="3592"/>
              <a:ext cx="981" cy="960"/>
            </a:xfrm>
            <a:prstGeom prst="ellipse">
              <a:avLst/>
            </a:prstGeom>
            <a:noFill/>
            <a:ln w="28575">
              <a:solidFill>
                <a:srgbClr val="C00000"/>
              </a:solidFill>
              <a:prstDash val="sys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540" y="7451"/>
              <a:ext cx="981" cy="960"/>
            </a:xfrm>
            <a:prstGeom prst="ellipse">
              <a:avLst/>
            </a:prstGeom>
            <a:noFill/>
            <a:ln w="28575">
              <a:solidFill>
                <a:srgbClr val="C00000"/>
              </a:solidFill>
              <a:prstDash val="sys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660" y="5538"/>
              <a:ext cx="981" cy="960"/>
            </a:xfrm>
            <a:prstGeom prst="ellipse">
              <a:avLst/>
            </a:prstGeom>
            <a:noFill/>
            <a:ln w="28575">
              <a:solidFill>
                <a:srgbClr val="C00000"/>
              </a:solidFill>
              <a:prstDash val="sys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64" y="3592"/>
              <a:ext cx="981" cy="960"/>
            </a:xfrm>
            <a:prstGeom prst="ellipse">
              <a:avLst/>
            </a:prstGeom>
            <a:noFill/>
            <a:ln w="28575">
              <a:solidFill>
                <a:srgbClr val="C00000"/>
              </a:solidFill>
              <a:prstDash val="sys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780" y="7451"/>
              <a:ext cx="981" cy="960"/>
            </a:xfrm>
            <a:prstGeom prst="ellipse">
              <a:avLst/>
            </a:prstGeom>
            <a:noFill/>
            <a:ln w="28575">
              <a:solidFill>
                <a:srgbClr val="C00000"/>
              </a:solidFill>
              <a:prstDash val="sysDash"/>
            </a:ln>
            <a:extLst>
              <a:ext uri="{909E8E84-426E-40DD-AFC4-6F175D3DCCD1}">
                <a14:hiddenFill xmlns:a14="http://schemas.microsoft.com/office/drawing/2010/main">
                  <a:solidFill>
                    <a:schemeClr val="accent3">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391275" y="1978025"/>
            <a:ext cx="5127625" cy="995680"/>
            <a:chOff x="10829" y="4122"/>
            <a:chExt cx="8075" cy="1568"/>
          </a:xfrm>
        </p:grpSpPr>
        <p:sp>
          <p:nvSpPr>
            <p:cNvPr id="33" name="文本框 32"/>
            <p:cNvSpPr txBox="1"/>
            <p:nvPr/>
          </p:nvSpPr>
          <p:spPr>
            <a:xfrm>
              <a:off x="10829" y="4122"/>
              <a:ext cx="8075" cy="725"/>
            </a:xfrm>
            <a:prstGeom prst="rect">
              <a:avLst/>
            </a:prstGeom>
            <a:noFill/>
          </p:spPr>
          <p:txBody>
            <a:bodyPr wrap="square" rtlCol="0">
              <a:spAutoFit/>
            </a:bodyPr>
            <a:lstStyle/>
            <a:p>
              <a:r>
                <a:rPr lang="zh-CN" altLang="en-US" sz="2400" b="1"/>
                <a:t>环境</a:t>
              </a:r>
              <a:r>
                <a:rPr lang="zh-CN" altLang="en-US" sz="2400"/>
                <a:t>：</a:t>
              </a:r>
              <a:r>
                <a:rPr lang="en-US" altLang="zh-CN" sz="2400"/>
                <a:t>AWGN</a:t>
              </a:r>
              <a:r>
                <a:rPr lang="zh-CN" altLang="en-US" sz="2400"/>
                <a:t>信道，</a:t>
              </a:r>
              <a:r>
                <a:rPr lang="en-US" altLang="zh-CN" sz="2400"/>
                <a:t>SPA</a:t>
              </a:r>
              <a:r>
                <a:rPr lang="zh-CN" altLang="en-US" sz="2400"/>
                <a:t>迭代译码器</a:t>
              </a:r>
              <a:endParaRPr lang="zh-CN" altLang="en-US" sz="2400"/>
            </a:p>
          </p:txBody>
        </p:sp>
        <p:pic>
          <p:nvPicPr>
            <p:cNvPr id="35" name="图片 34"/>
            <p:cNvPicPr>
              <a:picLocks noChangeAspect="1"/>
            </p:cNvPicPr>
            <p:nvPr/>
          </p:nvPicPr>
          <p:blipFill>
            <a:blip r:embed="rId2" cstate="print"/>
            <a:stretch>
              <a:fillRect/>
            </a:stretch>
          </p:blipFill>
          <p:spPr>
            <a:xfrm>
              <a:off x="12260" y="4962"/>
              <a:ext cx="2912" cy="728"/>
            </a:xfrm>
            <a:prstGeom prst="rect">
              <a:avLst/>
            </a:prstGeom>
          </p:spPr>
        </p:pic>
        <p:sp>
          <p:nvSpPr>
            <p:cNvPr id="36" name="文本框 35"/>
            <p:cNvSpPr txBox="1"/>
            <p:nvPr/>
          </p:nvSpPr>
          <p:spPr>
            <a:xfrm>
              <a:off x="15094" y="4918"/>
              <a:ext cx="3349" cy="725"/>
            </a:xfrm>
            <a:prstGeom prst="rect">
              <a:avLst/>
            </a:prstGeom>
            <a:noFill/>
          </p:spPr>
          <p:txBody>
            <a:bodyPr wrap="square" rtlCol="0">
              <a:spAutoFit/>
            </a:bodyPr>
            <a:lstStyle/>
            <a:p>
              <a:r>
                <a:rPr lang="zh-CN" altLang="en-US" sz="2400"/>
                <a:t>发生错误</a:t>
              </a:r>
              <a:endParaRPr lang="zh-CN" altLang="en-US" sz="2400"/>
            </a:p>
          </p:txBody>
        </p:sp>
      </p:grpSp>
      <p:grpSp>
        <p:nvGrpSpPr>
          <p:cNvPr id="61" name="组合 60"/>
          <p:cNvGrpSpPr/>
          <p:nvPr/>
        </p:nvGrpSpPr>
        <p:grpSpPr>
          <a:xfrm>
            <a:off x="6339205" y="5717540"/>
            <a:ext cx="4837430" cy="473075"/>
            <a:chOff x="9983" y="8740"/>
            <a:chExt cx="7618" cy="745"/>
          </a:xfrm>
        </p:grpSpPr>
        <p:sp>
          <p:nvSpPr>
            <p:cNvPr id="38" name="文本框 37"/>
            <p:cNvSpPr txBox="1"/>
            <p:nvPr/>
          </p:nvSpPr>
          <p:spPr>
            <a:xfrm>
              <a:off x="9983" y="8760"/>
              <a:ext cx="3723" cy="725"/>
            </a:xfrm>
            <a:prstGeom prst="rect">
              <a:avLst/>
            </a:prstGeom>
            <a:noFill/>
          </p:spPr>
          <p:txBody>
            <a:bodyPr wrap="square" rtlCol="0">
              <a:spAutoFit/>
            </a:bodyPr>
            <a:lstStyle/>
            <a:p>
              <a:r>
                <a:rPr lang="zh-CN" altLang="en-US" sz="2400"/>
                <a:t>难以纠正的错误</a:t>
              </a:r>
              <a:endParaRPr lang="zh-CN" altLang="en-US" sz="2400"/>
            </a:p>
          </p:txBody>
        </p:sp>
        <p:sp>
          <p:nvSpPr>
            <p:cNvPr id="39" name="右箭头 38"/>
            <p:cNvSpPr/>
            <p:nvPr/>
          </p:nvSpPr>
          <p:spPr>
            <a:xfrm>
              <a:off x="13748" y="8883"/>
              <a:ext cx="573" cy="5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p:cNvSpPr txBox="1"/>
            <p:nvPr/>
          </p:nvSpPr>
          <p:spPr>
            <a:xfrm>
              <a:off x="14321" y="8740"/>
              <a:ext cx="3280" cy="725"/>
            </a:xfrm>
            <a:prstGeom prst="rect">
              <a:avLst/>
            </a:prstGeom>
            <a:noFill/>
          </p:spPr>
          <p:txBody>
            <a:bodyPr wrap="square" rtlCol="0">
              <a:spAutoFit/>
            </a:bodyPr>
            <a:lstStyle/>
            <a:p>
              <a:r>
                <a:rPr lang="zh-CN" altLang="en-US" sz="2400" b="1">
                  <a:solidFill>
                    <a:schemeClr val="tx2">
                      <a:lumMod val="60000"/>
                      <a:lumOff val="40000"/>
                    </a:schemeClr>
                  </a:solidFill>
                </a:rPr>
                <a:t>错误平台现象</a:t>
              </a:r>
              <a:endParaRPr lang="zh-CN" altLang="en-US" sz="2400" b="1">
                <a:solidFill>
                  <a:schemeClr val="tx2">
                    <a:lumMod val="60000"/>
                    <a:lumOff val="40000"/>
                  </a:schemeClr>
                </a:solidFill>
              </a:endParaRPr>
            </a:p>
          </p:txBody>
        </p:sp>
      </p:grpSp>
      <p:grpSp>
        <p:nvGrpSpPr>
          <p:cNvPr id="46" name="组合 45"/>
          <p:cNvGrpSpPr/>
          <p:nvPr/>
        </p:nvGrpSpPr>
        <p:grpSpPr>
          <a:xfrm>
            <a:off x="525780" y="1363345"/>
            <a:ext cx="5645150" cy="5214620"/>
            <a:chOff x="3722" y="2395"/>
            <a:chExt cx="7839" cy="7220"/>
          </a:xfrm>
        </p:grpSpPr>
        <p:sp>
          <p:nvSpPr>
            <p:cNvPr id="29" name="圆角矩形 28"/>
            <p:cNvSpPr/>
            <p:nvPr/>
          </p:nvSpPr>
          <p:spPr>
            <a:xfrm flipH="1">
              <a:off x="10607" y="2395"/>
              <a:ext cx="955" cy="850"/>
            </a:xfrm>
            <a:prstGeom prst="roundRect">
              <a:avLst/>
            </a:prstGeom>
            <a:noFill/>
            <a:ln w="19050">
              <a:solidFill>
                <a:schemeClr val="accent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flipH="1">
              <a:off x="3722" y="8765"/>
              <a:ext cx="955" cy="850"/>
            </a:xfrm>
            <a:prstGeom prst="roundRect">
              <a:avLst/>
            </a:prstGeom>
            <a:noFill/>
            <a:ln w="19050">
              <a:solidFill>
                <a:schemeClr val="accent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flipH="1">
              <a:off x="8221" y="4586"/>
              <a:ext cx="955" cy="850"/>
            </a:xfrm>
            <a:prstGeom prst="roundRect">
              <a:avLst/>
            </a:prstGeom>
            <a:noFill/>
            <a:ln w="19050">
              <a:solidFill>
                <a:schemeClr val="accent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圆角矩形 14"/>
          <p:cNvSpPr/>
          <p:nvPr/>
        </p:nvSpPr>
        <p:spPr>
          <a:xfrm>
            <a:off x="4951095" y="99060"/>
            <a:ext cx="2258695"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5504973" y="200978"/>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dirty="0" smtClean="0">
                <a:solidFill>
                  <a:schemeClr val="bg1"/>
                </a:solidFill>
              </a:rPr>
              <a:t>陷阱集</a:t>
            </a:r>
            <a:endParaRPr lang="zh-CN" altLang="en-US" sz="2400" b="1" dirty="0">
              <a:solidFill>
                <a:schemeClr val="bg1"/>
              </a:solidFill>
            </a:endParaRPr>
          </a:p>
        </p:txBody>
      </p:sp>
      <p:grpSp>
        <p:nvGrpSpPr>
          <p:cNvPr id="60" name="组合 59"/>
          <p:cNvGrpSpPr/>
          <p:nvPr/>
        </p:nvGrpSpPr>
        <p:grpSpPr>
          <a:xfrm>
            <a:off x="7299960" y="4605020"/>
            <a:ext cx="2287905" cy="1036320"/>
            <a:chOff x="11496" y="7108"/>
            <a:chExt cx="3603" cy="1632"/>
          </a:xfrm>
        </p:grpSpPr>
        <p:sp>
          <p:nvSpPr>
            <p:cNvPr id="18" name="右箭头 17"/>
            <p:cNvSpPr/>
            <p:nvPr/>
          </p:nvSpPr>
          <p:spPr>
            <a:xfrm rot="5400000">
              <a:off x="10938" y="7666"/>
              <a:ext cx="1632" cy="5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55" name="组合 54"/>
            <p:cNvGrpSpPr/>
            <p:nvPr/>
          </p:nvGrpSpPr>
          <p:grpSpPr>
            <a:xfrm>
              <a:off x="12035" y="7426"/>
              <a:ext cx="3064" cy="724"/>
              <a:chOff x="11651" y="7138"/>
              <a:chExt cx="3064" cy="724"/>
            </a:xfrm>
          </p:grpSpPr>
          <p:sp>
            <p:nvSpPr>
              <p:cNvPr id="17" name="矩形 16"/>
              <p:cNvSpPr/>
              <p:nvPr/>
            </p:nvSpPr>
            <p:spPr>
              <a:xfrm>
                <a:off x="14241" y="7264"/>
                <a:ext cx="474" cy="474"/>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矩形 18"/>
              <p:cNvSpPr/>
              <p:nvPr/>
            </p:nvSpPr>
            <p:spPr>
              <a:xfrm>
                <a:off x="11651" y="7255"/>
                <a:ext cx="474" cy="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文本框 44"/>
              <p:cNvSpPr txBox="1"/>
              <p:nvPr/>
            </p:nvSpPr>
            <p:spPr>
              <a:xfrm>
                <a:off x="12125" y="7138"/>
                <a:ext cx="2279" cy="725"/>
              </a:xfrm>
              <a:prstGeom prst="rect">
                <a:avLst/>
              </a:prstGeom>
              <a:noFill/>
            </p:spPr>
            <p:txBody>
              <a:bodyPr wrap="square" rtlCol="0">
                <a:spAutoFit/>
              </a:bodyPr>
              <a:lstStyle/>
              <a:p>
                <a:r>
                  <a:rPr lang="zh-CN" altLang="en-US" sz="2400"/>
                  <a:t>始终少于</a:t>
                </a:r>
                <a:endParaRPr lang="zh-CN" altLang="en-US" sz="2400"/>
              </a:p>
            </p:txBody>
          </p:sp>
        </p:grpSp>
      </p:grpSp>
      <p:grpSp>
        <p:nvGrpSpPr>
          <p:cNvPr id="59" name="组合 58"/>
          <p:cNvGrpSpPr/>
          <p:nvPr/>
        </p:nvGrpSpPr>
        <p:grpSpPr>
          <a:xfrm>
            <a:off x="6150610" y="3434080"/>
            <a:ext cx="5464175" cy="1174115"/>
            <a:chOff x="9686" y="5408"/>
            <a:chExt cx="8605" cy="1849"/>
          </a:xfrm>
        </p:grpSpPr>
        <p:grpSp>
          <p:nvGrpSpPr>
            <p:cNvPr id="31" name="组合 30"/>
            <p:cNvGrpSpPr/>
            <p:nvPr/>
          </p:nvGrpSpPr>
          <p:grpSpPr>
            <a:xfrm>
              <a:off x="10199" y="6343"/>
              <a:ext cx="8092" cy="914"/>
              <a:chOff x="11189" y="4607"/>
              <a:chExt cx="7764" cy="914"/>
            </a:xfrm>
          </p:grpSpPr>
          <p:pic>
            <p:nvPicPr>
              <p:cNvPr id="22" name="图片 21"/>
              <p:cNvPicPr>
                <a:picLocks noChangeAspect="1"/>
              </p:cNvPicPr>
              <p:nvPr/>
            </p:nvPicPr>
            <p:blipFill>
              <a:blip r:embed="rId3" cstate="print"/>
              <a:stretch>
                <a:fillRect/>
              </a:stretch>
            </p:blipFill>
            <p:spPr>
              <a:xfrm>
                <a:off x="14595" y="4607"/>
                <a:ext cx="4358" cy="914"/>
              </a:xfrm>
              <a:prstGeom prst="rect">
                <a:avLst/>
              </a:prstGeom>
            </p:spPr>
          </p:pic>
          <p:sp>
            <p:nvSpPr>
              <p:cNvPr id="27" name="文本框 26"/>
              <p:cNvSpPr txBox="1"/>
              <p:nvPr/>
            </p:nvSpPr>
            <p:spPr>
              <a:xfrm>
                <a:off x="11189" y="4647"/>
                <a:ext cx="3977" cy="725"/>
              </a:xfrm>
              <a:prstGeom prst="rect">
                <a:avLst/>
              </a:prstGeom>
              <a:noFill/>
            </p:spPr>
            <p:txBody>
              <a:bodyPr wrap="square" rtlCol="0">
                <a:spAutoFit/>
              </a:bodyPr>
              <a:lstStyle/>
              <a:p>
                <a:r>
                  <a:rPr lang="zh-CN" altLang="en-US" sz="2400">
                    <a:solidFill>
                      <a:schemeClr val="accent3">
                        <a:lumMod val="50000"/>
                      </a:schemeClr>
                    </a:solidFill>
                  </a:rPr>
                  <a:t>错误满足的</a:t>
                </a:r>
                <a:r>
                  <a:rPr lang="en-US" altLang="zh-CN" sz="2400">
                    <a:solidFill>
                      <a:schemeClr val="accent3">
                        <a:lumMod val="50000"/>
                      </a:schemeClr>
                    </a:solidFill>
                  </a:rPr>
                  <a:t>CN</a:t>
                </a:r>
                <a:r>
                  <a:rPr lang="zh-CN" altLang="en-US" sz="2400">
                    <a:solidFill>
                      <a:schemeClr val="tx1"/>
                    </a:solidFill>
                  </a:rPr>
                  <a:t>：</a:t>
                </a:r>
                <a:endParaRPr lang="zh-CN" altLang="en-US" sz="2400">
                  <a:solidFill>
                    <a:schemeClr val="tx1"/>
                  </a:solidFill>
                </a:endParaRPr>
              </a:p>
            </p:txBody>
          </p:sp>
        </p:grpSp>
        <p:grpSp>
          <p:nvGrpSpPr>
            <p:cNvPr id="30" name="组合 29"/>
            <p:cNvGrpSpPr/>
            <p:nvPr/>
          </p:nvGrpSpPr>
          <p:grpSpPr>
            <a:xfrm>
              <a:off x="10121" y="5408"/>
              <a:ext cx="5923" cy="925"/>
              <a:chOff x="12096" y="6430"/>
              <a:chExt cx="5504" cy="925"/>
            </a:xfrm>
          </p:grpSpPr>
          <p:pic>
            <p:nvPicPr>
              <p:cNvPr id="26" name="图片 25"/>
              <p:cNvPicPr>
                <a:picLocks noChangeAspect="1"/>
              </p:cNvPicPr>
              <p:nvPr/>
            </p:nvPicPr>
            <p:blipFill>
              <a:blip r:embed="rId4" cstate="print"/>
              <a:stretch>
                <a:fillRect/>
              </a:stretch>
            </p:blipFill>
            <p:spPr>
              <a:xfrm>
                <a:off x="15181" y="6430"/>
                <a:ext cx="2419" cy="925"/>
              </a:xfrm>
              <a:prstGeom prst="rect">
                <a:avLst/>
              </a:prstGeom>
            </p:spPr>
          </p:pic>
          <p:sp>
            <p:nvSpPr>
              <p:cNvPr id="28" name="文本框 27"/>
              <p:cNvSpPr txBox="1"/>
              <p:nvPr/>
            </p:nvSpPr>
            <p:spPr>
              <a:xfrm>
                <a:off x="12096" y="6490"/>
                <a:ext cx="3497" cy="725"/>
              </a:xfrm>
              <a:prstGeom prst="rect">
                <a:avLst/>
              </a:prstGeom>
              <a:noFill/>
            </p:spPr>
            <p:txBody>
              <a:bodyPr wrap="square" rtlCol="0">
                <a:spAutoFit/>
              </a:bodyPr>
              <a:lstStyle/>
              <a:p>
                <a:r>
                  <a:rPr lang="zh-CN" altLang="en-US" sz="2400">
                    <a:solidFill>
                      <a:srgbClr val="C00000"/>
                    </a:solidFill>
                  </a:rPr>
                  <a:t>不满足的</a:t>
                </a:r>
                <a:r>
                  <a:rPr lang="en-US" altLang="zh-CN" sz="2400">
                    <a:solidFill>
                      <a:srgbClr val="C00000"/>
                    </a:solidFill>
                  </a:rPr>
                  <a:t>CN</a:t>
                </a:r>
                <a:r>
                  <a:rPr lang="zh-CN" altLang="en-US" sz="2400">
                    <a:solidFill>
                      <a:srgbClr val="C00000"/>
                    </a:solidFill>
                  </a:rPr>
                  <a:t>：</a:t>
                </a:r>
                <a:endParaRPr lang="zh-CN" altLang="en-US" sz="2400">
                  <a:solidFill>
                    <a:srgbClr val="C00000"/>
                  </a:solidFill>
                </a:endParaRPr>
              </a:p>
            </p:txBody>
          </p:sp>
        </p:grpSp>
        <p:sp>
          <p:nvSpPr>
            <p:cNvPr id="16" name="矩形 15"/>
            <p:cNvSpPr/>
            <p:nvPr/>
          </p:nvSpPr>
          <p:spPr>
            <a:xfrm>
              <a:off x="9686" y="5633"/>
              <a:ext cx="474" cy="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矩形 46"/>
            <p:cNvSpPr/>
            <p:nvPr/>
          </p:nvSpPr>
          <p:spPr>
            <a:xfrm>
              <a:off x="9694" y="6468"/>
              <a:ext cx="474" cy="474"/>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linds(horizontal)">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linds(horizontal)">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867" name="文本框 2"/>
          <p:cNvSpPr txBox="1">
            <a:spLocks noChangeArrowheads="1"/>
          </p:cNvSpPr>
          <p:nvPr/>
        </p:nvSpPr>
        <p:spPr bwMode="auto">
          <a:xfrm>
            <a:off x="5795963" y="3025301"/>
            <a:ext cx="5697571"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sz="3600" b="1" dirty="0" smtClean="0">
                <a:solidFill>
                  <a:srgbClr val="4B649F"/>
                </a:solidFill>
              </a:rPr>
              <a:t>02 </a:t>
            </a:r>
            <a:r>
              <a:rPr lang="en-US" altLang="zh-CN" sz="3600" b="1" dirty="0" smtClean="0">
                <a:solidFill>
                  <a:schemeClr val="tx1"/>
                </a:solidFill>
                <a:sym typeface="+mn-ea"/>
              </a:rPr>
              <a:t>改进的PCGC译码算法</a:t>
            </a:r>
            <a:endParaRPr lang="en-US" altLang="zh-CN" sz="3600" b="1" dirty="0" smtClean="0">
              <a:solidFill>
                <a:schemeClr val="tx1"/>
              </a:solidFill>
              <a:sym typeface="+mn-ea"/>
            </a:endParaRPr>
          </a:p>
        </p:txBody>
      </p:sp>
      <p:pic>
        <p:nvPicPr>
          <p:cNvPr id="36869" name="图片 9"/>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10"/>
          <p:cNvPicPr>
            <a:picLocks noChangeAspect="1" noChangeArrowheads="1"/>
          </p:cNvPicPr>
          <p:nvPr/>
        </p:nvPicPr>
        <p:blipFill>
          <a:blip r:embed="rId2" cstate="screen"/>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1" name="组合 11"/>
          <p:cNvGrpSpPr/>
          <p:nvPr/>
        </p:nvGrpSpPr>
        <p:grpSpPr bwMode="auto">
          <a:xfrm>
            <a:off x="1519238" y="2232025"/>
            <a:ext cx="2581275" cy="2582863"/>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pic>
        <p:nvPicPr>
          <p:cNvPr id="48130" name="Picture 2" descr="https://gss3.bdstatic.com/-Po3dSag_xI4khGkpoWK1HF6hhy/baike/c0%3Dbaike60%2C5%2C5%2C60%2C20/sign=52adaea0203fb80e18dc698557b8444b/43a7d933c895d143fe0f46b272f082025aaf07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5592" y="326731"/>
            <a:ext cx="2729891" cy="737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18"/>
          <p:cNvGrpSpPr/>
          <p:nvPr/>
        </p:nvGrpSpPr>
        <p:grpSpPr bwMode="auto">
          <a:xfrm>
            <a:off x="133350" y="125413"/>
            <a:ext cx="639763" cy="638175"/>
            <a:chOff x="1131485" y="2234042"/>
            <a:chExt cx="1607262" cy="1607262"/>
          </a:xfrm>
        </p:grpSpPr>
        <p:sp>
          <p:nvSpPr>
            <p:cNvPr id="24" name="椭圆 2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4" name="文本框 2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b="1" dirty="0" smtClean="0">
                <a:solidFill>
                  <a:srgbClr val="4B649F"/>
                </a:solidFill>
                <a:sym typeface="+mn-ea"/>
              </a:rPr>
              <a:t>改进的PCGC译码算法</a:t>
            </a:r>
            <a:endParaRPr lang="zh-CN" altLang="en-US" b="1" dirty="0">
              <a:solidFill>
                <a:srgbClr val="4B649F"/>
              </a:solidFill>
            </a:endParaRPr>
          </a:p>
        </p:txBody>
      </p:sp>
      <p:cxnSp>
        <p:nvCxnSpPr>
          <p:cNvPr id="35" name="直接连接符 34"/>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50" name="组合 11"/>
          <p:cNvGrpSpPr/>
          <p:nvPr/>
        </p:nvGrpSpPr>
        <p:grpSpPr bwMode="auto">
          <a:xfrm>
            <a:off x="132811" y="81574"/>
            <a:ext cx="732280" cy="700349"/>
            <a:chOff x="3209823" y="2234042"/>
            <a:chExt cx="1607262" cy="1607262"/>
          </a:xfrm>
        </p:grpSpPr>
        <p:sp>
          <p:nvSpPr>
            <p:cNvPr id="51" name="椭圆 50"/>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2" name="椭圆 51"/>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3"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5" name="组合 4"/>
          <p:cNvGrpSpPr/>
          <p:nvPr/>
        </p:nvGrpSpPr>
        <p:grpSpPr>
          <a:xfrm>
            <a:off x="709930" y="2025650"/>
            <a:ext cx="5339715" cy="3091180"/>
            <a:chOff x="1118" y="3190"/>
            <a:chExt cx="8409" cy="4868"/>
          </a:xfrm>
        </p:grpSpPr>
        <p:pic>
          <p:nvPicPr>
            <p:cNvPr id="1073743280" name="图片 1073743279" descr="a045993622337a27273b1491f113eea"/>
            <p:cNvPicPr>
              <a:picLocks noChangeAspect="1"/>
            </p:cNvPicPr>
            <p:nvPr/>
          </p:nvPicPr>
          <p:blipFill>
            <a:blip r:embed="rId1" cstate="print"/>
            <a:stretch>
              <a:fillRect/>
            </a:stretch>
          </p:blipFill>
          <p:spPr>
            <a:xfrm>
              <a:off x="1118" y="3867"/>
              <a:ext cx="8409" cy="4191"/>
            </a:xfrm>
            <a:prstGeom prst="rect">
              <a:avLst/>
            </a:prstGeom>
            <a:noFill/>
            <a:ln w="9525">
              <a:noFill/>
            </a:ln>
          </p:spPr>
        </p:pic>
        <p:sp>
          <p:nvSpPr>
            <p:cNvPr id="2" name="文本框 1"/>
            <p:cNvSpPr txBox="1"/>
            <p:nvPr/>
          </p:nvSpPr>
          <p:spPr>
            <a:xfrm>
              <a:off x="1150" y="3190"/>
              <a:ext cx="3622" cy="677"/>
            </a:xfrm>
            <a:prstGeom prst="rect">
              <a:avLst/>
            </a:prstGeom>
            <a:noFill/>
          </p:spPr>
          <p:txBody>
            <a:bodyPr wrap="square" rtlCol="0">
              <a:spAutoFit/>
            </a:bodyPr>
            <a:lstStyle/>
            <a:p>
              <a:r>
                <a:rPr lang="en-US" altLang="zh-CN" sz="2200" b="1"/>
                <a:t>Turbo</a:t>
              </a:r>
              <a:r>
                <a:rPr lang="zh-CN" altLang="en-US" sz="2200" b="1"/>
                <a:t>编码器</a:t>
              </a:r>
              <a:endParaRPr lang="zh-CN" altLang="en-US" sz="2200" b="1"/>
            </a:p>
          </p:txBody>
        </p:sp>
      </p:grpSp>
      <p:grpSp>
        <p:nvGrpSpPr>
          <p:cNvPr id="3" name="组合 2"/>
          <p:cNvGrpSpPr/>
          <p:nvPr/>
        </p:nvGrpSpPr>
        <p:grpSpPr>
          <a:xfrm>
            <a:off x="415655" y="1097280"/>
            <a:ext cx="3009248" cy="470752"/>
            <a:chOff x="3466299" y="2204398"/>
            <a:chExt cx="2106569" cy="439063"/>
          </a:xfrm>
          <a:solidFill>
            <a:srgbClr val="0070C0"/>
          </a:solidFill>
        </p:grpSpPr>
        <p:sp>
          <p:nvSpPr>
            <p:cNvPr id="27" name="圆角矩形 26"/>
            <p:cNvSpPr/>
            <p:nvPr/>
          </p:nvSpPr>
          <p:spPr>
            <a:xfrm>
              <a:off x="3466299" y="2204398"/>
              <a:ext cx="2106569" cy="43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文本框 30"/>
            <p:cNvSpPr txBox="1"/>
            <p:nvPr/>
          </p:nvSpPr>
          <p:spPr>
            <a:xfrm>
              <a:off x="3496713" y="2239933"/>
              <a:ext cx="2036792" cy="371936"/>
            </a:xfrm>
            <a:prstGeom prst="rect">
              <a:avLst/>
            </a:prstGeom>
            <a:grpFill/>
          </p:spPr>
          <p:txBody>
            <a:bodyPr wrap="square" rtlCol="0">
              <a:spAutoFit/>
            </a:bodyPr>
            <a:lstStyle/>
            <a:p>
              <a:r>
                <a:rPr lang="zh-CN" altLang="en-US" sz="2000" dirty="0">
                  <a:solidFill>
                    <a:schemeClr val="bg1"/>
                  </a:solidFill>
                </a:rPr>
                <a:t>一</a:t>
              </a:r>
              <a:r>
                <a:rPr lang="zh-CN" altLang="en-US" sz="2000" dirty="0" smtClean="0">
                  <a:solidFill>
                    <a:schemeClr val="bg1"/>
                  </a:solidFill>
                </a:rPr>
                <a:t>个有益且有效的尝试</a:t>
              </a:r>
              <a:endParaRPr lang="en-US" altLang="zh-CN" sz="1600" dirty="0" smtClean="0">
                <a:solidFill>
                  <a:schemeClr val="bg1"/>
                </a:solidFill>
              </a:endParaRPr>
            </a:p>
          </p:txBody>
        </p:sp>
      </p:grpSp>
      <p:grpSp>
        <p:nvGrpSpPr>
          <p:cNvPr id="6" name="组合 5"/>
          <p:cNvGrpSpPr/>
          <p:nvPr/>
        </p:nvGrpSpPr>
        <p:grpSpPr>
          <a:xfrm>
            <a:off x="6726555" y="2025650"/>
            <a:ext cx="4682490" cy="3293745"/>
            <a:chOff x="10838" y="3190"/>
            <a:chExt cx="7374" cy="5187"/>
          </a:xfrm>
        </p:grpSpPr>
        <p:pic>
          <p:nvPicPr>
            <p:cNvPr id="1073743166" name="图片 1073743165" descr="4f0266392faa207eb5eeb4f02ff11a4"/>
            <p:cNvPicPr>
              <a:picLocks noChangeAspect="1"/>
            </p:cNvPicPr>
            <p:nvPr/>
          </p:nvPicPr>
          <p:blipFill>
            <a:blip r:embed="rId2" cstate="print"/>
            <a:stretch>
              <a:fillRect/>
            </a:stretch>
          </p:blipFill>
          <p:spPr>
            <a:xfrm>
              <a:off x="10838" y="3867"/>
              <a:ext cx="7375" cy="4511"/>
            </a:xfrm>
            <a:prstGeom prst="rect">
              <a:avLst/>
            </a:prstGeom>
            <a:noFill/>
            <a:ln w="9525">
              <a:noFill/>
            </a:ln>
          </p:spPr>
        </p:pic>
        <p:sp>
          <p:nvSpPr>
            <p:cNvPr id="4" name="文本框 3"/>
            <p:cNvSpPr txBox="1"/>
            <p:nvPr/>
          </p:nvSpPr>
          <p:spPr>
            <a:xfrm>
              <a:off x="10838" y="3190"/>
              <a:ext cx="3622" cy="677"/>
            </a:xfrm>
            <a:prstGeom prst="rect">
              <a:avLst/>
            </a:prstGeom>
            <a:noFill/>
          </p:spPr>
          <p:txBody>
            <a:bodyPr wrap="square" rtlCol="0">
              <a:spAutoFit/>
            </a:bodyPr>
            <a:lstStyle/>
            <a:p>
              <a:r>
                <a:rPr lang="en-US" altLang="zh-CN" sz="2200" b="1"/>
                <a:t>PCGC</a:t>
              </a:r>
              <a:r>
                <a:rPr lang="zh-CN" altLang="en-US" sz="2200" b="1"/>
                <a:t>编码器</a:t>
              </a:r>
              <a:endParaRPr lang="zh-CN" altLang="en-US" sz="2200" b="1"/>
            </a:p>
          </p:txBody>
        </p:sp>
      </p:grpSp>
      <p:sp>
        <p:nvSpPr>
          <p:cNvPr id="17" name="右箭头 16"/>
          <p:cNvSpPr/>
          <p:nvPr/>
        </p:nvSpPr>
        <p:spPr>
          <a:xfrm>
            <a:off x="3715385" y="1127760"/>
            <a:ext cx="493395" cy="4095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356735" y="1091565"/>
            <a:ext cx="2446020" cy="470535"/>
            <a:chOff x="3466299" y="2204398"/>
            <a:chExt cx="2106569" cy="439063"/>
          </a:xfrm>
          <a:solidFill>
            <a:srgbClr val="0070C0"/>
          </a:solidFill>
        </p:grpSpPr>
        <p:sp>
          <p:nvSpPr>
            <p:cNvPr id="19" name="圆角矩形 18"/>
            <p:cNvSpPr/>
            <p:nvPr/>
          </p:nvSpPr>
          <p:spPr>
            <a:xfrm>
              <a:off x="3466299" y="2204398"/>
              <a:ext cx="2106569" cy="43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文本框 19"/>
            <p:cNvSpPr txBox="1"/>
            <p:nvPr/>
          </p:nvSpPr>
          <p:spPr>
            <a:xfrm>
              <a:off x="3508744" y="2239933"/>
              <a:ext cx="2036792" cy="372107"/>
            </a:xfrm>
            <a:prstGeom prst="rect">
              <a:avLst/>
            </a:prstGeom>
            <a:grpFill/>
          </p:spPr>
          <p:txBody>
            <a:bodyPr wrap="square" rtlCol="0">
              <a:spAutoFit/>
            </a:bodyPr>
            <a:lstStyle/>
            <a:p>
              <a:pPr algn="ctr"/>
              <a:r>
                <a:rPr lang="en-US" sz="2000" dirty="0">
                  <a:solidFill>
                    <a:schemeClr val="bg1"/>
                  </a:solidFill>
                </a:rPr>
                <a:t>PCGC</a:t>
              </a:r>
              <a:r>
                <a:rPr lang="zh-CN" altLang="en-US" sz="2000" dirty="0">
                  <a:solidFill>
                    <a:schemeClr val="bg1"/>
                  </a:solidFill>
                </a:rPr>
                <a:t>编码器</a:t>
              </a:r>
              <a:endParaRPr lang="zh-CN" altLang="en-US" sz="2000" dirty="0" smtClean="0">
                <a:solidFill>
                  <a:schemeClr val="bg1"/>
                </a:solidFill>
              </a:endParaRPr>
            </a:p>
          </p:txBody>
        </p:sp>
      </p:grpSp>
      <p:sp>
        <p:nvSpPr>
          <p:cNvPr id="10" name="椭圆 9"/>
          <p:cNvSpPr/>
          <p:nvPr/>
        </p:nvSpPr>
        <p:spPr>
          <a:xfrm>
            <a:off x="8041005" y="2800350"/>
            <a:ext cx="2379345" cy="1707515"/>
          </a:xfrm>
          <a:prstGeom prst="ellipse">
            <a:avLst/>
          </a:prstGeom>
          <a:noFill/>
          <a:ln w="28575">
            <a:solidFill>
              <a:srgbClr val="7030A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文本框 27"/>
          <p:cNvSpPr txBox="1"/>
          <p:nvPr/>
        </p:nvSpPr>
        <p:spPr>
          <a:xfrm>
            <a:off x="1295400" y="5532755"/>
            <a:ext cx="8984615" cy="768350"/>
          </a:xfrm>
          <a:prstGeom prst="rect">
            <a:avLst/>
          </a:prstGeom>
          <a:noFill/>
        </p:spPr>
        <p:txBody>
          <a:bodyPr wrap="square" rtlCol="0">
            <a:spAutoFit/>
          </a:bodyPr>
          <a:lstStyle/>
          <a:p>
            <a:r>
              <a:rPr lang="zh-CN" altLang="en-US" sz="2200" b="1"/>
              <a:t>编码器结构优势</a:t>
            </a:r>
            <a:r>
              <a:rPr lang="zh-CN" altLang="en-US" sz="2200"/>
              <a:t>：源序列可同时存在于</a:t>
            </a:r>
            <a:r>
              <a:rPr lang="zh-CN" altLang="en-US" sz="2200" b="1">
                <a:solidFill>
                  <a:schemeClr val="accent3">
                    <a:lumMod val="50000"/>
                  </a:schemeClr>
                </a:solidFill>
              </a:rPr>
              <a:t>两种</a:t>
            </a:r>
            <a:r>
              <a:rPr lang="en-US" altLang="zh-CN" sz="2200" b="1">
                <a:solidFill>
                  <a:schemeClr val="accent3">
                    <a:lumMod val="50000"/>
                  </a:schemeClr>
                </a:solidFill>
              </a:rPr>
              <a:t>Tanner</a:t>
            </a:r>
            <a:r>
              <a:rPr lang="zh-CN" altLang="en-US" sz="2200" b="1">
                <a:solidFill>
                  <a:schemeClr val="accent3">
                    <a:lumMod val="50000"/>
                  </a:schemeClr>
                </a:solidFill>
              </a:rPr>
              <a:t>图结构</a:t>
            </a:r>
            <a:r>
              <a:rPr lang="zh-CN" altLang="en-US" sz="2200"/>
              <a:t>中，同一比特在两种拓扑结构中</a:t>
            </a:r>
            <a:r>
              <a:rPr lang="zh-CN" altLang="en-US" sz="2200" b="1">
                <a:solidFill>
                  <a:schemeClr val="accent3">
                    <a:lumMod val="50000"/>
                  </a:schemeClr>
                </a:solidFill>
              </a:rPr>
              <a:t>同时存在陷阱集的概率很低</a:t>
            </a:r>
            <a:endParaRPr lang="zh-CN" altLang="en-US" sz="2200" b="1">
              <a:solidFill>
                <a:schemeClr val="accent3">
                  <a:lumMod val="50000"/>
                </a:schemeClr>
              </a:solidFill>
            </a:endParaRPr>
          </a:p>
        </p:txBody>
      </p:sp>
      <p:pic>
        <p:nvPicPr>
          <p:cNvPr id="29" name="图片 28"/>
          <p:cNvPicPr>
            <a:picLocks noChangeAspect="1"/>
          </p:cNvPicPr>
          <p:nvPr/>
        </p:nvPicPr>
        <p:blipFill>
          <a:blip r:embed="rId3" cstate="print"/>
          <a:stretch>
            <a:fillRect/>
          </a:stretch>
        </p:blipFill>
        <p:spPr>
          <a:xfrm>
            <a:off x="7346950" y="4954270"/>
            <a:ext cx="3724275" cy="1438275"/>
          </a:xfrm>
          <a:prstGeom prst="rect">
            <a:avLst/>
          </a:prstGeom>
        </p:spPr>
      </p:pic>
      <p:sp>
        <p:nvSpPr>
          <p:cNvPr id="7" name="文本框 6"/>
          <p:cNvSpPr txBox="1"/>
          <p:nvPr/>
        </p:nvSpPr>
        <p:spPr>
          <a:xfrm>
            <a:off x="717550" y="5252085"/>
            <a:ext cx="7051040" cy="768350"/>
          </a:xfrm>
          <a:prstGeom prst="rect">
            <a:avLst/>
          </a:prstGeom>
          <a:noFill/>
        </p:spPr>
        <p:txBody>
          <a:bodyPr wrap="square" rtlCol="0">
            <a:spAutoFit/>
          </a:bodyPr>
          <a:lstStyle/>
          <a:p>
            <a:r>
              <a:rPr lang="zh-CN" altLang="en-US" sz="2200" b="1">
                <a:solidFill>
                  <a:schemeClr val="tx1"/>
                </a:solidFill>
              </a:rPr>
              <a:t>目的：增加冗余与外信息交互，</a:t>
            </a:r>
            <a:r>
              <a:rPr lang="zh-CN" altLang="en-US" sz="2200" b="1">
                <a:solidFill>
                  <a:schemeClr val="accent3">
                    <a:lumMod val="50000"/>
                  </a:schemeClr>
                </a:solidFill>
              </a:rPr>
              <a:t>提升</a:t>
            </a:r>
            <a:r>
              <a:rPr lang="en-US" altLang="zh-CN" sz="2200" b="1">
                <a:solidFill>
                  <a:schemeClr val="accent3">
                    <a:lumMod val="50000"/>
                  </a:schemeClr>
                </a:solidFill>
              </a:rPr>
              <a:t>BER</a:t>
            </a:r>
            <a:r>
              <a:rPr lang="zh-CN" altLang="en-US" sz="2200" b="1">
                <a:solidFill>
                  <a:schemeClr val="accent3">
                    <a:lumMod val="50000"/>
                  </a:schemeClr>
                </a:solidFill>
              </a:rPr>
              <a:t>性能</a:t>
            </a:r>
            <a:endParaRPr lang="zh-CN" altLang="en-US" sz="2200" b="1">
              <a:solidFill>
                <a:schemeClr val="accent3">
                  <a:lumMod val="50000"/>
                </a:schemeClr>
              </a:solidFill>
            </a:endParaRPr>
          </a:p>
          <a:p>
            <a:r>
              <a:rPr lang="zh-CN" altLang="en-US" sz="2200" b="1">
                <a:solidFill>
                  <a:schemeClr val="tx1"/>
                </a:solidFill>
              </a:rPr>
              <a:t>弊端：拥有结构优势，</a:t>
            </a:r>
            <a:r>
              <a:rPr lang="zh-CN" altLang="en-US" sz="2200" b="1">
                <a:solidFill>
                  <a:schemeClr val="accent3">
                    <a:lumMod val="50000"/>
                  </a:schemeClr>
                </a:solidFill>
              </a:rPr>
              <a:t>但对于错误平台的改善并不佳</a:t>
            </a:r>
            <a:endParaRPr lang="zh-CN" altLang="en-US" sz="2200" b="1">
              <a:solidFill>
                <a:schemeClr val="accent3">
                  <a:lumMod val="50000"/>
                </a:schemeClr>
              </a:solidFill>
            </a:endParaRPr>
          </a:p>
        </p:txBody>
      </p:sp>
      <p:grpSp>
        <p:nvGrpSpPr>
          <p:cNvPr id="25" name="组合 24"/>
          <p:cNvGrpSpPr/>
          <p:nvPr/>
        </p:nvGrpSpPr>
        <p:grpSpPr>
          <a:xfrm>
            <a:off x="1939290" y="1091565"/>
            <a:ext cx="9017000" cy="4025265"/>
            <a:chOff x="3826" y="1246"/>
            <a:chExt cx="13901" cy="6309"/>
          </a:xfrm>
        </p:grpSpPr>
        <p:pic>
          <p:nvPicPr>
            <p:cNvPr id="1073743286" name="图片 1073743285" descr="28045d4b0ae2611d559f5047803249f"/>
            <p:cNvPicPr>
              <a:picLocks noChangeAspect="1"/>
            </p:cNvPicPr>
            <p:nvPr/>
          </p:nvPicPr>
          <p:blipFill>
            <a:blip r:embed="rId4" cstate="print"/>
            <a:stretch>
              <a:fillRect/>
            </a:stretch>
          </p:blipFill>
          <p:spPr>
            <a:xfrm>
              <a:off x="3826" y="2513"/>
              <a:ext cx="13901" cy="5042"/>
            </a:xfrm>
            <a:prstGeom prst="rect">
              <a:avLst/>
            </a:prstGeom>
            <a:noFill/>
            <a:ln w="9525">
              <a:noFill/>
            </a:ln>
          </p:spPr>
        </p:pic>
        <p:grpSp>
          <p:nvGrpSpPr>
            <p:cNvPr id="14" name="组合 13"/>
            <p:cNvGrpSpPr/>
            <p:nvPr/>
          </p:nvGrpSpPr>
          <p:grpSpPr>
            <a:xfrm>
              <a:off x="12665" y="1246"/>
              <a:ext cx="3852" cy="741"/>
              <a:chOff x="3732639" y="1929258"/>
              <a:chExt cx="2106569" cy="439063"/>
            </a:xfrm>
            <a:solidFill>
              <a:schemeClr val="accent3">
                <a:lumMod val="50000"/>
              </a:schemeClr>
            </a:solidFill>
          </p:grpSpPr>
          <p:sp>
            <p:nvSpPr>
              <p:cNvPr id="15" name="圆角矩形 14"/>
              <p:cNvSpPr/>
              <p:nvPr/>
            </p:nvSpPr>
            <p:spPr>
              <a:xfrm>
                <a:off x="3732639" y="1929258"/>
                <a:ext cx="2106569" cy="43906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6" name="文本框 15"/>
              <p:cNvSpPr txBox="1"/>
              <p:nvPr/>
            </p:nvSpPr>
            <p:spPr>
              <a:xfrm>
                <a:off x="3809749" y="1977845"/>
                <a:ext cx="1936490" cy="370367"/>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sz="2000" dirty="0">
                    <a:solidFill>
                      <a:schemeClr val="bg1"/>
                    </a:solidFill>
                  </a:rPr>
                  <a:t>PCGC</a:t>
                </a:r>
                <a:r>
                  <a:rPr lang="zh-CN" altLang="en-US" sz="2000" dirty="0">
                    <a:solidFill>
                      <a:schemeClr val="bg1"/>
                    </a:solidFill>
                  </a:rPr>
                  <a:t>传统译码器</a:t>
                </a:r>
                <a:endParaRPr lang="zh-CN" altLang="en-US" sz="2000" dirty="0" smtClean="0">
                  <a:solidFill>
                    <a:schemeClr val="bg1"/>
                  </a:solidFill>
                </a:endParaRPr>
              </a:p>
            </p:txBody>
          </p:sp>
        </p:grpSp>
        <p:sp>
          <p:nvSpPr>
            <p:cNvPr id="21" name="右箭头 20"/>
            <p:cNvSpPr/>
            <p:nvPr/>
          </p:nvSpPr>
          <p:spPr>
            <a:xfrm>
              <a:off x="11602" y="1308"/>
              <a:ext cx="777" cy="6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742690" y="2351405"/>
            <a:ext cx="4821555" cy="2602230"/>
            <a:chOff x="5894" y="3703"/>
            <a:chExt cx="7593" cy="4098"/>
          </a:xfrm>
        </p:grpSpPr>
        <p:sp>
          <p:nvSpPr>
            <p:cNvPr id="8" name="圆角矩形 7"/>
            <p:cNvSpPr/>
            <p:nvPr/>
          </p:nvSpPr>
          <p:spPr>
            <a:xfrm>
              <a:off x="5894" y="4182"/>
              <a:ext cx="4157" cy="1965"/>
            </a:xfrm>
            <a:prstGeom prst="roundRect">
              <a:avLst/>
            </a:prstGeom>
            <a:noFill/>
            <a:ln w="28575">
              <a:solidFill>
                <a:srgbClr val="C00000"/>
              </a:solidFill>
              <a:prstDash val="dash"/>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椭圆 10"/>
            <p:cNvSpPr/>
            <p:nvPr/>
          </p:nvSpPr>
          <p:spPr>
            <a:xfrm>
              <a:off x="10095" y="3703"/>
              <a:ext cx="1696" cy="1097"/>
            </a:xfrm>
            <a:prstGeom prst="ellipse">
              <a:avLst/>
            </a:prstGeom>
            <a:noFill/>
            <a:ln w="28575">
              <a:solidFill>
                <a:srgbClr val="FFC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791" y="6705"/>
              <a:ext cx="1696" cy="1097"/>
            </a:xfrm>
            <a:prstGeom prst="ellipse">
              <a:avLst/>
            </a:prstGeom>
            <a:noFill/>
            <a:ln w="28575">
              <a:solidFill>
                <a:srgbClr val="FFC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487285" y="2164715"/>
            <a:ext cx="3583940" cy="2952115"/>
            <a:chOff x="11791" y="3409"/>
            <a:chExt cx="5644" cy="4649"/>
          </a:xfrm>
        </p:grpSpPr>
        <p:sp>
          <p:nvSpPr>
            <p:cNvPr id="9" name="圆角矩形 8"/>
            <p:cNvSpPr/>
            <p:nvPr/>
          </p:nvSpPr>
          <p:spPr>
            <a:xfrm>
              <a:off x="11791" y="4182"/>
              <a:ext cx="4157" cy="1965"/>
            </a:xfrm>
            <a:prstGeom prst="roundRect">
              <a:avLst/>
            </a:prstGeom>
            <a:noFill/>
            <a:ln w="28575">
              <a:solidFill>
                <a:srgbClr val="C00000"/>
              </a:solidFill>
              <a:prstDash val="dash"/>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ln w="28575">
                  <a:solidFill>
                    <a:schemeClr val="tx1"/>
                  </a:solidFill>
                </a:ln>
              </a:endParaRPr>
            </a:p>
          </p:txBody>
        </p:sp>
        <p:sp>
          <p:nvSpPr>
            <p:cNvPr id="13" name="椭圆 12"/>
            <p:cNvSpPr/>
            <p:nvPr/>
          </p:nvSpPr>
          <p:spPr>
            <a:xfrm>
              <a:off x="15739" y="6961"/>
              <a:ext cx="1696" cy="1097"/>
            </a:xfrm>
            <a:prstGeom prst="ellipse">
              <a:avLst/>
            </a:prstGeom>
            <a:noFill/>
            <a:ln w="28575">
              <a:solidFill>
                <a:srgbClr val="FFC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28575">
                  <a:solidFill>
                    <a:schemeClr val="tx1"/>
                  </a:solidFill>
                </a:ln>
              </a:endParaRPr>
            </a:p>
          </p:txBody>
        </p:sp>
        <p:sp>
          <p:nvSpPr>
            <p:cNvPr id="22" name="椭圆 21"/>
            <p:cNvSpPr/>
            <p:nvPr/>
          </p:nvSpPr>
          <p:spPr>
            <a:xfrm>
              <a:off x="15256" y="3409"/>
              <a:ext cx="1696" cy="1097"/>
            </a:xfrm>
            <a:prstGeom prst="ellipse">
              <a:avLst/>
            </a:prstGeom>
            <a:noFill/>
            <a:ln w="28575">
              <a:solidFill>
                <a:srgbClr val="FFC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28575">
                  <a:solidFill>
                    <a:schemeClr val="tx1"/>
                  </a:solidFill>
                </a:ln>
              </a:endParaRPr>
            </a:p>
          </p:txBody>
        </p:sp>
      </p:grpSp>
      <p:grpSp>
        <p:nvGrpSpPr>
          <p:cNvPr id="41" name="组合 40"/>
          <p:cNvGrpSpPr/>
          <p:nvPr/>
        </p:nvGrpSpPr>
        <p:grpSpPr>
          <a:xfrm>
            <a:off x="634365" y="1806575"/>
            <a:ext cx="5020945" cy="3402965"/>
            <a:chOff x="429" y="2502"/>
            <a:chExt cx="8570" cy="5876"/>
          </a:xfrm>
        </p:grpSpPr>
        <p:pic>
          <p:nvPicPr>
            <p:cNvPr id="39" name="图片 38"/>
            <p:cNvPicPr>
              <a:picLocks noChangeAspect="1"/>
            </p:cNvPicPr>
            <p:nvPr/>
          </p:nvPicPr>
          <p:blipFill>
            <a:blip r:embed="rId5" cstate="print"/>
            <a:stretch>
              <a:fillRect/>
            </a:stretch>
          </p:blipFill>
          <p:spPr>
            <a:xfrm>
              <a:off x="429" y="2502"/>
              <a:ext cx="8121" cy="5876"/>
            </a:xfrm>
            <a:prstGeom prst="rect">
              <a:avLst/>
            </a:prstGeom>
          </p:spPr>
        </p:pic>
        <p:sp>
          <p:nvSpPr>
            <p:cNvPr id="40" name="椭圆 39"/>
            <p:cNvSpPr/>
            <p:nvPr/>
          </p:nvSpPr>
          <p:spPr>
            <a:xfrm>
              <a:off x="6447" y="5414"/>
              <a:ext cx="2552" cy="1290"/>
            </a:xfrm>
            <a:prstGeom prst="ellipse">
              <a:avLst/>
            </a:prstGeom>
            <a:noFill/>
            <a:ln w="28575">
              <a:solidFill>
                <a:srgbClr val="FFC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par>
                                <p:cTn id="27" presetID="3" presetClass="entr" presetSubtype="1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linds(horizontal)">
                                      <p:cBhvr>
                                        <p:cTn id="29" dur="500"/>
                                        <p:tgtEl>
                                          <p:spTgt spid="25"/>
                                        </p:tgtEl>
                                      </p:cBhvr>
                                    </p:animEffect>
                                  </p:childTnLst>
                                </p:cTn>
                              </p:par>
                              <p:par>
                                <p:cTn id="30" presetID="22" presetClass="exit" presetSubtype="4" fill="hold" nodeType="withEffect">
                                  <p:stCondLst>
                                    <p:cond delay="0"/>
                                  </p:stCondLst>
                                  <p:childTnLst>
                                    <p:animEffect transition="out" filter="wipe(dow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22" presetClass="exit" presetSubtype="4" fill="hold" nodeType="withEffect">
                                  <p:stCondLst>
                                    <p:cond delay="0"/>
                                  </p:stCondLst>
                                  <p:childTnLst>
                                    <p:animEffect transition="out" filter="wipe(down)">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22" presetClass="exit" presetSubtype="4" fill="hold" grpId="2" nodeType="withEffect">
                                  <p:stCondLst>
                                    <p:cond delay="0"/>
                                  </p:stCondLst>
                                  <p:childTnLst>
                                    <p:animEffect transition="out" filter="wipe(down)">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500" fill="hold">
                                          <p:stCondLst>
                                            <p:cond delay="0"/>
                                          </p:stCondLst>
                                        </p:cTn>
                                        <p:tgtEl>
                                          <p:spTgt spid="30"/>
                                        </p:tgtEl>
                                        <p:attrNameLst>
                                          <p:attrName>style.visibility</p:attrName>
                                        </p:attrNameLst>
                                      </p:cBhvr>
                                      <p:to>
                                        <p:strVal val="visible"/>
                                      </p:to>
                                    </p:set>
                                    <p:animEffect transition="in" filter="box(in)">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500" fill="hold">
                                          <p:stCondLst>
                                            <p:cond delay="0"/>
                                          </p:stCondLst>
                                        </p:cTn>
                                        <p:tgtEl>
                                          <p:spTgt spid="33"/>
                                        </p:tgtEl>
                                        <p:attrNameLst>
                                          <p:attrName>style.visibility</p:attrName>
                                        </p:attrNameLst>
                                      </p:cBhvr>
                                      <p:to>
                                        <p:strVal val="visible"/>
                                      </p:to>
                                    </p:set>
                                    <p:animEffect transition="in" filter="box(in)">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3" presetClass="entr" presetSubtype="1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blinds(horizontal)">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animBg="1"/>
      <p:bldP spid="10" grpId="0" animBg="1"/>
      <p:bldP spid="10" grpId="1" animBg="1"/>
      <p:bldP spid="28" grpId="0"/>
      <p:bldP spid="28" grpId="1"/>
      <p:bldP spid="28" grpId="2"/>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9905" y="2098675"/>
            <a:ext cx="7186930" cy="3658235"/>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问题</a:t>
            </a:r>
            <a:r>
              <a:rPr lang="zh-CN" altLang="en-US" sz="3600" dirty="0" smtClean="0">
                <a:solidFill>
                  <a:schemeClr val="bg1"/>
                </a:solidFill>
              </a:rPr>
              <a:t>分析：</a:t>
            </a:r>
            <a:endParaRPr lang="zh-CN" altLang="en-US" sz="3600" dirty="0">
              <a:solidFill>
                <a:schemeClr val="bg1"/>
              </a:solidFill>
            </a:endParaRPr>
          </a:p>
        </p:txBody>
      </p:sp>
      <p:pic>
        <p:nvPicPr>
          <p:cNvPr id="28679" name="图片 12"/>
          <p:cNvPicPr>
            <a:picLocks noChangeAspect="1" noChangeArrowheads="1"/>
          </p:cNvPicPr>
          <p:nvPr/>
        </p:nvPicPr>
        <p:blipFill>
          <a:blip r:embed="rId1"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054725" y="2098675"/>
            <a:ext cx="5545455" cy="3658235"/>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矩形 17"/>
          <p:cNvSpPr/>
          <p:nvPr/>
        </p:nvSpPr>
        <p:spPr>
          <a:xfrm>
            <a:off x="7696522" y="2105481"/>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noProof="1" smtClean="0"/>
              <a:t>2</a:t>
            </a:r>
            <a:endParaRPr lang="zh-CN" altLang="en-US" noProof="1"/>
          </a:p>
        </p:txBody>
      </p:sp>
      <p:grpSp>
        <p:nvGrpSpPr>
          <p:cNvPr id="20" name="组合 11"/>
          <p:cNvGrpSpPr/>
          <p:nvPr/>
        </p:nvGrpSpPr>
        <p:grpSpPr bwMode="auto">
          <a:xfrm>
            <a:off x="333570" y="247651"/>
            <a:ext cx="1338778" cy="1318036"/>
            <a:chOff x="5288161" y="2234042"/>
            <a:chExt cx="1607262" cy="1607262"/>
          </a:xfrm>
        </p:grpSpPr>
        <p:sp>
          <p:nvSpPr>
            <p:cNvPr id="21" name="椭圆 20"/>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 name="椭圆 21"/>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24" name="矩形 23"/>
          <p:cNvSpPr/>
          <p:nvPr/>
        </p:nvSpPr>
        <p:spPr>
          <a:xfrm>
            <a:off x="529843" y="2123693"/>
            <a:ext cx="338137" cy="33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noProof="1">
                <a:solidFill>
                  <a:srgbClr val="4B649F"/>
                </a:solidFill>
              </a:rPr>
              <a:t>1</a:t>
            </a:r>
            <a:endParaRPr lang="zh-CN" altLang="en-US" noProof="1">
              <a:solidFill>
                <a:srgbClr val="4B649F"/>
              </a:solidFill>
            </a:endParaRPr>
          </a:p>
        </p:txBody>
      </p:sp>
      <p:grpSp>
        <p:nvGrpSpPr>
          <p:cNvPr id="19" name="组合 18"/>
          <p:cNvGrpSpPr/>
          <p:nvPr/>
        </p:nvGrpSpPr>
        <p:grpSpPr>
          <a:xfrm>
            <a:off x="549275" y="1938020"/>
            <a:ext cx="7080885" cy="3784600"/>
            <a:chOff x="865" y="3052"/>
            <a:chExt cx="8662" cy="5960"/>
          </a:xfrm>
        </p:grpSpPr>
        <p:sp>
          <p:nvSpPr>
            <p:cNvPr id="28680" name="文本框 13"/>
            <p:cNvSpPr txBox="1">
              <a:spLocks noChangeArrowheads="1"/>
            </p:cNvSpPr>
            <p:nvPr/>
          </p:nvSpPr>
          <p:spPr bwMode="auto">
            <a:xfrm>
              <a:off x="865" y="3052"/>
              <a:ext cx="8662" cy="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None/>
              </a:pPr>
              <a:r>
                <a:rPr lang="en-US" altLang="zh-CN" sz="1800" dirty="0">
                  <a:solidFill>
                    <a:schemeClr val="bg1"/>
                  </a:solidFill>
                  <a:latin typeface="微软雅黑" panose="020B0503020204020204" pitchFamily="34" charset="-122"/>
                </a:rPr>
                <a:t>    </a:t>
              </a:r>
              <a:r>
                <a:rPr lang="en-US" altLang="zh-CN" sz="2200" dirty="0">
                  <a:solidFill>
                    <a:schemeClr val="bg1"/>
                  </a:solidFill>
                  <a:latin typeface="微软雅黑" panose="020B0503020204020204" pitchFamily="34" charset="-122"/>
                </a:rPr>
                <a:t> </a:t>
              </a:r>
              <a:r>
                <a:rPr lang="zh-CN" altLang="en-US" dirty="0">
                  <a:solidFill>
                    <a:schemeClr val="tx2"/>
                  </a:solidFill>
                  <a:latin typeface="微软雅黑" panose="020B0503020204020204" pitchFamily="34" charset="-122"/>
                </a:rPr>
                <a:t>错误平台角度</a:t>
              </a:r>
              <a:endParaRPr lang="zh-CN" altLang="en-US" sz="2200" dirty="0">
                <a:solidFill>
                  <a:schemeClr val="bg1"/>
                </a:solidFill>
                <a:latin typeface="微软雅黑" panose="020B0503020204020204" pitchFamily="34" charset="-122"/>
              </a:endParaRPr>
            </a:p>
            <a:p>
              <a:pPr algn="just" eaLnBrk="1" hangingPunct="1">
                <a:lnSpc>
                  <a:spcPct val="150000"/>
                </a:lnSpc>
                <a:spcBef>
                  <a:spcPct val="0"/>
                </a:spcBef>
                <a:buNone/>
              </a:pPr>
              <a:endParaRPr lang="zh-CN" altLang="en-US" sz="1800" dirty="0">
                <a:solidFill>
                  <a:schemeClr val="bg1"/>
                </a:solidFill>
                <a:latin typeface="微软雅黑" panose="020B0503020204020204" pitchFamily="34" charset="-122"/>
              </a:endParaRPr>
            </a:p>
            <a:p>
              <a:pPr algn="just" eaLnBrk="1" hangingPunct="1">
                <a:lnSpc>
                  <a:spcPct val="150000"/>
                </a:lnSpc>
                <a:spcBef>
                  <a:spcPct val="0"/>
                </a:spcBef>
                <a:buNone/>
              </a:pPr>
              <a:r>
                <a:rPr lang="zh-CN" altLang="en-US" sz="1800" dirty="0">
                  <a:latin typeface="华文新魏" pitchFamily="2" charset="-122"/>
                  <a:ea typeface="华文新魏" pitchFamily="2" charset="-122"/>
                  <a:cs typeface="华文新魏" pitchFamily="2" charset="-122"/>
                  <a:sym typeface="+mn-ea"/>
                </a:rPr>
                <a:t>     </a:t>
              </a:r>
              <a:r>
                <a:rPr lang="zh-CN" altLang="en-US" sz="2400" b="1" dirty="0">
                  <a:solidFill>
                    <a:schemeClr val="tx1"/>
                  </a:solidFill>
                  <a:latin typeface="华文新魏" pitchFamily="2" charset="-122"/>
                  <a:ea typeface="华文新魏" pitchFamily="2" charset="-122"/>
                  <a:cs typeface="华文新魏" pitchFamily="2" charset="-122"/>
                  <a:sym typeface="+mn-ea"/>
                </a:rPr>
                <a:t>本地迭代次数低，</a:t>
              </a:r>
              <a:r>
                <a:rPr lang="zh-CN" altLang="en-US" sz="2400" b="1" dirty="0">
                  <a:solidFill>
                    <a:schemeClr val="bg1"/>
                  </a:solidFill>
                  <a:latin typeface="华文新魏" pitchFamily="2" charset="-122"/>
                  <a:ea typeface="华文新魏" pitchFamily="2" charset="-122"/>
                  <a:cs typeface="华文新魏" pitchFamily="2" charset="-122"/>
                  <a:sym typeface="+mn-ea"/>
                </a:rPr>
                <a:t>错误信息纠正不彻底，重复陷入同一陷阱集。</a:t>
              </a:r>
              <a:endParaRPr lang="zh-CN" altLang="en-US" sz="2400" b="1" dirty="0">
                <a:solidFill>
                  <a:srgbClr val="C00000"/>
                </a:solidFill>
                <a:latin typeface="华文新魏" pitchFamily="2" charset="-122"/>
                <a:ea typeface="华文新魏" pitchFamily="2" charset="-122"/>
                <a:cs typeface="华文新魏" pitchFamily="2" charset="-122"/>
                <a:sym typeface="+mn-ea"/>
              </a:endParaRPr>
            </a:p>
            <a:p>
              <a:pPr algn="just" eaLnBrk="1" hangingPunct="1">
                <a:lnSpc>
                  <a:spcPct val="150000"/>
                </a:lnSpc>
                <a:spcBef>
                  <a:spcPct val="0"/>
                </a:spcBef>
                <a:buNone/>
              </a:pPr>
              <a:r>
                <a:rPr lang="zh-CN" altLang="en-US" sz="1800" dirty="0">
                  <a:latin typeface="华文新魏" pitchFamily="2" charset="-122"/>
                  <a:ea typeface="华文新魏" pitchFamily="2" charset="-122"/>
                  <a:cs typeface="华文新魏" pitchFamily="2" charset="-122"/>
                  <a:sym typeface="+mn-ea"/>
                </a:rPr>
                <a:t>     </a:t>
              </a:r>
              <a:r>
                <a:rPr lang="zh-CN" altLang="en-US" sz="2400" b="1" dirty="0">
                  <a:solidFill>
                    <a:schemeClr val="tx1"/>
                  </a:solidFill>
                  <a:latin typeface="华文新魏" pitchFamily="2" charset="-122"/>
                  <a:ea typeface="华文新魏" pitchFamily="2" charset="-122"/>
                  <a:cs typeface="华文新魏" pitchFamily="2" charset="-122"/>
                  <a:sym typeface="+mn-ea"/>
                </a:rPr>
                <a:t>子译码器间外信息交互过频繁，</a:t>
              </a:r>
              <a:r>
                <a:rPr lang="zh-CN" altLang="en-US" sz="2400" b="1" dirty="0">
                  <a:solidFill>
                    <a:schemeClr val="bg1"/>
                  </a:solidFill>
                  <a:latin typeface="华文新魏" pitchFamily="2" charset="-122"/>
                  <a:ea typeface="华文新魏" pitchFamily="2" charset="-122"/>
                  <a:cs typeface="华文新魏" pitchFamily="2" charset="-122"/>
                  <a:sym typeface="+mn-ea"/>
                </a:rPr>
                <a:t>错误信息交叉扩散严重。增加陷阱集出现概率。</a:t>
              </a:r>
              <a:endParaRPr lang="zh-CN" altLang="en-US" sz="1800" b="1" noProof="1">
                <a:solidFill>
                  <a:schemeClr val="accent2"/>
                </a:solidFill>
                <a:latin typeface="华文新魏" pitchFamily="2" charset="-122"/>
                <a:ea typeface="华文新魏" pitchFamily="2" charset="-122"/>
                <a:cs typeface="华文新魏" pitchFamily="2" charset="-122"/>
              </a:endParaRPr>
            </a:p>
            <a:p>
              <a:pPr algn="just" eaLnBrk="1" hangingPunct="1">
                <a:lnSpc>
                  <a:spcPct val="150000"/>
                </a:lnSpc>
                <a:spcBef>
                  <a:spcPct val="0"/>
                </a:spcBef>
                <a:buNone/>
              </a:pPr>
              <a:r>
                <a:rPr lang="zh-CN" altLang="en-US" sz="1800" dirty="0">
                  <a:solidFill>
                    <a:schemeClr val="bg1"/>
                  </a:solidFill>
                  <a:latin typeface="微软雅黑" panose="020B0503020204020204" pitchFamily="34" charset="-122"/>
                </a:rPr>
                <a:t>     </a:t>
              </a:r>
              <a:endParaRPr lang="zh-CN" altLang="en-US" sz="2400" b="1" dirty="0">
                <a:solidFill>
                  <a:srgbClr val="C00000"/>
                </a:solidFill>
                <a:latin typeface="华文新魏" pitchFamily="2" charset="-122"/>
                <a:ea typeface="华文新魏" pitchFamily="2" charset="-122"/>
                <a:cs typeface="华文新魏" pitchFamily="2" charset="-122"/>
                <a:sym typeface="+mn-ea"/>
              </a:endParaRPr>
            </a:p>
          </p:txBody>
        </p:sp>
        <p:sp>
          <p:nvSpPr>
            <p:cNvPr id="12" name="五角星 11"/>
            <p:cNvSpPr/>
            <p:nvPr/>
          </p:nvSpPr>
          <p:spPr>
            <a:xfrm>
              <a:off x="1050" y="5136"/>
              <a:ext cx="245"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五角星 12"/>
            <p:cNvSpPr/>
            <p:nvPr/>
          </p:nvSpPr>
          <p:spPr>
            <a:xfrm>
              <a:off x="1074" y="6876"/>
              <a:ext cx="245"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grpSp>
        <p:nvGrpSpPr>
          <p:cNvPr id="25" name="组合 24"/>
          <p:cNvGrpSpPr/>
          <p:nvPr/>
        </p:nvGrpSpPr>
        <p:grpSpPr>
          <a:xfrm>
            <a:off x="7574915" y="1894840"/>
            <a:ext cx="4102108" cy="3230245"/>
            <a:chOff x="9423" y="3058"/>
            <a:chExt cx="7300" cy="5087"/>
          </a:xfrm>
        </p:grpSpPr>
        <p:sp>
          <p:nvSpPr>
            <p:cNvPr id="28681" name="矩形 14"/>
            <p:cNvSpPr>
              <a:spLocks noChangeArrowheads="1"/>
            </p:cNvSpPr>
            <p:nvPr/>
          </p:nvSpPr>
          <p:spPr bwMode="auto">
            <a:xfrm>
              <a:off x="9423" y="3058"/>
              <a:ext cx="7300" cy="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en-US" altLang="zh-CN" sz="1800" dirty="0">
                  <a:solidFill>
                    <a:srgbClr val="4B649F"/>
                  </a:solidFill>
                  <a:latin typeface="微软雅黑" panose="020B0503020204020204" pitchFamily="34" charset="-122"/>
                </a:rPr>
                <a:t>      </a:t>
              </a:r>
              <a:r>
                <a:rPr lang="en-US" altLang="zh-CN" sz="2200" dirty="0">
                  <a:solidFill>
                    <a:srgbClr val="4B649F"/>
                  </a:solidFill>
                  <a:latin typeface="微软雅黑" panose="020B0503020204020204" pitchFamily="34" charset="-122"/>
                </a:rPr>
                <a:t> </a:t>
              </a:r>
              <a:r>
                <a:rPr lang="zh-CN" altLang="en-US" dirty="0">
                  <a:solidFill>
                    <a:schemeClr val="tx2"/>
                  </a:solidFill>
                  <a:latin typeface="微软雅黑" panose="020B0503020204020204" pitchFamily="34" charset="-122"/>
                </a:rPr>
                <a:t>其他方面</a:t>
              </a:r>
              <a:endParaRPr lang="zh-CN" altLang="en-US" sz="1800" dirty="0">
                <a:solidFill>
                  <a:srgbClr val="4B649F"/>
                </a:solidFill>
                <a:latin typeface="微软雅黑" panose="020B0503020204020204" pitchFamily="34" charset="-122"/>
              </a:endParaRPr>
            </a:p>
            <a:p>
              <a:pPr algn="just" eaLnBrk="1" hangingPunct="1">
                <a:lnSpc>
                  <a:spcPct val="150000"/>
                </a:lnSpc>
                <a:spcBef>
                  <a:spcPct val="0"/>
                </a:spcBef>
                <a:buFontTx/>
                <a:buNone/>
              </a:pPr>
              <a:r>
                <a:rPr lang="zh-CN" altLang="en-US" sz="1800" dirty="0">
                  <a:solidFill>
                    <a:srgbClr val="4B649F"/>
                  </a:solidFill>
                  <a:latin typeface="微软雅黑" panose="020B0503020204020204" pitchFamily="34" charset="-122"/>
                </a:rPr>
                <a:t>   </a:t>
              </a:r>
              <a:endParaRPr lang="zh-CN" altLang="en-US" sz="1800" dirty="0">
                <a:solidFill>
                  <a:srgbClr val="4B649F"/>
                </a:solidFill>
                <a:latin typeface="微软雅黑" panose="020B0503020204020204" pitchFamily="34" charset="-122"/>
              </a:endParaRPr>
            </a:p>
            <a:p>
              <a:pPr algn="just" eaLnBrk="1" hangingPunct="1">
                <a:lnSpc>
                  <a:spcPct val="150000"/>
                </a:lnSpc>
                <a:spcBef>
                  <a:spcPct val="0"/>
                </a:spcBef>
                <a:buFontTx/>
                <a:buNone/>
              </a:pPr>
              <a:r>
                <a:rPr lang="zh-CN" altLang="en-US" sz="1800" dirty="0">
                  <a:solidFill>
                    <a:srgbClr val="4B649F"/>
                  </a:solidFill>
                  <a:latin typeface="微软雅黑" panose="020B0503020204020204" pitchFamily="34" charset="-122"/>
                </a:rPr>
                <a:t>      </a:t>
              </a:r>
              <a:r>
                <a:rPr lang="zh-CN" altLang="en-US" sz="2400" dirty="0">
                  <a:solidFill>
                    <a:schemeClr val="tx1"/>
                  </a:solidFill>
                  <a:latin typeface="微软雅黑" panose="020B0503020204020204" pitchFamily="34" charset="-122"/>
                </a:rPr>
                <a:t>码率损失</a:t>
              </a:r>
              <a:endParaRPr lang="zh-CN" altLang="en-US" sz="2400" dirty="0">
                <a:solidFill>
                  <a:schemeClr val="tx1"/>
                </a:solidFill>
                <a:latin typeface="微软雅黑" panose="020B0503020204020204" pitchFamily="34" charset="-122"/>
              </a:endParaRPr>
            </a:p>
            <a:p>
              <a:pPr algn="just" eaLnBrk="1" hangingPunct="1">
                <a:lnSpc>
                  <a:spcPct val="150000"/>
                </a:lnSpc>
                <a:spcBef>
                  <a:spcPct val="0"/>
                </a:spcBef>
                <a:buFontTx/>
                <a:buNone/>
              </a:pPr>
              <a:r>
                <a:rPr lang="zh-CN" altLang="en-US" sz="2400" dirty="0">
                  <a:solidFill>
                    <a:schemeClr val="tx1"/>
                  </a:solidFill>
                  <a:latin typeface="微软雅黑" panose="020B0503020204020204" pitchFamily="34" charset="-122"/>
                </a:rPr>
                <a:t>     信道噪声加重</a:t>
              </a:r>
              <a:endParaRPr lang="zh-CN" altLang="en-US" sz="2400" dirty="0">
                <a:solidFill>
                  <a:schemeClr val="tx1"/>
                </a:solidFill>
                <a:latin typeface="微软雅黑" panose="020B0503020204020204" pitchFamily="34" charset="-122"/>
              </a:endParaRPr>
            </a:p>
            <a:p>
              <a:pPr algn="just" eaLnBrk="1" hangingPunct="1">
                <a:lnSpc>
                  <a:spcPct val="150000"/>
                </a:lnSpc>
                <a:spcBef>
                  <a:spcPct val="0"/>
                </a:spcBef>
                <a:buFontTx/>
                <a:buNone/>
              </a:pPr>
              <a:r>
                <a:rPr lang="zh-CN" altLang="en-US" sz="2400" dirty="0">
                  <a:solidFill>
                    <a:schemeClr val="tx1"/>
                  </a:solidFill>
                  <a:latin typeface="微软雅黑" panose="020B0503020204020204" pitchFamily="34" charset="-122"/>
                </a:rPr>
                <a:t> </a:t>
              </a:r>
              <a:endParaRPr lang="zh-CN" altLang="en-US" sz="1800" dirty="0">
                <a:solidFill>
                  <a:srgbClr val="4B649F"/>
                </a:solidFill>
                <a:latin typeface="微软雅黑" panose="020B0503020204020204" pitchFamily="34" charset="-122"/>
              </a:endParaRPr>
            </a:p>
            <a:p>
              <a:pPr algn="just" eaLnBrk="1" hangingPunct="1">
                <a:lnSpc>
                  <a:spcPct val="150000"/>
                </a:lnSpc>
                <a:spcBef>
                  <a:spcPct val="0"/>
                </a:spcBef>
                <a:buFontTx/>
                <a:buNone/>
              </a:pPr>
              <a:endParaRPr lang="zh-CN" altLang="en-US" sz="1800" dirty="0">
                <a:solidFill>
                  <a:srgbClr val="4B649F"/>
                </a:solidFill>
                <a:latin typeface="微软雅黑" panose="020B0503020204020204" pitchFamily="34" charset="-122"/>
              </a:endParaRPr>
            </a:p>
          </p:txBody>
        </p:sp>
        <p:sp>
          <p:nvSpPr>
            <p:cNvPr id="14" name="五角星 13"/>
            <p:cNvSpPr/>
            <p:nvPr/>
          </p:nvSpPr>
          <p:spPr>
            <a:xfrm>
              <a:off x="9845" y="5180"/>
              <a:ext cx="245"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五角星 14"/>
            <p:cNvSpPr/>
            <p:nvPr/>
          </p:nvSpPr>
          <p:spPr>
            <a:xfrm>
              <a:off x="9864" y="6043"/>
              <a:ext cx="245"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18"/>
          <p:cNvGrpSpPr/>
          <p:nvPr/>
        </p:nvGrpSpPr>
        <p:grpSpPr bwMode="auto">
          <a:xfrm>
            <a:off x="133350" y="125413"/>
            <a:ext cx="639763" cy="638175"/>
            <a:chOff x="1131485" y="2234042"/>
            <a:chExt cx="1607262" cy="1607262"/>
          </a:xfrm>
        </p:grpSpPr>
        <p:sp>
          <p:nvSpPr>
            <p:cNvPr id="24" name="椭圆 2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4" name="文本框 22"/>
          <p:cNvSpPr txBox="1">
            <a:spLocks noChangeArrowheads="1"/>
          </p:cNvSpPr>
          <p:nvPr/>
        </p:nvSpPr>
        <p:spPr bwMode="auto">
          <a:xfrm>
            <a:off x="868680" y="25400"/>
            <a:ext cx="386397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b="1" dirty="0" smtClean="0">
                <a:solidFill>
                  <a:srgbClr val="4B649F"/>
                </a:solidFill>
                <a:sym typeface="+mn-ea"/>
              </a:rPr>
              <a:t>改进的PCGC译码算法</a:t>
            </a:r>
            <a:endParaRPr lang="zh-CN" altLang="en-US" b="1" dirty="0">
              <a:solidFill>
                <a:srgbClr val="4B649F"/>
              </a:solidFill>
            </a:endParaRPr>
          </a:p>
        </p:txBody>
      </p:sp>
      <p:cxnSp>
        <p:nvCxnSpPr>
          <p:cNvPr id="35" name="直接连接符 34"/>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50" name="组合 11"/>
          <p:cNvGrpSpPr/>
          <p:nvPr/>
        </p:nvGrpSpPr>
        <p:grpSpPr bwMode="auto">
          <a:xfrm>
            <a:off x="132811" y="81574"/>
            <a:ext cx="732280" cy="700349"/>
            <a:chOff x="3209823" y="2234042"/>
            <a:chExt cx="1607262" cy="1607262"/>
          </a:xfrm>
        </p:grpSpPr>
        <p:sp>
          <p:nvSpPr>
            <p:cNvPr id="51" name="椭圆 50"/>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2" name="椭圆 51"/>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3"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pic>
        <p:nvPicPr>
          <p:cNvPr id="1073743287" name="图片 1073743286" descr="beee9d6c624b1825a86a91ee8150841"/>
          <p:cNvPicPr>
            <a:picLocks noChangeAspect="1"/>
          </p:cNvPicPr>
          <p:nvPr/>
        </p:nvPicPr>
        <p:blipFill>
          <a:blip r:embed="rId1" cstate="print"/>
          <a:stretch>
            <a:fillRect/>
          </a:stretch>
        </p:blipFill>
        <p:spPr>
          <a:xfrm>
            <a:off x="960755" y="1273175"/>
            <a:ext cx="10214610" cy="3686810"/>
          </a:xfrm>
          <a:prstGeom prst="rect">
            <a:avLst/>
          </a:prstGeom>
          <a:noFill/>
          <a:ln w="9525">
            <a:noFill/>
          </a:ln>
        </p:spPr>
      </p:pic>
      <p:grpSp>
        <p:nvGrpSpPr>
          <p:cNvPr id="10" name="组合 9"/>
          <p:cNvGrpSpPr/>
          <p:nvPr/>
        </p:nvGrpSpPr>
        <p:grpSpPr>
          <a:xfrm>
            <a:off x="7315200" y="1344930"/>
            <a:ext cx="3044825" cy="2476500"/>
            <a:chOff x="10840" y="2845"/>
            <a:chExt cx="4795" cy="3900"/>
          </a:xfrm>
        </p:grpSpPr>
        <p:sp>
          <p:nvSpPr>
            <p:cNvPr id="8" name="椭圆 7"/>
            <p:cNvSpPr/>
            <p:nvPr/>
          </p:nvSpPr>
          <p:spPr>
            <a:xfrm>
              <a:off x="14377" y="5573"/>
              <a:ext cx="1258" cy="1172"/>
            </a:xfrm>
            <a:prstGeom prst="ellipse">
              <a:avLst/>
            </a:prstGeom>
            <a:noFill/>
            <a:ln w="28575">
              <a:solidFill>
                <a:srgbClr val="7030A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椭圆 8"/>
            <p:cNvSpPr/>
            <p:nvPr/>
          </p:nvSpPr>
          <p:spPr>
            <a:xfrm>
              <a:off x="10840" y="2845"/>
              <a:ext cx="1258" cy="1172"/>
            </a:xfrm>
            <a:prstGeom prst="ellipse">
              <a:avLst/>
            </a:prstGeom>
            <a:noFill/>
            <a:ln w="28575">
              <a:solidFill>
                <a:srgbClr val="7030A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15" name="圆角矩形 14"/>
          <p:cNvSpPr/>
          <p:nvPr/>
        </p:nvSpPr>
        <p:spPr>
          <a:xfrm>
            <a:off x="4567555" y="168275"/>
            <a:ext cx="3546475" cy="61341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p:cNvSpPr txBox="1">
            <a:spLocks noChangeArrowheads="1"/>
          </p:cNvSpPr>
          <p:nvPr/>
        </p:nvSpPr>
        <p:spPr bwMode="auto">
          <a:xfrm>
            <a:off x="4732496" y="260033"/>
            <a:ext cx="319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400" b="1" dirty="0">
                <a:solidFill>
                  <a:schemeClr val="bg1"/>
                </a:solidFill>
              </a:rPr>
              <a:t>PCGC</a:t>
            </a:r>
            <a:r>
              <a:rPr lang="zh-CN" altLang="en-US" sz="2400" b="1" dirty="0">
                <a:solidFill>
                  <a:schemeClr val="bg1"/>
                </a:solidFill>
              </a:rPr>
              <a:t>间歇译码器</a:t>
            </a:r>
            <a:r>
              <a:rPr lang="en-US" altLang="zh-CN" sz="2400" b="1" dirty="0">
                <a:solidFill>
                  <a:schemeClr val="bg1"/>
                </a:solidFill>
              </a:rPr>
              <a:t>-IDS</a:t>
            </a:r>
            <a:endParaRPr lang="en-US" altLang="zh-CN" sz="2400" b="1" dirty="0">
              <a:solidFill>
                <a:schemeClr val="bg1"/>
              </a:solidFill>
            </a:endParaRPr>
          </a:p>
        </p:txBody>
      </p:sp>
      <p:grpSp>
        <p:nvGrpSpPr>
          <p:cNvPr id="29" name="组合 28"/>
          <p:cNvGrpSpPr/>
          <p:nvPr/>
        </p:nvGrpSpPr>
        <p:grpSpPr>
          <a:xfrm>
            <a:off x="272415" y="4716145"/>
            <a:ext cx="7444740" cy="1337945"/>
            <a:chOff x="429" y="7427"/>
            <a:chExt cx="11724" cy="2107"/>
          </a:xfrm>
        </p:grpSpPr>
        <p:grpSp>
          <p:nvGrpSpPr>
            <p:cNvPr id="7" name="组合 6"/>
            <p:cNvGrpSpPr/>
            <p:nvPr/>
          </p:nvGrpSpPr>
          <p:grpSpPr>
            <a:xfrm>
              <a:off x="1677" y="7427"/>
              <a:ext cx="10476" cy="2107"/>
              <a:chOff x="1981" y="7958"/>
              <a:chExt cx="10476" cy="2107"/>
            </a:xfrm>
          </p:grpSpPr>
          <p:sp>
            <p:nvSpPr>
              <p:cNvPr id="2" name="文本框 1"/>
              <p:cNvSpPr txBox="1"/>
              <p:nvPr/>
            </p:nvSpPr>
            <p:spPr>
              <a:xfrm>
                <a:off x="2203" y="7958"/>
                <a:ext cx="10254" cy="2107"/>
              </a:xfrm>
              <a:prstGeom prst="rect">
                <a:avLst/>
              </a:prstGeom>
              <a:noFill/>
              <a:ln w="9525">
                <a:noFill/>
              </a:ln>
            </p:spPr>
            <p:txBody>
              <a:bodyPr wrap="square" anchor="t">
                <a:spAutoFit/>
              </a:bodyPr>
              <a:lstStyle/>
              <a:p>
                <a:pPr>
                  <a:buSzTx/>
                </a:pPr>
                <a:r>
                  <a:rPr lang="zh-CN" altLang="en-US" sz="2700">
                    <a:latin typeface="华文新魏" pitchFamily="2" charset="-122"/>
                    <a:ea typeface="华文新魏" pitchFamily="2" charset="-122"/>
                  </a:rPr>
                  <a:t>独立协作译码</a:t>
                </a:r>
                <a:r>
                  <a:rPr lang="zh-CN" altLang="en-US" sz="2700" b="1">
                    <a:latin typeface="华文新魏" pitchFamily="2" charset="-122"/>
                    <a:ea typeface="华文新魏" pitchFamily="2" charset="-122"/>
                  </a:rPr>
                  <a:t>，</a:t>
                </a:r>
                <a:r>
                  <a:rPr lang="zh-CN" altLang="en-US" sz="2700">
                    <a:latin typeface="华文新魏" pitchFamily="2" charset="-122"/>
                    <a:ea typeface="华文新魏" pitchFamily="2" charset="-122"/>
                  </a:rPr>
                  <a:t>互补</a:t>
                </a:r>
                <a:r>
                  <a:rPr lang="zh-CN" altLang="en-US" sz="2700" b="1">
                    <a:solidFill>
                      <a:schemeClr val="accent3">
                        <a:lumMod val="50000"/>
                      </a:schemeClr>
                    </a:solidFill>
                    <a:latin typeface="华文新魏" pitchFamily="2" charset="-122"/>
                    <a:ea typeface="华文新魏" pitchFamily="2" charset="-122"/>
                  </a:rPr>
                  <a:t>避免陷阱集</a:t>
                </a:r>
                <a:endParaRPr lang="zh-CN" altLang="en-US" sz="2700" b="1">
                  <a:latin typeface="华文新魏" pitchFamily="2" charset="-122"/>
                  <a:ea typeface="华文新魏" pitchFamily="2" charset="-122"/>
                </a:endParaRPr>
              </a:p>
              <a:p>
                <a:pPr>
                  <a:buSzTx/>
                </a:pPr>
                <a:r>
                  <a:rPr lang="zh-CN" altLang="en-US" sz="2700">
                    <a:latin typeface="华文新魏" pitchFamily="2" charset="-122"/>
                    <a:ea typeface="华文新魏" pitchFamily="2" charset="-122"/>
                  </a:rPr>
                  <a:t>设置本地迭代次数，</a:t>
                </a:r>
                <a:r>
                  <a:rPr lang="zh-CN" altLang="en-US" sz="2700" b="1">
                    <a:solidFill>
                      <a:schemeClr val="accent3">
                        <a:lumMod val="50000"/>
                      </a:schemeClr>
                    </a:solidFill>
                    <a:latin typeface="华文新魏" pitchFamily="2" charset="-122"/>
                    <a:ea typeface="华文新魏" pitchFamily="2" charset="-122"/>
                  </a:rPr>
                  <a:t>保证局部最优</a:t>
                </a:r>
                <a:endParaRPr lang="zh-CN" altLang="en-US" sz="2700" b="1">
                  <a:latin typeface="华文新魏" pitchFamily="2" charset="-122"/>
                  <a:ea typeface="华文新魏" pitchFamily="2" charset="-122"/>
                </a:endParaRPr>
              </a:p>
              <a:p>
                <a:pPr>
                  <a:buSzTx/>
                </a:pPr>
                <a:r>
                  <a:rPr lang="zh-CN" altLang="en-US" sz="2700">
                    <a:solidFill>
                      <a:schemeClr val="tx1"/>
                    </a:solidFill>
                    <a:latin typeface="华文新魏" pitchFamily="2" charset="-122"/>
                    <a:ea typeface="华文新魏" pitchFamily="2" charset="-122"/>
                  </a:rPr>
                  <a:t>避免无用迭代，减少系统等待时间</a:t>
                </a:r>
                <a:endParaRPr lang="zh-CN" altLang="en-US" sz="2700" b="1">
                  <a:solidFill>
                    <a:schemeClr val="tx1"/>
                  </a:solidFill>
                  <a:latin typeface="华文新魏" pitchFamily="2" charset="-122"/>
                  <a:ea typeface="华文新魏" pitchFamily="2" charset="-122"/>
                </a:endParaRPr>
              </a:p>
            </p:txBody>
          </p:sp>
          <p:sp>
            <p:nvSpPr>
              <p:cNvPr id="6" name="五角星 5"/>
              <p:cNvSpPr/>
              <p:nvPr/>
            </p:nvSpPr>
            <p:spPr>
              <a:xfrm>
                <a:off x="1981" y="9512"/>
                <a:ext cx="240"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五角星 3"/>
              <p:cNvSpPr/>
              <p:nvPr/>
            </p:nvSpPr>
            <p:spPr>
              <a:xfrm>
                <a:off x="1981" y="8869"/>
                <a:ext cx="240"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五角星 4"/>
              <p:cNvSpPr/>
              <p:nvPr/>
            </p:nvSpPr>
            <p:spPr>
              <a:xfrm>
                <a:off x="1981" y="8197"/>
                <a:ext cx="240"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pic>
          <p:nvPicPr>
            <p:cNvPr id="12" name="图片 11"/>
            <p:cNvPicPr>
              <a:picLocks noChangeAspect="1"/>
            </p:cNvPicPr>
            <p:nvPr/>
          </p:nvPicPr>
          <p:blipFill>
            <a:blip r:embed="rId2" cstate="print"/>
            <a:stretch>
              <a:fillRect/>
            </a:stretch>
          </p:blipFill>
          <p:spPr>
            <a:xfrm>
              <a:off x="429" y="7811"/>
              <a:ext cx="1134" cy="1057"/>
            </a:xfrm>
            <a:prstGeom prst="rect">
              <a:avLst/>
            </a:prstGeom>
          </p:spPr>
        </p:pic>
      </p:grpSp>
      <p:grpSp>
        <p:nvGrpSpPr>
          <p:cNvPr id="28" name="组合 27"/>
          <p:cNvGrpSpPr/>
          <p:nvPr/>
        </p:nvGrpSpPr>
        <p:grpSpPr>
          <a:xfrm>
            <a:off x="6939915" y="5020945"/>
            <a:ext cx="4861902" cy="604520"/>
            <a:chOff x="10532" y="7949"/>
            <a:chExt cx="7830" cy="952"/>
          </a:xfrm>
        </p:grpSpPr>
        <p:grpSp>
          <p:nvGrpSpPr>
            <p:cNvPr id="25" name="组合 24"/>
            <p:cNvGrpSpPr/>
            <p:nvPr/>
          </p:nvGrpSpPr>
          <p:grpSpPr>
            <a:xfrm>
              <a:off x="10532" y="7949"/>
              <a:ext cx="7830" cy="952"/>
              <a:chOff x="10532" y="7805"/>
              <a:chExt cx="7830" cy="952"/>
            </a:xfrm>
          </p:grpSpPr>
          <p:pic>
            <p:nvPicPr>
              <p:cNvPr id="64514" name="Picture 2" descr="https://ss2.bdstatic.com/70cFvnSh_Q1YnxGkpoWK1HF6hhy/it/u=264077878,3489406990&amp;fm=26&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2" y="7805"/>
                <a:ext cx="971" cy="952"/>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1531" y="7805"/>
                <a:ext cx="6831" cy="798"/>
              </a:xfrm>
              <a:prstGeom prst="rect">
                <a:avLst/>
              </a:prstGeom>
              <a:noFill/>
              <a:ln w="9525">
                <a:noFill/>
              </a:ln>
            </p:spPr>
            <p:txBody>
              <a:bodyPr wrap="square" anchor="t">
                <a:spAutoFit/>
              </a:bodyPr>
              <a:lstStyle/>
              <a:p>
                <a:pPr>
                  <a:buSzTx/>
                </a:pPr>
                <a:r>
                  <a:rPr lang="en-US" altLang="zh-CN" sz="2700">
                    <a:solidFill>
                      <a:schemeClr val="tx1"/>
                    </a:solidFill>
                    <a:latin typeface="华文新魏" pitchFamily="2" charset="-122"/>
                    <a:ea typeface="华文新魏" pitchFamily="2" charset="-122"/>
                  </a:rPr>
                  <a:t>  </a:t>
                </a:r>
                <a:r>
                  <a:rPr lang="zh-CN" altLang="en-US" sz="2700">
                    <a:solidFill>
                      <a:schemeClr val="tx1"/>
                    </a:solidFill>
                    <a:latin typeface="华文新魏" pitchFamily="2" charset="-122"/>
                    <a:ea typeface="华文新魏" pitchFamily="2" charset="-122"/>
                  </a:rPr>
                  <a:t>更适用于纠正可检测错误</a:t>
                </a:r>
                <a:endParaRPr lang="zh-CN" altLang="en-US" sz="2700">
                  <a:solidFill>
                    <a:schemeClr val="tx1"/>
                  </a:solidFill>
                  <a:latin typeface="华文新魏" pitchFamily="2" charset="-122"/>
                  <a:ea typeface="华文新魏" pitchFamily="2" charset="-122"/>
                </a:endParaRPr>
              </a:p>
            </p:txBody>
          </p:sp>
        </p:grpSp>
        <p:sp>
          <p:nvSpPr>
            <p:cNvPr id="21" name="五角星 20"/>
            <p:cNvSpPr/>
            <p:nvPr/>
          </p:nvSpPr>
          <p:spPr>
            <a:xfrm>
              <a:off x="11606" y="8231"/>
              <a:ext cx="240" cy="240"/>
            </a:xfrm>
            <a:prstGeom prst="star5">
              <a:avLst/>
            </a:prstGeom>
            <a:solidFill>
              <a:srgbClr val="4292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 </a:t>
              </a:r>
              <a:endParaRPr lang="en-US" altLang="zh-CN" strike="noStrike" noProof="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500"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500"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843503572"/>
  <p:tag name="KSO_WM_UNIT_PLACING_PICTURE_USER_VIEWPORT" val="{&quot;height&quot;:4033,&quot;width&quot;:5451}"/>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2854</Words>
  <Application>WPS 演示</Application>
  <PresentationFormat>自定义</PresentationFormat>
  <Paragraphs>358</Paragraphs>
  <Slides>25</Slides>
  <Notes>25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25</vt:i4>
      </vt:variant>
    </vt:vector>
  </HeadingPairs>
  <TitlesOfParts>
    <vt:vector size="36" baseType="lpstr">
      <vt:lpstr>Arial</vt:lpstr>
      <vt:lpstr>宋体</vt:lpstr>
      <vt:lpstr>Wingdings</vt:lpstr>
      <vt:lpstr>微软雅黑</vt:lpstr>
      <vt:lpstr>Calibri</vt:lpstr>
      <vt:lpstr>华文新魏</vt:lpstr>
      <vt:lpstr>Arial Unicode MS</vt:lpstr>
      <vt:lpstr>等线</vt:lpstr>
      <vt:lpstr>叶根友毛笔行书2.0版</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第一PPT</dc:description>
  <cp:lastModifiedBy>小刺猬翻江倒海</cp:lastModifiedBy>
  <cp:revision>461</cp:revision>
  <dcterms:created xsi:type="dcterms:W3CDTF">2016-01-15T03:19:00Z</dcterms:created>
  <dcterms:modified xsi:type="dcterms:W3CDTF">2020-06-12T05:49:39Z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