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302" r:id="rId3"/>
    <p:sldId id="262" r:id="rId4"/>
    <p:sldId id="337" r:id="rId5"/>
    <p:sldId id="342" r:id="rId6"/>
    <p:sldId id="332" r:id="rId7"/>
    <p:sldId id="305" r:id="rId8"/>
    <p:sldId id="343" r:id="rId9"/>
    <p:sldId id="307" r:id="rId10"/>
    <p:sldId id="310" r:id="rId11"/>
    <p:sldId id="316" r:id="rId12"/>
    <p:sldId id="338" r:id="rId13"/>
    <p:sldId id="333" r:id="rId14"/>
    <p:sldId id="344" r:id="rId15"/>
    <p:sldId id="339" r:id="rId16"/>
    <p:sldId id="317" r:id="rId17"/>
    <p:sldId id="345" r:id="rId18"/>
    <p:sldId id="340" r:id="rId19"/>
    <p:sldId id="318" r:id="rId20"/>
    <p:sldId id="341" r:id="rId21"/>
    <p:sldId id="346" r:id="rId22"/>
    <p:sldId id="334" r:id="rId23"/>
    <p:sldId id="321" r:id="rId24"/>
    <p:sldId id="322" r:id="rId25"/>
    <p:sldId id="335" r:id="rId26"/>
    <p:sldId id="297" r:id="rId27"/>
    <p:sldId id="324" r:id="rId28"/>
    <p:sldId id="323" r:id="rId29"/>
    <p:sldId id="298" r:id="rId30"/>
    <p:sldId id="331" r:id="rId31"/>
    <p:sldId id="300" r:id="rId32"/>
    <p:sldId id="301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5244" autoAdjust="0"/>
  </p:normalViewPr>
  <p:slideViewPr>
    <p:cSldViewPr snapToGrid="0">
      <p:cViewPr varScale="1">
        <p:scale>
          <a:sx n="82" d="100"/>
          <a:sy n="82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ee%20Shen\Desktop\source\fanslv_desc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2224540682414699"/>
          <c:y val="0.16666666666666666"/>
          <c:w val="0.70761570428696408"/>
          <c:h val="0.56867198891805193"/>
        </c:manualLayout>
      </c:layout>
      <c:surface3DChart>
        <c:wireframe val="0"/>
        <c:ser>
          <c:idx val="0"/>
          <c:order val="0"/>
          <c:tx>
            <c:strRef>
              <c:f>Sheet1!$A$2</c:f>
              <c:strCache>
                <c:ptCount val="1"/>
                <c:pt idx="0">
                  <c:v>1万~10万</c:v>
                </c:pt>
              </c:strCache>
            </c:strRef>
          </c:tx>
          <c:spPr>
            <a:solidFill>
              <a:schemeClr val="accent5">
                <a:shade val="58000"/>
              </a:schemeClr>
            </a:solidFill>
            <a:ln/>
            <a:effectLst/>
            <a:sp3d/>
          </c:spPr>
          <c:cat>
            <c:strRef>
              <c:f>Sheet1!$B$1:$F$1</c:f>
              <c:strCache>
                <c:ptCount val="5"/>
                <c:pt idx="0">
                  <c:v>&lt;1万</c:v>
                </c:pt>
                <c:pt idx="1">
                  <c:v>1万~10万</c:v>
                </c:pt>
                <c:pt idx="2">
                  <c:v>10万~50万</c:v>
                </c:pt>
                <c:pt idx="3">
                  <c:v>50万~100万</c:v>
                </c:pt>
                <c:pt idx="4">
                  <c:v>&gt;100万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3719</c:v>
                </c:pt>
                <c:pt idx="1">
                  <c:v>1719</c:v>
                </c:pt>
                <c:pt idx="2">
                  <c:v>1368</c:v>
                </c:pt>
                <c:pt idx="3">
                  <c:v>488</c:v>
                </c:pt>
                <c:pt idx="4">
                  <c:v>3053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0A-43D1-B57A-EE8E4B9C748F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10万~50万</c:v>
                </c:pt>
              </c:strCache>
            </c:strRef>
          </c:tx>
          <c:spPr>
            <a:solidFill>
              <a:schemeClr val="accent5">
                <a:shade val="86000"/>
              </a:schemeClr>
            </a:solidFill>
            <a:ln/>
            <a:effectLst/>
            <a:sp3d/>
          </c:spPr>
          <c:cat>
            <c:strRef>
              <c:f>Sheet1!$B$1:$F$1</c:f>
              <c:strCache>
                <c:ptCount val="5"/>
                <c:pt idx="0">
                  <c:v>&lt;1万</c:v>
                </c:pt>
                <c:pt idx="1">
                  <c:v>1万~10万</c:v>
                </c:pt>
                <c:pt idx="2">
                  <c:v>10万~50万</c:v>
                </c:pt>
                <c:pt idx="3">
                  <c:v>50万~100万</c:v>
                </c:pt>
                <c:pt idx="4">
                  <c:v>&gt;100万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10268</c:v>
                </c:pt>
                <c:pt idx="1">
                  <c:v>3329</c:v>
                </c:pt>
                <c:pt idx="2">
                  <c:v>2544</c:v>
                </c:pt>
                <c:pt idx="3">
                  <c:v>591</c:v>
                </c:pt>
                <c:pt idx="4">
                  <c:v>3216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0A-43D1-B57A-EE8E4B9C748F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50万~100万</c:v>
                </c:pt>
              </c:strCache>
            </c:strRef>
          </c:tx>
          <c:spPr>
            <a:solidFill>
              <a:schemeClr val="accent5">
                <a:tint val="86000"/>
              </a:schemeClr>
            </a:solidFill>
            <a:ln/>
            <a:effectLst/>
            <a:sp3d/>
          </c:spPr>
          <c:cat>
            <c:strRef>
              <c:f>Sheet1!$B$1:$F$1</c:f>
              <c:strCache>
                <c:ptCount val="5"/>
                <c:pt idx="0">
                  <c:v>&lt;1万</c:v>
                </c:pt>
                <c:pt idx="1">
                  <c:v>1万~10万</c:v>
                </c:pt>
                <c:pt idx="2">
                  <c:v>10万~50万</c:v>
                </c:pt>
                <c:pt idx="3">
                  <c:v>50万~100万</c:v>
                </c:pt>
                <c:pt idx="4">
                  <c:v>&gt;100万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10031</c:v>
                </c:pt>
                <c:pt idx="1">
                  <c:v>4876</c:v>
                </c:pt>
                <c:pt idx="2">
                  <c:v>2521</c:v>
                </c:pt>
                <c:pt idx="3">
                  <c:v>785</c:v>
                </c:pt>
                <c:pt idx="4">
                  <c:v>5200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F0A-43D1-B57A-EE8E4B9C748F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&gt;100万</c:v>
                </c:pt>
              </c:strCache>
            </c:strRef>
          </c:tx>
          <c:spPr>
            <a:solidFill>
              <a:schemeClr val="accent5">
                <a:tint val="58000"/>
              </a:schemeClr>
            </a:solidFill>
            <a:ln/>
            <a:effectLst/>
            <a:sp3d/>
          </c:spPr>
          <c:cat>
            <c:strRef>
              <c:f>Sheet1!$B$1:$F$1</c:f>
              <c:strCache>
                <c:ptCount val="5"/>
                <c:pt idx="0">
                  <c:v>&lt;1万</c:v>
                </c:pt>
                <c:pt idx="1">
                  <c:v>1万~10万</c:v>
                </c:pt>
                <c:pt idx="2">
                  <c:v>10万~50万</c:v>
                </c:pt>
                <c:pt idx="3">
                  <c:v>50万~100万</c:v>
                </c:pt>
                <c:pt idx="4">
                  <c:v>&gt;100万</c:v>
                </c:pt>
              </c:strCache>
            </c:strRef>
          </c:cat>
          <c:val>
            <c:numRef>
              <c:f>Sheet1!$B$5:$F$5</c:f>
              <c:numCache>
                <c:formatCode>General</c:formatCode>
                <c:ptCount val="5"/>
                <c:pt idx="0">
                  <c:v>36651</c:v>
                </c:pt>
                <c:pt idx="1">
                  <c:v>13061</c:v>
                </c:pt>
                <c:pt idx="2">
                  <c:v>6236</c:v>
                </c:pt>
                <c:pt idx="3">
                  <c:v>1936</c:v>
                </c:pt>
                <c:pt idx="4">
                  <c:v>8251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F0A-43D1-B57A-EE8E4B9C748F}"/>
            </c:ext>
          </c:extLst>
        </c:ser>
        <c:bandFmts>
          <c:bandFmt>
            <c:idx val="0"/>
            <c:spPr>
              <a:solidFill>
                <a:schemeClr val="accent5">
                  <a:shade val="53000"/>
                </a:schemeClr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5">
                  <a:shade val="76000"/>
                </a:schemeClr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5"/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5">
                  <a:tint val="77000"/>
                </a:schemeClr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5">
                  <a:tint val="54000"/>
                </a:schemeClr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5">
                  <a:tint val="30000"/>
                </a:schemeClr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5">
                  <a:tint val="7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5">
                  <a:tint val="84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5">
                  <a:tint val="6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5">
                  <a:tint val="37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5">
                  <a:tint val="14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5">
                  <a:tint val="9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5">
                  <a:tint val="67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5">
                  <a:tint val="44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5">
                  <a:tint val="20000"/>
                </a:schemeClr>
              </a:solidFill>
              <a:ln/>
              <a:effectLst/>
              <a:sp3d/>
            </c:spPr>
          </c:bandFmt>
        </c:bandFmts>
        <c:axId val="561669168"/>
        <c:axId val="561667856"/>
        <c:axId val="633107312"/>
      </c:surface3DChart>
      <c:catAx>
        <c:axId val="5616691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pPr>
            <a:endParaRPr lang="zh-CN"/>
          </a:p>
        </c:txPr>
        <c:crossAx val="561667856"/>
        <c:crosses val="autoZero"/>
        <c:auto val="1"/>
        <c:lblAlgn val="ctr"/>
        <c:lblOffset val="100"/>
        <c:noMultiLvlLbl val="0"/>
      </c:catAx>
      <c:valAx>
        <c:axId val="56166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pPr>
            <a:endParaRPr lang="zh-CN"/>
          </a:p>
        </c:txPr>
        <c:crossAx val="561669168"/>
        <c:crosses val="autoZero"/>
        <c:crossBetween val="midCat"/>
      </c:valAx>
      <c:serAx>
        <c:axId val="63310731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pPr>
            <a:endParaRPr lang="zh-CN"/>
          </a:p>
        </c:txPr>
        <c:crossAx val="561667856"/>
        <c:crosses val="autoZero"/>
      </c:serAx>
    </c:plotArea>
    <c:legend>
      <c:legendPos val="b"/>
      <c:layout>
        <c:manualLayout>
          <c:xMode val="edge"/>
          <c:yMode val="edge"/>
          <c:x val="0.24876067522016604"/>
          <c:y val="5.2514533399061161E-2"/>
          <c:w val="0.50314720812182745"/>
          <c:h val="4.62350835587176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zh-CN" altLang="en-US"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defRPr>
          </a:pPr>
          <a:endParaRPr lang="zh-CN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9C713-A452-4280-BF99-D3440A3E1F14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8C9E3-298A-45E1-9E93-6EF359992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283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8C9E3-298A-45E1-9E93-6EF359992B8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930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8C9E3-298A-45E1-9E93-6EF359992B8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550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8C9E3-298A-45E1-9E93-6EF359992B8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4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5590F-5535-4A6F-8CB1-7BC3116B3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350C88-81B1-4284-8DB4-121074D44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3A22B0-70A4-44C9-87E5-459B3CBF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767D-71BA-49CA-BB85-4A6A7034E0CB}" type="datetime1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5DEBAB-991E-416A-9078-FF2544F87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FEF393-A0B1-4B86-BFB7-5391A1C9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A44D-81F6-44F8-BFCD-CFFB39BCD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64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A31AB-6152-453D-AE91-3AF0E931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393052-0EAA-4F12-AA52-A2138F66E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3DB80A-4C05-42B3-8328-7152119CA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FBED-3DB4-4BC1-861A-F08395B39AC8}" type="datetime1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2F5143-0581-46FA-A03B-CD8ECCACD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A28F0-0DBC-499D-8D15-01E42D9E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A44D-81F6-44F8-BFCD-CFFB39BCD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67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E41E97-2CE7-4E71-AB7E-64604C0C8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9FFCDD-ABD6-484C-88E7-1A8FBB8F8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C4E60B-9600-4CE0-A019-76E53CA4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DEEA-5E36-43A1-91AE-4E236AB73524}" type="datetime1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66FA33-48F7-4852-99D1-422FBC49B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E62A7E-502A-481B-95C8-A17D2CC7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A44D-81F6-44F8-BFCD-CFFB39BCD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03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1DE09-62BE-4C53-B4FD-3A51A924E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BE90C9-1CE4-4DA3-B348-820D57EB2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DD070A-1D37-4DB8-A73E-0F4F0182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E01D-D096-41C6-8047-57DC43B2C093}" type="datetime1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6A5881-F75C-4959-893B-ADB72AE23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90EBE4-5A6F-4D00-A27E-452CC287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A44D-81F6-44F8-BFCD-CFFB39BCD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3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E8A4E-94A4-4E42-AEAF-0D07B054D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C5BDC9-929F-4848-9287-77DC424A6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D0E074-D833-4546-9A92-A327E278F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A82A0-53E8-4594-B7A7-83F7406FB1E2}" type="datetime1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DC9AF4-A7C5-4076-9419-F2258E530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65ED9B-F692-4D74-8A74-BD0E69F7E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A44D-81F6-44F8-BFCD-CFFB39BCD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72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A12E5-C1CC-45DE-89FD-75C1E0E52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36D578-AE1F-4CB3-9032-B052DAA3DF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BC5807-2AC8-431D-9964-33C2CA8DA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DBE15A-E3C6-4D25-AADD-196915076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0618-BD0E-45B4-96FC-5B39BD228764}" type="datetime1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C495A5-47E1-4F2D-B297-3D5B5994B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B37896-2626-438D-9673-BF8352BF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A44D-81F6-44F8-BFCD-CFFB39BCD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028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005BF-3785-4346-A44B-79C8E9357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D349A3-F08B-41AD-87A8-7D8F7727B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79C034-1D37-4EC1-A44D-DE54858AC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EC6DF4-54E5-4056-BB41-8F785913F4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A2E30B-9F39-4A82-A9EE-87A9C926A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3AF52D-FDC3-4D44-9200-6FE6B210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27FDB-3376-490B-A751-EAEF6327397F}" type="datetime1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6B6AF8-91B0-4694-8B9C-41B7C53F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479741-2397-4F7A-BA4A-0FE3C608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A44D-81F6-44F8-BFCD-CFFB39BCD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48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22212-FFE5-4BCA-9D73-A1852E61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920CE9-1C4D-4AF5-8B2F-2CB92B185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4A64-4852-4EF0-82CA-7D50DAE8D0BB}" type="datetime1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F30A1F-2028-4478-9680-434D4DC69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28A2CF-46C4-4745-A2CC-E7CFAD2B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A44D-81F6-44F8-BFCD-CFFB39BCD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4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A96C54-BB47-40E9-BE21-F85698425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F95BD-B983-45E7-B558-2265B77CC525}" type="datetime1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96D56-B9DF-4655-9337-044CDE57B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EF5AC8-DD5D-4019-9792-17400552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A44D-81F6-44F8-BFCD-CFFB39BCD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29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FC0DE-CEF7-4632-82B7-EE0231A2C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6E59D-04D9-4E10-9458-BE0EC53C7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473DF2-CC58-40F2-A08B-3DE79A03F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0805EA-EE59-4017-96F2-6C2B0B9B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049-C65A-4FA6-898E-918682A21890}" type="datetime1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7931D-8FBA-4651-803B-08146E92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873EDA-3B9A-4B81-8674-7EF64EBD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A44D-81F6-44F8-BFCD-CFFB39BCD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86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4C6E3-1563-4158-BD53-215BF3F99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D48F8B-A808-48A6-A84B-A6E70E24E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FD8169-B912-445D-89FA-D92C55B93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7793B4-FD7E-4695-AE47-F7256DC49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B174C-3FDB-4342-AFC0-15300FDC8ADA}" type="datetime1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118FD3-8D75-42BD-8029-968E30D9B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363F0C-1BB1-4743-89D0-EB569B67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A44D-81F6-44F8-BFCD-CFFB39BCD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60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1F4175-DC34-4097-8811-D3626FB87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AAA699-97C6-4422-A5E7-29623C85D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F385A5-3298-4145-B256-8F58F9E8F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EA07D-24B8-498F-B829-89A74A253700}" type="datetime1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668962-C96A-482D-B256-757C65627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B327D2-04CC-4323-AFF7-A5B085A0C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FA44D-81F6-44F8-BFCD-CFFB39BCD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02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F5946-B130-4D31-B3C5-48A33CB98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656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电商网红社交行为商业影响的分析与预测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E6EC31-7178-4DE2-87ED-A0A2A5899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5002"/>
            <a:ext cx="9144000" cy="1655762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答辩人：盛 烨</a:t>
            </a:r>
            <a:endParaRPr lang="en-US" altLang="zh-CN" dirty="0"/>
          </a:p>
          <a:p>
            <a:r>
              <a:rPr lang="zh-CN" altLang="en-US" dirty="0"/>
              <a:t>学号：</a:t>
            </a:r>
            <a:r>
              <a:rPr lang="en-US" altLang="zh-CN" dirty="0"/>
              <a:t>16120116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CF8507-21ED-4B33-9E3C-9430E65A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A44D-81F6-44F8-BFCD-CFFB39BCD1D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848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5F8E9-25BE-4780-B1FA-DCB99579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zh-CN" altLang="en-US" sz="4000" b="1" dirty="0">
                <a:latin typeface="+mn-lt"/>
                <a:ea typeface="+mn-ea"/>
                <a:cs typeface="+mn-cs"/>
              </a:rPr>
              <a:t>爬取数据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4F63C9-1CC4-47B9-8404-ABE5BD1D6DBA}"/>
              </a:ext>
            </a:extLst>
          </p:cNvPr>
          <p:cNvSpPr txBox="1"/>
          <p:nvPr/>
        </p:nvSpPr>
        <p:spPr>
          <a:xfrm>
            <a:off x="514350" y="2703255"/>
            <a:ext cx="2418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python</a:t>
            </a:r>
            <a:r>
              <a:rPr lang="zh-CN" altLang="en-US" sz="2800" dirty="0"/>
              <a:t>爬虫</a:t>
            </a:r>
            <a:endParaRPr lang="en-US" altLang="zh-CN" sz="2800" dirty="0"/>
          </a:p>
          <a:p>
            <a:r>
              <a:rPr lang="zh-CN" altLang="en-US" sz="2800" dirty="0"/>
              <a:t>微博社交数据</a:t>
            </a:r>
            <a:endParaRPr lang="en-US" altLang="zh-CN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D1BA1E-9B4C-459F-A90C-CD0BD7DA4E00}"/>
              </a:ext>
            </a:extLst>
          </p:cNvPr>
          <p:cNvSpPr txBox="1"/>
          <p:nvPr/>
        </p:nvSpPr>
        <p:spPr>
          <a:xfrm>
            <a:off x="514350" y="5111055"/>
            <a:ext cx="2418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Web Scraper</a:t>
            </a:r>
          </a:p>
          <a:p>
            <a:r>
              <a:rPr lang="zh-CN" altLang="en-US" sz="2800" dirty="0"/>
              <a:t>淘宝销量数据</a:t>
            </a:r>
            <a:endParaRPr lang="en-US" altLang="zh-CN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881B5AE-ECFD-45BF-B13A-CAD3C1A64DED}"/>
              </a:ext>
            </a:extLst>
          </p:cNvPr>
          <p:cNvSpPr txBox="1"/>
          <p:nvPr/>
        </p:nvSpPr>
        <p:spPr>
          <a:xfrm>
            <a:off x="3491488" y="1980359"/>
            <a:ext cx="47952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</a:rPr>
              <a:t>个人基本信息</a:t>
            </a:r>
            <a:endParaRPr lang="en-US" altLang="zh-CN" sz="2400" dirty="0"/>
          </a:p>
          <a:p>
            <a:r>
              <a:rPr lang="en-US" altLang="zh-CN" sz="2000" dirty="0"/>
              <a:t>	</a:t>
            </a:r>
            <a:r>
              <a:rPr lang="zh-CN" altLang="en-US" dirty="0"/>
              <a:t>主页</a:t>
            </a:r>
            <a:r>
              <a:rPr lang="en-US" altLang="zh-CN" dirty="0" err="1"/>
              <a:t>url</a:t>
            </a:r>
            <a:r>
              <a:rPr lang="zh-CN" altLang="en-US" dirty="0"/>
              <a:t>，粉丝量，关注量</a:t>
            </a:r>
            <a:r>
              <a:rPr lang="en-US" altLang="zh-CN" dirty="0"/>
              <a:t>……</a:t>
            </a:r>
            <a:endParaRPr lang="en-US" altLang="zh-CN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09DD801-E434-49D8-A0CB-09037605CAD5}"/>
              </a:ext>
            </a:extLst>
          </p:cNvPr>
          <p:cNvSpPr txBox="1"/>
          <p:nvPr/>
        </p:nvSpPr>
        <p:spPr>
          <a:xfrm>
            <a:off x="3491488" y="2800266"/>
            <a:ext cx="47952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</a:rPr>
              <a:t>社交行为数据</a:t>
            </a:r>
            <a:endParaRPr lang="en-US" altLang="zh-CN" sz="2400" dirty="0"/>
          </a:p>
          <a:p>
            <a:r>
              <a:rPr lang="en-US" altLang="zh-CN" sz="2000" dirty="0"/>
              <a:t>	</a:t>
            </a:r>
            <a:r>
              <a:rPr lang="zh-CN" altLang="en-US" dirty="0"/>
              <a:t>原创、转发和点赞微博下的所有数据</a:t>
            </a:r>
            <a:endParaRPr lang="en-US" altLang="zh-CN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7175D3A-E828-4F98-9153-1BD62977B40B}"/>
              </a:ext>
            </a:extLst>
          </p:cNvPr>
          <p:cNvSpPr txBox="1"/>
          <p:nvPr/>
        </p:nvSpPr>
        <p:spPr>
          <a:xfrm>
            <a:off x="3459608" y="3600485"/>
            <a:ext cx="452234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</a:rPr>
              <a:t>有效社交网络数据</a:t>
            </a:r>
            <a:endParaRPr lang="en-US" altLang="zh-CN" sz="2400" dirty="0"/>
          </a:p>
          <a:p>
            <a:r>
              <a:rPr lang="en-US" altLang="zh-CN" sz="2000" dirty="0"/>
              <a:t>	</a:t>
            </a:r>
            <a:r>
              <a:rPr lang="zh-CN" altLang="en-US" dirty="0"/>
              <a:t>被电商网红转发点赞过的用户的</a:t>
            </a:r>
            <a:r>
              <a:rPr lang="en-US" altLang="zh-CN" dirty="0"/>
              <a:t>	</a:t>
            </a:r>
            <a:r>
              <a:rPr lang="zh-CN" altLang="en-US" dirty="0"/>
              <a:t>个人基本信息</a:t>
            </a:r>
            <a:endParaRPr lang="en-US" altLang="zh-CN" sz="2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A281737-FA2F-4753-B6EE-E8B35D5691B9}"/>
              </a:ext>
            </a:extLst>
          </p:cNvPr>
          <p:cNvSpPr txBox="1"/>
          <p:nvPr/>
        </p:nvSpPr>
        <p:spPr>
          <a:xfrm>
            <a:off x="4364498" y="5357275"/>
            <a:ext cx="6926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淘宝只显示电商网红</a:t>
            </a:r>
            <a:r>
              <a:rPr lang="en-US" altLang="zh-CN" sz="2400" dirty="0"/>
              <a:t>30</a:t>
            </a:r>
            <a:r>
              <a:rPr lang="zh-CN" altLang="en-US" sz="2400" dirty="0"/>
              <a:t>天的销量数据</a:t>
            </a:r>
            <a:endParaRPr lang="en-US" altLang="zh-CN" sz="2400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0960854-9253-41CB-9753-7EE23BCD5F08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2932534" y="2365080"/>
            <a:ext cx="558954" cy="81522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D3F0EF5-5BC0-405C-97A3-1BD71F26C994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2932534" y="3180309"/>
            <a:ext cx="558954" cy="4678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DE011B0-7F80-4C55-8F69-3095FC4EDD19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2932534" y="3180309"/>
            <a:ext cx="527074" cy="94339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ED504B3-F7BC-4005-BB9C-8B024DBE93B0}"/>
              </a:ext>
            </a:extLst>
          </p:cNvPr>
          <p:cNvSpPr txBox="1"/>
          <p:nvPr/>
        </p:nvSpPr>
        <p:spPr>
          <a:xfrm>
            <a:off x="8415913" y="2395478"/>
            <a:ext cx="88267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4472C4"/>
                </a:solidFill>
              </a:rPr>
              <a:t>108</a:t>
            </a:r>
            <a:r>
              <a:rPr lang="zh-CN" altLang="en-US" sz="2400" dirty="0"/>
              <a:t>位电商网红</a:t>
            </a:r>
            <a:endParaRPr lang="en-US" altLang="zh-CN" sz="2400" dirty="0"/>
          </a:p>
          <a:p>
            <a:r>
              <a:rPr lang="en-US" altLang="zh-CN" sz="2400" b="1" dirty="0">
                <a:solidFill>
                  <a:srgbClr val="4472C4"/>
                </a:solidFill>
              </a:rPr>
              <a:t>8</a:t>
            </a:r>
            <a:r>
              <a:rPr lang="zh-CN" altLang="en-US" sz="2400" b="1" dirty="0">
                <a:solidFill>
                  <a:srgbClr val="4472C4"/>
                </a:solidFill>
              </a:rPr>
              <a:t>年零</a:t>
            </a:r>
            <a:r>
              <a:rPr lang="en-US" altLang="zh-CN" sz="2400" b="1" dirty="0">
                <a:solidFill>
                  <a:srgbClr val="4472C4"/>
                </a:solidFill>
              </a:rPr>
              <a:t>4</a:t>
            </a:r>
            <a:r>
              <a:rPr lang="zh-CN" altLang="en-US" sz="2400" b="1" dirty="0">
                <a:solidFill>
                  <a:srgbClr val="4472C4"/>
                </a:solidFill>
              </a:rPr>
              <a:t>个月</a:t>
            </a:r>
            <a:r>
              <a:rPr lang="zh-CN" altLang="en-US" sz="2400" dirty="0"/>
              <a:t>的社交数据</a:t>
            </a:r>
            <a:endParaRPr lang="en-US" altLang="zh-CN" sz="2400" dirty="0"/>
          </a:p>
          <a:p>
            <a:r>
              <a:rPr lang="zh-CN" altLang="en-US" sz="2400" dirty="0"/>
              <a:t>约</a:t>
            </a:r>
            <a:r>
              <a:rPr lang="en-US" altLang="zh-CN" sz="2400" b="1" dirty="0">
                <a:solidFill>
                  <a:srgbClr val="4472C4"/>
                </a:solidFill>
              </a:rPr>
              <a:t>40</a:t>
            </a:r>
            <a:r>
              <a:rPr lang="zh-CN" altLang="en-US" sz="2400" b="1" dirty="0">
                <a:solidFill>
                  <a:srgbClr val="4472C4"/>
                </a:solidFill>
              </a:rPr>
              <a:t>万</a:t>
            </a:r>
            <a:r>
              <a:rPr lang="zh-CN" altLang="en-US" sz="2400" dirty="0"/>
              <a:t>条微博</a:t>
            </a:r>
            <a:endParaRPr lang="en-US" altLang="zh-CN" sz="2400" dirty="0"/>
          </a:p>
          <a:p>
            <a:r>
              <a:rPr lang="en-US" altLang="zh-CN" sz="2400" b="1" dirty="0">
                <a:solidFill>
                  <a:srgbClr val="4472C4"/>
                </a:solidFill>
              </a:rPr>
              <a:t>46470</a:t>
            </a:r>
            <a:r>
              <a:rPr lang="zh-CN" altLang="en-US" sz="2400" dirty="0"/>
              <a:t>个有效社交网络用户</a:t>
            </a:r>
            <a:endParaRPr lang="en-US" altLang="zh-CN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F2B899-CA31-4BDC-A3CB-6EF66862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A44D-81F6-44F8-BFCD-CFFB39BCD1DD}" type="slidenum">
              <a:rPr lang="zh-CN" altLang="en-US" smtClean="0"/>
              <a:t>10</a:t>
            </a:fld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1276928-4AB8-4BEE-BE2A-7361BF1E5E6A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2932534" y="5588108"/>
            <a:ext cx="1431964" cy="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32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35FA6606-7E6B-4EFF-8C29-DBCFBC961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zh-CN" altLang="en-US" sz="4000" b="1" dirty="0">
                <a:latin typeface="+mn-lt"/>
                <a:ea typeface="+mn-ea"/>
                <a:cs typeface="+mn-cs"/>
              </a:rPr>
              <a:t>电商网红行为分析研究现状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87CD4BE-351F-48A3-ACF1-D839AD16B434}"/>
              </a:ext>
            </a:extLst>
          </p:cNvPr>
          <p:cNvSpPr txBox="1">
            <a:spLocks/>
          </p:cNvSpPr>
          <p:nvPr/>
        </p:nvSpPr>
        <p:spPr>
          <a:xfrm>
            <a:off x="838200" y="2181335"/>
            <a:ext cx="10591800" cy="41750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少量研究使用以下微博特征进行行为分析，</a:t>
            </a:r>
            <a:r>
              <a:rPr lang="zh-CN" altLang="en-US" b="1" dirty="0">
                <a:solidFill>
                  <a:srgbClr val="4472C4"/>
                </a:solidFill>
              </a:rPr>
              <a:t>特征单一</a:t>
            </a:r>
            <a:r>
              <a:rPr lang="zh-CN" altLang="en-US" dirty="0"/>
              <a:t>，效果不好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		</a:t>
            </a:r>
            <a:r>
              <a:rPr lang="zh-CN" altLang="en-US" sz="2000" dirty="0"/>
              <a:t>粉丝量、关注量、微博数、地域、评论数、转发数、点赞数等</a:t>
            </a:r>
            <a:endParaRPr lang="zh-CN" altLang="en-US" sz="2000" b="1" dirty="0">
              <a:solidFill>
                <a:srgbClr val="4472C4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现有微博特征</a:t>
            </a:r>
            <a:r>
              <a:rPr lang="zh-CN" altLang="en-US" b="1" dirty="0">
                <a:solidFill>
                  <a:srgbClr val="4472C4"/>
                </a:solidFill>
              </a:rPr>
              <a:t>不能突出</a:t>
            </a:r>
            <a:r>
              <a:rPr lang="zh-CN" altLang="en-US" dirty="0"/>
              <a:t>电商网红与普通用户的</a:t>
            </a:r>
            <a:r>
              <a:rPr lang="zh-CN" altLang="en-US" b="1" dirty="0">
                <a:solidFill>
                  <a:srgbClr val="4472C4"/>
                </a:solidFill>
              </a:rPr>
              <a:t>行为区别</a:t>
            </a:r>
            <a:endParaRPr lang="en-US" altLang="zh-CN" b="1" dirty="0">
              <a:solidFill>
                <a:srgbClr val="4472C4"/>
              </a:solidFill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BA1A78-B85E-43CB-A3BF-C7AD218AC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A44D-81F6-44F8-BFCD-CFFB39BCD1D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03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35FA6606-7E6B-4EFF-8C29-DBCFBC961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zh-CN" altLang="en-US" sz="4000" b="1" dirty="0">
                <a:latin typeface="+mn-lt"/>
                <a:ea typeface="+mn-ea"/>
                <a:cs typeface="+mn-cs"/>
              </a:rPr>
              <a:t>电商网红行为分析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87CD4BE-351F-48A3-ACF1-D839AD16B434}"/>
              </a:ext>
            </a:extLst>
          </p:cNvPr>
          <p:cNvSpPr txBox="1">
            <a:spLocks/>
          </p:cNvSpPr>
          <p:nvPr/>
        </p:nvSpPr>
        <p:spPr>
          <a:xfrm>
            <a:off x="838200" y="2012325"/>
            <a:ext cx="10515600" cy="3833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b="1" dirty="0"/>
              <a:t>本研究：</a:t>
            </a:r>
            <a:r>
              <a:rPr lang="zh-CN" altLang="en-US" sz="3200" b="1" dirty="0">
                <a:solidFill>
                  <a:srgbClr val="4472C4"/>
                </a:solidFill>
              </a:rPr>
              <a:t>定量刻画电商网红的社交行为</a:t>
            </a:r>
            <a:endParaRPr lang="en-US" altLang="zh-CN" sz="3200" b="1" dirty="0">
              <a:solidFill>
                <a:srgbClr val="4472C4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1.</a:t>
            </a:r>
            <a:r>
              <a:rPr lang="zh-CN" altLang="en-US" b="1" dirty="0"/>
              <a:t>社交行为的细分：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从社交数据中</a:t>
            </a:r>
            <a:r>
              <a:rPr lang="zh-CN" altLang="en-US" b="1" dirty="0">
                <a:solidFill>
                  <a:srgbClr val="4472C4"/>
                </a:solidFill>
              </a:rPr>
              <a:t>识别</a:t>
            </a:r>
            <a:r>
              <a:rPr lang="zh-CN" altLang="en-US" dirty="0"/>
              <a:t>出电商网红的</a:t>
            </a:r>
            <a:r>
              <a:rPr lang="zh-CN" altLang="en-US" b="1" dirty="0">
                <a:solidFill>
                  <a:srgbClr val="4472C4"/>
                </a:solidFill>
              </a:rPr>
              <a:t>营销行为</a:t>
            </a:r>
            <a:r>
              <a:rPr lang="zh-CN" altLang="en-US" dirty="0"/>
              <a:t>与</a:t>
            </a:r>
            <a:r>
              <a:rPr lang="zh-CN" altLang="en-US" b="1" dirty="0">
                <a:solidFill>
                  <a:srgbClr val="4472C4"/>
                </a:solidFill>
              </a:rPr>
              <a:t>日常行为</a:t>
            </a:r>
            <a:endParaRPr lang="en-US" altLang="zh-CN" b="1" dirty="0">
              <a:solidFill>
                <a:srgbClr val="4472C4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2.</a:t>
            </a:r>
            <a:r>
              <a:rPr lang="zh-CN" altLang="en-US" b="1" dirty="0"/>
              <a:t>社交行为的量化：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分析行为，根据行为规律</a:t>
            </a:r>
            <a:r>
              <a:rPr lang="zh-CN" altLang="en-US" b="1" dirty="0">
                <a:solidFill>
                  <a:srgbClr val="4472C4"/>
                </a:solidFill>
              </a:rPr>
              <a:t>构建</a:t>
            </a:r>
            <a:r>
              <a:rPr lang="zh-CN" altLang="en-US" dirty="0"/>
              <a:t>多个行为</a:t>
            </a:r>
            <a:r>
              <a:rPr lang="zh-CN" altLang="en-US" b="1" dirty="0">
                <a:solidFill>
                  <a:srgbClr val="4472C4"/>
                </a:solidFill>
              </a:rPr>
              <a:t>特征</a:t>
            </a:r>
            <a:endParaRPr lang="en-US" altLang="zh-CN" b="1" dirty="0">
              <a:solidFill>
                <a:srgbClr val="4472C4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2762C4F-DAB4-47E9-B007-03F718F2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A44D-81F6-44F8-BFCD-CFFB39BCD1D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93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35FA6606-7E6B-4EFF-8C29-DBCFBC961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zh-CN" altLang="en-US" sz="4000" b="1" dirty="0">
                <a:latin typeface="+mn-lt"/>
                <a:ea typeface="+mn-ea"/>
                <a:cs typeface="+mn-cs"/>
              </a:rPr>
              <a:t>营销行为分析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4BE8F570-7ED4-4B69-96CB-3823C3CE182E}"/>
              </a:ext>
            </a:extLst>
          </p:cNvPr>
          <p:cNvSpPr txBox="1">
            <a:spLocks/>
          </p:cNvSpPr>
          <p:nvPr/>
        </p:nvSpPr>
        <p:spPr>
          <a:xfrm>
            <a:off x="838200" y="1894366"/>
            <a:ext cx="10515600" cy="3833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b="1" dirty="0">
                <a:solidFill>
                  <a:schemeClr val="accent1"/>
                </a:solidFill>
              </a:rPr>
              <a:t>广告行为</a:t>
            </a:r>
            <a:r>
              <a:rPr lang="en-US" altLang="zh-CN" dirty="0"/>
              <a:t>——</a:t>
            </a:r>
            <a:r>
              <a:rPr lang="zh-CN" altLang="en-US" dirty="0"/>
              <a:t>上新行为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b="1" dirty="0">
                <a:solidFill>
                  <a:schemeClr val="accent1"/>
                </a:solidFill>
              </a:rPr>
              <a:t>促销行为</a:t>
            </a:r>
            <a:r>
              <a:rPr lang="en-US" altLang="zh-CN" dirty="0"/>
              <a:t>——</a:t>
            </a:r>
            <a:r>
              <a:rPr lang="zh-CN" altLang="en-US" dirty="0"/>
              <a:t>抽奖行为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b="1" dirty="0">
                <a:solidFill>
                  <a:schemeClr val="accent1"/>
                </a:solidFill>
              </a:rPr>
              <a:t>口碑营销行为</a:t>
            </a:r>
            <a:r>
              <a:rPr lang="en-US" altLang="zh-CN" dirty="0"/>
              <a:t>——</a:t>
            </a:r>
            <a:r>
              <a:rPr lang="zh-CN" altLang="en-US" dirty="0"/>
              <a:t>转发点赞行为</a:t>
            </a:r>
            <a:endParaRPr lang="en-US" altLang="zh-CN" dirty="0"/>
          </a:p>
          <a:p>
            <a:pPr marL="0" indent="0">
              <a:buNone/>
            </a:pPr>
            <a:endParaRPr lang="en-US" altLang="zh-CN" b="1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CB1B34F-72EB-4D90-924A-0BE529085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A44D-81F6-44F8-BFCD-CFFB39BCD1D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24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89DAF81-5A5B-40D9-9DCB-877BBC48E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zh-CN" altLang="en-US" sz="4000" b="1" dirty="0">
                <a:latin typeface="+mn-lt"/>
                <a:ea typeface="+mn-ea"/>
                <a:cs typeface="+mn-cs"/>
              </a:rPr>
              <a:t>广告行为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AC209B3-93E2-4A18-AA12-C23E4AB70F33}"/>
              </a:ext>
            </a:extLst>
          </p:cNvPr>
          <p:cNvSpPr txBox="1">
            <a:spLocks/>
          </p:cNvSpPr>
          <p:nvPr/>
        </p:nvSpPr>
        <p:spPr>
          <a:xfrm>
            <a:off x="838200" y="3055641"/>
            <a:ext cx="3929742" cy="2278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dirty="0"/>
              <a:t>电商网红售卖新商品前发布的</a:t>
            </a:r>
            <a:r>
              <a:rPr lang="zh-CN" altLang="en-US" sz="3200" b="1" dirty="0">
                <a:solidFill>
                  <a:srgbClr val="4472C4"/>
                </a:solidFill>
              </a:rPr>
              <a:t>预告微博</a:t>
            </a:r>
            <a:endParaRPr lang="en-US" altLang="zh-CN" sz="3200" b="1" dirty="0">
              <a:solidFill>
                <a:srgbClr val="4472C4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D1857C8-9360-498D-ADFD-F1852421DE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2"/>
          <a:stretch/>
        </p:blipFill>
        <p:spPr>
          <a:xfrm>
            <a:off x="5134601" y="365125"/>
            <a:ext cx="6567773" cy="6333667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72188E3-CC9B-41AA-8B44-F302196D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A44D-81F6-44F8-BFCD-CFFB39BCD1D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70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89DAF81-5A5B-40D9-9DCB-877BBC48E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zh-CN" altLang="en-US" sz="4000" b="1" dirty="0">
                <a:latin typeface="+mn-lt"/>
                <a:ea typeface="+mn-ea"/>
                <a:cs typeface="+mn-cs"/>
              </a:rPr>
              <a:t>识别广告行为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D1857C8-9360-498D-ADFD-F1852421DE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2"/>
          <a:stretch/>
        </p:blipFill>
        <p:spPr>
          <a:xfrm>
            <a:off x="5134601" y="365125"/>
            <a:ext cx="6567773" cy="6333667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CD39040-14F9-4A78-BE48-35C868A86DA8}"/>
              </a:ext>
            </a:extLst>
          </p:cNvPr>
          <p:cNvSpPr txBox="1">
            <a:spLocks/>
          </p:cNvSpPr>
          <p:nvPr/>
        </p:nvSpPr>
        <p:spPr>
          <a:xfrm>
            <a:off x="838200" y="2663321"/>
            <a:ext cx="3687147" cy="2278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dirty="0"/>
              <a:t>有固定文法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通过</a:t>
            </a:r>
            <a:r>
              <a:rPr lang="zh-CN" altLang="en-US" sz="3200" b="1" dirty="0">
                <a:solidFill>
                  <a:srgbClr val="4472C4"/>
                </a:solidFill>
              </a:rPr>
              <a:t>关键词</a:t>
            </a:r>
            <a:r>
              <a:rPr lang="zh-CN" altLang="en-US" sz="3200" dirty="0"/>
              <a:t>识别和提取广告行为</a:t>
            </a:r>
            <a:endParaRPr lang="en-US" altLang="zh-CN" sz="3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CCBCC61-2C0C-4C0B-B674-D436794DC2C4}"/>
              </a:ext>
            </a:extLst>
          </p:cNvPr>
          <p:cNvSpPr/>
          <p:nvPr/>
        </p:nvSpPr>
        <p:spPr>
          <a:xfrm>
            <a:off x="6381344" y="920902"/>
            <a:ext cx="437745" cy="38910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7BAEADF-0F4A-4B4A-9915-B0CEB5D7B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A44D-81F6-44F8-BFCD-CFFB39BCD1D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47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5FC143-4A21-4125-B58F-80C9BD96796F}"/>
              </a:ext>
            </a:extLst>
          </p:cNvPr>
          <p:cNvSpPr/>
          <p:nvPr/>
        </p:nvSpPr>
        <p:spPr>
          <a:xfrm>
            <a:off x="838200" y="2404161"/>
            <a:ext cx="81637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上新呈</a:t>
            </a:r>
            <a:r>
              <a:rPr lang="zh-CN" altLang="en-US" sz="2400" b="1" dirty="0">
                <a:solidFill>
                  <a:srgbClr val="4472C4"/>
                </a:solidFill>
              </a:rPr>
              <a:t>周期性</a:t>
            </a:r>
            <a:r>
              <a:rPr lang="zh-CN" altLang="en-US" sz="2400" dirty="0"/>
              <a:t>，周期约为</a:t>
            </a:r>
            <a:r>
              <a:rPr lang="en-US" altLang="zh-CN" sz="2400" dirty="0"/>
              <a:t>1</a:t>
            </a:r>
            <a:r>
              <a:rPr lang="zh-CN" altLang="en-US" sz="2400" dirty="0"/>
              <a:t>个月</a:t>
            </a:r>
            <a:endParaRPr lang="en-US" altLang="zh-CN" sz="2400" dirty="0"/>
          </a:p>
          <a:p>
            <a:r>
              <a:rPr lang="zh-CN" altLang="en-US" sz="2400" dirty="0"/>
              <a:t>上新微博量与销量呈</a:t>
            </a:r>
            <a:r>
              <a:rPr lang="zh-CN" altLang="en-US" sz="2400" b="1" dirty="0">
                <a:solidFill>
                  <a:srgbClr val="4472C4"/>
                </a:solidFill>
              </a:rPr>
              <a:t>中度相关</a:t>
            </a:r>
            <a:endParaRPr lang="en-US" altLang="zh-CN" sz="2400" b="1" dirty="0">
              <a:solidFill>
                <a:srgbClr val="4472C4"/>
              </a:solidFill>
            </a:endParaRPr>
          </a:p>
          <a:p>
            <a:endParaRPr lang="en-US" altLang="zh-CN" sz="2400" b="1" dirty="0">
              <a:solidFill>
                <a:srgbClr val="4472C4"/>
              </a:solidFill>
            </a:endParaRPr>
          </a:p>
          <a:p>
            <a:pPr fontAlgn="ctr"/>
            <a:endParaRPr lang="en-US" altLang="zh-CN" sz="2400" dirty="0"/>
          </a:p>
          <a:p>
            <a:pPr fontAlgn="ctr"/>
            <a:endParaRPr lang="en-US" altLang="zh-CN" sz="2400" dirty="0"/>
          </a:p>
          <a:p>
            <a:pPr fontAlgn="ctr"/>
            <a:r>
              <a:rPr lang="zh-CN" altLang="en-US" sz="2400" dirty="0"/>
              <a:t>特征：</a:t>
            </a:r>
            <a:r>
              <a:rPr lang="zh-CN" altLang="en-US" sz="2400" b="1" dirty="0">
                <a:solidFill>
                  <a:srgbClr val="4472C4"/>
                </a:solidFill>
              </a:rPr>
              <a:t>月</a:t>
            </a:r>
            <a:r>
              <a:rPr lang="zh-CN" altLang="zh-CN" sz="2400" b="1" dirty="0"/>
              <a:t>上新微博</a:t>
            </a:r>
            <a:endParaRPr lang="en-US" altLang="zh-CN" sz="2400" b="1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19FCF6B6-F9AE-4E9F-9B5A-C6E3086B6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208205"/>
              </p:ext>
            </p:extLst>
          </p:nvPr>
        </p:nvGraphicFramePr>
        <p:xfrm>
          <a:off x="7147914" y="1989689"/>
          <a:ext cx="3256345" cy="287862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473844">
                  <a:extLst>
                    <a:ext uri="{9D8B030D-6E8A-4147-A177-3AD203B41FA5}">
                      <a16:colId xmlns:a16="http://schemas.microsoft.com/office/drawing/2014/main" val="1691951810"/>
                    </a:ext>
                  </a:extLst>
                </a:gridCol>
                <a:gridCol w="1782501">
                  <a:extLst>
                    <a:ext uri="{9D8B030D-6E8A-4147-A177-3AD203B41FA5}">
                      <a16:colId xmlns:a16="http://schemas.microsoft.com/office/drawing/2014/main" val="3711153530"/>
                    </a:ext>
                  </a:extLst>
                </a:gridCol>
              </a:tblGrid>
              <a:tr h="399796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7853" marR="107853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上新微博比例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7853" marR="107853" marT="0" marB="0" anchor="ctr"/>
                </a:tc>
                <a:extLst>
                  <a:ext uri="{0D108BD9-81ED-4DB2-BD59-A6C34878D82A}">
                    <a16:rowId xmlns:a16="http://schemas.microsoft.com/office/drawing/2014/main" val="1880678260"/>
                  </a:ext>
                </a:extLst>
              </a:tr>
              <a:tr h="354118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平均值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7853" marR="107853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7.72%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7853" marR="107853" marT="0" marB="0" anchor="ctr"/>
                </a:tc>
                <a:extLst>
                  <a:ext uri="{0D108BD9-81ED-4DB2-BD59-A6C34878D82A}">
                    <a16:rowId xmlns:a16="http://schemas.microsoft.com/office/drawing/2014/main" val="1020676260"/>
                  </a:ext>
                </a:extLst>
              </a:tr>
              <a:tr h="354118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标准差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7853" marR="107853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5.42%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7853" marR="107853" marT="0" marB="0" anchor="ctr"/>
                </a:tc>
                <a:extLst>
                  <a:ext uri="{0D108BD9-81ED-4DB2-BD59-A6C34878D82A}">
                    <a16:rowId xmlns:a16="http://schemas.microsoft.com/office/drawing/2014/main" val="2748957723"/>
                  </a:ext>
                </a:extLst>
              </a:tr>
              <a:tr h="354118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最小值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7853" marR="107853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0.31%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7853" marR="107853" marT="0" marB="0" anchor="ctr"/>
                </a:tc>
                <a:extLst>
                  <a:ext uri="{0D108BD9-81ED-4DB2-BD59-A6C34878D82A}">
                    <a16:rowId xmlns:a16="http://schemas.microsoft.com/office/drawing/2014/main" val="325012467"/>
                  </a:ext>
                </a:extLst>
              </a:tr>
              <a:tr h="354118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第一四分位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7853" marR="107853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4.57%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7853" marR="107853" marT="0" marB="0" anchor="ctr"/>
                </a:tc>
                <a:extLst>
                  <a:ext uri="{0D108BD9-81ED-4DB2-BD59-A6C34878D82A}">
                    <a16:rowId xmlns:a16="http://schemas.microsoft.com/office/drawing/2014/main" val="2322347833"/>
                  </a:ext>
                </a:extLst>
              </a:tr>
              <a:tr h="354118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中位数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7853" marR="107853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6.65%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7853" marR="107853" marT="0" marB="0" anchor="ctr"/>
                </a:tc>
                <a:extLst>
                  <a:ext uri="{0D108BD9-81ED-4DB2-BD59-A6C34878D82A}">
                    <a16:rowId xmlns:a16="http://schemas.microsoft.com/office/drawing/2014/main" val="873440867"/>
                  </a:ext>
                </a:extLst>
              </a:tr>
              <a:tr h="354118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第三四分位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7853" marR="107853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10.49%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7853" marR="107853" marT="0" marB="0" anchor="ctr"/>
                </a:tc>
                <a:extLst>
                  <a:ext uri="{0D108BD9-81ED-4DB2-BD59-A6C34878D82A}">
                    <a16:rowId xmlns:a16="http://schemas.microsoft.com/office/drawing/2014/main" val="1353809185"/>
                  </a:ext>
                </a:extLst>
              </a:tr>
              <a:tr h="354118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最大值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7853" marR="107853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36.04%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7853" marR="107853" marT="0" marB="0" anchor="ctr"/>
                </a:tc>
                <a:extLst>
                  <a:ext uri="{0D108BD9-81ED-4DB2-BD59-A6C34878D82A}">
                    <a16:rowId xmlns:a16="http://schemas.microsoft.com/office/drawing/2014/main" val="87726603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4C5F9500-59B5-4661-88FD-A9D7E2BCB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084830"/>
              </p:ext>
            </p:extLst>
          </p:nvPr>
        </p:nvGraphicFramePr>
        <p:xfrm>
          <a:off x="7147913" y="4957280"/>
          <a:ext cx="3256346" cy="104786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462270">
                  <a:extLst>
                    <a:ext uri="{9D8B030D-6E8A-4147-A177-3AD203B41FA5}">
                      <a16:colId xmlns:a16="http://schemas.microsoft.com/office/drawing/2014/main" val="3898133507"/>
                    </a:ext>
                  </a:extLst>
                </a:gridCol>
                <a:gridCol w="1794076">
                  <a:extLst>
                    <a:ext uri="{9D8B030D-6E8A-4147-A177-3AD203B41FA5}">
                      <a16:colId xmlns:a16="http://schemas.microsoft.com/office/drawing/2014/main" val="478524108"/>
                    </a:ext>
                  </a:extLst>
                </a:gridCol>
              </a:tblGrid>
              <a:tr h="349289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</a:rPr>
                        <a:t>相关系数</a:t>
                      </a: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</a:rPr>
                        <a:t>上新微博比例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8800687"/>
                  </a:ext>
                </a:extLst>
              </a:tr>
              <a:tr h="349289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粉丝量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-0.055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8952176"/>
                  </a:ext>
                </a:extLst>
              </a:tr>
              <a:tr h="349289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淘宝销量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0.390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178900"/>
                  </a:ext>
                </a:extLst>
              </a:tr>
            </a:tbl>
          </a:graphicData>
        </a:graphic>
      </p:graphicFrame>
      <p:sp>
        <p:nvSpPr>
          <p:cNvPr id="8" name="标题 1">
            <a:extLst>
              <a:ext uri="{FF2B5EF4-FFF2-40B4-BE49-F238E27FC236}">
                <a16:creationId xmlns:a16="http://schemas.microsoft.com/office/drawing/2014/main" id="{CF465FC5-7E9E-43B3-B378-5F3BF751C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zh-CN" altLang="en-US" sz="4000" b="1" dirty="0">
                <a:latin typeface="+mn-lt"/>
                <a:ea typeface="+mn-ea"/>
                <a:cs typeface="+mn-cs"/>
              </a:rPr>
              <a:t>广告行为分析与特征构建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844DE52-ECA3-4FBB-8373-046660D73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A44D-81F6-44F8-BFCD-CFFB39BCD1DD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071382-0C41-4FE6-8EDA-5A743A09E2FE}"/>
              </a:ext>
            </a:extLst>
          </p:cNvPr>
          <p:cNvSpPr txBox="1"/>
          <p:nvPr/>
        </p:nvSpPr>
        <p:spPr>
          <a:xfrm>
            <a:off x="3613792" y="3726918"/>
            <a:ext cx="2612572" cy="16070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ctr"/>
            <a:r>
              <a:rPr lang="zh-CN" altLang="en-US" sz="2400" b="1" dirty="0"/>
              <a:t>数</a:t>
            </a:r>
            <a:r>
              <a:rPr lang="zh-CN" altLang="zh-CN" sz="2400" b="1" dirty="0"/>
              <a:t>量</a:t>
            </a:r>
            <a:endParaRPr lang="en-US" altLang="zh-CN" sz="2400" b="1" dirty="0"/>
          </a:p>
          <a:p>
            <a:pPr fontAlgn="ctr"/>
            <a:r>
              <a:rPr lang="zh-CN" altLang="en-US" sz="2400" b="1" dirty="0"/>
              <a:t>平均</a:t>
            </a:r>
            <a:r>
              <a:rPr lang="zh-CN" altLang="zh-CN" sz="2400" b="1" dirty="0"/>
              <a:t>被转发量</a:t>
            </a:r>
            <a:endParaRPr lang="en-US" altLang="zh-CN" sz="2400" b="1" dirty="0"/>
          </a:p>
          <a:p>
            <a:pPr fontAlgn="ctr"/>
            <a:r>
              <a:rPr lang="zh-CN" altLang="en-US" sz="2400" b="1" dirty="0"/>
              <a:t>平均</a:t>
            </a:r>
            <a:r>
              <a:rPr lang="zh-CN" altLang="zh-CN" sz="2400" b="1" dirty="0"/>
              <a:t>被评论量</a:t>
            </a:r>
            <a:endParaRPr lang="en-US" altLang="zh-CN" sz="2400" b="1" dirty="0"/>
          </a:p>
          <a:p>
            <a:pPr fontAlgn="ctr"/>
            <a:r>
              <a:rPr lang="zh-CN" altLang="en-US" sz="2400" b="1" dirty="0"/>
              <a:t>平均</a:t>
            </a:r>
            <a:r>
              <a:rPr lang="zh-CN" altLang="zh-CN" sz="2400" b="1" dirty="0"/>
              <a:t>被点赞量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798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89DAF81-5A5B-40D9-9DCB-877BBC48E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zh-CN" altLang="en-US" sz="4000" b="1" dirty="0">
                <a:latin typeface="+mn-lt"/>
                <a:ea typeface="+mn-ea"/>
                <a:cs typeface="+mn-cs"/>
              </a:rPr>
              <a:t>促销行为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AC209B3-93E2-4A18-AA12-C23E4AB70F33}"/>
              </a:ext>
            </a:extLst>
          </p:cNvPr>
          <p:cNvSpPr txBox="1">
            <a:spLocks/>
          </p:cNvSpPr>
          <p:nvPr/>
        </p:nvSpPr>
        <p:spPr>
          <a:xfrm>
            <a:off x="838200" y="3120191"/>
            <a:ext cx="3412787" cy="1243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dirty="0"/>
              <a:t>电商网红发起的</a:t>
            </a:r>
            <a:r>
              <a:rPr lang="zh-CN" altLang="en-US" sz="3200" b="1" dirty="0">
                <a:solidFill>
                  <a:srgbClr val="4472C4"/>
                </a:solidFill>
              </a:rPr>
              <a:t>微博抽奖活动</a:t>
            </a:r>
            <a:endParaRPr lang="en-US" altLang="zh-CN" sz="3200" b="1" dirty="0">
              <a:solidFill>
                <a:srgbClr val="4472C4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347D58-46BC-4960-BC59-9042E6FB9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983" y="273196"/>
            <a:ext cx="6187851" cy="631160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3335298-06AA-46FE-8D32-F1E09E2D5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A44D-81F6-44F8-BFCD-CFFB39BCD1D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44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89DAF81-5A5B-40D9-9DCB-877BBC48E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zh-CN" altLang="en-US" sz="4000" b="1" dirty="0">
                <a:latin typeface="+mn-lt"/>
                <a:ea typeface="+mn-ea"/>
                <a:cs typeface="+mn-cs"/>
              </a:rPr>
              <a:t>识别促销行为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347D58-46BC-4960-BC59-9042E6FB9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983" y="273196"/>
            <a:ext cx="6187851" cy="631160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386BDFD-7D80-42E6-AC39-1F3D78C3F0F5}"/>
              </a:ext>
            </a:extLst>
          </p:cNvPr>
          <p:cNvSpPr/>
          <p:nvPr/>
        </p:nvSpPr>
        <p:spPr>
          <a:xfrm>
            <a:off x="7373566" y="846306"/>
            <a:ext cx="1147864" cy="38910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1E4E93-1D02-42DB-8BA3-1913991EC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A44D-81F6-44F8-BFCD-CFFB39BCD1DD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E3BAC48-9C16-49E6-92BB-3B46CAEE4810}"/>
              </a:ext>
            </a:extLst>
          </p:cNvPr>
          <p:cNvSpPr txBox="1">
            <a:spLocks/>
          </p:cNvSpPr>
          <p:nvPr/>
        </p:nvSpPr>
        <p:spPr>
          <a:xfrm>
            <a:off x="838200" y="2663321"/>
            <a:ext cx="3687147" cy="2278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dirty="0"/>
              <a:t>有固定文法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通过</a:t>
            </a:r>
            <a:r>
              <a:rPr lang="zh-CN" altLang="en-US" sz="3200" b="1" dirty="0">
                <a:solidFill>
                  <a:srgbClr val="4472C4"/>
                </a:solidFill>
              </a:rPr>
              <a:t>关键词</a:t>
            </a:r>
            <a:r>
              <a:rPr lang="zh-CN" altLang="en-US" sz="3200" dirty="0"/>
              <a:t>识别</a:t>
            </a:r>
            <a:r>
              <a:rPr lang="zh-CN" altLang="en-US" sz="3200"/>
              <a:t>和提取促销行为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92752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5FC143-4A21-4125-B58F-80C9BD96796F}"/>
              </a:ext>
            </a:extLst>
          </p:cNvPr>
          <p:cNvSpPr/>
          <p:nvPr/>
        </p:nvSpPr>
        <p:spPr>
          <a:xfrm>
            <a:off x="838200" y="2401781"/>
            <a:ext cx="81637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抽奖形式不同，转发抽奖占比最高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转发抽奖与销量呈</a:t>
            </a:r>
            <a:r>
              <a:rPr lang="zh-CN" altLang="en-US" sz="2400" b="1" dirty="0">
                <a:solidFill>
                  <a:srgbClr val="4472C4"/>
                </a:solidFill>
              </a:rPr>
              <a:t>中度相关</a:t>
            </a:r>
            <a:endParaRPr lang="en-US" altLang="zh-CN" sz="2400" b="1" dirty="0">
              <a:solidFill>
                <a:srgbClr val="4472C4"/>
              </a:solidFill>
            </a:endParaRPr>
          </a:p>
          <a:p>
            <a:endParaRPr lang="en-US" altLang="zh-CN" sz="2400" b="1" dirty="0">
              <a:solidFill>
                <a:srgbClr val="4472C4"/>
              </a:solidFill>
            </a:endParaRPr>
          </a:p>
          <a:p>
            <a:pPr fontAlgn="ctr"/>
            <a:endParaRPr lang="en-US" altLang="zh-CN" sz="2400" dirty="0"/>
          </a:p>
          <a:p>
            <a:pPr fontAlgn="ctr"/>
            <a:r>
              <a:rPr lang="zh-CN" altLang="en-US" sz="2400" dirty="0"/>
              <a:t>特征：月平均</a:t>
            </a:r>
            <a:r>
              <a:rPr lang="zh-CN" altLang="zh-CN" sz="2400" b="1" dirty="0"/>
              <a:t>抽奖微博</a:t>
            </a:r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CAD1E2A-3B3F-4C7A-AF0F-44398E000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029043"/>
              </p:ext>
            </p:extLst>
          </p:nvPr>
        </p:nvGraphicFramePr>
        <p:xfrm>
          <a:off x="6828317" y="1759581"/>
          <a:ext cx="4760002" cy="32286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421608">
                  <a:extLst>
                    <a:ext uri="{9D8B030D-6E8A-4147-A177-3AD203B41FA5}">
                      <a16:colId xmlns:a16="http://schemas.microsoft.com/office/drawing/2014/main" val="3780264775"/>
                    </a:ext>
                  </a:extLst>
                </a:gridCol>
                <a:gridCol w="1112798">
                  <a:extLst>
                    <a:ext uri="{9D8B030D-6E8A-4147-A177-3AD203B41FA5}">
                      <a16:colId xmlns:a16="http://schemas.microsoft.com/office/drawing/2014/main" val="1493241177"/>
                    </a:ext>
                  </a:extLst>
                </a:gridCol>
                <a:gridCol w="1112798">
                  <a:extLst>
                    <a:ext uri="{9D8B030D-6E8A-4147-A177-3AD203B41FA5}">
                      <a16:colId xmlns:a16="http://schemas.microsoft.com/office/drawing/2014/main" val="2953804713"/>
                    </a:ext>
                  </a:extLst>
                </a:gridCol>
                <a:gridCol w="1112798">
                  <a:extLst>
                    <a:ext uri="{9D8B030D-6E8A-4147-A177-3AD203B41FA5}">
                      <a16:colId xmlns:a16="http://schemas.microsoft.com/office/drawing/2014/main" val="1772682447"/>
                    </a:ext>
                  </a:extLst>
                </a:gridCol>
              </a:tblGrid>
              <a:tr h="403575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转发抽奖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评论抽奖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点赞抽奖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8316828"/>
                  </a:ext>
                </a:extLst>
              </a:tr>
              <a:tr h="403575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平均值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3.47%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1.71%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1.37%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5666502"/>
                  </a:ext>
                </a:extLst>
              </a:tr>
              <a:tr h="403575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标准差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3.07%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2.38%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1.55%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9429231"/>
                  </a:ext>
                </a:extLst>
              </a:tr>
              <a:tr h="403575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最小值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0.00%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0.00%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0.00%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6095363"/>
                  </a:ext>
                </a:extLst>
              </a:tr>
              <a:tr h="403575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第一四分位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1.47%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0.18%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0.19%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9786117"/>
                  </a:ext>
                </a:extLst>
              </a:tr>
              <a:tr h="403575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中位数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2.59%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0.81%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0.78%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7238149"/>
                  </a:ext>
                </a:extLst>
              </a:tr>
              <a:tr h="403575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第三四分位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4.78%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2.26%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2.26%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17866509"/>
                  </a:ext>
                </a:extLst>
              </a:tr>
              <a:tr h="403575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最大值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16.65%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12.54%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6.03%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845330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F768164-D895-4C63-A6CB-9D07B3855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286971"/>
              </p:ext>
            </p:extLst>
          </p:nvPr>
        </p:nvGraphicFramePr>
        <p:xfrm>
          <a:off x="6828317" y="5166952"/>
          <a:ext cx="4424424" cy="1325563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106106">
                  <a:extLst>
                    <a:ext uri="{9D8B030D-6E8A-4147-A177-3AD203B41FA5}">
                      <a16:colId xmlns:a16="http://schemas.microsoft.com/office/drawing/2014/main" val="1732088139"/>
                    </a:ext>
                  </a:extLst>
                </a:gridCol>
                <a:gridCol w="1106106">
                  <a:extLst>
                    <a:ext uri="{9D8B030D-6E8A-4147-A177-3AD203B41FA5}">
                      <a16:colId xmlns:a16="http://schemas.microsoft.com/office/drawing/2014/main" val="3750721572"/>
                    </a:ext>
                  </a:extLst>
                </a:gridCol>
                <a:gridCol w="1106106">
                  <a:extLst>
                    <a:ext uri="{9D8B030D-6E8A-4147-A177-3AD203B41FA5}">
                      <a16:colId xmlns:a16="http://schemas.microsoft.com/office/drawing/2014/main" val="2032580793"/>
                    </a:ext>
                  </a:extLst>
                </a:gridCol>
                <a:gridCol w="1106106">
                  <a:extLst>
                    <a:ext uri="{9D8B030D-6E8A-4147-A177-3AD203B41FA5}">
                      <a16:colId xmlns:a16="http://schemas.microsoft.com/office/drawing/2014/main" val="2375372034"/>
                    </a:ext>
                  </a:extLst>
                </a:gridCol>
              </a:tblGrid>
              <a:tr h="487015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转发抽奖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评论抽奖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点赞抽奖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84803073"/>
                  </a:ext>
                </a:extLst>
              </a:tr>
              <a:tr h="351533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粉丝量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-0.055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0.022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0.042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088078"/>
                  </a:ext>
                </a:extLst>
              </a:tr>
              <a:tr h="487015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淘宝销量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0.390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-0.016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-0.008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0907661"/>
                  </a:ext>
                </a:extLst>
              </a:tr>
            </a:tbl>
          </a:graphicData>
        </a:graphic>
      </p:graphicFrame>
      <p:sp>
        <p:nvSpPr>
          <p:cNvPr id="9" name="标题 1">
            <a:extLst>
              <a:ext uri="{FF2B5EF4-FFF2-40B4-BE49-F238E27FC236}">
                <a16:creationId xmlns:a16="http://schemas.microsoft.com/office/drawing/2014/main" id="{EEF8CAC6-1D06-41CB-808D-6FF05EA7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zh-CN" altLang="en-US" sz="4000" b="1" dirty="0">
                <a:latin typeface="+mn-lt"/>
                <a:ea typeface="+mn-ea"/>
                <a:cs typeface="+mn-cs"/>
              </a:rPr>
              <a:t>促销行为分析与特征构建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952AF3F-AF09-459D-A52B-6C8F2E2A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A44D-81F6-44F8-BFCD-CFFB39BCD1DD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67CA4F6-DD0D-43F8-8510-2D5A9E7A76CC}"/>
              </a:ext>
            </a:extLst>
          </p:cNvPr>
          <p:cNvSpPr txBox="1"/>
          <p:nvPr/>
        </p:nvSpPr>
        <p:spPr>
          <a:xfrm>
            <a:off x="4057398" y="3858429"/>
            <a:ext cx="1306286" cy="12185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ctr"/>
            <a:r>
              <a:rPr lang="zh-CN" altLang="zh-CN" sz="2400" b="1" dirty="0"/>
              <a:t>转发量</a:t>
            </a:r>
            <a:endParaRPr lang="en-US" altLang="zh-CN" sz="2400" b="1" dirty="0"/>
          </a:p>
          <a:p>
            <a:pPr fontAlgn="ctr"/>
            <a:r>
              <a:rPr lang="zh-CN" altLang="zh-CN" sz="2400" b="1" dirty="0"/>
              <a:t>评论量</a:t>
            </a:r>
            <a:endParaRPr lang="en-US" altLang="zh-CN" sz="2400" b="1" dirty="0"/>
          </a:p>
          <a:p>
            <a:pPr fontAlgn="ctr"/>
            <a:r>
              <a:rPr lang="zh-CN" altLang="zh-CN" sz="2400" b="1" dirty="0"/>
              <a:t>点赞量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54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39876A12-6A30-4646-83AD-4DF68BCB4B3B}"/>
              </a:ext>
            </a:extLst>
          </p:cNvPr>
          <p:cNvSpPr txBox="1"/>
          <p:nvPr/>
        </p:nvSpPr>
        <p:spPr>
          <a:xfrm>
            <a:off x="1861524" y="2811482"/>
            <a:ext cx="2035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微博上宣传</a:t>
            </a:r>
            <a:r>
              <a:rPr lang="en-US" altLang="zh-CN" sz="2800" dirty="0"/>
              <a:t>       </a:t>
            </a:r>
            <a:endParaRPr lang="zh-CN" altLang="en-US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820911B-EB22-4C40-9C2A-33B4918C7000}"/>
              </a:ext>
            </a:extLst>
          </p:cNvPr>
          <p:cNvSpPr txBox="1"/>
          <p:nvPr/>
        </p:nvSpPr>
        <p:spPr>
          <a:xfrm>
            <a:off x="8352074" y="2811482"/>
            <a:ext cx="1657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淘宝销售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8551CC1-50A0-4367-876E-42FBB8D31BDF}"/>
              </a:ext>
            </a:extLst>
          </p:cNvPr>
          <p:cNvSpPr txBox="1"/>
          <p:nvPr/>
        </p:nvSpPr>
        <p:spPr>
          <a:xfrm>
            <a:off x="7834658" y="5761132"/>
            <a:ext cx="2912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</a:rPr>
              <a:t>单件成交额：</a:t>
            </a:r>
            <a:r>
              <a:rPr lang="en-US" altLang="zh-CN" sz="2400" b="1" dirty="0">
                <a:solidFill>
                  <a:srgbClr val="4472C4"/>
                </a:solidFill>
              </a:rPr>
              <a:t>750</a:t>
            </a:r>
            <a:r>
              <a:rPr lang="zh-CN" altLang="en-US" sz="2400" b="1" dirty="0">
                <a:solidFill>
                  <a:srgbClr val="4472C4"/>
                </a:solidFill>
              </a:rPr>
              <a:t>万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D5D3731-CF48-4177-ADF4-55D4C5190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692" y="925069"/>
            <a:ext cx="1504673" cy="15046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6180429-875A-47EE-890C-DFA91A4840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7" r="24435"/>
          <a:stretch/>
        </p:blipFill>
        <p:spPr>
          <a:xfrm>
            <a:off x="1029268" y="3626075"/>
            <a:ext cx="3801609" cy="26681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3592185-444A-4879-BBFC-2499104B01F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25"/>
          <a:stretch/>
        </p:blipFill>
        <p:spPr>
          <a:xfrm>
            <a:off x="7361125" y="3624873"/>
            <a:ext cx="3639427" cy="184608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34A59D1-6B9F-407B-985B-7817FF220393}"/>
              </a:ext>
            </a:extLst>
          </p:cNvPr>
          <p:cNvSpPr txBox="1"/>
          <p:nvPr/>
        </p:nvSpPr>
        <p:spPr>
          <a:xfrm>
            <a:off x="5219038" y="335761"/>
            <a:ext cx="1769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电商网红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F3DA91C-51A8-413B-8994-9F6AC951C55A}"/>
              </a:ext>
            </a:extLst>
          </p:cNvPr>
          <p:cNvCxnSpPr/>
          <p:nvPr/>
        </p:nvCxnSpPr>
        <p:spPr>
          <a:xfrm flipH="1">
            <a:off x="3213717" y="1669002"/>
            <a:ext cx="1617160" cy="91440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FEFE4FC-0B16-428C-B5B5-35AD2779ECC3}"/>
              </a:ext>
            </a:extLst>
          </p:cNvPr>
          <p:cNvCxnSpPr>
            <a:cxnSpLocks/>
          </p:cNvCxnSpPr>
          <p:nvPr/>
        </p:nvCxnSpPr>
        <p:spPr>
          <a:xfrm>
            <a:off x="7361125" y="1669002"/>
            <a:ext cx="1617160" cy="91440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820F29E-D4E9-44E4-86E3-12F5FB39E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A44D-81F6-44F8-BFCD-CFFB39BCD1D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700378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89DAF81-5A5B-40D9-9DCB-877BBC48E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zh-CN" altLang="en-US" sz="4000" b="1" dirty="0">
                <a:latin typeface="+mn-lt"/>
                <a:ea typeface="+mn-ea"/>
                <a:cs typeface="+mn-cs"/>
              </a:rPr>
              <a:t>口碑营销行为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AC209B3-93E2-4A18-AA12-C23E4AB70F33}"/>
              </a:ext>
            </a:extLst>
          </p:cNvPr>
          <p:cNvSpPr txBox="1">
            <a:spLocks/>
          </p:cNvSpPr>
          <p:nvPr/>
        </p:nvSpPr>
        <p:spPr>
          <a:xfrm>
            <a:off x="805737" y="3162093"/>
            <a:ext cx="4488822" cy="15696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dirty="0"/>
              <a:t>指电商网红转发或点赞</a:t>
            </a:r>
            <a:r>
              <a:rPr lang="zh-CN" altLang="en-US" sz="3200" b="1" dirty="0">
                <a:solidFill>
                  <a:srgbClr val="4472C4"/>
                </a:solidFill>
              </a:rPr>
              <a:t>买家秀</a:t>
            </a:r>
            <a:r>
              <a:rPr lang="zh-CN" altLang="en-US" sz="3200" dirty="0"/>
              <a:t>微博的行为</a:t>
            </a:r>
            <a:endParaRPr lang="en-US" altLang="zh-CN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67780F-7DE2-4E27-9A6D-3797B9F1C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022" y="213879"/>
            <a:ext cx="7240846" cy="637425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52827B-B11E-4DAA-93CB-7D0A2AEC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A44D-81F6-44F8-BFCD-CFFB39BCD1DD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FD9C5DD0-B62D-486D-BE68-30D7B2BFC1BC}"/>
              </a:ext>
            </a:extLst>
          </p:cNvPr>
          <p:cNvSpPr txBox="1">
            <a:spLocks/>
          </p:cNvSpPr>
          <p:nvPr/>
        </p:nvSpPr>
        <p:spPr>
          <a:xfrm>
            <a:off x="10122159" y="2690352"/>
            <a:ext cx="3412787" cy="2278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FB9BAE-4BB4-41D2-BB32-1B0168D8B354}"/>
              </a:ext>
            </a:extLst>
          </p:cNvPr>
          <p:cNvSpPr txBox="1"/>
          <p:nvPr/>
        </p:nvSpPr>
        <p:spPr>
          <a:xfrm>
            <a:off x="9580982" y="3044620"/>
            <a:ext cx="24555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</a:rPr>
              <a:t>买家</a:t>
            </a:r>
            <a:endParaRPr lang="en-US" altLang="zh-CN" sz="2400" b="1" dirty="0">
              <a:solidFill>
                <a:srgbClr val="4472C4"/>
              </a:solidFill>
            </a:endParaRPr>
          </a:p>
          <a:p>
            <a:r>
              <a:rPr lang="zh-CN" altLang="en-US" sz="2400" b="1" dirty="0">
                <a:solidFill>
                  <a:srgbClr val="4472C4"/>
                </a:solidFill>
              </a:rPr>
              <a:t>购买商品后</a:t>
            </a:r>
            <a:endParaRPr lang="en-US" altLang="zh-CN" sz="2400" b="1" dirty="0">
              <a:solidFill>
                <a:srgbClr val="4472C4"/>
              </a:solidFill>
            </a:endParaRPr>
          </a:p>
          <a:p>
            <a:r>
              <a:rPr lang="zh-CN" altLang="en-US" sz="2400" b="1" dirty="0">
                <a:solidFill>
                  <a:srgbClr val="4472C4"/>
                </a:solidFill>
              </a:rPr>
              <a:t>在微博上发布</a:t>
            </a:r>
            <a:endParaRPr lang="en-US" altLang="zh-CN" sz="2400" b="1" dirty="0">
              <a:solidFill>
                <a:srgbClr val="4472C4"/>
              </a:solidFill>
            </a:endParaRPr>
          </a:p>
          <a:p>
            <a:r>
              <a:rPr lang="zh-CN" altLang="en-US" sz="2400" b="1" dirty="0">
                <a:solidFill>
                  <a:srgbClr val="4472C4"/>
                </a:solidFill>
              </a:rPr>
              <a:t>商品反馈图文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5771D3F-23DA-4622-910C-CE478883BC0A}"/>
              </a:ext>
            </a:extLst>
          </p:cNvPr>
          <p:cNvSpPr/>
          <p:nvPr/>
        </p:nvSpPr>
        <p:spPr>
          <a:xfrm>
            <a:off x="5411755" y="1483567"/>
            <a:ext cx="1315616" cy="3918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3AF1A72-C454-4561-A060-813742CB5C1D}"/>
              </a:ext>
            </a:extLst>
          </p:cNvPr>
          <p:cNvCxnSpPr>
            <a:stCxn id="10" idx="3"/>
          </p:cNvCxnSpPr>
          <p:nvPr/>
        </p:nvCxnSpPr>
        <p:spPr>
          <a:xfrm>
            <a:off x="6727371" y="1679510"/>
            <a:ext cx="2853611" cy="1572973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05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89DAF81-5A5B-40D9-9DCB-877BBC48E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zh-CN" altLang="en-US" sz="4000" b="1" dirty="0">
                <a:latin typeface="+mn-lt"/>
                <a:ea typeface="+mn-ea"/>
                <a:cs typeface="+mn-cs"/>
              </a:rPr>
              <a:t>识别口碑营销行为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CD39040-14F9-4A78-BE48-35C868A86DA8}"/>
              </a:ext>
            </a:extLst>
          </p:cNvPr>
          <p:cNvSpPr txBox="1">
            <a:spLocks/>
          </p:cNvSpPr>
          <p:nvPr/>
        </p:nvSpPr>
        <p:spPr>
          <a:xfrm>
            <a:off x="990601" y="4229682"/>
            <a:ext cx="4019550" cy="2126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dirty="0"/>
              <a:t>通过转发点赞行为的</a:t>
            </a:r>
            <a:r>
              <a:rPr lang="zh-CN" altLang="en-US" sz="3200" b="1" dirty="0">
                <a:solidFill>
                  <a:srgbClr val="4472C4"/>
                </a:solidFill>
              </a:rPr>
              <a:t>倾向</a:t>
            </a:r>
            <a:r>
              <a:rPr lang="zh-CN" altLang="en-US" sz="3200" dirty="0"/>
              <a:t>间接识别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7CD0C44-B190-4F55-87E1-1F56AF4E9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022" y="241871"/>
            <a:ext cx="7240846" cy="637425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D3881A1-D270-4C78-B5E7-8B177D27B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A44D-81F6-44F8-BFCD-CFFB39BCD1DD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7545F30-89E1-4FF3-95AE-85D26CF4D5E4}"/>
              </a:ext>
            </a:extLst>
          </p:cNvPr>
          <p:cNvSpPr txBox="1">
            <a:spLocks/>
          </p:cNvSpPr>
          <p:nvPr/>
        </p:nvSpPr>
        <p:spPr>
          <a:xfrm>
            <a:off x="990601" y="2628318"/>
            <a:ext cx="4019550" cy="828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dirty="0"/>
              <a:t>买家秀无固定文法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50266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图表 21">
            <a:extLst>
              <a:ext uri="{FF2B5EF4-FFF2-40B4-BE49-F238E27FC236}">
                <a16:creationId xmlns:a16="http://schemas.microsoft.com/office/drawing/2014/main" id="{60E3BA67-C194-490A-94CB-605F78F785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8477041"/>
              </p:ext>
            </p:extLst>
          </p:nvPr>
        </p:nvGraphicFramePr>
        <p:xfrm>
          <a:off x="4527873" y="1626333"/>
          <a:ext cx="8165454" cy="4899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标题 1">
            <a:extLst>
              <a:ext uri="{FF2B5EF4-FFF2-40B4-BE49-F238E27FC236}">
                <a16:creationId xmlns:a16="http://schemas.microsoft.com/office/drawing/2014/main" id="{751FBDAE-49B1-4978-8125-226BF0EB1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zh-CN" altLang="en-US" sz="4000" b="1" dirty="0">
                <a:latin typeface="+mn-lt"/>
                <a:ea typeface="+mn-ea"/>
                <a:cs typeface="+mn-cs"/>
              </a:rPr>
              <a:t>口碑营销行为分析</a:t>
            </a: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E1535CDE-E0A0-403F-8BEC-32E0B7CE2CF1}"/>
              </a:ext>
            </a:extLst>
          </p:cNvPr>
          <p:cNvSpPr txBox="1">
            <a:spLocks/>
          </p:cNvSpPr>
          <p:nvPr/>
        </p:nvSpPr>
        <p:spPr>
          <a:xfrm>
            <a:off x="869109" y="2463848"/>
            <a:ext cx="4341066" cy="35876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dirty="0"/>
              <a:t>电商网红的转发与点赞是</a:t>
            </a:r>
            <a:r>
              <a:rPr lang="zh-CN" altLang="en-US" sz="3200" b="1" dirty="0">
                <a:solidFill>
                  <a:srgbClr val="4472C4"/>
                </a:solidFill>
              </a:rPr>
              <a:t>有倾向</a:t>
            </a:r>
            <a:r>
              <a:rPr lang="zh-CN" altLang="en-US" sz="3200" dirty="0"/>
              <a:t>的：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zh-CN" altLang="en-US" dirty="0"/>
              <a:t>例：右侧的实验结果表明，电商网红更喜欢转发点赞粉丝量比自己小的“</a:t>
            </a:r>
            <a:r>
              <a:rPr lang="zh-CN" altLang="en-US" b="1" dirty="0">
                <a:solidFill>
                  <a:srgbClr val="4472C4"/>
                </a:solidFill>
              </a:rPr>
              <a:t>普通人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2F30F8-D73F-40D6-9405-E57DCDEFBD47}"/>
              </a:ext>
            </a:extLst>
          </p:cNvPr>
          <p:cNvSpPr txBox="1"/>
          <p:nvPr/>
        </p:nvSpPr>
        <p:spPr>
          <a:xfrm rot="17502974">
            <a:off x="10725351" y="4693476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网红的粉丝量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F047C30-24A5-49BB-A82D-204064966EB7}"/>
              </a:ext>
            </a:extLst>
          </p:cNvPr>
          <p:cNvSpPr txBox="1"/>
          <p:nvPr/>
        </p:nvSpPr>
        <p:spPr>
          <a:xfrm rot="501266">
            <a:off x="6130781" y="5312887"/>
            <a:ext cx="366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被网红转发点赞的用户的粉丝量</a:t>
            </a: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B65F6430-041B-4DDB-BE38-9CB337DD7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A44D-81F6-44F8-BFCD-CFFB39BCD1DD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1A8CCFC-6E4E-40FF-B75C-5406DEA3F377}"/>
              </a:ext>
            </a:extLst>
          </p:cNvPr>
          <p:cNvSpPr txBox="1"/>
          <p:nvPr/>
        </p:nvSpPr>
        <p:spPr>
          <a:xfrm>
            <a:off x="5889453" y="2551837"/>
            <a:ext cx="4130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转发点赞总量</a:t>
            </a:r>
          </a:p>
        </p:txBody>
      </p:sp>
    </p:spTree>
    <p:extLst>
      <p:ext uri="{BB962C8B-B14F-4D97-AF65-F5344CB8AC3E}">
        <p14:creationId xmlns:p14="http://schemas.microsoft.com/office/powerpoint/2010/main" val="396791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5FC143-4A21-4125-B58F-80C9BD96796F}"/>
              </a:ext>
            </a:extLst>
          </p:cNvPr>
          <p:cNvSpPr/>
          <p:nvPr/>
        </p:nvSpPr>
        <p:spPr>
          <a:xfrm>
            <a:off x="838200" y="941129"/>
            <a:ext cx="9576506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使用分档表示转发点赞行为的倾向，近似表达买家秀的影响</a:t>
            </a:r>
            <a:endParaRPr lang="en-US" altLang="zh-CN" sz="2400" dirty="0"/>
          </a:p>
          <a:p>
            <a:pPr fontAlgn="ctr"/>
            <a:endParaRPr lang="en-US" altLang="zh-CN" sz="2400" dirty="0"/>
          </a:p>
          <a:p>
            <a:pPr fontAlgn="ctr"/>
            <a:endParaRPr lang="en-US" altLang="zh-CN" sz="2400" dirty="0"/>
          </a:p>
          <a:p>
            <a:pPr fontAlgn="ctr"/>
            <a:endParaRPr lang="en-US" altLang="zh-CN" sz="2400" dirty="0"/>
          </a:p>
          <a:p>
            <a:pPr fontAlgn="ctr"/>
            <a:r>
              <a:rPr lang="zh-CN" altLang="en-US" sz="2400" dirty="0"/>
              <a:t>特征：</a:t>
            </a:r>
            <a:r>
              <a:rPr lang="zh-CN" altLang="en-US" sz="2400" b="1" dirty="0"/>
              <a:t>被转发点赞用户</a:t>
            </a:r>
            <a:endParaRPr lang="en-US" altLang="zh-CN" sz="2400" b="1" dirty="0"/>
          </a:p>
          <a:p>
            <a:pPr fontAlgn="ctr"/>
            <a:r>
              <a:rPr lang="en-US" altLang="zh-CN" sz="2400" b="1" dirty="0">
                <a:solidFill>
                  <a:srgbClr val="4472C4"/>
                </a:solidFill>
              </a:rPr>
              <a:t>		</a:t>
            </a:r>
          </a:p>
          <a:p>
            <a:pPr fontAlgn="ctr"/>
            <a:endParaRPr lang="en-US" altLang="zh-CN" sz="2400" b="1" dirty="0">
              <a:solidFill>
                <a:srgbClr val="4472C4"/>
              </a:solidFill>
            </a:endParaRPr>
          </a:p>
          <a:p>
            <a:pPr fontAlgn="ctr"/>
            <a:r>
              <a:rPr lang="en-US" altLang="zh-CN" sz="2400" b="1" dirty="0">
                <a:solidFill>
                  <a:srgbClr val="4472C4"/>
                </a:solidFill>
              </a:rPr>
              <a:t>	 </a:t>
            </a:r>
          </a:p>
          <a:p>
            <a:pPr fontAlgn="ctr"/>
            <a:r>
              <a:rPr lang="en-US" altLang="zh-CN" sz="2400" b="1" dirty="0"/>
              <a:t>	</a:t>
            </a:r>
          </a:p>
          <a:p>
            <a:pPr fontAlgn="ctr"/>
            <a:r>
              <a:rPr lang="en-US" altLang="zh-CN" sz="2400" b="1" dirty="0"/>
              <a:t>	</a:t>
            </a:r>
            <a:r>
              <a:rPr lang="zh-CN" altLang="en-US" sz="2400" b="1" dirty="0"/>
              <a:t>有效微博平均被</a:t>
            </a:r>
            <a:endParaRPr lang="en-US" altLang="zh-CN" sz="2400" b="1" dirty="0"/>
          </a:p>
          <a:p>
            <a:pPr fontAlgn="ctr"/>
            <a:r>
              <a:rPr lang="en-US" altLang="zh-CN" sz="2400" b="1" dirty="0">
                <a:solidFill>
                  <a:srgbClr val="4472C4"/>
                </a:solidFill>
              </a:rPr>
              <a:t>			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C076B9-0CD3-4512-B37C-C6E51516CBF8}"/>
              </a:ext>
            </a:extLst>
          </p:cNvPr>
          <p:cNvSpPr/>
          <p:nvPr/>
        </p:nvSpPr>
        <p:spPr>
          <a:xfrm>
            <a:off x="1127731" y="2266692"/>
            <a:ext cx="9576506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zh-CN" sz="2400" b="1" dirty="0">
                <a:solidFill>
                  <a:srgbClr val="4472C4"/>
                </a:solidFill>
              </a:rPr>
              <a:t>			   </a:t>
            </a:r>
            <a:r>
              <a:rPr lang="zh-CN" altLang="en-US" sz="2400" b="1" dirty="0">
                <a:solidFill>
                  <a:srgbClr val="4472C4"/>
                </a:solidFill>
              </a:rPr>
              <a:t>粉丝量</a:t>
            </a:r>
            <a:r>
              <a:rPr lang="zh-CN" altLang="en-US" sz="2400" dirty="0"/>
              <a:t>（</a:t>
            </a:r>
            <a:r>
              <a:rPr lang="en-US" altLang="zh-CN" sz="2400" dirty="0"/>
              <a:t>5</a:t>
            </a:r>
            <a:r>
              <a:rPr lang="zh-CN" altLang="en-US" sz="2400" dirty="0"/>
              <a:t>档） </a:t>
            </a:r>
            <a:endParaRPr lang="en-US" altLang="zh-CN" sz="2400" dirty="0"/>
          </a:p>
          <a:p>
            <a:pPr fontAlgn="ctr"/>
            <a:r>
              <a:rPr lang="en-US" altLang="zh-CN" sz="2400" b="1" dirty="0">
                <a:solidFill>
                  <a:srgbClr val="4472C4"/>
                </a:solidFill>
              </a:rPr>
              <a:t>		              </a:t>
            </a:r>
            <a:r>
              <a:rPr lang="zh-CN" altLang="en-US" sz="2400" b="1" dirty="0">
                <a:solidFill>
                  <a:srgbClr val="4472C4"/>
                </a:solidFill>
              </a:rPr>
              <a:t>关注量</a:t>
            </a: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档） </a:t>
            </a:r>
            <a:endParaRPr lang="en-US" altLang="zh-CN" sz="2400" dirty="0"/>
          </a:p>
          <a:p>
            <a:pPr fontAlgn="ctr"/>
            <a:r>
              <a:rPr lang="en-US" altLang="zh-CN" sz="2400" b="1" dirty="0">
                <a:solidFill>
                  <a:srgbClr val="4472C4"/>
                </a:solidFill>
              </a:rPr>
              <a:t>		              </a:t>
            </a:r>
            <a:r>
              <a:rPr lang="zh-CN" altLang="en-US" sz="2400" b="1" dirty="0">
                <a:solidFill>
                  <a:srgbClr val="4472C4"/>
                </a:solidFill>
              </a:rPr>
              <a:t>微博量</a:t>
            </a: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档）</a:t>
            </a:r>
            <a:r>
              <a:rPr lang="zh-CN" altLang="en-US" sz="2400" b="1" dirty="0">
                <a:solidFill>
                  <a:srgbClr val="4472C4"/>
                </a:solidFill>
              </a:rPr>
              <a:t>                                    </a:t>
            </a:r>
            <a:endParaRPr lang="en-US" altLang="zh-CN" sz="2400" b="1" dirty="0">
              <a:solidFill>
                <a:srgbClr val="4472C4"/>
              </a:solidFill>
            </a:endParaRPr>
          </a:p>
          <a:p>
            <a:pPr fontAlgn="ctr"/>
            <a:r>
              <a:rPr lang="en-US" altLang="zh-CN" sz="2400" b="1" dirty="0">
                <a:solidFill>
                  <a:srgbClr val="4472C4"/>
                </a:solidFill>
              </a:rPr>
              <a:t>		              </a:t>
            </a:r>
            <a:r>
              <a:rPr lang="zh-CN" altLang="en-US" sz="2400" b="1" dirty="0">
                <a:solidFill>
                  <a:srgbClr val="4472C4"/>
                </a:solidFill>
              </a:rPr>
              <a:t>互动量</a:t>
            </a:r>
            <a:r>
              <a:rPr lang="zh-CN" altLang="en-US" sz="2400" dirty="0"/>
              <a:t>（</a:t>
            </a:r>
            <a:r>
              <a:rPr lang="en-US" altLang="zh-CN" sz="2400" dirty="0"/>
              <a:t>5</a:t>
            </a:r>
            <a:r>
              <a:rPr lang="zh-CN" altLang="en-US" sz="2400" dirty="0"/>
              <a:t>档）</a:t>
            </a:r>
            <a:r>
              <a:rPr lang="zh-CN" altLang="en-US" sz="2400" b="1" dirty="0">
                <a:solidFill>
                  <a:srgbClr val="4472C4"/>
                </a:solidFill>
              </a:rPr>
              <a:t>                                    </a:t>
            </a:r>
            <a:endParaRPr lang="en-US" altLang="zh-CN" sz="2400" b="1" dirty="0">
              <a:solidFill>
                <a:srgbClr val="4472C4"/>
              </a:solidFill>
            </a:endParaRPr>
          </a:p>
          <a:p>
            <a:pPr fontAlgn="ctr"/>
            <a:r>
              <a:rPr lang="en-US" altLang="zh-CN" sz="2400" b="1" dirty="0">
                <a:solidFill>
                  <a:srgbClr val="4472C4"/>
                </a:solidFill>
              </a:rPr>
              <a:t>		              </a:t>
            </a:r>
            <a:r>
              <a:rPr lang="zh-CN" altLang="en-US" sz="2400" b="1" dirty="0">
                <a:solidFill>
                  <a:srgbClr val="4472C4"/>
                </a:solidFill>
              </a:rPr>
              <a:t>跨网络度</a:t>
            </a:r>
            <a:r>
              <a:rPr lang="zh-CN" altLang="en-US" sz="2400" dirty="0"/>
              <a:t>（</a:t>
            </a:r>
            <a:r>
              <a:rPr lang="en-US" altLang="zh-CN" sz="2400" dirty="0"/>
              <a:t>5</a:t>
            </a:r>
            <a:r>
              <a:rPr lang="zh-CN" altLang="en-US" sz="2400" dirty="0"/>
              <a:t>档）    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6889FD4-DDBA-4010-A307-56C18194C706}"/>
              </a:ext>
            </a:extLst>
          </p:cNvPr>
          <p:cNvSpPr/>
          <p:nvPr/>
        </p:nvSpPr>
        <p:spPr>
          <a:xfrm>
            <a:off x="1198233" y="4236912"/>
            <a:ext cx="957650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/>
          </a:p>
          <a:p>
            <a:pPr fontAlgn="ctr"/>
            <a:r>
              <a:rPr lang="en-US" altLang="zh-CN" sz="2400" b="1" dirty="0">
                <a:solidFill>
                  <a:srgbClr val="4472C4"/>
                </a:solidFill>
              </a:rPr>
              <a:t>			   </a:t>
            </a:r>
            <a:r>
              <a:rPr lang="zh-CN" altLang="en-US" sz="2400" b="1" dirty="0">
                <a:solidFill>
                  <a:srgbClr val="4472C4"/>
                </a:solidFill>
              </a:rPr>
              <a:t>转发量</a:t>
            </a:r>
            <a:endParaRPr lang="en-US" altLang="zh-CN" sz="2400" dirty="0">
              <a:solidFill>
                <a:srgbClr val="4472C4"/>
              </a:solidFill>
            </a:endParaRPr>
          </a:p>
          <a:p>
            <a:pPr fontAlgn="ctr"/>
            <a:r>
              <a:rPr lang="zh-CN" altLang="en-US" sz="2400" b="1" dirty="0"/>
              <a:t>                </a:t>
            </a:r>
            <a:r>
              <a:rPr lang="en-US" altLang="zh-CN" sz="2400" b="1" dirty="0"/>
              <a:t>	              </a:t>
            </a:r>
            <a:r>
              <a:rPr lang="zh-CN" altLang="en-US" sz="2400" b="1" dirty="0">
                <a:solidFill>
                  <a:srgbClr val="4472C4"/>
                </a:solidFill>
              </a:rPr>
              <a:t>评论量</a:t>
            </a:r>
            <a:endParaRPr lang="zh-CN" altLang="zh-CN" sz="2400" dirty="0">
              <a:solidFill>
                <a:srgbClr val="4472C4"/>
              </a:solidFill>
            </a:endParaRPr>
          </a:p>
          <a:p>
            <a:pPr fontAlgn="ctr"/>
            <a:r>
              <a:rPr lang="en-US" altLang="zh-CN" sz="2400" b="1" dirty="0"/>
              <a:t>		              </a:t>
            </a:r>
            <a:r>
              <a:rPr lang="zh-CN" altLang="en-US" sz="2400" b="1" dirty="0">
                <a:solidFill>
                  <a:srgbClr val="4472C4"/>
                </a:solidFill>
              </a:rPr>
              <a:t>点赞量</a:t>
            </a:r>
            <a:endParaRPr lang="en-US" altLang="zh-CN" sz="2400" dirty="0">
              <a:solidFill>
                <a:srgbClr val="4472C4"/>
              </a:solidFill>
            </a:endParaRPr>
          </a:p>
          <a:p>
            <a:pPr fontAlgn="ctr"/>
            <a:r>
              <a:rPr lang="en-US" altLang="zh-CN" sz="2400" b="1" dirty="0"/>
              <a:t>           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603BEC5E-E219-4E19-8DF1-DC385D0E9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zh-CN" altLang="en-US" sz="4000" b="1" dirty="0">
                <a:latin typeface="+mn-lt"/>
                <a:ea typeface="+mn-ea"/>
                <a:cs typeface="+mn-cs"/>
              </a:rPr>
              <a:t>口碑营销特征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E94AB2-7D06-4FFC-8341-5221C81F7B83}"/>
              </a:ext>
            </a:extLst>
          </p:cNvPr>
          <p:cNvSpPr txBox="1"/>
          <p:nvPr/>
        </p:nvSpPr>
        <p:spPr>
          <a:xfrm>
            <a:off x="1777294" y="5872375"/>
            <a:ext cx="3069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zh-CN" altLang="en-US" sz="2400" b="1" dirty="0"/>
              <a:t>平均        微博量</a:t>
            </a:r>
            <a:endParaRPr lang="zh-CN" altLang="zh-CN" sz="2400" dirty="0"/>
          </a:p>
          <a:p>
            <a:pPr lvl="1"/>
            <a:r>
              <a:rPr lang="zh-CN" altLang="en-US" sz="2400" b="1" dirty="0"/>
              <a:t>  </a:t>
            </a:r>
            <a:endParaRPr lang="en-US" altLang="zh-CN" sz="2400" dirty="0">
              <a:solidFill>
                <a:srgbClr val="4472C4"/>
              </a:solidFill>
            </a:endParaRPr>
          </a:p>
          <a:p>
            <a:endParaRPr lang="en-US" altLang="zh-CN" sz="2400" dirty="0"/>
          </a:p>
          <a:p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8768F6A-14FA-48EA-BF37-2B91EF8AE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343587"/>
              </p:ext>
            </p:extLst>
          </p:nvPr>
        </p:nvGraphicFramePr>
        <p:xfrm>
          <a:off x="6788632" y="2653816"/>
          <a:ext cx="4679770" cy="333833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295632">
                  <a:extLst>
                    <a:ext uri="{9D8B030D-6E8A-4147-A177-3AD203B41FA5}">
                      <a16:colId xmlns:a16="http://schemas.microsoft.com/office/drawing/2014/main" val="785685243"/>
                    </a:ext>
                  </a:extLst>
                </a:gridCol>
                <a:gridCol w="3384138">
                  <a:extLst>
                    <a:ext uri="{9D8B030D-6E8A-4147-A177-3AD203B41FA5}">
                      <a16:colId xmlns:a16="http://schemas.microsoft.com/office/drawing/2014/main" val="3648119016"/>
                    </a:ext>
                  </a:extLst>
                </a:gridCol>
              </a:tblGrid>
              <a:tr h="401178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</a:rPr>
                        <a:t>等级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7263" marR="7726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300" kern="100" dirty="0">
                          <a:effectLst/>
                        </a:rPr>
                        <a:t>划分条件</a:t>
                      </a:r>
                      <a:endParaRPr lang="zh-CN" altLang="en-US" sz="1300" dirty="0"/>
                    </a:p>
                  </a:txBody>
                  <a:tcPr marL="103018" marR="103018" marT="51510" marB="51510" anchor="ctr"/>
                </a:tc>
                <a:extLst>
                  <a:ext uri="{0D108BD9-81ED-4DB2-BD59-A6C34878D82A}">
                    <a16:rowId xmlns:a16="http://schemas.microsoft.com/office/drawing/2014/main" val="1570039434"/>
                  </a:ext>
                </a:extLst>
              </a:tr>
              <a:tr h="494555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Fans_lv1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3018" marR="103018" marT="51510" marB="5151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</a:rPr>
                        <a:t>粉丝量小于</a:t>
                      </a:r>
                      <a:r>
                        <a:rPr lang="en-US" sz="1300" kern="100" dirty="0">
                          <a:effectLst/>
                        </a:rPr>
                        <a:t>10000</a:t>
                      </a:r>
                      <a:r>
                        <a:rPr lang="zh-CN" sz="1300" kern="100" dirty="0">
                          <a:effectLst/>
                        </a:rPr>
                        <a:t>的用户个数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7263" marR="77263" marT="0" marB="0" anchor="ctr"/>
                </a:tc>
                <a:extLst>
                  <a:ext uri="{0D108BD9-81ED-4DB2-BD59-A6C34878D82A}">
                    <a16:rowId xmlns:a16="http://schemas.microsoft.com/office/drawing/2014/main" val="673493457"/>
                  </a:ext>
                </a:extLst>
              </a:tr>
              <a:tr h="649348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Fans_lv2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3018" marR="103018" marT="51510" marB="5151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</a:rPr>
                        <a:t>粉丝量大于等于</a:t>
                      </a:r>
                      <a:r>
                        <a:rPr lang="en-US" sz="1300" kern="100" dirty="0">
                          <a:effectLst/>
                        </a:rPr>
                        <a:t>10000</a:t>
                      </a:r>
                      <a:r>
                        <a:rPr lang="zh-CN" sz="1300" kern="100" dirty="0">
                          <a:effectLst/>
                        </a:rPr>
                        <a:t>，小于</a:t>
                      </a:r>
                      <a:r>
                        <a:rPr lang="en-US" sz="1300" kern="100" dirty="0">
                          <a:effectLst/>
                        </a:rPr>
                        <a:t>100000</a:t>
                      </a:r>
                      <a:r>
                        <a:rPr lang="zh-CN" sz="1300" kern="100" dirty="0">
                          <a:effectLst/>
                        </a:rPr>
                        <a:t>的用户个数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7263" marR="77263" marT="0" marB="0" anchor="ctr"/>
                </a:tc>
                <a:extLst>
                  <a:ext uri="{0D108BD9-81ED-4DB2-BD59-A6C34878D82A}">
                    <a16:rowId xmlns:a16="http://schemas.microsoft.com/office/drawing/2014/main" val="2683956675"/>
                  </a:ext>
                </a:extLst>
              </a:tr>
              <a:tr h="649348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Fans_lv3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3018" marR="103018" marT="51510" marB="5151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</a:rPr>
                        <a:t>粉丝量大于等于</a:t>
                      </a:r>
                      <a:r>
                        <a:rPr lang="en-US" sz="1300" kern="100" dirty="0">
                          <a:effectLst/>
                        </a:rPr>
                        <a:t>100000</a:t>
                      </a:r>
                      <a:r>
                        <a:rPr lang="zh-CN" sz="1300" kern="100" dirty="0">
                          <a:effectLst/>
                        </a:rPr>
                        <a:t>，小于</a:t>
                      </a:r>
                      <a:r>
                        <a:rPr lang="en-US" sz="1300" kern="100" dirty="0">
                          <a:effectLst/>
                        </a:rPr>
                        <a:t>500000</a:t>
                      </a:r>
                      <a:r>
                        <a:rPr lang="zh-CN" sz="1300" kern="100" dirty="0">
                          <a:effectLst/>
                        </a:rPr>
                        <a:t>的用户个数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7263" marR="77263" marT="0" marB="0" anchor="ctr"/>
                </a:tc>
                <a:extLst>
                  <a:ext uri="{0D108BD9-81ED-4DB2-BD59-A6C34878D82A}">
                    <a16:rowId xmlns:a16="http://schemas.microsoft.com/office/drawing/2014/main" val="3303961871"/>
                  </a:ext>
                </a:extLst>
              </a:tr>
              <a:tr h="649348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Fans_lv4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3018" marR="103018" marT="51510" marB="5151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</a:rPr>
                        <a:t>粉丝量大于等于</a:t>
                      </a:r>
                      <a:r>
                        <a:rPr lang="en-US" sz="1300" kern="100" dirty="0">
                          <a:effectLst/>
                        </a:rPr>
                        <a:t>500000</a:t>
                      </a:r>
                      <a:r>
                        <a:rPr lang="zh-CN" sz="1300" kern="100" dirty="0">
                          <a:effectLst/>
                        </a:rPr>
                        <a:t>，小于</a:t>
                      </a:r>
                      <a:r>
                        <a:rPr lang="en-US" sz="1300" kern="100" dirty="0">
                          <a:effectLst/>
                        </a:rPr>
                        <a:t>1000000</a:t>
                      </a:r>
                      <a:r>
                        <a:rPr lang="zh-CN" sz="1300" kern="100" dirty="0">
                          <a:effectLst/>
                        </a:rPr>
                        <a:t>的用户个数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7263" marR="77263" marT="0" marB="0" anchor="ctr"/>
                </a:tc>
                <a:extLst>
                  <a:ext uri="{0D108BD9-81ED-4DB2-BD59-A6C34878D82A}">
                    <a16:rowId xmlns:a16="http://schemas.microsoft.com/office/drawing/2014/main" val="4277622280"/>
                  </a:ext>
                </a:extLst>
              </a:tr>
              <a:tr h="494555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Fans_lv5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3018" marR="103018" marT="51510" marB="5151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</a:rPr>
                        <a:t>粉丝量大于等于</a:t>
                      </a:r>
                      <a:r>
                        <a:rPr lang="en-US" sz="1300" kern="100" dirty="0">
                          <a:effectLst/>
                        </a:rPr>
                        <a:t>1000000</a:t>
                      </a:r>
                      <a:r>
                        <a:rPr lang="zh-CN" sz="1300" kern="100" dirty="0">
                          <a:effectLst/>
                        </a:rPr>
                        <a:t>的用户个数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7263" marR="77263" marT="0" marB="0" anchor="ctr"/>
                </a:tc>
                <a:extLst>
                  <a:ext uri="{0D108BD9-81ED-4DB2-BD59-A6C34878D82A}">
                    <a16:rowId xmlns:a16="http://schemas.microsoft.com/office/drawing/2014/main" val="2508333867"/>
                  </a:ext>
                </a:extLst>
              </a:tr>
            </a:tbl>
          </a:graphicData>
        </a:graphic>
      </p:graphicFrame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1117DA-18B3-412B-A0C4-4607AF5B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A44D-81F6-44F8-BFCD-CFFB39BCD1DD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43B0600-6C3C-465E-8AC4-3E213C6DDE40}"/>
              </a:ext>
            </a:extLst>
          </p:cNvPr>
          <p:cNvSpPr txBox="1"/>
          <p:nvPr/>
        </p:nvSpPr>
        <p:spPr>
          <a:xfrm>
            <a:off x="2427514" y="5689471"/>
            <a:ext cx="901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zh-CN" altLang="en-US" sz="2400" b="1" dirty="0">
                <a:solidFill>
                  <a:srgbClr val="4472C4"/>
                </a:solidFill>
              </a:rPr>
              <a:t>点赞</a:t>
            </a:r>
            <a:endParaRPr lang="en-US" altLang="zh-CN" sz="2400" dirty="0"/>
          </a:p>
          <a:p>
            <a:pPr fontAlgn="ctr"/>
            <a:r>
              <a:rPr lang="zh-CN" altLang="en-US" sz="2400" b="1" dirty="0">
                <a:solidFill>
                  <a:srgbClr val="4472C4"/>
                </a:solidFill>
              </a:rPr>
              <a:t>转发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2892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DD91314-8247-4539-9F94-768276874C48}"/>
              </a:ext>
            </a:extLst>
          </p:cNvPr>
          <p:cNvSpPr/>
          <p:nvPr/>
        </p:nvSpPr>
        <p:spPr>
          <a:xfrm>
            <a:off x="838200" y="1438761"/>
            <a:ext cx="1108632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zh-CN" altLang="en-US" sz="3200" dirty="0"/>
              <a:t>日常行为 </a:t>
            </a:r>
            <a:endParaRPr lang="en-US" altLang="zh-CN" sz="3200" dirty="0"/>
          </a:p>
          <a:p>
            <a:pPr fontAlgn="ctr"/>
            <a:r>
              <a:rPr lang="en-US" altLang="zh-CN" sz="2000" b="1" dirty="0"/>
              <a:t>                          </a:t>
            </a:r>
            <a:r>
              <a:rPr lang="zh-CN" altLang="zh-CN" sz="2400" b="1" dirty="0"/>
              <a:t>平均</a:t>
            </a:r>
            <a:r>
              <a:rPr lang="zh-CN" altLang="en-US" sz="2400" b="1" dirty="0"/>
              <a:t>日常</a:t>
            </a:r>
            <a:r>
              <a:rPr lang="zh-CN" altLang="zh-CN" sz="2400" b="1" dirty="0"/>
              <a:t>微博量</a:t>
            </a:r>
            <a:endParaRPr lang="en-US" altLang="zh-CN" sz="2400" b="1" dirty="0"/>
          </a:p>
          <a:p>
            <a:pPr fontAlgn="ctr"/>
            <a:r>
              <a:rPr lang="en-US" altLang="zh-CN" sz="2400" b="1" dirty="0"/>
              <a:t>	      	</a:t>
            </a:r>
          </a:p>
          <a:p>
            <a:pPr fontAlgn="ctr"/>
            <a:r>
              <a:rPr lang="en-US" altLang="zh-CN" sz="2400" b="1" dirty="0"/>
              <a:t>		</a:t>
            </a:r>
            <a:r>
              <a:rPr lang="zh-CN" altLang="en-US" sz="2400" b="1" dirty="0"/>
              <a:t>日常</a:t>
            </a:r>
            <a:r>
              <a:rPr lang="zh-CN" altLang="zh-CN" sz="2400" b="1" dirty="0"/>
              <a:t>微博平均被</a:t>
            </a:r>
            <a:endParaRPr lang="en-US" altLang="zh-CN" sz="2400" b="1" dirty="0"/>
          </a:p>
          <a:p>
            <a:pPr fontAlgn="ctr"/>
            <a:r>
              <a:rPr lang="en-US" altLang="zh-CN" sz="2400" b="1" dirty="0"/>
              <a:t>			</a:t>
            </a:r>
          </a:p>
          <a:p>
            <a:pPr fontAlgn="ctr"/>
            <a:endParaRPr lang="en-US" altLang="zh-CN" sz="2400" b="1" dirty="0"/>
          </a:p>
          <a:p>
            <a:pPr fontAlgn="ctr"/>
            <a:r>
              <a:rPr lang="zh-CN" altLang="en-US" sz="3200" dirty="0"/>
              <a:t>用户基本信息</a:t>
            </a:r>
            <a:endParaRPr lang="en-US" altLang="zh-CN" sz="3200" dirty="0"/>
          </a:p>
          <a:p>
            <a:r>
              <a:rPr lang="en-US" altLang="zh-CN" dirty="0"/>
              <a:t>	       	</a:t>
            </a:r>
            <a:r>
              <a:rPr lang="zh-CN" altLang="en-US" sz="2400" b="1" dirty="0"/>
              <a:t>关注量</a:t>
            </a:r>
            <a:endParaRPr lang="en-US" altLang="zh-CN" sz="2400" b="1" dirty="0"/>
          </a:p>
          <a:p>
            <a:r>
              <a:rPr lang="en-US" altLang="zh-CN" sz="2400" b="1" dirty="0"/>
              <a:t>	      	</a:t>
            </a:r>
            <a:r>
              <a:rPr lang="zh-CN" altLang="en-US" sz="2400" b="1" dirty="0"/>
              <a:t>粉丝量</a:t>
            </a:r>
            <a:endParaRPr lang="en-US" altLang="zh-CN" sz="2400" b="1" dirty="0"/>
          </a:p>
          <a:p>
            <a:r>
              <a:rPr lang="en-US" altLang="zh-CN" sz="2400" dirty="0"/>
              <a:t>                     </a:t>
            </a:r>
          </a:p>
          <a:p>
            <a:r>
              <a:rPr lang="en-US" altLang="zh-CN" sz="2400" dirty="0"/>
              <a:t> (</a:t>
            </a:r>
            <a:r>
              <a:rPr lang="zh-CN" altLang="en-US" sz="2400" dirty="0"/>
              <a:t>经实验分析，其他研究中提到的地域、</a:t>
            </a:r>
            <a:r>
              <a:rPr lang="en-US" altLang="zh-CN" sz="2400" dirty="0" err="1"/>
              <a:t>vip</a:t>
            </a:r>
            <a:r>
              <a:rPr lang="zh-CN" altLang="en-US" sz="2400" dirty="0"/>
              <a:t>等级等特征</a:t>
            </a:r>
            <a:r>
              <a:rPr lang="zh-CN" altLang="en-US" sz="2400" b="1" dirty="0">
                <a:solidFill>
                  <a:srgbClr val="4472C4"/>
                </a:solidFill>
              </a:rPr>
              <a:t>区分度不高</a:t>
            </a:r>
            <a:r>
              <a:rPr lang="zh-CN" altLang="en-US" sz="2400" dirty="0"/>
              <a:t>，故没有使用）</a:t>
            </a:r>
            <a:endParaRPr lang="en-US" altLang="zh-CN" sz="2400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6053777A-E77C-4665-9600-1202B878B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zh-CN" altLang="en-US" sz="4000" b="1" dirty="0">
                <a:latin typeface="+mn-lt"/>
                <a:ea typeface="+mn-ea"/>
                <a:cs typeface="+mn-cs"/>
              </a:rPr>
              <a:t>其他特征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198640D-6A36-4BDE-8D46-5D1757176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A44D-81F6-44F8-BFCD-CFFB39BCD1DD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CC07328-B124-419B-A3B9-67DA58196D37}"/>
              </a:ext>
            </a:extLst>
          </p:cNvPr>
          <p:cNvSpPr/>
          <p:nvPr/>
        </p:nvSpPr>
        <p:spPr>
          <a:xfrm>
            <a:off x="4972438" y="2301929"/>
            <a:ext cx="156171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zh-CN" altLang="zh-CN" sz="2400" b="1" dirty="0">
                <a:solidFill>
                  <a:srgbClr val="4472C4"/>
                </a:solidFill>
              </a:rPr>
              <a:t>转发</a:t>
            </a:r>
            <a:r>
              <a:rPr lang="zh-CN" altLang="en-US" sz="2400" b="1" dirty="0">
                <a:solidFill>
                  <a:srgbClr val="4472C4"/>
                </a:solidFill>
              </a:rPr>
              <a:t>量</a:t>
            </a:r>
            <a:endParaRPr lang="en-US" altLang="zh-CN" sz="2400" b="1" dirty="0">
              <a:solidFill>
                <a:srgbClr val="4472C4"/>
              </a:solidFill>
            </a:endParaRPr>
          </a:p>
          <a:p>
            <a:pPr fontAlgn="ctr"/>
            <a:r>
              <a:rPr lang="zh-CN" altLang="en-US" sz="2400" b="1" dirty="0">
                <a:solidFill>
                  <a:srgbClr val="4472C4"/>
                </a:solidFill>
              </a:rPr>
              <a:t>评论</a:t>
            </a:r>
            <a:r>
              <a:rPr lang="zh-CN" altLang="zh-CN" sz="2400" b="1" dirty="0">
                <a:solidFill>
                  <a:srgbClr val="4472C4"/>
                </a:solidFill>
              </a:rPr>
              <a:t>量</a:t>
            </a:r>
            <a:endParaRPr lang="en-US" altLang="zh-CN" sz="2400" b="1" dirty="0">
              <a:solidFill>
                <a:srgbClr val="4472C4"/>
              </a:solidFill>
            </a:endParaRPr>
          </a:p>
          <a:p>
            <a:pPr fontAlgn="ctr"/>
            <a:r>
              <a:rPr lang="zh-CN" altLang="en-US" sz="2400" b="1" dirty="0">
                <a:solidFill>
                  <a:srgbClr val="4472C4"/>
                </a:solidFill>
              </a:rPr>
              <a:t>点赞</a:t>
            </a:r>
            <a:r>
              <a:rPr lang="zh-CN" altLang="zh-CN" sz="2400" b="1" dirty="0">
                <a:solidFill>
                  <a:srgbClr val="4472C4"/>
                </a:solidFill>
              </a:rPr>
              <a:t>量</a:t>
            </a:r>
            <a:endParaRPr lang="en-US" altLang="zh-CN" sz="2400" b="1" dirty="0">
              <a:solidFill>
                <a:srgbClr val="4472C4"/>
              </a:solidFill>
            </a:endParaRP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09612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1431B-08DF-49F5-AF15-7FFEBDA7F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zh-CN" altLang="en-US" sz="4000" b="1" dirty="0">
                <a:latin typeface="+mn-lt"/>
                <a:ea typeface="+mn-ea"/>
                <a:cs typeface="+mn-cs"/>
              </a:rPr>
              <a:t>特征总结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8EB1D77-B263-4EBE-9775-CFFE1046A5AF}"/>
              </a:ext>
            </a:extLst>
          </p:cNvPr>
          <p:cNvSpPr txBox="1">
            <a:spLocks/>
          </p:cNvSpPr>
          <p:nvPr/>
        </p:nvSpPr>
        <p:spPr>
          <a:xfrm>
            <a:off x="838200" y="1983142"/>
            <a:ext cx="10515600" cy="3833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b="1" dirty="0">
                <a:solidFill>
                  <a:schemeClr val="accent1"/>
                </a:solidFill>
              </a:rPr>
              <a:t>营销行为特征</a:t>
            </a:r>
            <a:r>
              <a:rPr lang="en-US" altLang="zh-CN" dirty="0"/>
              <a:t>——35</a:t>
            </a:r>
            <a:r>
              <a:rPr lang="zh-CN" altLang="en-US" dirty="0"/>
              <a:t>个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b="1" dirty="0">
                <a:solidFill>
                  <a:schemeClr val="accent1"/>
                </a:solidFill>
              </a:rPr>
              <a:t>日常行为特征</a:t>
            </a:r>
            <a:r>
              <a:rPr lang="en-US" altLang="zh-CN" dirty="0"/>
              <a:t>——4</a:t>
            </a:r>
            <a:r>
              <a:rPr lang="zh-CN" altLang="en-US" dirty="0"/>
              <a:t>个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b="1" dirty="0">
                <a:solidFill>
                  <a:schemeClr val="accent1"/>
                </a:solidFill>
              </a:rPr>
              <a:t>个人基本信息特征</a:t>
            </a:r>
            <a:r>
              <a:rPr lang="en-US" altLang="zh-CN" dirty="0"/>
              <a:t>——2</a:t>
            </a:r>
            <a:r>
              <a:rPr lang="zh-CN" altLang="en-US" dirty="0"/>
              <a:t>个</a:t>
            </a:r>
            <a:endParaRPr lang="en-US" altLang="zh-CN" dirty="0"/>
          </a:p>
          <a:p>
            <a:pPr marL="0" indent="0">
              <a:buNone/>
            </a:pPr>
            <a:endParaRPr lang="en-US" altLang="zh-CN" b="1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922E144-CD94-458D-8F71-71751CE5D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A44D-81F6-44F8-BFCD-CFFB39BCD1D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76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箭头: V 形 4">
            <a:extLst>
              <a:ext uri="{FF2B5EF4-FFF2-40B4-BE49-F238E27FC236}">
                <a16:creationId xmlns:a16="http://schemas.microsoft.com/office/drawing/2014/main" id="{63E91793-704F-4384-9371-28583C2DFE12}"/>
              </a:ext>
            </a:extLst>
          </p:cNvPr>
          <p:cNvSpPr/>
          <p:nvPr/>
        </p:nvSpPr>
        <p:spPr>
          <a:xfrm>
            <a:off x="2484268" y="2253791"/>
            <a:ext cx="2524218" cy="152383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A5F8E9-25BE-4780-B1FA-DCB99579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15835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zh-CN" altLang="en-US" sz="4000" b="1" dirty="0">
                <a:latin typeface="+mn-lt"/>
                <a:ea typeface="+mn-ea"/>
                <a:cs typeface="+mn-cs"/>
              </a:rPr>
              <a:t>建立电商网红销量水平模型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286E69C-3C21-4C42-B05E-FCF81D3B473B}"/>
                  </a:ext>
                </a:extLst>
              </p:cNvPr>
              <p:cNvSpPr txBox="1"/>
              <p:nvPr/>
            </p:nvSpPr>
            <p:spPr>
              <a:xfrm>
                <a:off x="842732" y="4105774"/>
                <a:ext cx="10148471" cy="2381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分类打标规则：</a:t>
                </a:r>
                <a:endParaRPr lang="en-US" altLang="zh-CN" sz="2800" dirty="0"/>
              </a:p>
              <a:p>
                <a:endParaRPr lang="en-US" altLang="zh-CN" b="1" dirty="0"/>
              </a:p>
              <a:p>
                <a:endParaRPr lang="zh-CN" altLang="en-US" b="1" dirty="0"/>
              </a:p>
              <a:p>
                <a:r>
                  <a:rPr lang="en-US" altLang="zh-CN" dirty="0"/>
                  <a:t>	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类（低销量） 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𝑚𝑒𝑎𝑛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𝑠𝑡𝑑</m:t>
                    </m:r>
                  </m:oMath>
                </a14:m>
                <a:endParaRPr lang="en-US" altLang="zh-CN" sz="2000" dirty="0"/>
              </a:p>
              <a:p>
                <a:r>
                  <a:rPr lang="en-US" altLang="zh-CN" sz="2000" dirty="0"/>
                  <a:t>	2</a:t>
                </a:r>
                <a:r>
                  <a:rPr lang="zh-CN" altLang="en-US" sz="2000" dirty="0"/>
                  <a:t>类（中销量） ：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𝑚𝑒𝑎𝑛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𝑠𝑡𝑑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𝑚𝑒𝑎𝑛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𝑠𝑡𝑑</m:t>
                    </m:r>
                  </m:oMath>
                </a14:m>
                <a:endParaRPr lang="en-US" altLang="zh-CN" sz="2000" dirty="0"/>
              </a:p>
              <a:p>
                <a:r>
                  <a:rPr lang="en-US" altLang="zh-CN" sz="2000" dirty="0"/>
                  <a:t>	3</a:t>
                </a:r>
                <a:r>
                  <a:rPr lang="zh-CN" altLang="en-US" sz="2000" dirty="0"/>
                  <a:t>类（高销量）：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𝑚𝑒𝑎𝑛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𝑠𝑡𝑑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286E69C-3C21-4C42-B05E-FCF81D3B4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32" y="4105774"/>
                <a:ext cx="10148471" cy="2381036"/>
              </a:xfrm>
              <a:prstGeom prst="rect">
                <a:avLst/>
              </a:prstGeom>
              <a:blipFill>
                <a:blip r:embed="rId2"/>
                <a:stretch>
                  <a:fillRect l="-1201" t="-3077" b="-1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F101615E-FB3F-4372-A35E-34CD1F71CC4F}"/>
              </a:ext>
            </a:extLst>
          </p:cNvPr>
          <p:cNvSpPr txBox="1"/>
          <p:nvPr/>
        </p:nvSpPr>
        <p:spPr>
          <a:xfrm>
            <a:off x="3441948" y="2462850"/>
            <a:ext cx="95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输入</a:t>
            </a:r>
          </a:p>
        </p:txBody>
      </p:sp>
      <p:sp>
        <p:nvSpPr>
          <p:cNvPr id="9" name="箭头: V 形 8">
            <a:extLst>
              <a:ext uri="{FF2B5EF4-FFF2-40B4-BE49-F238E27FC236}">
                <a16:creationId xmlns:a16="http://schemas.microsoft.com/office/drawing/2014/main" id="{C3DE9B37-3841-4E92-B289-7F27503B70DC}"/>
              </a:ext>
            </a:extLst>
          </p:cNvPr>
          <p:cNvSpPr/>
          <p:nvPr/>
        </p:nvSpPr>
        <p:spPr>
          <a:xfrm>
            <a:off x="4654859" y="2250984"/>
            <a:ext cx="2524218" cy="152383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F35BD7-F447-4C52-9C9D-3E6C24710D30}"/>
              </a:ext>
            </a:extLst>
          </p:cNvPr>
          <p:cNvSpPr txBox="1"/>
          <p:nvPr/>
        </p:nvSpPr>
        <p:spPr>
          <a:xfrm>
            <a:off x="5575359" y="2784876"/>
            <a:ext cx="1154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分类器</a:t>
            </a:r>
          </a:p>
        </p:txBody>
      </p:sp>
      <p:sp>
        <p:nvSpPr>
          <p:cNvPr id="11" name="箭头: V 形 10">
            <a:extLst>
              <a:ext uri="{FF2B5EF4-FFF2-40B4-BE49-F238E27FC236}">
                <a16:creationId xmlns:a16="http://schemas.microsoft.com/office/drawing/2014/main" id="{A4BB1516-9594-44DE-B12C-4F14E2A9C2FB}"/>
              </a:ext>
            </a:extLst>
          </p:cNvPr>
          <p:cNvSpPr/>
          <p:nvPr/>
        </p:nvSpPr>
        <p:spPr>
          <a:xfrm>
            <a:off x="6825450" y="2250984"/>
            <a:ext cx="2524218" cy="152383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84DDAFC-B523-4C98-A439-9164B7D36B0C}"/>
              </a:ext>
            </a:extLst>
          </p:cNvPr>
          <p:cNvSpPr txBox="1"/>
          <p:nvPr/>
        </p:nvSpPr>
        <p:spPr>
          <a:xfrm>
            <a:off x="7769808" y="2462849"/>
            <a:ext cx="1154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输出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A80C95E-0706-441F-AB4B-3F1C33BAC423}"/>
              </a:ext>
            </a:extLst>
          </p:cNvPr>
          <p:cNvSpPr txBox="1"/>
          <p:nvPr/>
        </p:nvSpPr>
        <p:spPr>
          <a:xfrm>
            <a:off x="3441948" y="3037037"/>
            <a:ext cx="95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特征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70B2A84-6215-4545-ADEA-3C609885CF36}"/>
              </a:ext>
            </a:extLst>
          </p:cNvPr>
          <p:cNvSpPr txBox="1"/>
          <p:nvPr/>
        </p:nvSpPr>
        <p:spPr>
          <a:xfrm>
            <a:off x="7525679" y="3037037"/>
            <a:ext cx="1470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销量水平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C67186-623F-4F0E-BFEC-B6C6E7B43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A44D-81F6-44F8-BFCD-CFFB39BCD1D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28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5F8E9-25BE-4780-B1FA-DCB99579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z="4000" b="1" dirty="0">
                <a:latin typeface="+mn-lt"/>
                <a:ea typeface="+mn-ea"/>
                <a:cs typeface="+mn-cs"/>
              </a:rPr>
              <a:t>分类器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86E69C-3C21-4C42-B05E-FCF81D3B473B}"/>
              </a:ext>
            </a:extLst>
          </p:cNvPr>
          <p:cNvSpPr txBox="1"/>
          <p:nvPr/>
        </p:nvSpPr>
        <p:spPr>
          <a:xfrm>
            <a:off x="838200" y="2003205"/>
            <a:ext cx="1014847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/>
          </a:p>
          <a:p>
            <a:r>
              <a:rPr lang="en-US" altLang="zh-CN" sz="3200" dirty="0"/>
              <a:t>1.</a:t>
            </a:r>
            <a:r>
              <a:rPr lang="zh-CN" altLang="en-US" sz="3200" dirty="0"/>
              <a:t>逻辑回归分类器（</a:t>
            </a:r>
            <a:r>
              <a:rPr lang="en-US" altLang="zh-CN" sz="3200" dirty="0"/>
              <a:t>LR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2.</a:t>
            </a:r>
            <a:r>
              <a:rPr lang="zh-CN" altLang="en-US" sz="3200" dirty="0"/>
              <a:t>随机森林分类器（</a:t>
            </a:r>
            <a:r>
              <a:rPr lang="en-US" altLang="zh-CN" sz="3200" dirty="0"/>
              <a:t>RF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3.K</a:t>
            </a:r>
            <a:r>
              <a:rPr lang="zh-CN" altLang="en-US" sz="3200" dirty="0"/>
              <a:t>近邻分类器（</a:t>
            </a:r>
            <a:r>
              <a:rPr lang="en-US" altLang="zh-CN" sz="3200" dirty="0" err="1"/>
              <a:t>kNN</a:t>
            </a:r>
            <a:r>
              <a:rPr lang="zh-CN" altLang="en-US" sz="3200" dirty="0"/>
              <a:t>）</a:t>
            </a:r>
            <a:endParaRPr lang="en-US" altLang="zh-CN" sz="32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95001A0-A997-4337-AA62-5F0D48D46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A44D-81F6-44F8-BFCD-CFFB39BCD1D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70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5F8E9-25BE-4780-B1FA-DCB99579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+mn-lt"/>
                <a:ea typeface="+mn-ea"/>
                <a:cs typeface="+mn-cs"/>
              </a:rPr>
              <a:t>对比实验设置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78C18F3-1D76-45A4-A483-A97DDE5D886B}"/>
              </a:ext>
            </a:extLst>
          </p:cNvPr>
          <p:cNvSpPr txBox="1"/>
          <p:nvPr/>
        </p:nvSpPr>
        <p:spPr>
          <a:xfrm>
            <a:off x="838199" y="2719693"/>
            <a:ext cx="887397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1. </a:t>
            </a:r>
            <a:r>
              <a:rPr lang="zh-CN" altLang="en-US" sz="2800" dirty="0"/>
              <a:t>不同</a:t>
            </a:r>
            <a:r>
              <a:rPr lang="zh-CN" altLang="en-US" sz="2800" b="1" dirty="0">
                <a:solidFill>
                  <a:srgbClr val="4472C4"/>
                </a:solidFill>
              </a:rPr>
              <a:t>类型</a:t>
            </a:r>
            <a:r>
              <a:rPr lang="zh-CN" altLang="en-US" sz="2800" dirty="0"/>
              <a:t>的特征对模型性能的影响：</a:t>
            </a:r>
            <a:endParaRPr lang="en-US" altLang="zh-CN" sz="2800" dirty="0"/>
          </a:p>
          <a:p>
            <a:r>
              <a:rPr lang="en-US" altLang="zh-CN" sz="2400" dirty="0"/>
              <a:t>		</a:t>
            </a:r>
            <a:r>
              <a:rPr lang="en-US" altLang="zh-CN" sz="2000" dirty="0"/>
              <a:t>1.</a:t>
            </a:r>
            <a:r>
              <a:rPr lang="zh-CN" altLang="en-US" sz="2000" dirty="0"/>
              <a:t>日常行为特征</a:t>
            </a:r>
            <a:r>
              <a:rPr lang="en-US" altLang="zh-CN" sz="2000" dirty="0"/>
              <a:t>+</a:t>
            </a:r>
            <a:r>
              <a:rPr lang="zh-CN" altLang="en-US" sz="2000" dirty="0"/>
              <a:t>个人基本信息特征</a:t>
            </a:r>
            <a:endParaRPr lang="en-US" altLang="zh-CN" sz="2000" dirty="0"/>
          </a:p>
          <a:p>
            <a:r>
              <a:rPr lang="en-US" altLang="zh-CN" sz="2000" dirty="0"/>
              <a:t>		2.</a:t>
            </a:r>
            <a:r>
              <a:rPr lang="zh-CN" altLang="en-US" sz="2000" dirty="0"/>
              <a:t>营销行为特征</a:t>
            </a:r>
            <a:endParaRPr lang="en-US" altLang="zh-CN" sz="2000" dirty="0"/>
          </a:p>
          <a:p>
            <a:r>
              <a:rPr lang="en-US" altLang="zh-CN" sz="2000" dirty="0"/>
              <a:t>		3.</a:t>
            </a:r>
            <a:r>
              <a:rPr lang="zh-CN" altLang="en-US" sz="2000" dirty="0"/>
              <a:t>日常行为特征</a:t>
            </a:r>
            <a:r>
              <a:rPr lang="en-US" altLang="zh-CN" sz="2000" dirty="0"/>
              <a:t>+</a:t>
            </a:r>
            <a:r>
              <a:rPr lang="zh-CN" altLang="en-US" sz="2000" dirty="0"/>
              <a:t>个人基本信息特征</a:t>
            </a:r>
            <a:r>
              <a:rPr lang="en-US" altLang="zh-CN" sz="2000" dirty="0"/>
              <a:t>+</a:t>
            </a:r>
            <a:r>
              <a:rPr lang="zh-CN" altLang="en-US" sz="2000" dirty="0"/>
              <a:t>营销行为特征</a:t>
            </a:r>
            <a:endParaRPr lang="en-US" altLang="zh-CN" sz="2000" dirty="0"/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D5C505-8DA1-4783-8398-8BA574B79754}"/>
              </a:ext>
            </a:extLst>
          </p:cNvPr>
          <p:cNvSpPr txBox="1"/>
          <p:nvPr/>
        </p:nvSpPr>
        <p:spPr>
          <a:xfrm>
            <a:off x="838199" y="4773787"/>
            <a:ext cx="908703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2. </a:t>
            </a:r>
            <a:r>
              <a:rPr lang="zh-CN" altLang="en-US" sz="2800" dirty="0"/>
              <a:t>不同</a:t>
            </a:r>
            <a:r>
              <a:rPr lang="zh-CN" altLang="en-US" sz="2800" b="1" dirty="0">
                <a:solidFill>
                  <a:srgbClr val="4472C4"/>
                </a:solidFill>
              </a:rPr>
              <a:t>时间长度</a:t>
            </a:r>
            <a:r>
              <a:rPr lang="zh-CN" altLang="en-US" sz="2800" dirty="0"/>
              <a:t>数据提取出的特征对模型性能的影响</a:t>
            </a:r>
            <a:endParaRPr lang="en-US" altLang="zh-CN" sz="2800" dirty="0"/>
          </a:p>
          <a:p>
            <a:r>
              <a:rPr lang="en-US" altLang="zh-CN" sz="2400" dirty="0"/>
              <a:t>		</a:t>
            </a:r>
            <a:r>
              <a:rPr lang="en-US" altLang="zh-CN" sz="2000" dirty="0"/>
              <a:t>1.</a:t>
            </a:r>
            <a:r>
              <a:rPr lang="zh-CN" altLang="en-US" sz="2000" dirty="0"/>
              <a:t>全时间段数据，所有特征</a:t>
            </a:r>
            <a:endParaRPr lang="en-US" altLang="zh-CN" sz="2000" dirty="0"/>
          </a:p>
          <a:p>
            <a:r>
              <a:rPr lang="en-US" altLang="zh-CN" sz="2000" dirty="0"/>
              <a:t>		2.</a:t>
            </a:r>
            <a:r>
              <a:rPr lang="zh-CN" altLang="en-US" sz="2000" dirty="0"/>
              <a:t>近三年数据，所有特征</a:t>
            </a:r>
            <a:endParaRPr lang="en-US" altLang="zh-CN" sz="2000" dirty="0"/>
          </a:p>
          <a:p>
            <a:r>
              <a:rPr lang="en-US" altLang="zh-CN" sz="2000" dirty="0"/>
              <a:t>		3.</a:t>
            </a:r>
            <a:r>
              <a:rPr lang="zh-CN" altLang="en-US" sz="2000" dirty="0"/>
              <a:t>近一年数据，所有特征</a:t>
            </a:r>
            <a:endParaRPr lang="en-US" altLang="zh-CN" sz="2000" dirty="0"/>
          </a:p>
          <a:p>
            <a:endParaRPr lang="en-US" altLang="zh-CN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F8BD719-7E7A-4400-A579-C1B6BB4A7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923333"/>
              </p:ext>
            </p:extLst>
          </p:nvPr>
        </p:nvGraphicFramePr>
        <p:xfrm>
          <a:off x="6194437" y="1105615"/>
          <a:ext cx="4424424" cy="1170145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106106">
                  <a:extLst>
                    <a:ext uri="{9D8B030D-6E8A-4147-A177-3AD203B41FA5}">
                      <a16:colId xmlns:a16="http://schemas.microsoft.com/office/drawing/2014/main" val="2020564060"/>
                    </a:ext>
                  </a:extLst>
                </a:gridCol>
                <a:gridCol w="1106106">
                  <a:extLst>
                    <a:ext uri="{9D8B030D-6E8A-4147-A177-3AD203B41FA5}">
                      <a16:colId xmlns:a16="http://schemas.microsoft.com/office/drawing/2014/main" val="4110826133"/>
                    </a:ext>
                  </a:extLst>
                </a:gridCol>
                <a:gridCol w="1106106">
                  <a:extLst>
                    <a:ext uri="{9D8B030D-6E8A-4147-A177-3AD203B41FA5}">
                      <a16:colId xmlns:a16="http://schemas.microsoft.com/office/drawing/2014/main" val="1018545473"/>
                    </a:ext>
                  </a:extLst>
                </a:gridCol>
                <a:gridCol w="1106106">
                  <a:extLst>
                    <a:ext uri="{9D8B030D-6E8A-4147-A177-3AD203B41FA5}">
                      <a16:colId xmlns:a16="http://schemas.microsoft.com/office/drawing/2014/main" val="85518147"/>
                    </a:ext>
                  </a:extLst>
                </a:gridCol>
              </a:tblGrid>
              <a:tr h="685563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</a:rPr>
                        <a:t>营销行为特征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</a:rPr>
                        <a:t>日常行为特征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</a:rPr>
                        <a:t>个人基本信息特征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00442006"/>
                  </a:ext>
                </a:extLst>
              </a:tr>
              <a:tr h="484582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</a:rPr>
                        <a:t>数量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35</a:t>
                      </a:r>
                      <a:r>
                        <a:rPr lang="zh-CN" altLang="en-US" sz="1600" kern="100" dirty="0">
                          <a:effectLst/>
                        </a:rPr>
                        <a:t>个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</a:t>
                      </a:r>
                      <a:r>
                        <a:rPr lang="zh-CN" altLang="en-US" sz="1600" kern="100" dirty="0">
                          <a:effectLst/>
                        </a:rPr>
                        <a:t>个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</a:t>
                      </a:r>
                      <a:r>
                        <a:rPr lang="zh-CN" altLang="en-US" sz="1600" kern="100" dirty="0">
                          <a:effectLst/>
                        </a:rPr>
                        <a:t>个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0484820"/>
                  </a:ext>
                </a:extLst>
              </a:tr>
            </a:tbl>
          </a:graphicData>
        </a:graphic>
      </p:graphicFrame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5639BA-C4A6-476C-9D8B-9EB8B0133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A44D-81F6-44F8-BFCD-CFFB39BCD1D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49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5F8E9-25BE-4780-B1FA-DCB99579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各分类器性能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9BACC60-C9B3-4789-9495-4F3ED623E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383471"/>
              </p:ext>
            </p:extLst>
          </p:nvPr>
        </p:nvGraphicFramePr>
        <p:xfrm>
          <a:off x="872595" y="238491"/>
          <a:ext cx="10446810" cy="638101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294007">
                  <a:extLst>
                    <a:ext uri="{9D8B030D-6E8A-4147-A177-3AD203B41FA5}">
                      <a16:colId xmlns:a16="http://schemas.microsoft.com/office/drawing/2014/main" val="217801287"/>
                    </a:ext>
                  </a:extLst>
                </a:gridCol>
                <a:gridCol w="1536407">
                  <a:extLst>
                    <a:ext uri="{9D8B030D-6E8A-4147-A177-3AD203B41FA5}">
                      <a16:colId xmlns:a16="http://schemas.microsoft.com/office/drawing/2014/main" val="1874648519"/>
                    </a:ext>
                  </a:extLst>
                </a:gridCol>
                <a:gridCol w="1546069">
                  <a:extLst>
                    <a:ext uri="{9D8B030D-6E8A-4147-A177-3AD203B41FA5}">
                      <a16:colId xmlns:a16="http://schemas.microsoft.com/office/drawing/2014/main" val="2123209735"/>
                    </a:ext>
                  </a:extLst>
                </a:gridCol>
                <a:gridCol w="1536407">
                  <a:extLst>
                    <a:ext uri="{9D8B030D-6E8A-4147-A177-3AD203B41FA5}">
                      <a16:colId xmlns:a16="http://schemas.microsoft.com/office/drawing/2014/main" val="1108396449"/>
                    </a:ext>
                  </a:extLst>
                </a:gridCol>
                <a:gridCol w="1596319">
                  <a:extLst>
                    <a:ext uri="{9D8B030D-6E8A-4147-A177-3AD203B41FA5}">
                      <a16:colId xmlns:a16="http://schemas.microsoft.com/office/drawing/2014/main" val="2079678136"/>
                    </a:ext>
                  </a:extLst>
                </a:gridCol>
                <a:gridCol w="1596319">
                  <a:extLst>
                    <a:ext uri="{9D8B030D-6E8A-4147-A177-3AD203B41FA5}">
                      <a16:colId xmlns:a16="http://schemas.microsoft.com/office/drawing/2014/main" val="3852368539"/>
                    </a:ext>
                  </a:extLst>
                </a:gridCol>
                <a:gridCol w="1341282">
                  <a:extLst>
                    <a:ext uri="{9D8B030D-6E8A-4147-A177-3AD203B41FA5}">
                      <a16:colId xmlns:a16="http://schemas.microsoft.com/office/drawing/2014/main" val="1118190783"/>
                    </a:ext>
                  </a:extLst>
                </a:gridCol>
              </a:tblGrid>
              <a:tr h="895042">
                <a:tc rowSpan="2" gridSpan="2"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</a:endParaRPr>
                    </a:p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 </a:t>
                      </a:r>
                      <a:r>
                        <a:rPr lang="zh-CN" altLang="en-US" sz="2800" kern="0" dirty="0">
                          <a:effectLst/>
                        </a:rPr>
                        <a:t>各分类器性能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249" marR="65249" marT="32624" marB="32624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全时段</a:t>
                      </a:r>
                      <a:endParaRPr lang="zh-CN" sz="1400" kern="100" dirty="0">
                        <a:effectLst/>
                      </a:endParaRPr>
                    </a:p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非</a:t>
                      </a:r>
                      <a:r>
                        <a:rPr lang="zh-CN" altLang="en-US" sz="1400" kern="0" dirty="0">
                          <a:effectLst/>
                        </a:rPr>
                        <a:t>营销行为</a:t>
                      </a:r>
                      <a:r>
                        <a:rPr lang="zh-CN" sz="1400" kern="0" dirty="0">
                          <a:effectLst/>
                        </a:rPr>
                        <a:t>特征模型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938" marR="20938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全时段</a:t>
                      </a:r>
                      <a:endParaRPr lang="zh-CN" sz="1400" kern="100" dirty="0">
                        <a:effectLst/>
                      </a:endParaRPr>
                    </a:p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0" dirty="0">
                          <a:effectLst/>
                        </a:rPr>
                        <a:t>营销行为</a:t>
                      </a:r>
                      <a:r>
                        <a:rPr lang="zh-CN" sz="1400" kern="0" dirty="0">
                          <a:effectLst/>
                        </a:rPr>
                        <a:t>特征</a:t>
                      </a:r>
                      <a:endParaRPr lang="zh-CN" sz="1400" kern="100" dirty="0">
                        <a:effectLst/>
                      </a:endParaRPr>
                    </a:p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模型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938" marR="20938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全时段</a:t>
                      </a:r>
                      <a:endParaRPr lang="zh-CN" sz="1400" kern="100" dirty="0">
                        <a:effectLst/>
                      </a:endParaRPr>
                    </a:p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全特征模型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938" marR="20938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近三年</a:t>
                      </a:r>
                      <a:endParaRPr lang="zh-CN" sz="1400" kern="100">
                        <a:effectLst/>
                      </a:endParaRPr>
                    </a:p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全特征模型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938" marR="20938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近一年</a:t>
                      </a:r>
                      <a:endParaRPr lang="zh-CN" sz="1400" kern="100">
                        <a:effectLst/>
                      </a:endParaRPr>
                    </a:p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全特征模型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249" marR="65249" marT="32624" marB="32624" anchor="ctr"/>
                </a:tc>
                <a:extLst>
                  <a:ext uri="{0D108BD9-81ED-4DB2-BD59-A6C34878D82A}">
                    <a16:rowId xmlns:a16="http://schemas.microsoft.com/office/drawing/2014/main" val="506007520"/>
                  </a:ext>
                </a:extLst>
              </a:tr>
              <a:tr h="146484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solidFill>
                            <a:schemeClr val="bg1"/>
                          </a:solidFill>
                          <a:effectLst/>
                        </a:rPr>
                        <a:t>精确率，召回率</a:t>
                      </a:r>
                      <a:r>
                        <a:rPr lang="en-US" sz="1400" b="1" kern="0" dirty="0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249" marR="65249" marT="32624" marB="32624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884385"/>
                  </a:ext>
                </a:extLst>
              </a:tr>
              <a:tr h="432000">
                <a:tc rowSpan="4"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 LR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249" marR="65249" marT="32624" marB="32624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高销量用户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938" marR="20938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0.40,0.40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938" marR="20938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0.43,0.50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938" marR="20938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0.75,0.60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938" marR="20938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0.75,0.60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938" marR="20938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0.75,0.60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249" marR="65249" marT="32624" marB="32624" anchor="ctr"/>
                </a:tc>
                <a:extLst>
                  <a:ext uri="{0D108BD9-81ED-4DB2-BD59-A6C34878D82A}">
                    <a16:rowId xmlns:a16="http://schemas.microsoft.com/office/drawing/2014/main" val="2710755612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中销量用户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938" marR="20938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0.73,0.58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938" marR="20938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0.80,0.67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938" marR="20938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0.71,0.63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938" marR="20938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0.76,0.68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938" marR="20938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0.74,0.74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249" marR="65249" marT="32624" marB="32624" anchor="ctr"/>
                </a:tc>
                <a:extLst>
                  <a:ext uri="{0D108BD9-81ED-4DB2-BD59-A6C34878D82A}">
                    <a16:rowId xmlns:a16="http://schemas.microsoft.com/office/drawing/2014/main" val="3277545560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低销量用户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938" marR="20938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0.46,0.67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938" marR="20938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0.45,0.56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938" marR="20938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0.50,0.67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938" marR="20938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0.50,0.67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938" marR="20938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0.60,0.67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249" marR="65249" marT="32624" marB="32624" anchor="ctr"/>
                </a:tc>
                <a:extLst>
                  <a:ext uri="{0D108BD9-81ED-4DB2-BD59-A6C34878D82A}">
                    <a16:rowId xmlns:a16="http://schemas.microsoft.com/office/drawing/2014/main" val="657049422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均值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938" marR="20938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0.53,0.55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938" marR="20938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0.56,0.57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938" marR="20938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0.65,0.63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938" marR="20938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0.67,0.65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938" marR="20938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0.70,0.67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249" marR="65249" marT="32624" marB="32624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79074"/>
                  </a:ext>
                </a:extLst>
              </a:tr>
              <a:tr h="432000">
                <a:tc rowSpan="4"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RF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249" marR="65249" marT="32624" marB="32624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高销量用户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938" marR="20938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0.50,0.60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938" marR="20938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0.50,0.50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938" marR="20938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0.67,0.80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938" marR="20938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0.80,0.80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938" marR="20938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0.78,0.74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249" marR="65249" marT="32624" marB="32624" anchor="ctr"/>
                </a:tc>
                <a:extLst>
                  <a:ext uri="{0D108BD9-81ED-4DB2-BD59-A6C34878D82A}">
                    <a16:rowId xmlns:a16="http://schemas.microsoft.com/office/drawing/2014/main" val="4262199765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中销量用户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938" marR="20938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0.75,0.63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938" marR="20938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0.71,0.63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938" marR="20938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0.83,0.79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938" marR="20938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0.84,0.84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938" marR="20938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0.89,0.84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249" marR="65249" marT="32624" marB="32624" anchor="ctr"/>
                </a:tc>
                <a:extLst>
                  <a:ext uri="{0D108BD9-81ED-4DB2-BD59-A6C34878D82A}">
                    <a16:rowId xmlns:a16="http://schemas.microsoft.com/office/drawing/2014/main" val="905735046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低销量用户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938" marR="20938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0.55,0.67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938" marR="20938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0.58,0.70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938" marR="20938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0.78,0.78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938" marR="20938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0.78,0.78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938" marR="20938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0.82,0.90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249" marR="65249" marT="32624" marB="32624" anchor="ctr"/>
                </a:tc>
                <a:extLst>
                  <a:ext uri="{0D108BD9-81ED-4DB2-BD59-A6C34878D82A}">
                    <a16:rowId xmlns:a16="http://schemas.microsoft.com/office/drawing/2014/main" val="2318632150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均值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938" marR="20938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0.60,0.63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938" marR="20938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0.60,0.61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938" marR="20938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FF0000"/>
                          </a:solidFill>
                          <a:effectLst/>
                        </a:rPr>
                        <a:t>0.76,0.79</a:t>
                      </a:r>
                      <a:endParaRPr lang="zh-CN" sz="14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938" marR="20938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FF0000"/>
                          </a:solidFill>
                          <a:effectLst/>
                        </a:rPr>
                        <a:t>0.81,0.81</a:t>
                      </a:r>
                      <a:endParaRPr lang="zh-CN" sz="14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938" marR="20938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FF0000"/>
                          </a:solidFill>
                          <a:effectLst/>
                        </a:rPr>
                        <a:t>0.83,0.83</a:t>
                      </a:r>
                      <a:endParaRPr lang="zh-CN" sz="14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249" marR="65249" marT="32624" marB="32624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727429"/>
                  </a:ext>
                </a:extLst>
              </a:tr>
              <a:tr h="432000">
                <a:tc rowSpan="4"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KNN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249" marR="65249" marT="32624" marB="32624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高销量用户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938" marR="20938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0.60,0.50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938" marR="20938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0.50,0.57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938" marR="20938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0.67,0.67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938" marR="20938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0.67,0.67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938" marR="20938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0.83,0.83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249" marR="65249" marT="32624" marB="32624" anchor="ctr"/>
                </a:tc>
                <a:extLst>
                  <a:ext uri="{0D108BD9-81ED-4DB2-BD59-A6C34878D82A}">
                    <a16:rowId xmlns:a16="http://schemas.microsoft.com/office/drawing/2014/main" val="970752657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中销量用户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938" marR="20938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0.75,0.67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938" marR="20938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0.71,0.67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938" marR="20938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0.74,0.67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938" marR="20938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0.82,0.78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938" marR="20938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0.79,0.83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249" marR="65249" marT="32624" marB="32624" anchor="ctr"/>
                </a:tc>
                <a:extLst>
                  <a:ext uri="{0D108BD9-81ED-4DB2-BD59-A6C34878D82A}">
                    <a16:rowId xmlns:a16="http://schemas.microsoft.com/office/drawing/2014/main" val="1946081710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低销量用户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938" marR="20938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0.50,0.67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938" marR="20938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0.60,0.60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938" marR="20938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0.75,0.67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938" marR="20938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0.70,0.78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938" marR="20938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0.75,0.67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249" marR="65249" marT="32624" marB="32624" anchor="ctr"/>
                </a:tc>
                <a:extLst>
                  <a:ext uri="{0D108BD9-81ED-4DB2-BD59-A6C34878D82A}">
                    <a16:rowId xmlns:a16="http://schemas.microsoft.com/office/drawing/2014/main" val="1626000808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均值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938" marR="20938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0.62,0.61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938" marR="20938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0.60,0.61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938" marR="20938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0.72,0.70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938" marR="20938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0.73,0.74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938" marR="20938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0.79,0.78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249" marR="65249" marT="32624" marB="32624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802667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2B922C-8571-42B5-A75B-17C88AA9C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A44D-81F6-44F8-BFCD-CFFB39BCD1D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9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0">
            <a:extLst>
              <a:ext uri="{FF2B5EF4-FFF2-40B4-BE49-F238E27FC236}">
                <a16:creationId xmlns:a16="http://schemas.microsoft.com/office/drawing/2014/main" id="{7D96EEBA-BFC6-4AA6-B00D-BEEF6FF7D16C}"/>
              </a:ext>
            </a:extLst>
          </p:cNvPr>
          <p:cNvSpPr txBox="1"/>
          <p:nvPr/>
        </p:nvSpPr>
        <p:spPr>
          <a:xfrm>
            <a:off x="1480912" y="1963362"/>
            <a:ext cx="27020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4472C4"/>
                </a:solidFill>
              </a:rPr>
              <a:t>社交关系营销</a:t>
            </a:r>
            <a:r>
              <a:rPr lang="zh-CN" altLang="en-US" sz="3200" dirty="0"/>
              <a:t>越来越流行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406BD3D-5F09-445C-ABB4-EF16206D4953}"/>
              </a:ext>
            </a:extLst>
          </p:cNvPr>
          <p:cNvSpPr txBox="1"/>
          <p:nvPr/>
        </p:nvSpPr>
        <p:spPr>
          <a:xfrm>
            <a:off x="5228918" y="2212674"/>
            <a:ext cx="1948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在线购物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E0DCFD4-0785-48AA-A59B-24AB485D4700}"/>
              </a:ext>
            </a:extLst>
          </p:cNvPr>
          <p:cNvSpPr txBox="1"/>
          <p:nvPr/>
        </p:nvSpPr>
        <p:spPr>
          <a:xfrm>
            <a:off x="8223637" y="2124019"/>
            <a:ext cx="2542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4472C4"/>
                </a:solidFill>
              </a:rPr>
              <a:t>电商网红</a:t>
            </a:r>
            <a:endParaRPr lang="en-US" altLang="zh-CN" sz="4400" dirty="0"/>
          </a:p>
        </p:txBody>
      </p:sp>
      <p:sp>
        <p:nvSpPr>
          <p:cNvPr id="3" name="加号 2">
            <a:extLst>
              <a:ext uri="{FF2B5EF4-FFF2-40B4-BE49-F238E27FC236}">
                <a16:creationId xmlns:a16="http://schemas.microsoft.com/office/drawing/2014/main" id="{7B0A852C-2849-4FC9-9F9F-C2FA14CF171F}"/>
              </a:ext>
            </a:extLst>
          </p:cNvPr>
          <p:cNvSpPr/>
          <p:nvPr/>
        </p:nvSpPr>
        <p:spPr>
          <a:xfrm>
            <a:off x="4389431" y="2185472"/>
            <a:ext cx="632997" cy="632997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号 3">
            <a:extLst>
              <a:ext uri="{FF2B5EF4-FFF2-40B4-BE49-F238E27FC236}">
                <a16:creationId xmlns:a16="http://schemas.microsoft.com/office/drawing/2014/main" id="{B72EA95B-8F03-4B84-8108-B3C0C3865DCB}"/>
              </a:ext>
            </a:extLst>
          </p:cNvPr>
          <p:cNvSpPr/>
          <p:nvPr/>
        </p:nvSpPr>
        <p:spPr>
          <a:xfrm>
            <a:off x="7384150" y="2192242"/>
            <a:ext cx="632997" cy="632997"/>
          </a:xfrm>
          <a:prstGeom prst="mathEqual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A76BB38-98AF-4B41-B108-661D5C87075E}"/>
              </a:ext>
            </a:extLst>
          </p:cNvPr>
          <p:cNvSpPr txBox="1"/>
          <p:nvPr/>
        </p:nvSpPr>
        <p:spPr>
          <a:xfrm>
            <a:off x="2406621" y="3945142"/>
            <a:ext cx="737875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2018</a:t>
            </a:r>
            <a:r>
              <a:rPr lang="zh-CN" altLang="en-US" sz="2400" dirty="0"/>
              <a:t>年全球电商网红产业估值达</a:t>
            </a:r>
            <a:r>
              <a:rPr lang="en-US" altLang="zh-CN" sz="4400" b="1" dirty="0">
                <a:solidFill>
                  <a:srgbClr val="4472C4"/>
                </a:solidFill>
              </a:rPr>
              <a:t>2500</a:t>
            </a:r>
            <a:r>
              <a:rPr lang="zh-CN" altLang="en-US" sz="4400" b="1" dirty="0">
                <a:solidFill>
                  <a:srgbClr val="4472C4"/>
                </a:solidFill>
              </a:rPr>
              <a:t>亿</a:t>
            </a:r>
            <a:r>
              <a:rPr lang="en-US" altLang="zh-CN" sz="4400" b="1" dirty="0">
                <a:solidFill>
                  <a:srgbClr val="4472C4"/>
                </a:solidFill>
              </a:rPr>
              <a:t>+</a:t>
            </a:r>
          </a:p>
          <a:p>
            <a:pPr algn="ctr"/>
            <a:endParaRPr lang="en-US" altLang="zh-CN" sz="2400" dirty="0"/>
          </a:p>
          <a:p>
            <a:pPr algn="ctr"/>
            <a:r>
              <a:rPr lang="en-US" altLang="zh-CN" sz="2400" dirty="0"/>
              <a:t>2018</a:t>
            </a:r>
            <a:r>
              <a:rPr lang="zh-CN" altLang="en-US" sz="2400" dirty="0"/>
              <a:t>年双十一当天女装店铺销量</a:t>
            </a:r>
            <a:r>
              <a:rPr lang="en-US" altLang="zh-CN" sz="2400" b="1" dirty="0">
                <a:solidFill>
                  <a:srgbClr val="4472C4"/>
                </a:solidFill>
              </a:rPr>
              <a:t>top10</a:t>
            </a:r>
            <a:r>
              <a:rPr lang="zh-CN" altLang="en-US" sz="2400" dirty="0"/>
              <a:t>中有</a:t>
            </a:r>
            <a:r>
              <a:rPr lang="en-US" altLang="zh-CN" sz="2400" b="1" dirty="0">
                <a:solidFill>
                  <a:srgbClr val="4472C4"/>
                </a:solidFill>
              </a:rPr>
              <a:t>6</a:t>
            </a:r>
            <a:r>
              <a:rPr lang="zh-CN" altLang="en-US" sz="2400" dirty="0"/>
              <a:t>位是</a:t>
            </a:r>
            <a:endParaRPr lang="en-US" altLang="zh-CN" sz="2400" dirty="0"/>
          </a:p>
          <a:p>
            <a:pPr algn="ctr"/>
            <a:r>
              <a:rPr lang="zh-CN" altLang="en-US" sz="2400" b="1" dirty="0">
                <a:solidFill>
                  <a:srgbClr val="4472C4"/>
                </a:solidFill>
              </a:rPr>
              <a:t>电商网红</a:t>
            </a:r>
            <a:r>
              <a:rPr lang="zh-CN" altLang="en-US" sz="2400" dirty="0"/>
              <a:t>，其中有</a:t>
            </a:r>
            <a:r>
              <a:rPr lang="en-US" altLang="zh-CN" sz="2400" b="1" dirty="0">
                <a:solidFill>
                  <a:srgbClr val="4472C4"/>
                </a:solidFill>
              </a:rPr>
              <a:t>4</a:t>
            </a:r>
            <a:r>
              <a:rPr lang="zh-CN" altLang="en-US" sz="2400" dirty="0"/>
              <a:t>位成交额</a:t>
            </a:r>
            <a:r>
              <a:rPr lang="zh-CN" altLang="en-US" sz="3200" b="1" dirty="0">
                <a:solidFill>
                  <a:srgbClr val="4472C4"/>
                </a:solidFill>
              </a:rPr>
              <a:t>过亿</a:t>
            </a:r>
            <a:endParaRPr lang="en-US" altLang="zh-CN" sz="2400" b="1" dirty="0">
              <a:solidFill>
                <a:srgbClr val="4472C4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E42C96D-F375-4189-B9ED-81CDBE0B8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A44D-81F6-44F8-BFCD-CFFB39BCD1D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68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5F8E9-25BE-4780-B1FA-DCB99579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>
                <a:latin typeface="+mn-lt"/>
                <a:ea typeface="+mn-ea"/>
                <a:cs typeface="+mn-cs"/>
              </a:rPr>
              <a:t>特征重要性排名</a:t>
            </a:r>
            <a:r>
              <a:rPr lang="en-US" altLang="zh-CN" sz="4000" b="1" dirty="0">
                <a:latin typeface="+mn-lt"/>
                <a:ea typeface="+mn-ea"/>
                <a:cs typeface="+mn-cs"/>
              </a:rPr>
              <a:t>Top10</a:t>
            </a:r>
            <a:endParaRPr lang="zh-CN" altLang="en-US" sz="4000" b="1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C417D2C-C3FA-490A-AB20-BC9B61C96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675564"/>
              </p:ext>
            </p:extLst>
          </p:nvPr>
        </p:nvGraphicFramePr>
        <p:xfrm>
          <a:off x="3004104" y="1690688"/>
          <a:ext cx="5079031" cy="45208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134435">
                  <a:extLst>
                    <a:ext uri="{9D8B030D-6E8A-4147-A177-3AD203B41FA5}">
                      <a16:colId xmlns:a16="http://schemas.microsoft.com/office/drawing/2014/main" val="1640732953"/>
                    </a:ext>
                  </a:extLst>
                </a:gridCol>
                <a:gridCol w="2711908">
                  <a:extLst>
                    <a:ext uri="{9D8B030D-6E8A-4147-A177-3AD203B41FA5}">
                      <a16:colId xmlns:a16="http://schemas.microsoft.com/office/drawing/2014/main" val="4034854634"/>
                    </a:ext>
                  </a:extLst>
                </a:gridCol>
                <a:gridCol w="1232688">
                  <a:extLst>
                    <a:ext uri="{9D8B030D-6E8A-4147-A177-3AD203B41FA5}">
                      <a16:colId xmlns:a16="http://schemas.microsoft.com/office/drawing/2014/main" val="34439477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排名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152" marR="6015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特征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152" marR="6015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重要性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152" marR="60152" marT="0" marB="0" anchor="ctr"/>
                </a:tc>
                <a:extLst>
                  <a:ext uri="{0D108BD9-81ED-4DB2-BD59-A6C34878D82A}">
                    <a16:rowId xmlns:a16="http://schemas.microsoft.com/office/drawing/2014/main" val="330940354"/>
                  </a:ext>
                </a:extLst>
              </a:tr>
              <a:tr h="380080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152" marR="6015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Interaction_lv5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152" marR="6015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6.43%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152" marR="60152" marT="0" marB="0" anchor="ctr"/>
                </a:tc>
                <a:extLst>
                  <a:ext uri="{0D108BD9-81ED-4DB2-BD59-A6C34878D82A}">
                    <a16:rowId xmlns:a16="http://schemas.microsoft.com/office/drawing/2014/main" val="3637286079"/>
                  </a:ext>
                </a:extLst>
              </a:tr>
              <a:tr h="380080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152" marR="6015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平均转发微博量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152" marR="6015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6.29%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152" marR="60152" marT="0" marB="0" anchor="ctr"/>
                </a:tc>
                <a:extLst>
                  <a:ext uri="{0D108BD9-81ED-4DB2-BD59-A6C34878D82A}">
                    <a16:rowId xmlns:a16="http://schemas.microsoft.com/office/drawing/2014/main" val="836004564"/>
                  </a:ext>
                </a:extLst>
              </a:tr>
              <a:tr h="380080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152" marR="6015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粉丝量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152" marR="6015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5.87%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152" marR="60152" marT="0" marB="0" anchor="ctr"/>
                </a:tc>
                <a:extLst>
                  <a:ext uri="{0D108BD9-81ED-4DB2-BD59-A6C34878D82A}">
                    <a16:rowId xmlns:a16="http://schemas.microsoft.com/office/drawing/2014/main" val="3853910618"/>
                  </a:ext>
                </a:extLst>
              </a:tr>
              <a:tr h="380080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152" marR="6015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非商业性微博平均被点赞量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152" marR="6015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5.81%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152" marR="60152" marT="0" marB="0" anchor="ctr"/>
                </a:tc>
                <a:extLst>
                  <a:ext uri="{0D108BD9-81ED-4DB2-BD59-A6C34878D82A}">
                    <a16:rowId xmlns:a16="http://schemas.microsoft.com/office/drawing/2014/main" val="1937866597"/>
                  </a:ext>
                </a:extLst>
              </a:tr>
              <a:tr h="380080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152" marR="6015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Interaction_lv4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152" marR="6015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4.65%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152" marR="60152" marT="0" marB="0" anchor="ctr"/>
                </a:tc>
                <a:extLst>
                  <a:ext uri="{0D108BD9-81ED-4DB2-BD59-A6C34878D82A}">
                    <a16:rowId xmlns:a16="http://schemas.microsoft.com/office/drawing/2014/main" val="3988696960"/>
                  </a:ext>
                </a:extLst>
              </a:tr>
              <a:tr h="380080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152" marR="6015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Overlap_lv3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152" marR="6015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4.39%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152" marR="60152" marT="0" marB="0" anchor="ctr"/>
                </a:tc>
                <a:extLst>
                  <a:ext uri="{0D108BD9-81ED-4DB2-BD59-A6C34878D82A}">
                    <a16:rowId xmlns:a16="http://schemas.microsoft.com/office/drawing/2014/main" val="2595325942"/>
                  </a:ext>
                </a:extLst>
              </a:tr>
              <a:tr h="380080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152" marR="6015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Fans_lv2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152" marR="6015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4.21%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152" marR="60152" marT="0" marB="0" anchor="ctr"/>
                </a:tc>
                <a:extLst>
                  <a:ext uri="{0D108BD9-81ED-4DB2-BD59-A6C34878D82A}">
                    <a16:rowId xmlns:a16="http://schemas.microsoft.com/office/drawing/2014/main" val="3014179080"/>
                  </a:ext>
                </a:extLst>
              </a:tr>
              <a:tr h="380080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152" marR="6015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平均上新微博量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152" marR="6015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3.97%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152" marR="60152" marT="0" marB="0" anchor="ctr"/>
                </a:tc>
                <a:extLst>
                  <a:ext uri="{0D108BD9-81ED-4DB2-BD59-A6C34878D82A}">
                    <a16:rowId xmlns:a16="http://schemas.microsoft.com/office/drawing/2014/main" val="3485643297"/>
                  </a:ext>
                </a:extLst>
              </a:tr>
              <a:tr h="380080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9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152" marR="6015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有效微博平均被评论量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152" marR="6015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3.72%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152" marR="60152" marT="0" marB="0" anchor="ctr"/>
                </a:tc>
                <a:extLst>
                  <a:ext uri="{0D108BD9-81ED-4DB2-BD59-A6C34878D82A}">
                    <a16:rowId xmlns:a16="http://schemas.microsoft.com/office/drawing/2014/main" val="3556507936"/>
                  </a:ext>
                </a:extLst>
              </a:tr>
              <a:tr h="380080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152" marR="6015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平均转发抽奖微博量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152" marR="6015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3.51%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152" marR="60152" marT="0" marB="0" anchor="ctr"/>
                </a:tc>
                <a:extLst>
                  <a:ext uri="{0D108BD9-81ED-4DB2-BD59-A6C34878D82A}">
                    <a16:rowId xmlns:a16="http://schemas.microsoft.com/office/drawing/2014/main" val="1916640502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B7AD02-42F4-417E-BF9A-9DE53716B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A44D-81F6-44F8-BFCD-CFFB39BCD1D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65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5F8E9-25BE-4780-B1FA-DCB99579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+mn-lt"/>
                <a:ea typeface="+mn-ea"/>
                <a:cs typeface="+mn-cs"/>
              </a:rPr>
              <a:t>研究成果总结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9A093D-E2E6-477F-9115-D9686784E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6921"/>
            <a:ext cx="10515600" cy="5418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(1) </a:t>
            </a:r>
            <a:r>
              <a:rPr lang="zh-CN" altLang="en-US" dirty="0"/>
              <a:t>规模化电商网红数据测量与融合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(2) </a:t>
            </a:r>
            <a:r>
              <a:rPr lang="zh-CN" altLang="en-US" dirty="0"/>
              <a:t>首次构建了刻画网红营销行为的特征工程，得到</a:t>
            </a:r>
            <a:r>
              <a:rPr lang="en-US" altLang="zh-CN" b="1" dirty="0">
                <a:solidFill>
                  <a:srgbClr val="4472C4"/>
                </a:solidFill>
              </a:rPr>
              <a:t>41</a:t>
            </a:r>
            <a:r>
              <a:rPr lang="zh-CN" altLang="en-US" dirty="0"/>
              <a:t>个社交特征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(3) </a:t>
            </a:r>
            <a:r>
              <a:rPr lang="zh-CN" altLang="en-US" dirty="0"/>
              <a:t>首次构建了基于社交特征的电商网红销量水平评估模型，模型精确率达</a:t>
            </a:r>
            <a:r>
              <a:rPr lang="en-US" altLang="zh-CN" b="1" dirty="0">
                <a:solidFill>
                  <a:srgbClr val="4472C4"/>
                </a:solidFill>
              </a:rPr>
              <a:t>0.83</a:t>
            </a:r>
          </a:p>
          <a:p>
            <a:pPr marL="0" indent="0">
              <a:buNone/>
            </a:pPr>
            <a:endParaRPr lang="en-US" altLang="zh-CN" b="1" dirty="0">
              <a:solidFill>
                <a:srgbClr val="4472C4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(4) </a:t>
            </a:r>
            <a:r>
              <a:rPr lang="zh-CN" altLang="en-US" dirty="0"/>
              <a:t>为社交赋能商提供商业化思路</a:t>
            </a:r>
            <a:endParaRPr lang="en-US" altLang="zh-CN" dirty="0"/>
          </a:p>
          <a:p>
            <a:pPr marL="0" indent="0">
              <a:buNone/>
            </a:pPr>
            <a:endParaRPr lang="en-US" altLang="zh-CN" b="1" dirty="0">
              <a:solidFill>
                <a:srgbClr val="4472C4"/>
              </a:solidFill>
            </a:endParaRPr>
          </a:p>
          <a:p>
            <a:pPr marL="0" indent="0">
              <a:buNone/>
            </a:pPr>
            <a:endParaRPr lang="en-US" altLang="zh-CN" sz="2600" dirty="0"/>
          </a:p>
          <a:p>
            <a:pPr marL="0" indent="0">
              <a:buNone/>
            </a:pPr>
            <a:endParaRPr lang="zh-CN" altLang="en-US" sz="26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F84CFA-8774-4854-BED5-1816DA6F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A44D-81F6-44F8-BFCD-CFFB39BCD1D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53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5F8E9-25BE-4780-B1FA-DCB99579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b="1" dirty="0"/>
              <a:t>谢谢各位答辩组老师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3C75A25-3B35-4F6A-8631-40DA176E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A44D-81F6-44F8-BFCD-CFFB39BCD1D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96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DD7147-FDAD-40F0-9524-A3310DF47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2763"/>
            <a:ext cx="9841639" cy="49480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4000" b="1" dirty="0"/>
              <a:t>研究电商网红的意义</a:t>
            </a:r>
            <a:endParaRPr lang="en-US" altLang="zh-CN" sz="4000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3200" dirty="0"/>
              <a:t>电商网红社交行为和商业能力的刻画及评估有助于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	1. </a:t>
            </a:r>
            <a:r>
              <a:rPr lang="zh-CN" altLang="en-US" sz="3200" dirty="0"/>
              <a:t>探索</a:t>
            </a:r>
            <a:r>
              <a:rPr lang="zh-CN" altLang="en-US" sz="3200" b="1" dirty="0">
                <a:solidFill>
                  <a:srgbClr val="4472C4"/>
                </a:solidFill>
              </a:rPr>
              <a:t>跨平台测量分析</a:t>
            </a:r>
            <a:r>
              <a:rPr lang="zh-CN" altLang="en-US" sz="3200" dirty="0"/>
              <a:t>方法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	2. </a:t>
            </a:r>
            <a:r>
              <a:rPr lang="zh-CN" altLang="en-US" sz="3200" dirty="0"/>
              <a:t>理解</a:t>
            </a:r>
            <a:r>
              <a:rPr lang="zh-CN" altLang="en-US" sz="3200" b="1" dirty="0">
                <a:solidFill>
                  <a:srgbClr val="4472C4"/>
                </a:solidFill>
              </a:rPr>
              <a:t>社交商业化经济</a:t>
            </a:r>
            <a:r>
              <a:rPr lang="zh-CN" altLang="en-US" sz="3200" dirty="0"/>
              <a:t>模式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	3. </a:t>
            </a:r>
            <a:r>
              <a:rPr lang="zh-CN" altLang="en-US" sz="3200" dirty="0"/>
              <a:t>优化</a:t>
            </a:r>
            <a:r>
              <a:rPr lang="zh-CN" altLang="en-US" sz="3200" b="1" dirty="0">
                <a:solidFill>
                  <a:srgbClr val="4472C4"/>
                </a:solidFill>
              </a:rPr>
              <a:t>商业化社交行为</a:t>
            </a:r>
            <a:r>
              <a:rPr lang="zh-CN" altLang="en-US" sz="3200" dirty="0"/>
              <a:t>策略</a:t>
            </a:r>
            <a:endParaRPr lang="en-US" altLang="zh-CN" sz="32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D8D9AEA-7A97-4609-88AD-3DA057D00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A44D-81F6-44F8-BFCD-CFFB39BCD1D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64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4CBFB-E947-44EF-A562-1B54F95A1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zh-CN" altLang="en-US" sz="4000" b="1" dirty="0">
                <a:latin typeface="+mn-lt"/>
                <a:ea typeface="+mn-ea"/>
                <a:cs typeface="+mn-cs"/>
              </a:rPr>
              <a:t>研究现状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9A21A8F-112E-4C7A-BFD6-551408E66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0988"/>
            <a:ext cx="10515600" cy="4188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只有</a:t>
            </a:r>
            <a:r>
              <a:rPr lang="zh-CN" altLang="en-US" b="1" dirty="0">
                <a:solidFill>
                  <a:srgbClr val="4472C4"/>
                </a:solidFill>
              </a:rPr>
              <a:t>有限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4472C4"/>
                </a:solidFill>
              </a:rPr>
              <a:t>商业案例分析</a:t>
            </a:r>
            <a:r>
              <a:rPr lang="zh-CN" altLang="en-US" dirty="0"/>
              <a:t>和</a:t>
            </a:r>
            <a:r>
              <a:rPr lang="zh-CN" altLang="en-US" b="1" dirty="0">
                <a:solidFill>
                  <a:srgbClr val="4472C4"/>
                </a:solidFill>
              </a:rPr>
              <a:t>定性</a:t>
            </a:r>
            <a:r>
              <a:rPr lang="zh-CN" altLang="en-US" dirty="0"/>
              <a:t>概念层面讨论</a:t>
            </a:r>
            <a:endParaRPr lang="en-US" altLang="zh-CN" dirty="0"/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b="1" dirty="0">
                <a:solidFill>
                  <a:srgbClr val="4472C4"/>
                </a:solidFill>
              </a:rPr>
              <a:t>没有</a:t>
            </a:r>
            <a:r>
              <a:rPr lang="zh-CN" altLang="en-US" dirty="0"/>
              <a:t>基于</a:t>
            </a:r>
            <a:r>
              <a:rPr lang="zh-CN" altLang="en-US" b="1" dirty="0">
                <a:solidFill>
                  <a:srgbClr val="4472C4"/>
                </a:solidFill>
              </a:rPr>
              <a:t>实际测量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4472C4"/>
                </a:solidFill>
              </a:rPr>
              <a:t>规模化分析</a:t>
            </a:r>
            <a:endParaRPr lang="en-US" altLang="zh-CN" b="1" dirty="0">
              <a:solidFill>
                <a:srgbClr val="4472C4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b="1" dirty="0">
                <a:solidFill>
                  <a:srgbClr val="4472C4"/>
                </a:solidFill>
              </a:rPr>
              <a:t>缺乏</a:t>
            </a:r>
            <a:r>
              <a:rPr lang="zh-CN" altLang="en-US" dirty="0"/>
              <a:t>对网红的</a:t>
            </a:r>
            <a:r>
              <a:rPr lang="zh-CN" altLang="en-US" b="1" dirty="0">
                <a:solidFill>
                  <a:srgbClr val="4472C4"/>
                </a:solidFill>
              </a:rPr>
              <a:t>行为特征</a:t>
            </a:r>
            <a:r>
              <a:rPr lang="zh-CN" altLang="en-US" dirty="0"/>
              <a:t>一般规律的</a:t>
            </a:r>
            <a:r>
              <a:rPr lang="zh-CN" altLang="en-US" b="1" dirty="0">
                <a:solidFill>
                  <a:srgbClr val="4472C4"/>
                </a:solidFill>
              </a:rPr>
              <a:t>刻画</a:t>
            </a:r>
            <a:endParaRPr lang="en-US" altLang="zh-CN" b="1" dirty="0">
              <a:solidFill>
                <a:srgbClr val="4472C4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 </a:t>
            </a:r>
            <a:r>
              <a:rPr lang="zh-CN" altLang="en-US" b="1" dirty="0">
                <a:solidFill>
                  <a:srgbClr val="4472C4"/>
                </a:solidFill>
              </a:rPr>
              <a:t>缺乏</a:t>
            </a:r>
            <a:r>
              <a:rPr lang="zh-CN" altLang="en-US" dirty="0"/>
              <a:t>跨平台的关系</a:t>
            </a:r>
            <a:r>
              <a:rPr lang="zh-CN" altLang="en-US" b="1" dirty="0">
                <a:solidFill>
                  <a:srgbClr val="4472C4"/>
                </a:solidFill>
              </a:rPr>
              <a:t>建模</a:t>
            </a:r>
            <a:r>
              <a:rPr lang="zh-CN" altLang="en-US" dirty="0"/>
              <a:t>分析</a:t>
            </a:r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E77F6B2-FD45-40DC-ADB3-0036EA693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A44D-81F6-44F8-BFCD-CFFB39BCD1D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86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530F6-6DD4-433F-8DFC-824C42DC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zh-CN" altLang="en-US" sz="4000" b="1" dirty="0">
                <a:latin typeface="+mn-lt"/>
                <a:ea typeface="+mn-ea"/>
                <a:cs typeface="+mn-cs"/>
              </a:rPr>
              <a:t>本文的工作</a:t>
            </a:r>
            <a:endParaRPr lang="en-US" altLang="zh-CN" sz="40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DD7147-FDAD-40F0-9524-A3310DF47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研究</a:t>
            </a:r>
            <a:r>
              <a:rPr lang="zh-CN" altLang="en-US" b="1" dirty="0">
                <a:solidFill>
                  <a:srgbClr val="4472C4"/>
                </a:solidFill>
              </a:rPr>
              <a:t>电商网红微博社交特征对淘宝销量的影响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b="1" dirty="0">
                <a:solidFill>
                  <a:srgbClr val="4472C4"/>
                </a:solidFill>
              </a:rPr>
              <a:t>融合</a:t>
            </a:r>
            <a:r>
              <a:rPr lang="zh-CN" altLang="en-US" dirty="0"/>
              <a:t>微博和淘宝数据，</a:t>
            </a:r>
            <a:r>
              <a:rPr lang="zh-CN" altLang="en-US" b="1" dirty="0">
                <a:solidFill>
                  <a:srgbClr val="4472C4"/>
                </a:solidFill>
              </a:rPr>
              <a:t>规模化</a:t>
            </a:r>
            <a:r>
              <a:rPr lang="zh-CN" altLang="en-US" dirty="0"/>
              <a:t>追踪电商网红跨平台行为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挖掘电商网红</a:t>
            </a:r>
            <a:r>
              <a:rPr lang="zh-CN" altLang="en-US" b="1" dirty="0">
                <a:solidFill>
                  <a:srgbClr val="4472C4"/>
                </a:solidFill>
              </a:rPr>
              <a:t>社交行为特点</a:t>
            </a:r>
            <a:r>
              <a:rPr lang="zh-CN" altLang="en-US" dirty="0"/>
              <a:t>，构建电商网红</a:t>
            </a:r>
            <a:r>
              <a:rPr lang="zh-CN" altLang="en-US" b="1" dirty="0">
                <a:solidFill>
                  <a:srgbClr val="4472C4"/>
                </a:solidFill>
              </a:rPr>
              <a:t>社交特征</a:t>
            </a:r>
            <a:endParaRPr lang="en-US" altLang="zh-CN" b="1" dirty="0">
              <a:solidFill>
                <a:srgbClr val="4472C4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构建电商网红</a:t>
            </a:r>
            <a:r>
              <a:rPr lang="zh-CN" altLang="en-US" b="1" dirty="0">
                <a:solidFill>
                  <a:srgbClr val="4472C4"/>
                </a:solidFill>
              </a:rPr>
              <a:t>销量估计模型</a:t>
            </a:r>
            <a:r>
              <a:rPr lang="zh-CN" altLang="en-US" dirty="0"/>
              <a:t>，发现</a:t>
            </a:r>
            <a:r>
              <a:rPr lang="zh-CN" altLang="en-US" b="1" dirty="0">
                <a:solidFill>
                  <a:srgbClr val="4472C4"/>
                </a:solidFill>
              </a:rPr>
              <a:t>关键特征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AFFAC8-D030-427A-8F2C-627C97B6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A44D-81F6-44F8-BFCD-CFFB39BCD1D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06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5F8E9-25BE-4780-B1FA-DCB99579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zh-CN" altLang="en-US" sz="4000" b="1" dirty="0">
                <a:latin typeface="+mn-lt"/>
                <a:ea typeface="+mn-ea"/>
                <a:cs typeface="+mn-cs"/>
              </a:rPr>
              <a:t>电商网红社交与销量数据的获取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C05B0AB-7878-4724-9DC0-FC9BEC83E819}"/>
              </a:ext>
            </a:extLst>
          </p:cNvPr>
          <p:cNvSpPr txBox="1"/>
          <p:nvPr/>
        </p:nvSpPr>
        <p:spPr>
          <a:xfrm>
            <a:off x="838200" y="1917378"/>
            <a:ext cx="1107699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200" dirty="0"/>
          </a:p>
          <a:p>
            <a:r>
              <a:rPr lang="en-US" altLang="zh-CN" sz="3200" dirty="0"/>
              <a:t>1.</a:t>
            </a:r>
            <a:r>
              <a:rPr lang="zh-CN" altLang="en-US" sz="3200" b="1" dirty="0">
                <a:solidFill>
                  <a:srgbClr val="4472C4"/>
                </a:solidFill>
              </a:rPr>
              <a:t>电商网红名单</a:t>
            </a:r>
            <a:r>
              <a:rPr lang="zh-CN" altLang="en-US" sz="3200" dirty="0"/>
              <a:t>获取困难</a:t>
            </a:r>
            <a:endParaRPr lang="en-US" altLang="zh-CN" sz="3200" dirty="0"/>
          </a:p>
          <a:p>
            <a:r>
              <a:rPr lang="en-US" altLang="zh-CN" sz="3200" dirty="0"/>
              <a:t>	</a:t>
            </a:r>
            <a:r>
              <a:rPr lang="zh-CN" altLang="en-US" sz="2400" b="1" dirty="0">
                <a:solidFill>
                  <a:srgbClr val="4472C4"/>
                </a:solidFill>
              </a:rPr>
              <a:t>识别电商网红困难</a:t>
            </a:r>
            <a:r>
              <a:rPr lang="zh-CN" altLang="en-US" sz="2400" dirty="0"/>
              <a:t>，在微博平台和淘宝平台均</a:t>
            </a:r>
            <a:r>
              <a:rPr lang="zh-CN" altLang="en-US" sz="2400" b="1" dirty="0">
                <a:solidFill>
                  <a:srgbClr val="4472C4"/>
                </a:solidFill>
              </a:rPr>
              <a:t>没有</a:t>
            </a:r>
            <a:r>
              <a:rPr lang="zh-CN" altLang="en-US" sz="2400" dirty="0"/>
              <a:t>统一的</a:t>
            </a:r>
            <a:r>
              <a:rPr lang="zh-CN" altLang="en-US" sz="2400" b="1" dirty="0">
                <a:solidFill>
                  <a:srgbClr val="4472C4"/>
                </a:solidFill>
              </a:rPr>
              <a:t>识别标志</a:t>
            </a:r>
            <a:endParaRPr lang="en-US" altLang="zh-CN" sz="2400" b="1" dirty="0">
              <a:solidFill>
                <a:srgbClr val="4472C4"/>
              </a:solidFill>
            </a:endParaRPr>
          </a:p>
          <a:p>
            <a:endParaRPr lang="en-US" altLang="zh-CN" sz="3200" b="1" dirty="0">
              <a:solidFill>
                <a:srgbClr val="4472C4"/>
              </a:solidFill>
            </a:endParaRPr>
          </a:p>
          <a:p>
            <a:endParaRPr lang="en-US" altLang="zh-CN" sz="3200" dirty="0"/>
          </a:p>
          <a:p>
            <a:r>
              <a:rPr lang="en-US" altLang="zh-CN" sz="3200" dirty="0"/>
              <a:t>2.</a:t>
            </a:r>
            <a:r>
              <a:rPr lang="zh-CN" altLang="en-US" sz="3200" dirty="0"/>
              <a:t>实现</a:t>
            </a:r>
            <a:r>
              <a:rPr lang="zh-CN" altLang="en-US" sz="3200" b="1" dirty="0">
                <a:solidFill>
                  <a:srgbClr val="4472C4"/>
                </a:solidFill>
              </a:rPr>
              <a:t>高效稳定</a:t>
            </a:r>
            <a:r>
              <a:rPr lang="zh-CN" altLang="en-US" sz="3200" dirty="0"/>
              <a:t>的</a:t>
            </a:r>
            <a:r>
              <a:rPr lang="zh-CN" altLang="en-US" sz="3200" b="1" dirty="0">
                <a:solidFill>
                  <a:srgbClr val="4472C4"/>
                </a:solidFill>
              </a:rPr>
              <a:t>爬虫</a:t>
            </a:r>
            <a:r>
              <a:rPr lang="zh-CN" altLang="en-US" sz="3200" dirty="0"/>
              <a:t>困难</a:t>
            </a:r>
            <a:endParaRPr lang="en-US" altLang="zh-CN" sz="3200" dirty="0"/>
          </a:p>
          <a:p>
            <a:r>
              <a:rPr lang="en-US" altLang="zh-CN" sz="3200" dirty="0"/>
              <a:t>	</a:t>
            </a:r>
            <a:r>
              <a:rPr lang="zh-CN" altLang="en-US" sz="2400" dirty="0"/>
              <a:t>微博和淘宝的</a:t>
            </a:r>
            <a:r>
              <a:rPr lang="zh-CN" altLang="en-US" sz="2400" b="1" dirty="0">
                <a:solidFill>
                  <a:srgbClr val="4472C4"/>
                </a:solidFill>
              </a:rPr>
              <a:t>反爬</a:t>
            </a:r>
            <a:r>
              <a:rPr lang="zh-CN" altLang="en-US" sz="2400" dirty="0"/>
              <a:t>机制</a:t>
            </a:r>
            <a:r>
              <a:rPr lang="zh-CN" altLang="en-US" sz="2400" b="1" dirty="0">
                <a:solidFill>
                  <a:srgbClr val="4472C4"/>
                </a:solidFill>
              </a:rPr>
              <a:t>日益完善</a:t>
            </a:r>
            <a:r>
              <a:rPr lang="zh-CN" altLang="en-US" sz="2400" dirty="0"/>
              <a:t>，需要研究微博站点</a:t>
            </a:r>
            <a:r>
              <a:rPr lang="zh-CN" altLang="en-US" sz="2400" b="1" dirty="0">
                <a:solidFill>
                  <a:srgbClr val="4472C4"/>
                </a:solidFill>
              </a:rPr>
              <a:t>源码</a:t>
            </a:r>
            <a:r>
              <a:rPr lang="zh-CN" altLang="en-US" sz="2400" dirty="0"/>
              <a:t>才能设计出爬虫</a:t>
            </a:r>
            <a:endParaRPr lang="en-US" altLang="zh-CN" sz="32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88DBDD-DB77-4D25-8BA0-DF392B99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A44D-81F6-44F8-BFCD-CFFB39BCD1D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26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CB84B356-F954-4D86-A147-0CADFB975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zh-CN" altLang="en-US" sz="4000" b="1" dirty="0">
                <a:latin typeface="+mn-lt"/>
                <a:ea typeface="+mn-ea"/>
                <a:cs typeface="+mn-cs"/>
              </a:rPr>
              <a:t>电商网红名单获取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B16EB31-0AC9-4724-B195-BE2BCC1157DB}"/>
              </a:ext>
            </a:extLst>
          </p:cNvPr>
          <p:cNvSpPr txBox="1"/>
          <p:nvPr/>
        </p:nvSpPr>
        <p:spPr>
          <a:xfrm>
            <a:off x="838199" y="1859406"/>
            <a:ext cx="1107699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1.</a:t>
            </a:r>
            <a:r>
              <a:rPr lang="zh-CN" altLang="en-US" sz="3200" dirty="0"/>
              <a:t>电商网红名单要求</a:t>
            </a:r>
            <a:endParaRPr lang="en-US" altLang="zh-CN" sz="3200" dirty="0"/>
          </a:p>
          <a:p>
            <a:r>
              <a:rPr lang="en-US" altLang="zh-CN" sz="3200" dirty="0"/>
              <a:t>	</a:t>
            </a:r>
            <a:r>
              <a:rPr lang="zh-CN" altLang="en-US" sz="2400" dirty="0"/>
              <a:t>代表性：在</a:t>
            </a:r>
            <a:r>
              <a:rPr lang="zh-CN" altLang="en-US" sz="2400" b="1" dirty="0">
                <a:solidFill>
                  <a:srgbClr val="4472C4"/>
                </a:solidFill>
              </a:rPr>
              <a:t>微博</a:t>
            </a:r>
            <a:r>
              <a:rPr lang="zh-CN" altLang="en-US" sz="2400" dirty="0"/>
              <a:t>营销，在</a:t>
            </a:r>
            <a:r>
              <a:rPr lang="zh-CN" altLang="en-US" sz="2400" b="1" dirty="0">
                <a:solidFill>
                  <a:srgbClr val="4472C4"/>
                </a:solidFill>
              </a:rPr>
              <a:t>淘宝</a:t>
            </a:r>
            <a:r>
              <a:rPr lang="zh-CN" altLang="en-US" sz="2400" dirty="0"/>
              <a:t>售卖商品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b="1" dirty="0">
                <a:solidFill>
                  <a:srgbClr val="4472C4"/>
                </a:solidFill>
              </a:rPr>
              <a:t>样本种类丰富</a:t>
            </a:r>
            <a:r>
              <a:rPr lang="zh-CN" altLang="en-US" sz="2400" dirty="0"/>
              <a:t>：粉丝量、销量区分度大的样本</a:t>
            </a:r>
            <a:endParaRPr lang="en-US" altLang="zh-CN" sz="2400" dirty="0"/>
          </a:p>
          <a:p>
            <a:endParaRPr lang="en-US" altLang="zh-CN" sz="3200" dirty="0"/>
          </a:p>
          <a:p>
            <a:r>
              <a:rPr lang="en-US" altLang="zh-CN" sz="3200" dirty="0"/>
              <a:t>2.</a:t>
            </a:r>
            <a:r>
              <a:rPr lang="zh-CN" altLang="en-US" sz="3200" dirty="0"/>
              <a:t>本研究的获取方法</a:t>
            </a:r>
            <a:endParaRPr lang="en-US" altLang="zh-CN" sz="3200" dirty="0"/>
          </a:p>
          <a:p>
            <a:r>
              <a:rPr lang="en-US" altLang="zh-CN" sz="3200" dirty="0"/>
              <a:t>	</a:t>
            </a:r>
            <a:r>
              <a:rPr lang="zh-CN" altLang="en-US" sz="2400" dirty="0"/>
              <a:t>爬取微博红</a:t>
            </a:r>
            <a:r>
              <a:rPr lang="en-US" altLang="zh-CN" sz="2400" dirty="0"/>
              <a:t>v</a:t>
            </a:r>
            <a:r>
              <a:rPr lang="zh-CN" altLang="en-US" sz="2400" dirty="0"/>
              <a:t>认证用户名单</a:t>
            </a:r>
            <a:r>
              <a:rPr lang="zh-CN" altLang="en-US" sz="3200" dirty="0"/>
              <a:t>，</a:t>
            </a:r>
            <a:r>
              <a:rPr lang="zh-CN" altLang="en-US" sz="2400" dirty="0"/>
              <a:t>结合多方公开</a:t>
            </a:r>
            <a:r>
              <a:rPr lang="zh-CN" altLang="en-US" sz="2400" b="1" dirty="0">
                <a:solidFill>
                  <a:srgbClr val="4472C4"/>
                </a:solidFill>
              </a:rPr>
              <a:t>数据报告</a:t>
            </a:r>
            <a:r>
              <a:rPr lang="zh-CN" altLang="en-US" sz="2400" dirty="0"/>
              <a:t>，得到</a:t>
            </a:r>
            <a:r>
              <a:rPr lang="en-US" altLang="zh-CN" sz="2400" dirty="0"/>
              <a:t>144</a:t>
            </a:r>
            <a:r>
              <a:rPr lang="zh-CN" altLang="en-US" sz="2400" dirty="0"/>
              <a:t>位初始电商网红名单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爬取</a:t>
            </a:r>
            <a:r>
              <a:rPr lang="en-US" altLang="zh-CN" sz="2400" dirty="0"/>
              <a:t>144</a:t>
            </a:r>
            <a:r>
              <a:rPr lang="zh-CN" altLang="en-US" sz="2400" dirty="0"/>
              <a:t>位电商网红的微博主页，</a:t>
            </a:r>
            <a:r>
              <a:rPr lang="zh-CN" altLang="en-US" sz="2400" b="1" dirty="0">
                <a:solidFill>
                  <a:srgbClr val="4472C4"/>
                </a:solidFill>
              </a:rPr>
              <a:t>提取</a:t>
            </a:r>
            <a:r>
              <a:rPr lang="zh-CN" altLang="en-US" sz="2400" dirty="0"/>
              <a:t>微博内容中的</a:t>
            </a:r>
            <a:r>
              <a:rPr lang="zh-CN" altLang="en-US" sz="2400" b="1" dirty="0">
                <a:solidFill>
                  <a:srgbClr val="4472C4"/>
                </a:solidFill>
              </a:rPr>
              <a:t>淘宝链接</a:t>
            </a:r>
            <a:endParaRPr lang="en-US" altLang="zh-CN" sz="2400" b="1" dirty="0">
              <a:solidFill>
                <a:srgbClr val="4472C4"/>
              </a:solidFill>
            </a:endParaRPr>
          </a:p>
          <a:p>
            <a:r>
              <a:rPr lang="en-US" altLang="zh-CN" sz="2400" dirty="0"/>
              <a:t>	</a:t>
            </a:r>
            <a:r>
              <a:rPr lang="zh-CN" altLang="en-US" sz="2400" b="1" dirty="0">
                <a:solidFill>
                  <a:srgbClr val="4472C4"/>
                </a:solidFill>
              </a:rPr>
              <a:t>人工筛查</a:t>
            </a:r>
            <a:r>
              <a:rPr lang="zh-CN" altLang="en-US" sz="2400" dirty="0"/>
              <a:t>淘宝链接的有效性，最后得到</a:t>
            </a:r>
            <a:r>
              <a:rPr lang="en-US" altLang="zh-CN" sz="2400" b="1" dirty="0">
                <a:solidFill>
                  <a:srgbClr val="4472C4"/>
                </a:solidFill>
              </a:rPr>
              <a:t>108</a:t>
            </a:r>
            <a:r>
              <a:rPr lang="zh-CN" altLang="en-US" sz="2400" b="1" dirty="0">
                <a:solidFill>
                  <a:srgbClr val="4472C4"/>
                </a:solidFill>
              </a:rPr>
              <a:t>位</a:t>
            </a:r>
            <a:r>
              <a:rPr lang="zh-CN" altLang="en-US" sz="2400" dirty="0"/>
              <a:t>有效电商网红名单</a:t>
            </a:r>
            <a:endParaRPr lang="en-US" altLang="zh-CN" sz="32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BA8BF20-954E-45B6-A89C-01ADA167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A44D-81F6-44F8-BFCD-CFFB39BCD1DD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BD1A94-BCAF-475F-A633-F9275F6A9D44}"/>
              </a:ext>
            </a:extLst>
          </p:cNvPr>
          <p:cNvSpPr txBox="1"/>
          <p:nvPr/>
        </p:nvSpPr>
        <p:spPr>
          <a:xfrm>
            <a:off x="8657641" y="2401980"/>
            <a:ext cx="3257551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淘宝活跃用户：</a:t>
            </a:r>
            <a:r>
              <a:rPr lang="en-US" altLang="zh-CN" sz="2400" b="1" dirty="0">
                <a:solidFill>
                  <a:srgbClr val="4472C4"/>
                </a:solidFill>
              </a:rPr>
              <a:t>6</a:t>
            </a:r>
            <a:r>
              <a:rPr lang="zh-CN" altLang="en-US" sz="2400" b="1" dirty="0">
                <a:solidFill>
                  <a:srgbClr val="4472C4"/>
                </a:solidFill>
              </a:rPr>
              <a:t>亿</a:t>
            </a:r>
            <a:endParaRPr lang="en-US" altLang="zh-CN" sz="2400" b="1" dirty="0">
              <a:solidFill>
                <a:srgbClr val="4472C4"/>
              </a:solidFill>
            </a:endParaRPr>
          </a:p>
          <a:p>
            <a:r>
              <a:rPr lang="zh-CN" altLang="en-US" sz="2400" dirty="0"/>
              <a:t>微博活跃用户：</a:t>
            </a:r>
            <a:r>
              <a:rPr lang="en-US" altLang="zh-CN" sz="2400" b="1" dirty="0">
                <a:solidFill>
                  <a:srgbClr val="4472C4"/>
                </a:solidFill>
              </a:rPr>
              <a:t>5</a:t>
            </a:r>
            <a:r>
              <a:rPr lang="zh-CN" altLang="en-US" sz="2400" b="1" dirty="0">
                <a:solidFill>
                  <a:srgbClr val="4472C4"/>
                </a:solidFill>
              </a:rPr>
              <a:t>亿</a:t>
            </a:r>
          </a:p>
        </p:txBody>
      </p:sp>
    </p:spTree>
    <p:extLst>
      <p:ext uri="{BB962C8B-B14F-4D97-AF65-F5344CB8AC3E}">
        <p14:creationId xmlns:p14="http://schemas.microsoft.com/office/powerpoint/2010/main" val="161894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CB84B356-F954-4D86-A147-0CADFB975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zh-CN" altLang="en-US" sz="4000" b="1" dirty="0">
                <a:latin typeface="+mn-lt"/>
                <a:ea typeface="+mn-ea"/>
                <a:cs typeface="+mn-cs"/>
              </a:rPr>
              <a:t>电商网红名单有效性验证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CC62814-2270-48AD-A15E-487EA794A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934082"/>
              </p:ext>
            </p:extLst>
          </p:nvPr>
        </p:nvGraphicFramePr>
        <p:xfrm>
          <a:off x="3439186" y="2800956"/>
          <a:ext cx="5313627" cy="322515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771209">
                  <a:extLst>
                    <a:ext uri="{9D8B030D-6E8A-4147-A177-3AD203B41FA5}">
                      <a16:colId xmlns:a16="http://schemas.microsoft.com/office/drawing/2014/main" val="1188989274"/>
                    </a:ext>
                  </a:extLst>
                </a:gridCol>
                <a:gridCol w="1771209">
                  <a:extLst>
                    <a:ext uri="{9D8B030D-6E8A-4147-A177-3AD203B41FA5}">
                      <a16:colId xmlns:a16="http://schemas.microsoft.com/office/drawing/2014/main" val="3849637967"/>
                    </a:ext>
                  </a:extLst>
                </a:gridCol>
                <a:gridCol w="1771209">
                  <a:extLst>
                    <a:ext uri="{9D8B030D-6E8A-4147-A177-3AD203B41FA5}">
                      <a16:colId xmlns:a16="http://schemas.microsoft.com/office/drawing/2014/main" val="1106472797"/>
                    </a:ext>
                  </a:extLst>
                </a:gridCol>
              </a:tblGrid>
              <a:tr h="403144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 </a:t>
                      </a:r>
                      <a:endParaRPr lang="zh-CN" sz="2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671" marR="54671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销量</a:t>
                      </a:r>
                      <a:endParaRPr lang="zh-CN" sz="2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671" marR="54671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100" kern="100" dirty="0">
                          <a:effectLst/>
                        </a:rPr>
                        <a:t>粉丝量</a:t>
                      </a:r>
                      <a:endParaRPr lang="zh-CN" sz="2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671" marR="54671" marT="0" marB="0" anchor="ctr"/>
                </a:tc>
                <a:extLst>
                  <a:ext uri="{0D108BD9-81ED-4DB2-BD59-A6C34878D82A}">
                    <a16:rowId xmlns:a16="http://schemas.microsoft.com/office/drawing/2014/main" val="3557493052"/>
                  </a:ext>
                </a:extLst>
              </a:tr>
              <a:tr h="403144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100" kern="100" dirty="0">
                          <a:effectLst/>
                        </a:rPr>
                        <a:t>平均值</a:t>
                      </a:r>
                      <a:endParaRPr lang="zh-CN" sz="2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671" marR="54671" marT="0" marB="0" anchor="ctr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43118</a:t>
                      </a:r>
                      <a:endParaRPr lang="zh-CN" altLang="en-US" sz="2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671" marR="54671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1606223</a:t>
                      </a:r>
                      <a:endParaRPr lang="zh-CN" sz="2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671" marR="54671" marT="0" marB="0" anchor="ctr"/>
                </a:tc>
                <a:extLst>
                  <a:ext uri="{0D108BD9-81ED-4DB2-BD59-A6C34878D82A}">
                    <a16:rowId xmlns:a16="http://schemas.microsoft.com/office/drawing/2014/main" val="4000703540"/>
                  </a:ext>
                </a:extLst>
              </a:tr>
              <a:tr h="403144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100" kern="100" dirty="0">
                          <a:effectLst/>
                        </a:rPr>
                        <a:t>标准差</a:t>
                      </a:r>
                      <a:endParaRPr lang="zh-CN" sz="2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671" marR="54671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76141</a:t>
                      </a:r>
                      <a:endParaRPr lang="zh-CN" sz="2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671" marR="54671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1614619</a:t>
                      </a:r>
                      <a:endParaRPr lang="zh-CN" sz="2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671" marR="54671" marT="0" marB="0" anchor="ctr"/>
                </a:tc>
                <a:extLst>
                  <a:ext uri="{0D108BD9-81ED-4DB2-BD59-A6C34878D82A}">
                    <a16:rowId xmlns:a16="http://schemas.microsoft.com/office/drawing/2014/main" val="402108071"/>
                  </a:ext>
                </a:extLst>
              </a:tr>
              <a:tr h="403144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100" kern="100" dirty="0">
                          <a:effectLst/>
                        </a:rPr>
                        <a:t>最小值</a:t>
                      </a:r>
                      <a:endParaRPr lang="zh-CN" sz="2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671" marR="54671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143</a:t>
                      </a:r>
                      <a:endParaRPr lang="zh-CN" sz="2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671" marR="54671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11725</a:t>
                      </a:r>
                      <a:endParaRPr lang="zh-CN" sz="2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671" marR="54671" marT="0" marB="0" anchor="ctr"/>
                </a:tc>
                <a:extLst>
                  <a:ext uri="{0D108BD9-81ED-4DB2-BD59-A6C34878D82A}">
                    <a16:rowId xmlns:a16="http://schemas.microsoft.com/office/drawing/2014/main" val="1246970652"/>
                  </a:ext>
                </a:extLst>
              </a:tr>
              <a:tr h="403144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100" kern="100" dirty="0">
                          <a:effectLst/>
                        </a:rPr>
                        <a:t>第一四分位</a:t>
                      </a:r>
                      <a:endParaRPr lang="zh-CN" sz="2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671" marR="54671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4170</a:t>
                      </a:r>
                      <a:endParaRPr lang="zh-CN" sz="2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671" marR="54671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518297</a:t>
                      </a:r>
                      <a:endParaRPr lang="zh-CN" sz="2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671" marR="54671" marT="0" marB="0" anchor="ctr"/>
                </a:tc>
                <a:extLst>
                  <a:ext uri="{0D108BD9-81ED-4DB2-BD59-A6C34878D82A}">
                    <a16:rowId xmlns:a16="http://schemas.microsoft.com/office/drawing/2014/main" val="2863525031"/>
                  </a:ext>
                </a:extLst>
              </a:tr>
              <a:tr h="403144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100" kern="100" dirty="0">
                          <a:effectLst/>
                        </a:rPr>
                        <a:t>中位数</a:t>
                      </a:r>
                      <a:endParaRPr lang="zh-CN" sz="2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671" marR="54671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10801</a:t>
                      </a:r>
                      <a:endParaRPr lang="zh-CN" sz="2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671" marR="54671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1004896</a:t>
                      </a:r>
                      <a:endParaRPr lang="zh-CN" sz="2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671" marR="54671" marT="0" marB="0" anchor="ctr"/>
                </a:tc>
                <a:extLst>
                  <a:ext uri="{0D108BD9-81ED-4DB2-BD59-A6C34878D82A}">
                    <a16:rowId xmlns:a16="http://schemas.microsoft.com/office/drawing/2014/main" val="627594846"/>
                  </a:ext>
                </a:extLst>
              </a:tr>
              <a:tr h="403144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100" kern="100" dirty="0">
                          <a:effectLst/>
                        </a:rPr>
                        <a:t>第三四分位</a:t>
                      </a:r>
                      <a:endParaRPr lang="zh-CN" sz="2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671" marR="54671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33722</a:t>
                      </a:r>
                      <a:endParaRPr lang="zh-CN" sz="2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671" marR="54671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2107624</a:t>
                      </a:r>
                      <a:endParaRPr lang="zh-CN" sz="2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671" marR="54671" marT="0" marB="0" anchor="ctr"/>
                </a:tc>
                <a:extLst>
                  <a:ext uri="{0D108BD9-81ED-4DB2-BD59-A6C34878D82A}">
                    <a16:rowId xmlns:a16="http://schemas.microsoft.com/office/drawing/2014/main" val="2118664042"/>
                  </a:ext>
                </a:extLst>
              </a:tr>
              <a:tr h="403144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100" kern="100" dirty="0">
                          <a:effectLst/>
                        </a:rPr>
                        <a:t>最大值</a:t>
                      </a:r>
                      <a:endParaRPr lang="zh-CN" sz="2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671" marR="54671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326284</a:t>
                      </a:r>
                      <a:endParaRPr lang="zh-CN" sz="2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671" marR="54671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6738735</a:t>
                      </a:r>
                      <a:endParaRPr lang="zh-CN" sz="2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671" marR="54671" marT="0" marB="0" anchor="ctr"/>
                </a:tc>
                <a:extLst>
                  <a:ext uri="{0D108BD9-81ED-4DB2-BD59-A6C34878D82A}">
                    <a16:rowId xmlns:a16="http://schemas.microsoft.com/office/drawing/2014/main" val="2825079852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67C3A31-1918-4C03-B7C9-5B19B91A9D57}"/>
              </a:ext>
            </a:extLst>
          </p:cNvPr>
          <p:cNvSpPr txBox="1"/>
          <p:nvPr/>
        </p:nvSpPr>
        <p:spPr>
          <a:xfrm>
            <a:off x="838200" y="1750593"/>
            <a:ext cx="11198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108</a:t>
            </a:r>
            <a:r>
              <a:rPr lang="zh-CN" altLang="en-US" sz="2800" dirty="0"/>
              <a:t>位电商网红粉丝量与销量</a:t>
            </a:r>
            <a:r>
              <a:rPr lang="zh-CN" altLang="en-US" sz="2800" b="1" dirty="0">
                <a:solidFill>
                  <a:srgbClr val="4472C4"/>
                </a:solidFill>
              </a:rPr>
              <a:t>分布差异较大</a:t>
            </a:r>
            <a:r>
              <a:rPr lang="zh-CN" altLang="en-US" sz="2800" dirty="0"/>
              <a:t>，</a:t>
            </a:r>
            <a:r>
              <a:rPr lang="zh-CN" altLang="en-US" sz="2800" b="1" dirty="0">
                <a:solidFill>
                  <a:srgbClr val="4472C4"/>
                </a:solidFill>
              </a:rPr>
              <a:t>样本丰富</a:t>
            </a:r>
            <a:r>
              <a:rPr lang="zh-CN" altLang="en-US" sz="2800" dirty="0"/>
              <a:t>，符合研究要求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1949BE8-4856-4359-B3EE-5CB2C2B6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A44D-81F6-44F8-BFCD-CFFB39BCD1D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71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5994</TotalTime>
  <Words>1413</Words>
  <Application>Microsoft Office PowerPoint</Application>
  <PresentationFormat>宽屏</PresentationFormat>
  <Paragraphs>510</Paragraphs>
  <Slides>32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等线</vt:lpstr>
      <vt:lpstr>等线 Light</vt:lpstr>
      <vt:lpstr>Arial</vt:lpstr>
      <vt:lpstr>Cambria Math</vt:lpstr>
      <vt:lpstr>Times New Roman</vt:lpstr>
      <vt:lpstr>Office 主题​​</vt:lpstr>
      <vt:lpstr>电商网红社交行为商业影响的分析与预测 </vt:lpstr>
      <vt:lpstr>PowerPoint 演示文稿</vt:lpstr>
      <vt:lpstr>PowerPoint 演示文稿</vt:lpstr>
      <vt:lpstr>PowerPoint 演示文稿</vt:lpstr>
      <vt:lpstr>研究现状</vt:lpstr>
      <vt:lpstr>本文的工作</vt:lpstr>
      <vt:lpstr>电商网红社交与销量数据的获取</vt:lpstr>
      <vt:lpstr>电商网红名单获取</vt:lpstr>
      <vt:lpstr>电商网红名单有效性验证</vt:lpstr>
      <vt:lpstr>爬取数据</vt:lpstr>
      <vt:lpstr>电商网红行为分析研究现状</vt:lpstr>
      <vt:lpstr>电商网红行为分析</vt:lpstr>
      <vt:lpstr>营销行为分析</vt:lpstr>
      <vt:lpstr>广告行为</vt:lpstr>
      <vt:lpstr>识别广告行为</vt:lpstr>
      <vt:lpstr>广告行为分析与特征构建</vt:lpstr>
      <vt:lpstr>促销行为</vt:lpstr>
      <vt:lpstr>识别促销行为</vt:lpstr>
      <vt:lpstr>促销行为分析与特征构建</vt:lpstr>
      <vt:lpstr>口碑营销行为</vt:lpstr>
      <vt:lpstr>识别口碑营销行为</vt:lpstr>
      <vt:lpstr>口碑营销行为分析</vt:lpstr>
      <vt:lpstr>口碑营销特征</vt:lpstr>
      <vt:lpstr>其他特征</vt:lpstr>
      <vt:lpstr>特征总结</vt:lpstr>
      <vt:lpstr>建立电商网红销量水平模型</vt:lpstr>
      <vt:lpstr>分类器</vt:lpstr>
      <vt:lpstr>对比实验设置</vt:lpstr>
      <vt:lpstr>各分类器性能</vt:lpstr>
      <vt:lpstr>特征重要性排名Top10</vt:lpstr>
      <vt:lpstr>研究成果总结</vt:lpstr>
      <vt:lpstr>谢谢各位答辩组老师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电商网红社交行为商业影响的分析与预测</dc:title>
  <dc:creator>Yee Shen</dc:creator>
  <cp:lastModifiedBy>Yee Shen</cp:lastModifiedBy>
  <cp:revision>184</cp:revision>
  <dcterms:created xsi:type="dcterms:W3CDTF">2019-05-13T14:12:53Z</dcterms:created>
  <dcterms:modified xsi:type="dcterms:W3CDTF">2019-06-20T10:22:43Z</dcterms:modified>
</cp:coreProperties>
</file>