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3" r:id="rId4"/>
    <p:sldId id="283" r:id="rId5"/>
    <p:sldId id="314" r:id="rId6"/>
    <p:sldId id="313" r:id="rId7"/>
    <p:sldId id="301" r:id="rId8"/>
    <p:sldId id="264" r:id="rId9"/>
    <p:sldId id="267" r:id="rId10"/>
    <p:sldId id="303" r:id="rId11"/>
    <p:sldId id="265" r:id="rId12"/>
    <p:sldId id="285" r:id="rId13"/>
    <p:sldId id="305" r:id="rId14"/>
    <p:sldId id="316" r:id="rId15"/>
    <p:sldId id="318" r:id="rId16"/>
    <p:sldId id="312" r:id="rId17"/>
    <p:sldId id="306" r:id="rId18"/>
    <p:sldId id="307" r:id="rId19"/>
    <p:sldId id="266" r:id="rId20"/>
    <p:sldId id="260" r:id="rId21"/>
    <p:sldId id="277" r:id="rId22"/>
    <p:sldId id="292" r:id="rId23"/>
    <p:sldId id="315" r:id="rId24"/>
    <p:sldId id="317" r:id="rId25"/>
    <p:sldId id="320" r:id="rId26"/>
    <p:sldId id="319" r:id="rId27"/>
    <p:sldId id="309" r:id="rId28"/>
    <p:sldId id="294" r:id="rId29"/>
    <p:sldId id="273" r:id="rId30"/>
    <p:sldId id="281" r:id="rId3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uhuan" initials="wy" lastIdx="1" clrIdx="0">
    <p:extLst>
      <p:ext uri="{19B8F6BF-5375-455C-9EA6-DF929625EA0E}">
        <p15:presenceInfo xmlns:p15="http://schemas.microsoft.com/office/powerpoint/2012/main" userId="f02d118f54f7d1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D1121"/>
    <a:srgbClr val="4B649F"/>
    <a:srgbClr val="8CC8DB"/>
    <a:srgbClr val="AADA10"/>
    <a:srgbClr val="D59E15"/>
    <a:srgbClr val="6EA446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5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各位老师好，我是王玉环，我的论文题目是基于深度学习的</a:t>
            </a:r>
            <a:r>
              <a:rPr lang="en-US" altLang="zh-CN" dirty="0"/>
              <a:t>RSSI</a:t>
            </a:r>
            <a:r>
              <a:rPr lang="zh-CN" altLang="en-US" dirty="0"/>
              <a:t>室内指纹定位研究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82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接着采用</a:t>
            </a:r>
            <a:r>
              <a:rPr lang="en-US" altLang="zh-CN" dirty="0" err="1"/>
              <a:t>knn</a:t>
            </a:r>
            <a:r>
              <a:rPr lang="zh-CN" altLang="en-US" dirty="0"/>
              <a:t>算法探究了</a:t>
            </a:r>
            <a:r>
              <a:rPr lang="en-US" altLang="zh-CN" dirty="0"/>
              <a:t>AP</a:t>
            </a:r>
            <a:r>
              <a:rPr lang="zh-CN" altLang="en-US" dirty="0"/>
              <a:t>数量对定位精度的影响，随着</a:t>
            </a:r>
            <a:r>
              <a:rPr lang="en-US" altLang="zh-CN" dirty="0"/>
              <a:t>AP</a:t>
            </a:r>
            <a:r>
              <a:rPr lang="zh-CN" altLang="en-US" dirty="0"/>
              <a:t>个数的增加，定位误差的累计分布函数的收敛速度加快，定位误差的范围逐渐减小，因此在后续的定位实验中均采用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AP</a:t>
            </a:r>
            <a:r>
              <a:rPr lang="zh-CN" altLang="en-US" dirty="0"/>
              <a:t>的数据，表</a:t>
            </a:r>
            <a:r>
              <a:rPr lang="en-US" altLang="zh-CN" dirty="0"/>
              <a:t>1</a:t>
            </a:r>
            <a:r>
              <a:rPr lang="zh-CN" altLang="en-US" dirty="0"/>
              <a:t>是在常用机器学习算法下进行的定位实验，其中</a:t>
            </a:r>
            <a:r>
              <a:rPr lang="en-US" altLang="zh-CN" dirty="0" err="1"/>
              <a:t>knn</a:t>
            </a:r>
            <a:r>
              <a:rPr lang="zh-CN" altLang="en-US" dirty="0"/>
              <a:t>效果较好，为</a:t>
            </a:r>
            <a:r>
              <a:rPr lang="en-US" altLang="zh-CN" dirty="0"/>
              <a:t>1.62m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60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第三部分为基于卷积神经网络的定位研究，以此探讨如何进一步提高定位精度。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3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为方便比较与现有算法的性能，首先在常用的 </a:t>
            </a:r>
            <a:r>
              <a:rPr lang="en-US" altLang="zh-CN" dirty="0"/>
              <a:t>UJI</a:t>
            </a:r>
            <a:r>
              <a:rPr lang="zh-CN" altLang="en-US" dirty="0"/>
              <a:t>公开数据集进行研究。</a:t>
            </a:r>
          </a:p>
          <a:p>
            <a:r>
              <a:rPr lang="zh-CN" altLang="en-US" dirty="0"/>
              <a:t>图中为</a:t>
            </a:r>
            <a:r>
              <a:rPr lang="en-US" altLang="zh-CN" dirty="0"/>
              <a:t>UJI</a:t>
            </a:r>
            <a:r>
              <a:rPr lang="zh-CN" altLang="en-US" dirty="0"/>
              <a:t>数据集的三栋建筑的俯视图，最高为</a:t>
            </a:r>
            <a:r>
              <a:rPr lang="en-US" altLang="zh-CN" dirty="0"/>
              <a:t>5</a:t>
            </a:r>
            <a:r>
              <a:rPr lang="zh-CN" altLang="en-US" dirty="0"/>
              <a:t>层，</a:t>
            </a:r>
            <a:r>
              <a:rPr lang="en-US" altLang="zh-CN" dirty="0"/>
              <a:t>label</a:t>
            </a:r>
            <a:r>
              <a:rPr lang="zh-CN" altLang="en-US" dirty="0"/>
              <a:t>包括建筑物、楼层及经纬度</a:t>
            </a:r>
            <a:endParaRPr lang="en-US" altLang="zh-CN" dirty="0"/>
          </a:p>
          <a:p>
            <a:r>
              <a:rPr lang="zh-CN" altLang="en-US" dirty="0"/>
              <a:t>本节根据输入数据格式的不同共设计了两种定位模型，分别是</a:t>
            </a:r>
            <a:r>
              <a:rPr lang="en-US" altLang="zh-CN" dirty="0"/>
              <a:t>CNN-IMG</a:t>
            </a:r>
            <a:r>
              <a:rPr lang="zh-CN" altLang="en-US" dirty="0"/>
              <a:t>及</a:t>
            </a:r>
            <a:r>
              <a:rPr lang="en-US" altLang="zh-CN" dirty="0"/>
              <a:t>1D-ResNet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638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RSSI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CNN-IMG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，将原来的一维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RSSI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序列重构成二维的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RSSI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图像，颜色的深浅代表信号强弱，白色代表此处未收到某个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图中是由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变化成了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26×20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，右边是基于二维卷积的定位模型，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9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得到建筑物及楼层准确率分别为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87%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，不同图像尺寸的累积分布函数如图所示，其中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52×10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大小的定位性能最佳，为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8.6m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现有论文工作及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CNN-IMG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定位方法，均采用单次信号读数，稳定性差。因此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探究了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RSSI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时间序列对于定位性能的影响。利用连续时间读数，消除由于单次读数而产生的误差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84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时间序列的提取过程如图，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UJI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数据集在同一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处没有足够多的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指纹数据，因此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进行重组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+mn-ea"/>
                <a:ea typeface="+mn-ea"/>
              </a:rPr>
              <a:t>第一步</a:t>
            </a:r>
            <a:r>
              <a:rPr lang="zh-CN" altLang="en-US" sz="1200" kern="100" dirty="0">
                <a:latin typeface="+mn-ea"/>
                <a:cs typeface="Times New Roman" panose="02020603050405020304" pitchFamily="18" charset="0"/>
              </a:rPr>
              <a:t>对覆盖区域进行网格划分，网格过大会导致同一楼层的数据划分到一起，因此最终</a:t>
            </a:r>
            <a:r>
              <a:rPr lang="zh-CN" altLang="en-US" sz="1200" kern="100" dirty="0">
                <a:latin typeface="+mn-ea"/>
                <a:ea typeface="+mn-ea"/>
                <a:cs typeface="Times New Roman" panose="02020603050405020304" pitchFamily="18" charset="0"/>
              </a:rPr>
              <a:t>网格大小为</a:t>
            </a:r>
            <a:r>
              <a:rPr lang="en-US" altLang="zh-CN" sz="1200" kern="100" dirty="0">
                <a:latin typeface="+mn-ea"/>
                <a:ea typeface="+mn-ea"/>
                <a:cs typeface="Times New Roman" panose="02020603050405020304" pitchFamily="18" charset="0"/>
              </a:rPr>
              <a:t>3×3</a:t>
            </a:r>
            <a:r>
              <a:rPr lang="zh-CN" altLang="en-US" sz="1200" kern="100" dirty="0">
                <a:latin typeface="+mn-ea"/>
                <a:ea typeface="+mn-ea"/>
                <a:cs typeface="Times New Roman" panose="02020603050405020304" pitchFamily="18" charset="0"/>
              </a:rPr>
              <a:t>，共</a:t>
            </a:r>
            <a:r>
              <a:rPr lang="en-US" altLang="zh-CN" sz="1200" kern="100" dirty="0">
                <a:latin typeface="+mn-ea"/>
                <a:ea typeface="+mn-ea"/>
                <a:cs typeface="Times New Roman" panose="02020603050405020304" pitchFamily="18" charset="0"/>
              </a:rPr>
              <a:t>133×91</a:t>
            </a:r>
            <a:r>
              <a:rPr lang="zh-CN" altLang="en-US" sz="1200" kern="100" dirty="0">
                <a:latin typeface="+mn-ea"/>
                <a:ea typeface="+mn-ea"/>
                <a:cs typeface="Times New Roman" panose="02020603050405020304" pitchFamily="18" charset="0"/>
              </a:rPr>
              <a:t>网格</a:t>
            </a:r>
            <a:endParaRPr lang="en-US" altLang="zh-CN" sz="12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200" kern="100" dirty="0">
                <a:latin typeface="+mn-ea"/>
                <a:cs typeface="Times New Roman" panose="02020603050405020304" pitchFamily="18" charset="0"/>
              </a:rPr>
              <a:t>第二步按经纬度分配数据所在网格，按时间戳排序，同时检查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建筑物</a:t>
            </a:r>
            <a:r>
              <a:rPr lang="zh-CN" altLang="en-US" sz="1200" kern="100" dirty="0">
                <a:latin typeface="+mn-ea"/>
                <a:cs typeface="Times New Roman" panose="02020603050405020304" pitchFamily="18" charset="0"/>
              </a:rPr>
              <a:t>及楼层</a:t>
            </a:r>
            <a:r>
              <a:rPr lang="zh-CN" altLang="zh-CN" sz="1200" kern="100" dirty="0">
                <a:latin typeface="+mn-ea"/>
                <a:cs typeface="Times New Roman" panose="02020603050405020304" pitchFamily="18" charset="0"/>
              </a:rPr>
              <a:t>索引</a:t>
            </a:r>
            <a:r>
              <a:rPr lang="zh-CN" altLang="en-US" sz="1200" kern="100" dirty="0">
                <a:latin typeface="+mn-ea"/>
                <a:cs typeface="Times New Roman" panose="02020603050405020304" pitchFamily="18" charset="0"/>
              </a:rPr>
              <a:t>是否一致</a:t>
            </a:r>
            <a:endParaRPr lang="en-US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假设该网格中的一组数据为</a:t>
            </a:r>
            <a:r>
              <a:rPr lang="en-US" altLang="zh-CN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20s</a:t>
            </a:r>
            <a:r>
              <a:rPr lang="zh-CN" altLang="en-US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，则每</a:t>
            </a:r>
            <a:r>
              <a:rPr lang="en-US" altLang="zh-CN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10s</a:t>
            </a:r>
            <a:r>
              <a:rPr lang="zh-CN" altLang="en-US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作为一条数据，每隔</a:t>
            </a:r>
            <a:r>
              <a:rPr lang="en-US" altLang="zh-CN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1s</a:t>
            </a:r>
            <a:r>
              <a:rPr lang="zh-CN" altLang="en-US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做一次框选后移，共得到</a:t>
            </a:r>
            <a:r>
              <a:rPr lang="en-US" altLang="zh-CN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20-10+1</a:t>
            </a:r>
            <a:r>
              <a:rPr lang="zh-CN" altLang="en-US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条数据。经纬度则设置为该</a:t>
            </a:r>
            <a:r>
              <a:rPr lang="en-US" altLang="zh-CN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20s</a:t>
            </a:r>
            <a:r>
              <a:rPr lang="zh-CN" altLang="en-US" sz="12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的数据的平均经纬度。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6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最后将</a:t>
            </a:r>
            <a:r>
              <a:rPr lang="en-US" altLang="zh-CN" dirty="0"/>
              <a:t>10s</a:t>
            </a:r>
            <a:r>
              <a:rPr lang="zh-CN" altLang="en-US" dirty="0"/>
              <a:t>内的</a:t>
            </a:r>
            <a:r>
              <a:rPr lang="en-US" altLang="zh-CN" dirty="0"/>
              <a:t>520</a:t>
            </a:r>
            <a:r>
              <a:rPr lang="zh-CN" altLang="en-US" dirty="0"/>
              <a:t>个</a:t>
            </a:r>
            <a:r>
              <a:rPr lang="en-US" altLang="zh-CN" dirty="0"/>
              <a:t>AP</a:t>
            </a:r>
            <a:r>
              <a:rPr lang="zh-CN" altLang="en-US" dirty="0"/>
              <a:t>的信息，重构为通道数为</a:t>
            </a:r>
            <a:r>
              <a:rPr lang="en-US" altLang="zh-CN" dirty="0"/>
              <a:t>520</a:t>
            </a:r>
            <a:r>
              <a:rPr lang="zh-CN" altLang="en-US" dirty="0"/>
              <a:t>的一维时间序列。</a:t>
            </a:r>
            <a:r>
              <a:rPr lang="en-US" altLang="zh-CN" dirty="0"/>
              <a:t>1D-ResNet</a:t>
            </a:r>
            <a:r>
              <a:rPr lang="zh-CN" altLang="en-US" dirty="0"/>
              <a:t>的定位模型采用了</a:t>
            </a:r>
            <a:r>
              <a:rPr lang="en-US" altLang="zh-CN" dirty="0"/>
              <a:t>9</a:t>
            </a:r>
            <a:r>
              <a:rPr lang="zh-CN" altLang="en-US" dirty="0"/>
              <a:t>层一维卷积，首先是预处理的卷积层，输出通道数由原来的</a:t>
            </a:r>
            <a:r>
              <a:rPr lang="en-US" altLang="zh-CN" dirty="0"/>
              <a:t>520</a:t>
            </a:r>
            <a:r>
              <a:rPr lang="zh-CN" altLang="en-US" dirty="0"/>
              <a:t>变为</a:t>
            </a:r>
            <a:r>
              <a:rPr lang="en-US" altLang="zh-CN" dirty="0"/>
              <a:t>1024</a:t>
            </a:r>
            <a:r>
              <a:rPr lang="zh-CN" altLang="en-US" dirty="0"/>
              <a:t>，接着是四层残差块，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3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不同全连接层下的定位误差累积分布函数如图</a:t>
            </a:r>
            <a:r>
              <a:rPr lang="en-US" altLang="zh-CN" dirty="0"/>
              <a:t>1</a:t>
            </a:r>
            <a:r>
              <a:rPr lang="zh-CN" altLang="en-US" dirty="0"/>
              <a:t>所示，全连接节点数为</a:t>
            </a:r>
            <a:r>
              <a:rPr lang="en-US" altLang="zh-CN" dirty="0"/>
              <a:t>256-128-2</a:t>
            </a:r>
            <a:r>
              <a:rPr lang="zh-CN" altLang="en-US" dirty="0"/>
              <a:t>时的平均定位精度最佳，为</a:t>
            </a:r>
            <a:r>
              <a:rPr lang="en-US" altLang="zh-CN" dirty="0"/>
              <a:t>4.93m</a:t>
            </a:r>
            <a:r>
              <a:rPr lang="zh-CN" altLang="en-US" dirty="0"/>
              <a:t>，在此全连接层的基础下，探究了预处理层及残差块的输出通道数对定位性能的影响，最后获得的平均定位精度为</a:t>
            </a:r>
            <a:r>
              <a:rPr lang="en-US" altLang="zh-CN" dirty="0"/>
              <a:t>3.45m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23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左表为公开数据集下的定位性能，近几年的论文工作最佳性能为</a:t>
            </a:r>
            <a:r>
              <a:rPr lang="en-US" altLang="zh-CN" dirty="0"/>
              <a:t>6.2m</a:t>
            </a:r>
            <a:r>
              <a:rPr lang="zh-CN" altLang="en-US" dirty="0"/>
              <a:t>。本文提出的</a:t>
            </a:r>
            <a:r>
              <a:rPr lang="en-US" altLang="zh-CN" dirty="0"/>
              <a:t>1D-ResNet</a:t>
            </a:r>
            <a:r>
              <a:rPr lang="zh-CN" altLang="en-US" dirty="0"/>
              <a:t>定位模型，建筑物及楼层分类准确率达到了</a:t>
            </a:r>
            <a:r>
              <a:rPr lang="en-US" altLang="zh-CN" dirty="0"/>
              <a:t>100%</a:t>
            </a:r>
            <a:r>
              <a:rPr lang="zh-CN" altLang="en-US" dirty="0"/>
              <a:t>，定位精度为</a:t>
            </a:r>
            <a:r>
              <a:rPr lang="en-US" altLang="zh-CN" dirty="0"/>
              <a:t>3.45m</a:t>
            </a:r>
            <a:r>
              <a:rPr lang="zh-CN" altLang="en-US" dirty="0"/>
              <a:t>，证明</a:t>
            </a:r>
            <a:r>
              <a:rPr lang="en-US" altLang="zh-CN" dirty="0"/>
              <a:t>RSSI</a:t>
            </a:r>
            <a:r>
              <a:rPr lang="zh-CN" altLang="en-US" dirty="0"/>
              <a:t>连续读数有助于定位精度的进一步提高。同样在实测数据集上应用了一维卷积，定位精度较</a:t>
            </a:r>
            <a:r>
              <a:rPr lang="en-US" altLang="zh-CN" dirty="0" err="1"/>
              <a:t>kNN</a:t>
            </a:r>
            <a:r>
              <a:rPr lang="zh-CN" altLang="en-US" dirty="0"/>
              <a:t>提高较小，原因考虑是本身采集点的间隔</a:t>
            </a:r>
            <a:r>
              <a:rPr lang="en-US" altLang="zh-CN" dirty="0"/>
              <a:t>0.6m</a:t>
            </a:r>
            <a:r>
              <a:rPr lang="zh-CN" altLang="en-US" dirty="0"/>
              <a:t>，指纹差异较小，所以无法进一步提高。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89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第四部分为部分</a:t>
            </a:r>
            <a:r>
              <a:rPr lang="en-US" altLang="zh-CN" dirty="0"/>
              <a:t>AP</a:t>
            </a:r>
            <a:r>
              <a:rPr lang="zh-CN" altLang="en-US" dirty="0"/>
              <a:t>缺失下的指纹定位研究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1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主要包括</a:t>
            </a:r>
            <a:r>
              <a:rPr lang="en-US" altLang="zh-CN" dirty="0"/>
              <a:t>5</a:t>
            </a:r>
            <a:r>
              <a:rPr lang="zh-CN" altLang="en-US" dirty="0"/>
              <a:t>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89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</a:t>
            </a:r>
            <a:r>
              <a:rPr lang="zh-CN" altLang="en-US" dirty="0"/>
              <a:t>故障或室内环境的遮挡导致信号数据缺失，定位精度下降，通过人工不断重复收集数据，更新指纹库并训练新的定位模型，。</a:t>
            </a:r>
            <a:endParaRPr lang="en-US" altLang="zh-CN" dirty="0"/>
          </a:p>
          <a:p>
            <a:r>
              <a:rPr lang="zh-CN" altLang="en-US" dirty="0"/>
              <a:t>所以本文旨在设计一种模型，可以检测出故障</a:t>
            </a:r>
            <a:r>
              <a:rPr lang="en-US" altLang="zh-CN" dirty="0"/>
              <a:t>AP</a:t>
            </a:r>
            <a:r>
              <a:rPr lang="zh-CN" altLang="en-US" dirty="0"/>
              <a:t>，并对缺失数据进行补全，再进行定位工作。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73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首先是对故障</a:t>
                </a:r>
                <a:r>
                  <a:rPr lang="en-US" altLang="zh-CN" sz="1200" dirty="0"/>
                  <a:t>AP</a:t>
                </a:r>
                <a:r>
                  <a:rPr lang="zh-CN" altLang="en-US" sz="1200" dirty="0"/>
                  <a:t>检测模型的数据集构建，因为在实际中，多个 </a:t>
                </a:r>
                <a:r>
                  <a:rPr lang="en-US" altLang="zh-CN" sz="1200" dirty="0"/>
                  <a:t>AP </a:t>
                </a:r>
                <a:r>
                  <a:rPr lang="zh-CN" altLang="en-US" sz="1200" dirty="0"/>
                  <a:t>数据同时发生缺失的概率较低，因此本节仅考虑每条指纹数据只有一个 </a:t>
                </a:r>
                <a:r>
                  <a:rPr lang="en-US" altLang="zh-CN" sz="1200" dirty="0"/>
                  <a:t>AP </a:t>
                </a:r>
                <a:r>
                  <a:rPr lang="zh-CN" altLang="en-US" sz="1200" dirty="0"/>
                  <a:t>发生故障的情况</a:t>
                </a:r>
                <a:endParaRPr lang="en-US" altLang="zh-CN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针对非时间序列及时间序列分别进行了探讨。</a:t>
                </a:r>
                <a:endParaRPr lang="en-US" altLang="zh-CN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在数据集中，未接收到某个 </a:t>
                </a:r>
                <a:r>
                  <a:rPr lang="en-US" altLang="zh-CN" sz="1200" dirty="0"/>
                  <a:t>AP </a:t>
                </a:r>
                <a:r>
                  <a:rPr lang="zh-CN" altLang="en-US" sz="1200" dirty="0"/>
                  <a:t>的信号时，对应的 </a:t>
                </a:r>
                <a:r>
                  <a:rPr lang="en-US" altLang="zh-CN" sz="1200" dirty="0"/>
                  <a:t>RSSI </a:t>
                </a:r>
                <a:r>
                  <a:rPr lang="zh-CN" altLang="en-US" sz="1200" dirty="0"/>
                  <a:t>值默认为</a:t>
                </a:r>
                <a:r>
                  <a:rPr lang="en-US" altLang="zh-CN" sz="1200" dirty="0"/>
                  <a:t>-110 dBm</a:t>
                </a:r>
                <a:r>
                  <a:rPr lang="zh-CN" altLang="en-US" sz="1200" dirty="0"/>
                  <a:t>，如果收到 </a:t>
                </a:r>
                <a:r>
                  <a:rPr lang="en-US" altLang="zh-CN" sz="1200" dirty="0"/>
                  <a:t>AP </a:t>
                </a:r>
                <a:r>
                  <a:rPr lang="zh-CN" altLang="en-US" sz="1200" dirty="0"/>
                  <a:t>信号，那么 </a:t>
                </a:r>
                <a:r>
                  <a:rPr lang="en-US" altLang="zh-CN" sz="1200" dirty="0"/>
                  <a:t>RSSI </a:t>
                </a:r>
                <a:r>
                  <a:rPr lang="zh-CN" altLang="en-US" sz="1200" dirty="0"/>
                  <a:t>值一定大于</a:t>
                </a:r>
                <a:r>
                  <a:rPr lang="en-US" altLang="zh-CN" sz="1200" dirty="0"/>
                  <a:t>-110dBm</a:t>
                </a:r>
                <a:r>
                  <a:rPr lang="zh-CN" altLang="en-US" sz="1200" dirty="0"/>
                  <a:t>，因此在构造训练集时，每次仅选取指纹数据中一个不为</a:t>
                </a:r>
                <a:r>
                  <a:rPr lang="en-US" altLang="zh-CN" sz="1200" dirty="0"/>
                  <a:t>-110 dBm </a:t>
                </a:r>
                <a:r>
                  <a:rPr lang="zh-CN" altLang="en-US" sz="1200" dirty="0"/>
                  <a:t>的 </a:t>
                </a:r>
                <a:r>
                  <a:rPr lang="en-US" altLang="zh-CN" sz="1200" dirty="0"/>
                  <a:t>RSSI</a:t>
                </a:r>
                <a:r>
                  <a:rPr lang="zh-CN" altLang="en-US" sz="1200" dirty="0"/>
                  <a:t>，将其设置为</a:t>
                </a:r>
                <a:r>
                  <a:rPr lang="en-US" altLang="zh-CN" sz="1200" dirty="0"/>
                  <a:t>-110dBm</a:t>
                </a:r>
                <a:r>
                  <a:rPr lang="zh-CN" altLang="en-US" sz="1200" dirty="0"/>
                  <a:t>，表示未接收到该</a:t>
                </a:r>
                <a:r>
                  <a:rPr lang="en-US" altLang="zh-CN" sz="1200" dirty="0"/>
                  <a:t>AP</a:t>
                </a:r>
                <a:r>
                  <a:rPr lang="zh-CN" altLang="en-US" sz="1200" dirty="0"/>
                  <a:t>的信号，同时将其</a:t>
                </a:r>
                <a:r>
                  <a:rPr lang="en-US" altLang="zh-CN" sz="1200" dirty="0"/>
                  <a:t>label</a:t>
                </a:r>
                <a:r>
                  <a:rPr lang="zh-CN" altLang="en-US" sz="1200" dirty="0"/>
                  <a:t>中添加选取 </a:t>
                </a:r>
                <a:r>
                  <a:rPr lang="en-US" altLang="zh-CN" sz="1200" dirty="0"/>
                  <a:t>AP </a:t>
                </a:r>
                <a:r>
                  <a:rPr lang="zh-CN" altLang="en-US" sz="1200" dirty="0"/>
                  <a:t>的索引。</a:t>
                </a:r>
                <a:endParaRPr lang="en-US" altLang="zh-CN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如图所示，非时间序列中，选择</a:t>
                </a:r>
                <a:r>
                  <a:rPr lang="en-US" altLang="zh-CN" sz="1200" dirty="0"/>
                  <a:t>AP1</a:t>
                </a:r>
                <a:r>
                  <a:rPr lang="zh-CN" altLang="en-US" sz="1200" dirty="0"/>
                  <a:t>作为故障</a:t>
                </a:r>
                <a:r>
                  <a:rPr lang="en-US" altLang="zh-CN" sz="1200" dirty="0"/>
                  <a:t>AP</a:t>
                </a:r>
                <a:r>
                  <a:rPr lang="zh-CN" altLang="en-US" sz="1200" dirty="0"/>
                  <a:t>，其值由</a:t>
                </a:r>
                <a:r>
                  <a:rPr lang="en-US" altLang="zh-CN" sz="1200" dirty="0"/>
                  <a:t>-60</a:t>
                </a:r>
                <a:r>
                  <a:rPr lang="zh-CN" altLang="en-US" sz="1200" dirty="0"/>
                  <a:t>变为</a:t>
                </a:r>
                <a:r>
                  <a:rPr lang="en-US" altLang="zh-CN" sz="1200" dirty="0"/>
                  <a:t>-110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label</a:t>
                </a:r>
                <a:r>
                  <a:rPr lang="zh-CN" altLang="en-US" sz="1200" dirty="0"/>
                  <a:t>中加入了索引</a:t>
                </a:r>
                <a:r>
                  <a:rPr lang="en-US" altLang="zh-CN" sz="1200" dirty="0"/>
                  <a:t>1</a:t>
                </a:r>
                <a:r>
                  <a:rPr lang="zh-CN" altLang="en-US" sz="1200" dirty="0"/>
                  <a:t>，时间序列中一个通道代表一个</a:t>
                </a:r>
                <a:r>
                  <a:rPr lang="en-US" altLang="zh-CN" sz="1200" dirty="0"/>
                  <a:t>AP</a:t>
                </a:r>
                <a:r>
                  <a:rPr lang="zh-CN" altLang="en-US" sz="1200" dirty="0"/>
                  <a:t>，因此在数据替换时会抹掉一整个通道的数值。此时的</a:t>
                </a:r>
                <a:r>
                  <a:rPr lang="en-US" altLang="zh-CN" sz="1200" dirty="0"/>
                  <a:t>AP</a:t>
                </a:r>
                <a:r>
                  <a:rPr lang="zh-CN" altLang="en-US" sz="1200" dirty="0"/>
                  <a:t>为</a:t>
                </a:r>
                <a:r>
                  <a:rPr lang="en-US" altLang="zh-CN" sz="1200" dirty="0"/>
                  <a:t>AP0</a:t>
                </a:r>
                <a:r>
                  <a:rPr lang="zh-CN" altLang="en-US" sz="1200" dirty="0"/>
                  <a:t>。</a:t>
                </a:r>
                <a:endParaRPr lang="en-US" altLang="zh-CN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sz="12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矩阵是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MacKay(96, 48)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码的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48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*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96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校验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矩阵。非稀疏的</a:t>
                </a:r>
                <a:r>
                  <a:rPr lang="en-US" altLang="zh-C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矩阵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是通过映射方程式获得，</a:t>
                </a:r>
                <a:r>
                  <a:rPr lang="zh-CN" altLang="en-US" sz="1200" dirty="0" smtClean="0"/>
                  <a:t>其</a:t>
                </a:r>
                <a:r>
                  <a:rPr lang="zh-CN" altLang="zh-CN" sz="1200" dirty="0" smtClean="0"/>
                  <a:t>大小</a:t>
                </a:r>
                <a:r>
                  <a:rPr lang="zh-CN" altLang="zh-CN" sz="1200" dirty="0"/>
                  <a:t>为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3×288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𝐇</a:t>
                </a:r>
                <a:r>
                  <a:rPr lang="zh-CN" altLang="en-US" sz="1200" b="1" i="0" smtClean="0">
                    <a:latin typeface="Cambria Math" panose="02040503050406030204" pitchFamily="18" charset="0"/>
                  </a:rPr>
                  <a:t>_(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𝑔𝑐,𝑐𝑛</a:t>
                </a:r>
                <a:r>
                  <a:rPr lang="zh-CN" altLang="en-US" sz="1200" b="1" i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zh-CN" sz="1200" dirty="0"/>
                  <a:t>矩阵的大小为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147×288</a:t>
                </a:r>
                <a:r>
                  <a:rPr lang="zh-CN" altLang="en-US" dirty="0" smtClean="0"/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其零空间给出了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(288, 141)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的基于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MacKay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GC-LDPC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MacKay-GC-LDPC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）码，码率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𝑟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𝑔𝑐=0.49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。本地码字为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(96, 48)𝑀𝑎𝑐𝐾𝑎𝑦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码，其码率为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0.5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。</a:t>
                </a:r>
                <a:endParaRPr lang="en-US" altLang="zh-CN" sz="1200" dirty="0" smtClean="0"/>
              </a:p>
              <a:p>
                <a:r>
                  <a:rPr lang="zh-CN" altLang="en-US" sz="1200" dirty="0" smtClean="0">
                    <a:solidFill>
                      <a:schemeClr val="tx1"/>
                    </a:solidFill>
                  </a:rPr>
                  <a:t>采用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SPA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算法对非稀疏结构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MacKay-GC-LDPC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码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性能没有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改善，与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MacKay(96, 48)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性能近似。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200" dirty="0" smtClean="0">
                    <a:solidFill>
                      <a:schemeClr val="tx1"/>
                    </a:solidFill>
                  </a:rPr>
                  <a:t>采用两阶段交替译码算法，在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BER=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〖10〗^(−5)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，其性能比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SPA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算法提高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dB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，并且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能降低错误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平台。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sz="120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45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移动终端的计算能力、供电能力有限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不足以运行复杂的定位算法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shufflenetv1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是专门针对手机等移动设备而设计的，重在压缩网络尺寸，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在给定计算复杂度预算下，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通过通道重排和逐点卷积算法，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编码更多信息量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因此故障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AP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的检测模型选用的是轻量级网络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shufflenetV1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，如图所示，改为一维卷积，并对其网络层数及其他参数进行调整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此处仅展示基于时间序列的故障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AP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检测模型，输入为完整数据加有缺失的数据，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判断是否有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AP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故障，有故障就对缺失数据进行补全，没有就直接进行定位。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矩阵是用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PEG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算法构造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181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×724</a:t>
                </a:r>
                <a:r>
                  <a:rPr lang="zh-CN" altLang="en-US" dirty="0" smtClean="0"/>
                  <a:t>的矩阵，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非稀疏的</a:t>
                </a:r>
                <a:r>
                  <a:rPr lang="en-US" altLang="zh-C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矩阵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是通过映射方程式获得，</a:t>
                </a:r>
                <a:r>
                  <a:rPr lang="zh-CN" altLang="en-US" sz="1200" dirty="0" smtClean="0"/>
                  <a:t>其</a:t>
                </a:r>
                <a:r>
                  <a:rPr lang="zh-CN" altLang="zh-CN" sz="1200" dirty="0" smtClean="0"/>
                  <a:t>大小</a:t>
                </a:r>
                <a:r>
                  <a:rPr lang="zh-CN" altLang="zh-CN" sz="1200" dirty="0"/>
                  <a:t>为</a:t>
                </a:r>
                <a:r>
                  <a:rPr lang="zh-CN" altLang="en-US" sz="1100" i="0">
                    <a:latin typeface="Cambria Math" panose="02040503050406030204" pitchFamily="18" charset="0"/>
                  </a:rPr>
                  <a:t>3×</a:t>
                </a:r>
                <a:r>
                  <a:rPr lang="en-US" altLang="zh-CN" sz="1100" b="0" i="0" smtClean="0">
                    <a:latin typeface="Cambria Math" panose="02040503050406030204" pitchFamily="18" charset="0"/>
                  </a:rPr>
                  <a:t>2172</a:t>
                </a:r>
                <a:r>
                  <a:rPr lang="zh-CN" altLang="en-US" sz="1100" b="0" i="0" smtClean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𝐇</a:t>
                </a:r>
                <a:r>
                  <a:rPr lang="zh-CN" altLang="en-US" sz="1200" b="1" i="0" smtClean="0">
                    <a:latin typeface="Cambria Math" panose="02040503050406030204" pitchFamily="18" charset="0"/>
                  </a:rPr>
                  <a:t>_(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𝑔𝑐,𝑐𝑛</a:t>
                </a:r>
                <a:r>
                  <a:rPr lang="zh-CN" altLang="en-US" sz="1200" b="1" i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zh-CN" sz="1200" b="1" i="0" dirty="0">
                    <a:latin typeface="Cambria Math" panose="02040503050406030204" pitchFamily="18" charset="0"/>
                  </a:rPr>
                  <a:t> "</a:t>
                </a:r>
                <a:r>
                  <a:rPr lang="zh-CN" altLang="zh-CN" sz="1200" i="0" dirty="0">
                    <a:latin typeface="Cambria Math" panose="02040503050406030204" pitchFamily="18" charset="0"/>
                  </a:rPr>
                  <a:t>矩阵的大小为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" 564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×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2172</a:t>
                </a:r>
                <a:r>
                  <a:rPr lang="zh-CN" altLang="en-US" sz="1200" dirty="0" smtClean="0"/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其零空间给出了一个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(2172, 1629)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基于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PEG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算法的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GC-LDPC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PEG-GC-LDPC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）码，码率为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0.75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局部码字为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(724, 543)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PEG-LDPC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码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dirty="0" smtClean="0">
                    <a:solidFill>
                      <a:schemeClr val="tx1"/>
                    </a:solidFill>
                  </a:rPr>
                  <a:t>采用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SPA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算法对非稀疏结构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PEG-GC-LDPC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码性能没有改善，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与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PEG-LDPC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码性能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近似。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200" dirty="0" smtClean="0">
                    <a:solidFill>
                      <a:schemeClr val="tx1"/>
                    </a:solidFill>
                  </a:rPr>
                  <a:t>采用两阶段交替译码算法，在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BER=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〖10〗^(−5)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，其性能比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SPA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算法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提高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0.5 dB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7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图中为不同输出通道数下的检测准确率，其中通道数为（</a:t>
                </a:r>
                <a:r>
                  <a:rPr lang="en-US" altLang="zh-CN" sz="1200" dirty="0"/>
                  <a:t>240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480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960</a:t>
                </a:r>
                <a:r>
                  <a:rPr lang="zh-CN" altLang="en-US" sz="1200" dirty="0"/>
                  <a:t>）时的准确率最高。在此通道数条件下进行学习率的调整，最终基于时间序列的准确率为</a:t>
                </a:r>
                <a:r>
                  <a:rPr lang="en-US" altLang="zh-CN" sz="1200" dirty="0"/>
                  <a:t>85.07%</a:t>
                </a:r>
                <a:r>
                  <a:rPr lang="zh-CN" altLang="en-US" sz="1200" dirty="0"/>
                  <a:t>，非时间序列为</a:t>
                </a:r>
                <a:r>
                  <a:rPr lang="en-US" altLang="zh-CN" sz="1200" dirty="0"/>
                  <a:t>77.8%</a:t>
                </a:r>
                <a:r>
                  <a:rPr lang="zh-CN" altLang="en-US" sz="1200" dirty="0"/>
                  <a:t>。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矩阵是用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PEG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算法构造</a:t>
                </a:r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181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×724</a:t>
                </a:r>
                <a:r>
                  <a:rPr lang="zh-CN" altLang="en-US" dirty="0" smtClean="0"/>
                  <a:t>的矩阵，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非稀疏的</a:t>
                </a:r>
                <a:r>
                  <a:rPr lang="en-US" altLang="zh-C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矩阵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是通过映射方程式获得，</a:t>
                </a:r>
                <a:r>
                  <a:rPr lang="zh-CN" altLang="en-US" sz="1200" dirty="0" smtClean="0"/>
                  <a:t>其</a:t>
                </a:r>
                <a:r>
                  <a:rPr lang="zh-CN" altLang="zh-CN" sz="1200" dirty="0" smtClean="0"/>
                  <a:t>大小</a:t>
                </a:r>
                <a:r>
                  <a:rPr lang="zh-CN" altLang="zh-CN" sz="1200" dirty="0"/>
                  <a:t>为</a:t>
                </a:r>
                <a:r>
                  <a:rPr lang="zh-CN" altLang="en-US" sz="1100" i="0">
                    <a:latin typeface="Cambria Math" panose="02040503050406030204" pitchFamily="18" charset="0"/>
                  </a:rPr>
                  <a:t>3×</a:t>
                </a:r>
                <a:r>
                  <a:rPr lang="en-US" altLang="zh-CN" sz="1100" b="0" i="0" smtClean="0">
                    <a:latin typeface="Cambria Math" panose="02040503050406030204" pitchFamily="18" charset="0"/>
                  </a:rPr>
                  <a:t>2172</a:t>
                </a:r>
                <a:r>
                  <a:rPr lang="zh-CN" altLang="en-US" sz="1100" b="0" i="0" smtClean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𝐇</a:t>
                </a:r>
                <a:r>
                  <a:rPr lang="zh-CN" altLang="en-US" sz="1200" b="1" i="0" smtClean="0">
                    <a:latin typeface="Cambria Math" panose="02040503050406030204" pitchFamily="18" charset="0"/>
                  </a:rPr>
                  <a:t>_(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𝑔𝑐,𝑐𝑛</a:t>
                </a:r>
                <a:r>
                  <a:rPr lang="zh-CN" altLang="en-US" sz="1200" b="1" i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zh-CN" sz="1200" b="1" i="0" dirty="0">
                    <a:latin typeface="Cambria Math" panose="02040503050406030204" pitchFamily="18" charset="0"/>
                  </a:rPr>
                  <a:t> "</a:t>
                </a:r>
                <a:r>
                  <a:rPr lang="zh-CN" altLang="zh-CN" sz="1200" i="0" dirty="0">
                    <a:latin typeface="Cambria Math" panose="02040503050406030204" pitchFamily="18" charset="0"/>
                  </a:rPr>
                  <a:t>矩阵的大小为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" 564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×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2172</a:t>
                </a:r>
                <a:r>
                  <a:rPr lang="zh-CN" altLang="en-US" sz="1200" dirty="0" smtClean="0"/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其零空间给出了一个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(2172, 1629)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基于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PEG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算法的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GC-LDPC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PEG-GC-LDPC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）码，码率为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0.75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局部码字为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(724, 543)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PEG-LDPC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码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dirty="0" smtClean="0">
                    <a:solidFill>
                      <a:schemeClr val="tx1"/>
                    </a:solidFill>
                  </a:rPr>
                  <a:t>采用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SPA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算法对非稀疏结构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PEG-GC-LDPC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码性能没有改善，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与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PEG-LDPC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码性能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近似。</a:t>
                </a:r>
                <a:endParaRPr lang="en-US" altLang="zh-CN" sz="12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200" dirty="0" smtClean="0">
                    <a:solidFill>
                      <a:schemeClr val="tx1"/>
                    </a:solidFill>
                  </a:rPr>
                  <a:t>采用两阶段交替译码算法，在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BER=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〖10〗^(−5)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，其性能比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SPA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算法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提高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0.5 dB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61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dirty="0"/>
              <a:t>故障</a:t>
            </a:r>
            <a:r>
              <a:rPr lang="en-US" altLang="zh-CN" dirty="0"/>
              <a:t>AP</a:t>
            </a:r>
            <a:r>
              <a:rPr lang="zh-CN" altLang="en-US" dirty="0"/>
              <a:t>检测完成后，为数据补全，共给出了三种补全方法，图中假设故障</a:t>
            </a:r>
            <a:r>
              <a:rPr lang="en-US" altLang="zh-CN" dirty="0"/>
              <a:t>AP</a:t>
            </a:r>
            <a:r>
              <a:rPr lang="zh-CN" altLang="en-US" dirty="0"/>
              <a:t>为</a:t>
            </a:r>
            <a:r>
              <a:rPr lang="en-US" altLang="zh-CN" dirty="0"/>
              <a:t>AP1</a:t>
            </a:r>
            <a:r>
              <a:rPr lang="zh-CN" altLang="en-US" dirty="0"/>
              <a:t>，均值补全即取数据集的均值作为补全只，最大值同理。标志位补全不在</a:t>
            </a:r>
            <a:r>
              <a:rPr lang="en-US" altLang="zh-CN" dirty="0"/>
              <a:t>AP1</a:t>
            </a:r>
            <a:r>
              <a:rPr lang="zh-CN" altLang="en-US" dirty="0"/>
              <a:t>的取值处改动，而在最后添加一维标志位，用同一个神经元处理这一维的数据，避免数据突变。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25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在时间序列中，一个</a:t>
            </a:r>
            <a:r>
              <a:rPr lang="en-US" altLang="zh-CN" dirty="0"/>
              <a:t>AP</a:t>
            </a:r>
            <a:r>
              <a:rPr lang="zh-CN" altLang="en-US" dirty="0"/>
              <a:t>对应一个通道，因此补全数据补的是一整个通道的数，若采用标志位补全，补一行相同的索引值太多，并不是很合理，因此时间序列中仅采用均值及最大值补全法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dirty="0"/>
              <a:t>表中为非时间序列在不同补全方法下的平均定位误差，其中在数据缺失时的误差为</a:t>
            </a:r>
            <a:r>
              <a:rPr lang="en-US" altLang="zh-CN" dirty="0"/>
              <a:t>6.40m</a:t>
            </a:r>
            <a:r>
              <a:rPr lang="zh-CN" altLang="en-US" dirty="0"/>
              <a:t>，均值补全的效果最佳，为</a:t>
            </a:r>
            <a:r>
              <a:rPr lang="en-US" altLang="zh-CN" dirty="0"/>
              <a:t>5.88m</a:t>
            </a:r>
            <a:r>
              <a:rPr lang="zh-CN" altLang="en-US" dirty="0"/>
              <a:t>。累积分布函数收敛速度稍快。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14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表中为时间序列在不同补全方法下的平均定位误差，其中在数据缺失时的误差为</a:t>
            </a:r>
            <a:r>
              <a:rPr lang="en-US" altLang="zh-CN" dirty="0"/>
              <a:t>4.08m</a:t>
            </a:r>
            <a:r>
              <a:rPr lang="zh-CN" altLang="en-US" dirty="0"/>
              <a:t>，均值补全的效果最佳，为</a:t>
            </a:r>
            <a:r>
              <a:rPr lang="en-US" altLang="zh-CN" dirty="0"/>
              <a:t>3.13m</a:t>
            </a:r>
            <a:r>
              <a:rPr lang="zh-CN" altLang="en-US" dirty="0"/>
              <a:t>。各自对应的累积分布函数如图。均值补全中，</a:t>
            </a:r>
            <a:r>
              <a:rPr lang="en-US" altLang="zh-CN" dirty="0"/>
              <a:t>70%</a:t>
            </a:r>
            <a:r>
              <a:rPr lang="zh-CN" altLang="en-US" dirty="0"/>
              <a:t>的样本定位误差小于</a:t>
            </a:r>
            <a:r>
              <a:rPr lang="en-US" altLang="zh-CN" dirty="0"/>
              <a:t>3.5</a:t>
            </a:r>
            <a:r>
              <a:rPr lang="zh-CN" altLang="en-US" dirty="0"/>
              <a:t>左右。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6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第五部分为论文总结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06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本文共有两个创新点，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7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首先是研究背景与意义。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3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谢谢各位老师，请各位老师提问。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9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室内定位通过为机器人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、零售等行业</a:t>
            </a:r>
            <a:r>
              <a:rPr lang="zh-CN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供位置信息，成为物联网时代的重要基础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2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众多室内定位方法中，由于无线局域网和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的移动设备的普及，并且无需安装其他设备，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定位成为有力竞争者。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1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定位采用三角测距技术，但前提必须已知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位置，测量误差较大，因此转向了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指纹定位，通过概率方法、机器学习等算法进一步提高了定位精度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仍然存在两个主要问题，第一个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室内环境复杂，信号具有很强的时变性及非线性，传统室内定位方法难以捕捉信号的变化规律，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故障使得信号缺失部分数据，部署在手机端的模型鲁棒性差，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两个方面，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利用深度学习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设计定位方案。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7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在此简单介绍</a:t>
            </a:r>
            <a:r>
              <a:rPr lang="en-US" altLang="zh-CN" dirty="0" err="1"/>
              <a:t>wifi</a:t>
            </a:r>
            <a:r>
              <a:rPr lang="zh-CN" altLang="en-US" dirty="0"/>
              <a:t>指纹定位的流程，此处采用接受信号强度</a:t>
            </a:r>
            <a:r>
              <a:rPr lang="en-US" altLang="zh-CN" dirty="0"/>
              <a:t>RSSI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指纹定位包括离线阶段与在线阶段，离线阶段即采集整个定位区域的</a:t>
            </a:r>
            <a:r>
              <a:rPr lang="en-US" altLang="zh-CN" dirty="0" err="1">
                <a:solidFill>
                  <a:srgbClr val="FF0000"/>
                </a:solidFill>
              </a:rPr>
              <a:t>wifi</a:t>
            </a:r>
            <a:r>
              <a:rPr lang="zh-CN" altLang="en-US" dirty="0">
                <a:solidFill>
                  <a:srgbClr val="FF0000"/>
                </a:solidFill>
              </a:rPr>
              <a:t>信息，组成指纹库，在线阶段即利用训练好的定位模型预测目标位置。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6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首先介绍数据采集工作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2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采集区域为交大逸夫楼教室，</a:t>
            </a:r>
            <a:r>
              <a:rPr lang="en-US" altLang="zh-CN" dirty="0"/>
              <a:t>AP</a:t>
            </a:r>
            <a:r>
              <a:rPr lang="zh-CN" altLang="en-US" dirty="0"/>
              <a:t>以及参考点的部署如图所示，共采集</a:t>
            </a:r>
            <a:r>
              <a:rPr lang="en-US" altLang="zh-CN" dirty="0"/>
              <a:t>6720</a:t>
            </a:r>
            <a:r>
              <a:rPr lang="zh-CN" altLang="en-US" dirty="0"/>
              <a:t>条数据。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A173-1C42-4226-B669-291C410F46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8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7AA5-012B-44E7-8575-150AE8D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88F6A-E77B-4F78-B123-940ABADA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79E67-3A17-438A-A38E-F8B512D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7080A9F-FDCA-40A8-B195-7CF800F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48EF1B9-F6E2-4982-A50B-89BBD475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9170386-EEB9-4C8C-B61B-03111947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34ADD6B-8C02-4ECE-B5CE-22A596E2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847BC2D-F6B4-40C6-ABC7-CC30592C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F1E621-6DD6-4741-898D-FD0EBEE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5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BF856-C8E3-4482-AEF3-518F32B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9559E-AF9C-4F93-9019-98D834E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2425-476B-4AFC-B60D-03D2F7C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2DBC6-11F1-4FCE-BA44-BF8CB0D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764B4-ECBA-42D2-AB18-BF79AD0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CBAC9-B03E-4988-BDE0-3F630C1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C4AA40-E426-44CD-87F3-5B8126C9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5BC875-DAD6-4908-B4DC-31DBCF1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F35910-5CFC-4AA4-8F3D-B5401E1C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9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9584C3A-53FA-4E72-8590-DFE0CED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AB477E-6A3E-4E13-9E6B-4A9818E2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BF56E63-652D-4973-AAD9-E7EDE43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AA686C4-323C-45C1-A8AF-4F3CD4E6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793467F-B963-4B8D-BC58-3C705BE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A414C2B-BBBB-45DF-8603-FCD86CE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BBDD63D-AB4C-46A5-97E0-3D1AD8FB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21B5375-8F0D-4433-B5D7-3CEC4A4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DC694D-4698-47BF-B224-FA4BAA8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735D9E8-E0F0-4EB1-AAE4-5CD6C32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C352B22-210C-45B4-BB61-C774480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CBF046-B4F4-444E-97E1-60C7ED3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33C0E7-C2D0-4514-ACC1-BFBD181E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966F2D8-210D-439F-92F1-EEB1856E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772863-E515-4AE9-9C02-34A88FA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153501F-CA3E-47DB-9106-540AA3E218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5736078-2EC3-4E4F-B626-371642E322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06860-A6B7-4CE9-8CB1-6AD95E21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FAB1-BDFA-4503-A421-ED46BD3C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2242A-247C-40EF-8CF0-896B794F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id="{E53122B0-A61B-4B07-A4B2-5757934A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10378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21FC8025-173C-41CB-92FB-B9F17405F3BA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78976C-BFB1-4C37-BECF-C684D347F2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42C75AD-58EB-47F7-8FB6-ED429ED73DD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6DE7FDBD-8325-4429-8D94-7B04FE7FCCC8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5E28AC59-9F91-45DE-97C3-E1E5C46282E3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5833BEA6-6C2F-4191-A4C1-1605F573F175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6CD30ADA-6548-4B38-9F96-8C39D8BC61B6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A20D7C2D-60FE-4E41-804D-4DB2C8FDD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75DFC209-933F-4AB2-B204-A699E69F198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7331CBB5-51AE-4F5B-B65C-FD94029160A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>
            <a:extLst>
              <a:ext uri="{FF2B5EF4-FFF2-40B4-BE49-F238E27FC236}">
                <a16:creationId xmlns:a16="http://schemas.microsoft.com/office/drawing/2014/main" id="{ADDEA167-56BD-4511-BF87-6987091B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595" y="2531064"/>
            <a:ext cx="9903950" cy="155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None/>
            </a:pPr>
            <a:r>
              <a:rPr lang="zh-CN" altLang="en-US" sz="3200" dirty="0">
                <a:solidFill>
                  <a:srgbClr val="4B649F"/>
                </a:solidFill>
              </a:rPr>
              <a:t>基于深度学习的</a:t>
            </a:r>
            <a:r>
              <a:rPr lang="en-US" altLang="zh-CN" sz="3200" dirty="0">
                <a:solidFill>
                  <a:srgbClr val="4B649F"/>
                </a:solidFill>
              </a:rPr>
              <a:t>RSSI</a:t>
            </a:r>
            <a:r>
              <a:rPr lang="zh-CN" altLang="en-US" sz="3200" dirty="0">
                <a:solidFill>
                  <a:srgbClr val="4B649F"/>
                </a:solidFill>
              </a:rPr>
              <a:t>室内指纹定位研究</a:t>
            </a:r>
          </a:p>
          <a:p>
            <a:pPr algn="ctr">
              <a:buNone/>
            </a:pPr>
            <a:r>
              <a:rPr lang="en-US" altLang="zh-CN" sz="3200" dirty="0">
                <a:solidFill>
                  <a:srgbClr val="8CC8DB"/>
                </a:solidFill>
              </a:rPr>
              <a:t>Deep Learning based Indoor Fingerprint Localization with RSSI</a:t>
            </a:r>
            <a:endParaRPr lang="zh-CN" altLang="zh-CN" sz="3200" dirty="0">
              <a:solidFill>
                <a:srgbClr val="8CC8DB"/>
              </a:solidFill>
            </a:endParaRPr>
          </a:p>
        </p:txBody>
      </p:sp>
      <p:grpSp>
        <p:nvGrpSpPr>
          <p:cNvPr id="26631" name="组合 1026">
            <a:extLst>
              <a:ext uri="{FF2B5EF4-FFF2-40B4-BE49-F238E27FC236}">
                <a16:creationId xmlns:a16="http://schemas.microsoft.com/office/drawing/2014/main" id="{712A554A-7D16-4898-96E8-0F8C796F052E}"/>
              </a:ext>
            </a:extLst>
          </p:cNvPr>
          <p:cNvGrpSpPr>
            <a:grpSpLocks/>
          </p:cNvGrpSpPr>
          <p:nvPr/>
        </p:nvGrpSpPr>
        <p:grpSpPr bwMode="auto">
          <a:xfrm>
            <a:off x="2120594" y="4431069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74DA71F5-1759-4760-A88B-2BAF9B111C00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B1530B21-583B-4794-B3BC-7B90D9CF030D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6633" name="文本框 1027">
            <a:extLst>
              <a:ext uri="{FF2B5EF4-FFF2-40B4-BE49-F238E27FC236}">
                <a16:creationId xmlns:a16="http://schemas.microsoft.com/office/drawing/2014/main" id="{B1A05911-7286-4668-90FB-C267428B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507" y="437868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答辩人：王玉环</a:t>
            </a:r>
          </a:p>
        </p:txBody>
      </p:sp>
      <p:sp>
        <p:nvSpPr>
          <p:cNvPr id="26634" name="文本框 112">
            <a:extLst>
              <a:ext uri="{FF2B5EF4-FFF2-40B4-BE49-F238E27FC236}">
                <a16:creationId xmlns:a16="http://schemas.microsoft.com/office/drawing/2014/main" id="{EBF7E833-BCE1-41B2-873D-355B8AA93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3531" y="4378682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导师：张立军</a:t>
            </a:r>
          </a:p>
        </p:txBody>
      </p:sp>
      <p:sp>
        <p:nvSpPr>
          <p:cNvPr id="26635" name="文本框 1066">
            <a:extLst>
              <a:ext uri="{FF2B5EF4-FFF2-40B4-BE49-F238E27FC236}">
                <a16:creationId xmlns:a16="http://schemas.microsoft.com/office/drawing/2014/main" id="{13964E5D-9B20-42CF-A4E7-8419602F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毕业答辩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A8D44B89-E37B-4873-83AF-3D5E616AD15E}"/>
              </a:ext>
            </a:extLst>
          </p:cNvPr>
          <p:cNvSpPr/>
          <p:nvPr/>
        </p:nvSpPr>
        <p:spPr>
          <a:xfrm>
            <a:off x="1054457" y="2233613"/>
            <a:ext cx="10327917" cy="2662852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E5230864-CDEA-4818-B7F5-8617837C022B}"/>
              </a:ext>
            </a:extLst>
          </p:cNvPr>
          <p:cNvSpPr/>
          <p:nvPr/>
        </p:nvSpPr>
        <p:spPr>
          <a:xfrm>
            <a:off x="11027922" y="4576115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4ADE4ED-DF30-4527-BCF1-333990566E41}"/>
              </a:ext>
            </a:extLst>
          </p:cNvPr>
          <p:cNvSpPr/>
          <p:nvPr/>
        </p:nvSpPr>
        <p:spPr>
          <a:xfrm>
            <a:off x="10914214" y="4429417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997E3C0-00AE-4EFC-92B3-F77DA918533B}"/>
              </a:ext>
            </a:extLst>
          </p:cNvPr>
          <p:cNvSpPr/>
          <p:nvPr/>
        </p:nvSpPr>
        <p:spPr>
          <a:xfrm>
            <a:off x="1054457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4C6DB80-BA07-4BD9-9EE6-ED0AC7F54E9B}"/>
              </a:ext>
            </a:extLst>
          </p:cNvPr>
          <p:cNvSpPr/>
          <p:nvPr/>
        </p:nvSpPr>
        <p:spPr>
          <a:xfrm>
            <a:off x="875531" y="2090818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48130" name="Picture 2" descr="https://gss3.bdstatic.com/-Po3dSag_xI4khGkpoWK1HF6hhy/baike/c0%3Dbaike60%2C5%2C5%2C60%2C20/sign=52adaea0203fb80e18dc698557b8444b/43a7d933c895d143fe0f46b272f082025aaf07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592" y="326731"/>
            <a:ext cx="2729891" cy="7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1026">
            <a:extLst>
              <a:ext uri="{FF2B5EF4-FFF2-40B4-BE49-F238E27FC236}">
                <a16:creationId xmlns:a16="http://schemas.microsoft.com/office/drawing/2014/main" id="{33E209BE-C2DA-4942-9241-563369AA28F4}"/>
              </a:ext>
            </a:extLst>
          </p:cNvPr>
          <p:cNvGrpSpPr>
            <a:grpSpLocks/>
          </p:cNvGrpSpPr>
          <p:nvPr/>
        </p:nvGrpSpPr>
        <p:grpSpPr bwMode="auto">
          <a:xfrm>
            <a:off x="4649481" y="4405033"/>
            <a:ext cx="315913" cy="317500"/>
            <a:chOff x="2724480" y="3856218"/>
            <a:chExt cx="317004" cy="31700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B2D5060-86EC-4CAC-A62E-13C6D9A6D0F5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" name="KSO_Shape">
              <a:extLst>
                <a:ext uri="{FF2B5EF4-FFF2-40B4-BE49-F238E27FC236}">
                  <a16:creationId xmlns:a16="http://schemas.microsoft.com/office/drawing/2014/main" id="{AB9B7A21-A303-4A5A-B84C-A35D5C0ABC1A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2" name="文本框 44">
            <a:extLst>
              <a:ext uri="{FF2B5EF4-FFF2-40B4-BE49-F238E27FC236}">
                <a16:creationId xmlns:a16="http://schemas.microsoft.com/office/drawing/2014/main" id="{F32D88DC-94B2-4C8C-88A1-7C383DAE4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22E6FD96-C491-4F0C-A6FE-B40781875C66}"/>
              </a:ext>
            </a:extLst>
          </p:cNvPr>
          <p:cNvSpPr/>
          <p:nvPr/>
        </p:nvSpPr>
        <p:spPr>
          <a:xfrm>
            <a:off x="730250" y="1016375"/>
            <a:ext cx="3690434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>
            <a:extLst>
              <a:ext uri="{FF2B5EF4-FFF2-40B4-BE49-F238E27FC236}">
                <a16:creationId xmlns:a16="http://schemas.microsoft.com/office/drawing/2014/main" id="{5049FA32-7E78-4586-86AA-097122DC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18" y="1151754"/>
            <a:ext cx="3690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AP</a:t>
            </a:r>
            <a:r>
              <a:rPr lang="zh-CN" altLang="en-US" sz="2400" b="1" dirty="0">
                <a:solidFill>
                  <a:schemeClr val="bg1"/>
                </a:solidFill>
              </a:rPr>
              <a:t>数量对定位精度的影响</a:t>
            </a:r>
          </a:p>
        </p:txBody>
      </p:sp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数据采集及定位实验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50" name="组合 11">
            <a:extLst>
              <a:ext uri="{FF2B5EF4-FFF2-40B4-BE49-F238E27FC236}">
                <a16:creationId xmlns:a16="http://schemas.microsoft.com/office/drawing/2014/main" id="{603B42FB-34D7-40EA-9B4C-0AC5DEB2ADB3}"/>
              </a:ext>
            </a:extLst>
          </p:cNvPr>
          <p:cNvGrpSpPr>
            <a:grpSpLocks/>
          </p:cNvGrpSpPr>
          <p:nvPr/>
        </p:nvGrpSpPr>
        <p:grpSpPr bwMode="auto">
          <a:xfrm>
            <a:off x="132811" y="81574"/>
            <a:ext cx="732280" cy="700349"/>
            <a:chOff x="3209823" y="2234042"/>
            <a:chExt cx="1607262" cy="160726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915D424-BC4C-4CAE-9A4E-EA82B9714CC2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43FF37E-3D8F-4329-9D0F-BD5D1B02EBF0}"/>
                </a:ext>
              </a:extLst>
            </p:cNvPr>
            <p:cNvSpPr/>
            <p:nvPr/>
          </p:nvSpPr>
          <p:spPr>
            <a:xfrm>
              <a:off x="3319544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KSO_Shape">
              <a:extLst>
                <a:ext uri="{FF2B5EF4-FFF2-40B4-BE49-F238E27FC236}">
                  <a16:creationId xmlns:a16="http://schemas.microsoft.com/office/drawing/2014/main" id="{7E9E8CD1-BB63-4574-BD82-57FBC3B144C3}"/>
                </a:ext>
              </a:extLst>
            </p:cNvPr>
            <p:cNvSpPr/>
            <p:nvPr/>
          </p:nvSpPr>
          <p:spPr bwMode="auto">
            <a:xfrm>
              <a:off x="3550847" y="2597578"/>
              <a:ext cx="925214" cy="880191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6AEFE1D2-4BFC-444F-8A6D-58D87C8CC81B}"/>
              </a:ext>
            </a:extLst>
          </p:cNvPr>
          <p:cNvSpPr/>
          <p:nvPr/>
        </p:nvSpPr>
        <p:spPr>
          <a:xfrm>
            <a:off x="865091" y="6006776"/>
            <a:ext cx="10648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algn="just">
              <a:spcAft>
                <a:spcPts val="0"/>
              </a:spcAft>
            </a:pPr>
            <a:r>
              <a:rPr lang="zh-CN" altLang="zh-CN" kern="100" dirty="0">
                <a:latin typeface="微软雅黑" panose="020B0503020204020204" pitchFamily="34" charset="-122"/>
              </a:rPr>
              <a:t>图</a:t>
            </a:r>
            <a:r>
              <a:rPr lang="en-US" altLang="zh-CN" kern="100" dirty="0">
                <a:latin typeface="微软雅黑" panose="020B0503020204020204" pitchFamily="34" charset="-122"/>
              </a:rPr>
              <a:t>1  AP</a:t>
            </a:r>
            <a:r>
              <a:rPr lang="zh-CN" altLang="en-US" kern="100" dirty="0">
                <a:latin typeface="微软雅黑" panose="020B0503020204020204" pitchFamily="34" charset="-122"/>
              </a:rPr>
              <a:t>数量对定位精度的影响</a:t>
            </a:r>
            <a:endParaRPr lang="zh-CN" altLang="zh-CN" kern="100" dirty="0">
              <a:latin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D9E9CC5-BE02-4CC3-9C11-06AD2B2BEB9D}"/>
              </a:ext>
            </a:extLst>
          </p:cNvPr>
          <p:cNvPicPr/>
          <p:nvPr/>
        </p:nvPicPr>
        <p:blipFill rotWithShape="1">
          <a:blip r:embed="rId3"/>
          <a:srcRect t="2996" r="237"/>
          <a:stretch/>
        </p:blipFill>
        <p:spPr>
          <a:xfrm>
            <a:off x="288184" y="1858078"/>
            <a:ext cx="5421240" cy="4107501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2E519FE-CC31-456A-9E78-3C5F6FF8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7128"/>
              </p:ext>
            </p:extLst>
          </p:nvPr>
        </p:nvGraphicFramePr>
        <p:xfrm>
          <a:off x="5887844" y="2487798"/>
          <a:ext cx="6015972" cy="2910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3116">
                  <a:extLst>
                    <a:ext uri="{9D8B030D-6E8A-4147-A177-3AD203B41FA5}">
                      <a16:colId xmlns:a16="http://schemas.microsoft.com/office/drawing/2014/main" val="3041873268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41095857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86501826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1897714103"/>
                    </a:ext>
                  </a:extLst>
                </a:gridCol>
              </a:tblGrid>
              <a:tr h="8296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算法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kNN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Random Forest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GBDT    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1665706"/>
                  </a:ext>
                </a:extLst>
              </a:tr>
              <a:tr h="693527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平均</a:t>
                      </a:r>
                      <a:r>
                        <a:rPr lang="zh-CN" sz="2000" kern="100" dirty="0">
                          <a:effectLst/>
                        </a:rPr>
                        <a:t>定位精度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1.62m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1.676m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1.95m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985431"/>
                  </a:ext>
                </a:extLst>
              </a:tr>
              <a:tr h="693527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算法复杂度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低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高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0429858"/>
                  </a:ext>
                </a:extLst>
              </a:tr>
              <a:tr h="693527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主要参数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k =10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 =170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 =140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046242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2942F2E-2B53-4EB7-9A11-4205A82D5C70}"/>
              </a:ext>
            </a:extLst>
          </p:cNvPr>
          <p:cNvSpPr/>
          <p:nvPr/>
        </p:nvSpPr>
        <p:spPr>
          <a:xfrm>
            <a:off x="7656418" y="1814111"/>
            <a:ext cx="276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微软雅黑" panose="020B0503020204020204" pitchFamily="34" charset="-122"/>
              </a:rPr>
              <a:t>表</a:t>
            </a:r>
            <a:r>
              <a:rPr lang="en-US" altLang="zh-CN" kern="100" dirty="0">
                <a:latin typeface="微软雅黑" panose="020B0503020204020204" pitchFamily="34" charset="-122"/>
              </a:rPr>
              <a:t>1  </a:t>
            </a:r>
            <a:r>
              <a:rPr lang="zh-CN" altLang="en-US" kern="100" dirty="0">
                <a:latin typeface="微软雅黑" panose="020B0503020204020204" pitchFamily="34" charset="-122"/>
              </a:rPr>
              <a:t>不同算法的定位性能</a:t>
            </a:r>
          </a:p>
        </p:txBody>
      </p:sp>
      <p:sp>
        <p:nvSpPr>
          <p:cNvPr id="19" name="文本框 44">
            <a:extLst>
              <a:ext uri="{FF2B5EF4-FFF2-40B4-BE49-F238E27FC236}">
                <a16:creationId xmlns:a16="http://schemas.microsoft.com/office/drawing/2014/main" id="{2B2D9E45-A7F4-406A-8987-8F0905E49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9894" y="5942944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10/30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4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73BD8D-7B00-439F-94BF-D4DA8C494A87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0963" name="文本框 2">
            <a:extLst>
              <a:ext uri="{FF2B5EF4-FFF2-40B4-BE49-F238E27FC236}">
                <a16:creationId xmlns:a16="http://schemas.microsoft.com/office/drawing/2014/main" id="{34144BC0-D50D-497C-990B-6AB98A0E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2" y="2981767"/>
            <a:ext cx="5143384" cy="248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4B649F"/>
                </a:solidFill>
              </a:rPr>
              <a:t>03 </a:t>
            </a:r>
            <a:r>
              <a:rPr lang="zh-CN" altLang="en-US" sz="3600" b="1" dirty="0">
                <a:solidFill>
                  <a:srgbClr val="4B649F"/>
                </a:solidFill>
              </a:rPr>
              <a:t>基于卷积神经网络的</a:t>
            </a:r>
            <a:endParaRPr lang="en-US" altLang="zh-CN" sz="3600" b="1" dirty="0">
              <a:solidFill>
                <a:srgbClr val="4B649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4B649F"/>
                </a:solidFill>
              </a:rPr>
              <a:t>    </a:t>
            </a:r>
            <a:r>
              <a:rPr lang="zh-CN" altLang="en-US" sz="3600" b="1" dirty="0">
                <a:solidFill>
                  <a:srgbClr val="4B649F"/>
                </a:solidFill>
              </a:rPr>
              <a:t>         定位研究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3600" b="1" dirty="0">
              <a:solidFill>
                <a:srgbClr val="4B649F"/>
              </a:solidFill>
            </a:endParaRPr>
          </a:p>
        </p:txBody>
      </p:sp>
      <p:pic>
        <p:nvPicPr>
          <p:cNvPr id="40965" name="图片 9">
            <a:extLst>
              <a:ext uri="{FF2B5EF4-FFF2-40B4-BE49-F238E27FC236}">
                <a16:creationId xmlns:a16="http://schemas.microsoft.com/office/drawing/2014/main" id="{93D9BC30-6786-4AA6-A428-FB7944C7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图片 10">
            <a:extLst>
              <a:ext uri="{FF2B5EF4-FFF2-40B4-BE49-F238E27FC236}">
                <a16:creationId xmlns:a16="http://schemas.microsoft.com/office/drawing/2014/main" id="{4CAFE58C-24B4-4214-8A31-487BD6D6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7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5288161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0970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0" name="文本框 44">
            <a:extLst>
              <a:ext uri="{FF2B5EF4-FFF2-40B4-BE49-F238E27FC236}">
                <a16:creationId xmlns:a16="http://schemas.microsoft.com/office/drawing/2014/main" id="{089C5F29-F858-4B80-B6A9-5B1C31BEC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738" y="587873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11/30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" y="25400"/>
            <a:ext cx="103076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公开数据集</a:t>
            </a:r>
            <a:r>
              <a:rPr lang="en-US" altLang="zh-CN" b="1" dirty="0" err="1">
                <a:solidFill>
                  <a:srgbClr val="4B649F"/>
                </a:solidFill>
              </a:rPr>
              <a:t>UJIIndoorLoc</a:t>
            </a:r>
            <a:r>
              <a:rPr lang="en-US" altLang="zh-CN" b="1" dirty="0">
                <a:solidFill>
                  <a:srgbClr val="4B649F"/>
                </a:solidFill>
              </a:rPr>
              <a:t>——CNN-IMG</a:t>
            </a:r>
            <a:r>
              <a:rPr lang="zh-CN" altLang="en-US" b="1" dirty="0">
                <a:solidFill>
                  <a:srgbClr val="4B649F"/>
                </a:solidFill>
              </a:rPr>
              <a:t>及</a:t>
            </a:r>
            <a:r>
              <a:rPr lang="en-US" altLang="zh-CN" b="1" dirty="0">
                <a:solidFill>
                  <a:srgbClr val="4B649F"/>
                </a:solidFill>
              </a:rPr>
              <a:t>1D-ResNet</a:t>
            </a:r>
            <a:r>
              <a:rPr lang="zh-CN" altLang="en-US" b="1" dirty="0">
                <a:solidFill>
                  <a:srgbClr val="4B649F"/>
                </a:solidFill>
              </a:rPr>
              <a:t> 模型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4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23669" y="116126"/>
            <a:ext cx="697069" cy="677228"/>
            <a:chOff x="5288161" y="2234042"/>
            <a:chExt cx="1607262" cy="160726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7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50A2A4D5-50A6-4BC0-A6B1-AD4FC7450DC9}"/>
              </a:ext>
            </a:extLst>
          </p:cNvPr>
          <p:cNvSpPr/>
          <p:nvPr/>
        </p:nvSpPr>
        <p:spPr>
          <a:xfrm>
            <a:off x="6541028" y="1562580"/>
            <a:ext cx="49171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000" dirty="0">
                <a:latin typeface="+mn-ea"/>
                <a:ea typeface="+mn-ea"/>
              </a:rPr>
              <a:t>西班牙</a:t>
            </a:r>
            <a:r>
              <a:rPr lang="en-US" altLang="zh-CN" sz="2000" dirty="0" err="1">
                <a:latin typeface="+mn-ea"/>
                <a:ea typeface="+mn-ea"/>
              </a:rPr>
              <a:t>Jaume</a:t>
            </a:r>
            <a:r>
              <a:rPr lang="en-US" altLang="zh-CN" sz="2000" dirty="0">
                <a:latin typeface="+mn-ea"/>
                <a:ea typeface="+mn-ea"/>
              </a:rPr>
              <a:t> I</a:t>
            </a:r>
            <a:r>
              <a:rPr lang="zh-CN" altLang="zh-CN" sz="2000" dirty="0">
                <a:latin typeface="+mn-ea"/>
                <a:ea typeface="+mn-ea"/>
              </a:rPr>
              <a:t>大学的三栋建筑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defRPr/>
            </a:pP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AP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个数：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520</a:t>
            </a:r>
          </a:p>
          <a:p>
            <a:pPr>
              <a:defRPr/>
            </a:pP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采集面积：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108,703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平方米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数据总量：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21,049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条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Label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信息：建筑物、楼层、房间经纬度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7969C7A-D02C-43C5-83E3-FA7351EF65A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8" y="1676892"/>
            <a:ext cx="4917170" cy="3504215"/>
          </a:xfrm>
          <a:prstGeom prst="rect">
            <a:avLst/>
          </a:prstGeom>
        </p:spPr>
      </p:pic>
      <p:sp>
        <p:nvSpPr>
          <p:cNvPr id="16" name="文本框 44">
            <a:extLst>
              <a:ext uri="{FF2B5EF4-FFF2-40B4-BE49-F238E27FC236}">
                <a16:creationId xmlns:a16="http://schemas.microsoft.com/office/drawing/2014/main" id="{F76D8312-9C9F-4DFE-9A26-927D0B03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12/30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6A214D-C5D6-4C10-9261-34B9241BBF98}"/>
              </a:ext>
            </a:extLst>
          </p:cNvPr>
          <p:cNvSpPr/>
          <p:nvPr/>
        </p:nvSpPr>
        <p:spPr>
          <a:xfrm>
            <a:off x="6703667" y="4900088"/>
            <a:ext cx="3813865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4B649F"/>
                </a:solidFill>
              </a:rPr>
              <a:t>基于</a:t>
            </a:r>
            <a:r>
              <a:rPr lang="en-US" altLang="zh-CN" b="1" dirty="0">
                <a:solidFill>
                  <a:srgbClr val="4B649F"/>
                </a:solidFill>
              </a:rPr>
              <a:t>RSSI</a:t>
            </a:r>
            <a:r>
              <a:rPr lang="zh-CN" altLang="en-US" b="1" dirty="0">
                <a:solidFill>
                  <a:srgbClr val="4B649F"/>
                </a:solidFill>
              </a:rPr>
              <a:t>图像的</a:t>
            </a:r>
            <a:r>
              <a:rPr lang="en-US" altLang="zh-CN" b="1" dirty="0">
                <a:solidFill>
                  <a:srgbClr val="4B649F"/>
                </a:solidFill>
              </a:rPr>
              <a:t>CNN-IMG</a:t>
            </a:r>
            <a:r>
              <a:rPr lang="zh-CN" altLang="en-US" b="1" dirty="0">
                <a:solidFill>
                  <a:srgbClr val="4B649F"/>
                </a:solidFill>
              </a:rPr>
              <a:t>定位模型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E8C229-58A5-41A9-ADEC-AED37F83775D}"/>
              </a:ext>
            </a:extLst>
          </p:cNvPr>
          <p:cNvSpPr/>
          <p:nvPr/>
        </p:nvSpPr>
        <p:spPr>
          <a:xfrm>
            <a:off x="6541028" y="5494419"/>
            <a:ext cx="4429418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4B649F"/>
                </a:solidFill>
              </a:rPr>
              <a:t>基于</a:t>
            </a:r>
            <a:r>
              <a:rPr lang="en-US" altLang="zh-CN" b="1" dirty="0">
                <a:solidFill>
                  <a:srgbClr val="4B649F"/>
                </a:solidFill>
              </a:rPr>
              <a:t>RSSI</a:t>
            </a:r>
            <a:r>
              <a:rPr lang="zh-CN" altLang="en-US" b="1" dirty="0">
                <a:solidFill>
                  <a:srgbClr val="4B649F"/>
                </a:solidFill>
              </a:rPr>
              <a:t>时间序列的</a:t>
            </a:r>
            <a:r>
              <a:rPr lang="en-US" altLang="zh-CN" b="1" dirty="0">
                <a:solidFill>
                  <a:srgbClr val="4B649F"/>
                </a:solidFill>
              </a:rPr>
              <a:t>1D-ResNet</a:t>
            </a:r>
            <a:r>
              <a:rPr lang="zh-CN" altLang="en-US" b="1" dirty="0">
                <a:solidFill>
                  <a:srgbClr val="4B649F"/>
                </a:solidFill>
              </a:rPr>
              <a:t>定位模型</a:t>
            </a:r>
          </a:p>
        </p:txBody>
      </p:sp>
    </p:spTree>
    <p:extLst>
      <p:ext uri="{BB962C8B-B14F-4D97-AF65-F5344CB8AC3E}">
        <p14:creationId xmlns:p14="http://schemas.microsoft.com/office/powerpoint/2010/main" val="40681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324174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基于</a:t>
            </a:r>
            <a:r>
              <a:rPr lang="en-US" altLang="zh-CN" b="1" dirty="0">
                <a:solidFill>
                  <a:srgbClr val="4B649F"/>
                </a:solidFill>
              </a:rPr>
              <a:t>RSSI</a:t>
            </a:r>
            <a:r>
              <a:rPr lang="zh-CN" altLang="en-US" b="1" dirty="0">
                <a:solidFill>
                  <a:srgbClr val="4B649F"/>
                </a:solidFill>
              </a:rPr>
              <a:t>图像的</a:t>
            </a:r>
            <a:r>
              <a:rPr lang="en-US" altLang="zh-CN" b="1" dirty="0">
                <a:solidFill>
                  <a:srgbClr val="4B649F"/>
                </a:solidFill>
              </a:rPr>
              <a:t>CNN-IMG</a:t>
            </a:r>
            <a:r>
              <a:rPr lang="zh-CN" altLang="en-US" b="1" dirty="0">
                <a:solidFill>
                  <a:srgbClr val="4B649F"/>
                </a:solidFill>
              </a:rPr>
              <a:t>定位模型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4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23669" y="116126"/>
            <a:ext cx="697069" cy="677228"/>
            <a:chOff x="5288161" y="2234042"/>
            <a:chExt cx="1607262" cy="160726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7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A3DB71D-0145-416D-9344-BB97A4600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946" y="1010290"/>
            <a:ext cx="1828800" cy="54864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70E0154-3432-4AD0-9AD6-CC4F4BF738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113" t="24904" r="-652" b="32867"/>
          <a:stretch/>
        </p:blipFill>
        <p:spPr>
          <a:xfrm>
            <a:off x="6179628" y="1917468"/>
            <a:ext cx="1476741" cy="6023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F33318F-E4FF-453A-BCF3-6EBE329B45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24904" r="29887" b="15391"/>
          <a:stretch/>
        </p:blipFill>
        <p:spPr>
          <a:xfrm>
            <a:off x="2532535" y="1942801"/>
            <a:ext cx="3390455" cy="85166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01137CE-0854-47BE-824D-6D9CC8D734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716"/>
          <a:stretch/>
        </p:blipFill>
        <p:spPr>
          <a:xfrm>
            <a:off x="4020795" y="2791380"/>
            <a:ext cx="738370" cy="28577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9B2F7AF-52AE-494D-B71E-73D882C7D0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113" t="24904" r="-652" b="32867"/>
          <a:stretch/>
        </p:blipFill>
        <p:spPr>
          <a:xfrm>
            <a:off x="6096000" y="4529564"/>
            <a:ext cx="1476741" cy="6023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B4DC6F-5E71-4579-B29B-F12F24377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321" y="3771864"/>
            <a:ext cx="2764464" cy="2252821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DC66FD56-576E-4AA8-A326-07C4C8E347A6}"/>
              </a:ext>
            </a:extLst>
          </p:cNvPr>
          <p:cNvSpPr/>
          <p:nvPr/>
        </p:nvSpPr>
        <p:spPr>
          <a:xfrm>
            <a:off x="516727" y="2058097"/>
            <a:ext cx="1850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原始</a:t>
            </a:r>
            <a:r>
              <a:rPr lang="en-US" altLang="zh-CN" sz="2000" dirty="0"/>
              <a:t>RSSI</a:t>
            </a:r>
            <a:r>
              <a:rPr lang="zh-CN" altLang="en-US" sz="2000" dirty="0"/>
              <a:t>序列</a:t>
            </a:r>
            <a:endParaRPr lang="en-US" altLang="zh-CN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2C9300-183B-4842-8551-1148E783E9ED}"/>
              </a:ext>
            </a:extLst>
          </p:cNvPr>
          <p:cNvSpPr/>
          <p:nvPr/>
        </p:nvSpPr>
        <p:spPr>
          <a:xfrm>
            <a:off x="123669" y="4553581"/>
            <a:ext cx="2764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RSSI-</a:t>
            </a:r>
            <a:r>
              <a:rPr lang="zh-CN" altLang="en-US" sz="2000" dirty="0"/>
              <a:t>图像（</a:t>
            </a:r>
            <a:r>
              <a:rPr lang="en-US" altLang="zh-CN" sz="2000" dirty="0"/>
              <a:t>26×20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32" name="圆角矩形 15">
            <a:extLst>
              <a:ext uri="{FF2B5EF4-FFF2-40B4-BE49-F238E27FC236}">
                <a16:creationId xmlns:a16="http://schemas.microsoft.com/office/drawing/2014/main" id="{EFF5CD9C-C503-41C5-927A-111110E1B70A}"/>
              </a:ext>
            </a:extLst>
          </p:cNvPr>
          <p:cNvSpPr/>
          <p:nvPr/>
        </p:nvSpPr>
        <p:spPr>
          <a:xfrm>
            <a:off x="354947" y="1016694"/>
            <a:ext cx="1990648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3" name="文本框 16">
            <a:extLst>
              <a:ext uri="{FF2B5EF4-FFF2-40B4-BE49-F238E27FC236}">
                <a16:creationId xmlns:a16="http://schemas.microsoft.com/office/drawing/2014/main" id="{6DE17983-078D-42CC-9060-1779D5A37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85" y="112188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指纹重构</a:t>
            </a:r>
          </a:p>
        </p:txBody>
      </p:sp>
      <p:sp>
        <p:nvSpPr>
          <p:cNvPr id="38" name="文本框 44">
            <a:extLst>
              <a:ext uri="{FF2B5EF4-FFF2-40B4-BE49-F238E27FC236}">
                <a16:creationId xmlns:a16="http://schemas.microsoft.com/office/drawing/2014/main" id="{26A24E60-50CA-4750-A76C-0B1E28B3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13/30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5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324174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基于</a:t>
            </a:r>
            <a:r>
              <a:rPr lang="en-US" altLang="zh-CN" b="1" dirty="0">
                <a:solidFill>
                  <a:srgbClr val="4B649F"/>
                </a:solidFill>
              </a:rPr>
              <a:t>RSSI</a:t>
            </a:r>
            <a:r>
              <a:rPr lang="zh-CN" altLang="en-US" b="1" dirty="0">
                <a:solidFill>
                  <a:srgbClr val="4B649F"/>
                </a:solidFill>
              </a:rPr>
              <a:t>图像的</a:t>
            </a:r>
            <a:r>
              <a:rPr lang="en-US" altLang="zh-CN" b="1" dirty="0">
                <a:solidFill>
                  <a:srgbClr val="4B649F"/>
                </a:solidFill>
              </a:rPr>
              <a:t>CNN-IMG</a:t>
            </a:r>
            <a:r>
              <a:rPr lang="zh-CN" altLang="en-US" b="1" dirty="0">
                <a:solidFill>
                  <a:srgbClr val="4B649F"/>
                </a:solidFill>
              </a:rPr>
              <a:t>定位模型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4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23669" y="116126"/>
            <a:ext cx="697069" cy="677228"/>
            <a:chOff x="5288161" y="2234042"/>
            <a:chExt cx="1607262" cy="160726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7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B0B01613-448B-4465-B453-07899335D438}"/>
              </a:ext>
            </a:extLst>
          </p:cNvPr>
          <p:cNvPicPr/>
          <p:nvPr/>
        </p:nvPicPr>
        <p:blipFill rotWithShape="1">
          <a:blip r:embed="rId4"/>
          <a:srcRect l="5355" r="4903"/>
          <a:stretch/>
        </p:blipFill>
        <p:spPr>
          <a:xfrm>
            <a:off x="5588000" y="1510367"/>
            <a:ext cx="5234622" cy="445441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1000634-E2CE-4827-88AF-E841C34B1F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3357" r="-371"/>
          <a:stretch/>
        </p:blipFill>
        <p:spPr>
          <a:xfrm>
            <a:off x="730250" y="3913397"/>
            <a:ext cx="4405027" cy="1786889"/>
          </a:xfrm>
          <a:prstGeom prst="rect">
            <a:avLst/>
          </a:prstGeom>
        </p:spPr>
      </p:pic>
      <p:sp>
        <p:nvSpPr>
          <p:cNvPr id="39" name="圆角矩形 15">
            <a:extLst>
              <a:ext uri="{FF2B5EF4-FFF2-40B4-BE49-F238E27FC236}">
                <a16:creationId xmlns:a16="http://schemas.microsoft.com/office/drawing/2014/main" id="{F9CA6CA3-3EB1-41AB-A249-3455258066F9}"/>
              </a:ext>
            </a:extLst>
          </p:cNvPr>
          <p:cNvSpPr/>
          <p:nvPr/>
        </p:nvSpPr>
        <p:spPr>
          <a:xfrm>
            <a:off x="354947" y="1311334"/>
            <a:ext cx="1990648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0" name="文本框 16">
            <a:extLst>
              <a:ext uri="{FF2B5EF4-FFF2-40B4-BE49-F238E27FC236}">
                <a16:creationId xmlns:a16="http://schemas.microsoft.com/office/drawing/2014/main" id="{A02DEEE5-F1B4-446A-BA49-0E3744FA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87" y="141652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性能分析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4802900-A3D5-4BF3-A1F9-D9E5BD46D0F8}"/>
              </a:ext>
            </a:extLst>
          </p:cNvPr>
          <p:cNvSpPr/>
          <p:nvPr/>
        </p:nvSpPr>
        <p:spPr>
          <a:xfrm>
            <a:off x="1083718" y="2450609"/>
            <a:ext cx="34578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建筑物分类准确度       </a:t>
            </a:r>
            <a:r>
              <a:rPr lang="en-US" altLang="zh-CN" sz="2000" dirty="0">
                <a:solidFill>
                  <a:srgbClr val="FF0000"/>
                </a:solidFill>
              </a:rPr>
              <a:t>95%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楼层分类准确度          </a:t>
            </a:r>
            <a:r>
              <a:rPr lang="en-US" altLang="zh-CN" sz="2000" dirty="0">
                <a:solidFill>
                  <a:srgbClr val="FF0000"/>
                </a:solidFill>
              </a:rPr>
              <a:t>87%</a:t>
            </a:r>
          </a:p>
        </p:txBody>
      </p:sp>
      <p:sp>
        <p:nvSpPr>
          <p:cNvPr id="19" name="文本框 44">
            <a:extLst>
              <a:ext uri="{FF2B5EF4-FFF2-40B4-BE49-F238E27FC236}">
                <a16:creationId xmlns:a16="http://schemas.microsoft.com/office/drawing/2014/main" id="{D8B5089F-81ED-4159-8701-9D507E9EA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14/30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7822154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基于</a:t>
            </a:r>
            <a:r>
              <a:rPr lang="en-US" altLang="zh-CN" b="1" dirty="0">
                <a:solidFill>
                  <a:srgbClr val="4B649F"/>
                </a:solidFill>
              </a:rPr>
              <a:t>RSSI</a:t>
            </a:r>
            <a:r>
              <a:rPr lang="zh-CN" altLang="en-US" b="1" dirty="0">
                <a:solidFill>
                  <a:srgbClr val="4B649F"/>
                </a:solidFill>
              </a:rPr>
              <a:t>时间序列的</a:t>
            </a:r>
            <a:r>
              <a:rPr lang="en-US" altLang="zh-CN" b="1" dirty="0">
                <a:solidFill>
                  <a:srgbClr val="4B649F"/>
                </a:solidFill>
              </a:rPr>
              <a:t>1D-ResNet</a:t>
            </a:r>
            <a:r>
              <a:rPr lang="zh-CN" altLang="en-US" b="1" dirty="0">
                <a:solidFill>
                  <a:srgbClr val="4B649F"/>
                </a:solidFill>
              </a:rPr>
              <a:t>定位模型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4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23669" y="116126"/>
            <a:ext cx="697069" cy="677228"/>
            <a:chOff x="5288161" y="2234042"/>
            <a:chExt cx="1607262" cy="160726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7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9" name="圆角矩形 15">
            <a:extLst>
              <a:ext uri="{FF2B5EF4-FFF2-40B4-BE49-F238E27FC236}">
                <a16:creationId xmlns:a16="http://schemas.microsoft.com/office/drawing/2014/main" id="{450E1C87-88B2-45CC-8CC9-4D97BCE47FCA}"/>
              </a:ext>
            </a:extLst>
          </p:cNvPr>
          <p:cNvSpPr/>
          <p:nvPr/>
        </p:nvSpPr>
        <p:spPr>
          <a:xfrm>
            <a:off x="730249" y="1016375"/>
            <a:ext cx="2087385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" name="文本框 16">
            <a:extLst>
              <a:ext uri="{FF2B5EF4-FFF2-40B4-BE49-F238E27FC236}">
                <a16:creationId xmlns:a16="http://schemas.microsoft.com/office/drawing/2014/main" id="{7797504C-B943-485E-99DF-CCC71231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49" y="1108018"/>
            <a:ext cx="20521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时间序列提取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46B548-6E4E-47CB-91F6-A27F735D78FA}"/>
              </a:ext>
            </a:extLst>
          </p:cNvPr>
          <p:cNvSpPr/>
          <p:nvPr/>
        </p:nvSpPr>
        <p:spPr>
          <a:xfrm>
            <a:off x="3481976" y="1228173"/>
            <a:ext cx="832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 err="1">
                <a:latin typeface="+mn-ea"/>
                <a:ea typeface="+mn-ea"/>
              </a:rPr>
              <a:t>UJIIndoorLoc</a:t>
            </a:r>
            <a:r>
              <a:rPr lang="zh-CN" altLang="zh-CN" sz="2000" dirty="0">
                <a:latin typeface="+mn-ea"/>
                <a:ea typeface="+mn-ea"/>
              </a:rPr>
              <a:t>数据集在同一经纬度处没有足够多的</a:t>
            </a:r>
            <a:r>
              <a:rPr lang="en-US" altLang="zh-CN" sz="2000" dirty="0">
                <a:latin typeface="+mn-ea"/>
                <a:ea typeface="+mn-ea"/>
              </a:rPr>
              <a:t>Wi-Fi</a:t>
            </a:r>
            <a:r>
              <a:rPr lang="zh-CN" altLang="zh-CN" sz="2000" dirty="0">
                <a:latin typeface="+mn-ea"/>
                <a:ea typeface="+mn-ea"/>
              </a:rPr>
              <a:t>指纹数据</a:t>
            </a:r>
            <a:r>
              <a:rPr lang="zh-CN" altLang="en-US" sz="2000" dirty="0">
                <a:latin typeface="+mn-ea"/>
                <a:ea typeface="+mn-ea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4B2B07-6539-4D50-AE06-5BAB42BF6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033336"/>
            <a:ext cx="6024880" cy="41588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579DC5-DE33-41B9-B9BB-CAB7D69EC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033335"/>
            <a:ext cx="6024880" cy="4158813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1769207-3F85-4A26-AE7F-2F38747DB435}"/>
              </a:ext>
            </a:extLst>
          </p:cNvPr>
          <p:cNvCxnSpPr>
            <a:cxnSpLocks/>
          </p:cNvCxnSpPr>
          <p:nvPr/>
        </p:nvCxnSpPr>
        <p:spPr>
          <a:xfrm>
            <a:off x="1245620" y="2227225"/>
            <a:ext cx="772162" cy="826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047AE46-36CA-464B-8270-76C76C2C0F21}"/>
              </a:ext>
            </a:extLst>
          </p:cNvPr>
          <p:cNvSpPr/>
          <p:nvPr/>
        </p:nvSpPr>
        <p:spPr>
          <a:xfrm>
            <a:off x="38454" y="1885634"/>
            <a:ext cx="2581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按经纬度分配进网格</a:t>
            </a:r>
            <a:endParaRPr lang="en-US" altLang="zh-CN" sz="20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C361CD6-9C21-4775-A9F8-4643E059806A}"/>
              </a:ext>
            </a:extLst>
          </p:cNvPr>
          <p:cNvCxnSpPr>
            <a:cxnSpLocks/>
          </p:cNvCxnSpPr>
          <p:nvPr/>
        </p:nvCxnSpPr>
        <p:spPr>
          <a:xfrm>
            <a:off x="924560" y="3375911"/>
            <a:ext cx="598091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F66B862-9A5A-45D5-9FEF-00C5168F6ECB}"/>
              </a:ext>
            </a:extLst>
          </p:cNvPr>
          <p:cNvSpPr/>
          <p:nvPr/>
        </p:nvSpPr>
        <p:spPr>
          <a:xfrm>
            <a:off x="-82083" y="3141440"/>
            <a:ext cx="1159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3m×3m</a:t>
            </a: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C196A140-F1F9-447B-8A99-D3906A38EF85}"/>
              </a:ext>
            </a:extLst>
          </p:cNvPr>
          <p:cNvCxnSpPr>
            <a:cxnSpLocks/>
          </p:cNvCxnSpPr>
          <p:nvPr/>
        </p:nvCxnSpPr>
        <p:spPr>
          <a:xfrm>
            <a:off x="2017782" y="3093800"/>
            <a:ext cx="6439055" cy="1356280"/>
          </a:xfrm>
          <a:prstGeom prst="curvedConnector3">
            <a:avLst>
              <a:gd name="adj1" fmla="val 1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D0B05826-0551-4B90-973C-6F91447B7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V="1">
            <a:off x="6718205" y="3835071"/>
            <a:ext cx="5125721" cy="65819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EFEE79D-4F49-404D-A9F0-EE81890A1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5787" y="4033663"/>
            <a:ext cx="749625" cy="321268"/>
          </a:xfrm>
          <a:prstGeom prst="rect">
            <a:avLst/>
          </a:prstGeom>
        </p:spPr>
      </p:pic>
      <p:sp>
        <p:nvSpPr>
          <p:cNvPr id="58" name="圆角矩形 3">
            <a:extLst>
              <a:ext uri="{FF2B5EF4-FFF2-40B4-BE49-F238E27FC236}">
                <a16:creationId xmlns:a16="http://schemas.microsoft.com/office/drawing/2014/main" id="{D2576BAF-E2C0-4B6E-8BDF-300FC0626A2F}"/>
              </a:ext>
            </a:extLst>
          </p:cNvPr>
          <p:cNvSpPr/>
          <p:nvPr/>
        </p:nvSpPr>
        <p:spPr>
          <a:xfrm rot="5400000">
            <a:off x="8111620" y="2709677"/>
            <a:ext cx="2678128" cy="3981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CF9C6B4-08CE-4F8D-B8EE-23CB70589A5E}"/>
              </a:ext>
            </a:extLst>
          </p:cNvPr>
          <p:cNvCxnSpPr>
            <a:cxnSpLocks/>
          </p:cNvCxnSpPr>
          <p:nvPr/>
        </p:nvCxnSpPr>
        <p:spPr>
          <a:xfrm flipH="1">
            <a:off x="9712619" y="2278845"/>
            <a:ext cx="1279634" cy="6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ED3358C4-3EE8-4C64-9A4A-2E26CE48B04D}"/>
              </a:ext>
            </a:extLst>
          </p:cNvPr>
          <p:cNvSpPr/>
          <p:nvPr/>
        </p:nvSpPr>
        <p:spPr>
          <a:xfrm>
            <a:off x="11055119" y="2027170"/>
            <a:ext cx="882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10 s</a:t>
            </a:r>
          </a:p>
        </p:txBody>
      </p:sp>
      <p:sp>
        <p:nvSpPr>
          <p:cNvPr id="62" name="圆角矩形 3">
            <a:extLst>
              <a:ext uri="{FF2B5EF4-FFF2-40B4-BE49-F238E27FC236}">
                <a16:creationId xmlns:a16="http://schemas.microsoft.com/office/drawing/2014/main" id="{AB5513A6-70BB-486D-8971-95D3745C8BEC}"/>
              </a:ext>
            </a:extLst>
          </p:cNvPr>
          <p:cNvSpPr/>
          <p:nvPr/>
        </p:nvSpPr>
        <p:spPr>
          <a:xfrm rot="5400000">
            <a:off x="8141478" y="2969588"/>
            <a:ext cx="2678128" cy="3981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7B3897-DDFE-496A-A1CA-5F628A215889}"/>
              </a:ext>
            </a:extLst>
          </p:cNvPr>
          <p:cNvCxnSpPr>
            <a:cxnSpLocks/>
          </p:cNvCxnSpPr>
          <p:nvPr/>
        </p:nvCxnSpPr>
        <p:spPr>
          <a:xfrm flipH="1">
            <a:off x="9742477" y="2538756"/>
            <a:ext cx="1279634" cy="6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3E3C9A3-D3EB-4579-8293-36B8D47DB21F}"/>
              </a:ext>
            </a:extLst>
          </p:cNvPr>
          <p:cNvSpPr/>
          <p:nvPr/>
        </p:nvSpPr>
        <p:spPr>
          <a:xfrm>
            <a:off x="11084977" y="2287081"/>
            <a:ext cx="882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10 s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5E96CF7-DFC0-4E66-9775-057689F76270}"/>
              </a:ext>
            </a:extLst>
          </p:cNvPr>
          <p:cNvSpPr/>
          <p:nvPr/>
        </p:nvSpPr>
        <p:spPr>
          <a:xfrm>
            <a:off x="9829625" y="4875186"/>
            <a:ext cx="23849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经纬度：</a:t>
            </a:r>
            <a:r>
              <a:rPr lang="en-US" altLang="zh-CN" sz="2000" dirty="0"/>
              <a:t>20s</a:t>
            </a:r>
            <a:r>
              <a:rPr lang="zh-CN" altLang="en-US" sz="2000" dirty="0"/>
              <a:t>的经纬度平均值</a:t>
            </a:r>
            <a:endParaRPr lang="en-US" altLang="zh-CN" sz="2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F54675D-792D-4FA9-9F5A-5F2547525BDF}"/>
              </a:ext>
            </a:extLst>
          </p:cNvPr>
          <p:cNvSpPr/>
          <p:nvPr/>
        </p:nvSpPr>
        <p:spPr>
          <a:xfrm>
            <a:off x="9613579" y="3687233"/>
            <a:ext cx="2817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共（</a:t>
            </a:r>
            <a:r>
              <a:rPr lang="en-US" altLang="zh-CN" sz="2000" dirty="0"/>
              <a:t>20-10</a:t>
            </a:r>
            <a:r>
              <a:rPr lang="zh-CN" altLang="en-US" sz="2000" dirty="0"/>
              <a:t>）</a:t>
            </a:r>
            <a:r>
              <a:rPr lang="en-US" altLang="zh-CN" sz="2000" dirty="0"/>
              <a:t>+1</a:t>
            </a:r>
            <a:r>
              <a:rPr lang="zh-CN" altLang="en-US" sz="2000" dirty="0"/>
              <a:t>条数据</a:t>
            </a:r>
            <a:endParaRPr lang="en-US" altLang="zh-CN" sz="2000" dirty="0"/>
          </a:p>
        </p:txBody>
      </p:sp>
      <p:sp>
        <p:nvSpPr>
          <p:cNvPr id="38" name="文本框 44">
            <a:extLst>
              <a:ext uri="{FF2B5EF4-FFF2-40B4-BE49-F238E27FC236}">
                <a16:creationId xmlns:a16="http://schemas.microsoft.com/office/drawing/2014/main" id="{565FC766-5BAC-44AE-AC69-480C11B34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15/30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8" grpId="0" animBg="1"/>
      <p:bldP spid="58" grpId="1" animBg="1"/>
      <p:bldP spid="60" grpId="0"/>
      <p:bldP spid="60" grpId="1"/>
      <p:bldP spid="62" grpId="0" animBg="1"/>
      <p:bldP spid="64" grpId="0"/>
      <p:bldP spid="66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7822154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基于</a:t>
            </a:r>
            <a:r>
              <a:rPr lang="en-US" altLang="zh-CN" b="1" dirty="0">
                <a:solidFill>
                  <a:srgbClr val="4B649F"/>
                </a:solidFill>
              </a:rPr>
              <a:t>RSSI</a:t>
            </a:r>
            <a:r>
              <a:rPr lang="zh-CN" altLang="en-US" b="1" dirty="0">
                <a:solidFill>
                  <a:srgbClr val="4B649F"/>
                </a:solidFill>
              </a:rPr>
              <a:t>时间序列的</a:t>
            </a:r>
            <a:r>
              <a:rPr lang="en-US" altLang="zh-CN" b="1" dirty="0">
                <a:solidFill>
                  <a:srgbClr val="4B649F"/>
                </a:solidFill>
              </a:rPr>
              <a:t>1D-ResNet</a:t>
            </a:r>
            <a:r>
              <a:rPr lang="zh-CN" altLang="en-US" b="1" dirty="0">
                <a:solidFill>
                  <a:srgbClr val="4B649F"/>
                </a:solidFill>
              </a:rPr>
              <a:t>定位模型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4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23669" y="116126"/>
            <a:ext cx="697069" cy="677228"/>
            <a:chOff x="5288161" y="2234042"/>
            <a:chExt cx="1607262" cy="160726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7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C813B431-890A-4E30-908F-B591E5EC6E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13" t="24904" r="-652" b="32867"/>
          <a:stretch/>
        </p:blipFill>
        <p:spPr>
          <a:xfrm>
            <a:off x="5771542" y="2384818"/>
            <a:ext cx="1476741" cy="6023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C4FA1A-CFE0-4499-BCED-8C1105EA7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38" y="4142847"/>
            <a:ext cx="5738373" cy="20147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A4DBD5-A2D4-4E90-956F-70E63CCA6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063" y="1113537"/>
            <a:ext cx="4903546" cy="5427747"/>
          </a:xfrm>
          <a:prstGeom prst="rect">
            <a:avLst/>
          </a:prstGeom>
        </p:spPr>
      </p:pic>
      <p:sp>
        <p:nvSpPr>
          <p:cNvPr id="29" name="圆角矩形 15">
            <a:extLst>
              <a:ext uri="{FF2B5EF4-FFF2-40B4-BE49-F238E27FC236}">
                <a16:creationId xmlns:a16="http://schemas.microsoft.com/office/drawing/2014/main" id="{450E1C87-88B2-45CC-8CC9-4D97BCE47FCA}"/>
              </a:ext>
            </a:extLst>
          </p:cNvPr>
          <p:cNvSpPr/>
          <p:nvPr/>
        </p:nvSpPr>
        <p:spPr>
          <a:xfrm>
            <a:off x="730250" y="1016375"/>
            <a:ext cx="1990648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" name="文本框 16">
            <a:extLst>
              <a:ext uri="{FF2B5EF4-FFF2-40B4-BE49-F238E27FC236}">
                <a16:creationId xmlns:a16="http://schemas.microsoft.com/office/drawing/2014/main" id="{7797504C-B943-485E-99DF-CCC71231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688" y="11215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指纹重构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CA259D3-74AA-4C58-97A3-1242B1260DC2}"/>
              </a:ext>
            </a:extLst>
          </p:cNvPr>
          <p:cNvSpPr/>
          <p:nvPr/>
        </p:nvSpPr>
        <p:spPr>
          <a:xfrm>
            <a:off x="643211" y="2396360"/>
            <a:ext cx="1850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原始</a:t>
            </a:r>
            <a:r>
              <a:rPr lang="en-US" altLang="zh-CN" sz="2000" dirty="0"/>
              <a:t>RSSI</a:t>
            </a:r>
            <a:r>
              <a:rPr lang="zh-CN" altLang="en-US" sz="2000" dirty="0"/>
              <a:t>序列</a:t>
            </a:r>
            <a:endParaRPr lang="en-US" altLang="zh-CN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419C76-6357-435F-AF7A-AE4996F3F7EC}"/>
              </a:ext>
            </a:extLst>
          </p:cNvPr>
          <p:cNvSpPr/>
          <p:nvPr/>
        </p:nvSpPr>
        <p:spPr>
          <a:xfrm>
            <a:off x="0" y="4461652"/>
            <a:ext cx="1850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RSSI</a:t>
            </a:r>
            <a:r>
              <a:rPr lang="zh-CN" altLang="en-US" sz="2000" dirty="0"/>
              <a:t>时间序列</a:t>
            </a:r>
            <a:endParaRPr lang="en-US" altLang="zh-CN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C53412D-BECF-4D35-9A2E-CFA2E3877C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4904" r="29887" b="15391"/>
          <a:stretch/>
        </p:blipFill>
        <p:spPr>
          <a:xfrm>
            <a:off x="2362435" y="2283610"/>
            <a:ext cx="3390455" cy="8516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52836A7-92A1-4E3E-B0AD-C1B8EA2FA1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3716"/>
          <a:stretch/>
        </p:blipFill>
        <p:spPr>
          <a:xfrm>
            <a:off x="3688478" y="3209353"/>
            <a:ext cx="738370" cy="285773"/>
          </a:xfrm>
          <a:prstGeom prst="rect">
            <a:avLst/>
          </a:prstGeom>
        </p:spPr>
      </p:pic>
      <p:sp>
        <p:nvSpPr>
          <p:cNvPr id="23" name="文本框 44">
            <a:extLst>
              <a:ext uri="{FF2B5EF4-FFF2-40B4-BE49-F238E27FC236}">
                <a16:creationId xmlns:a16="http://schemas.microsoft.com/office/drawing/2014/main" id="{1614A1B0-A581-4624-9FA7-F963CC635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16/30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8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7822154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基于</a:t>
            </a:r>
            <a:r>
              <a:rPr lang="en-US" altLang="zh-CN" b="1" dirty="0">
                <a:solidFill>
                  <a:srgbClr val="4B649F"/>
                </a:solidFill>
              </a:rPr>
              <a:t>RSSI</a:t>
            </a:r>
            <a:r>
              <a:rPr lang="zh-CN" altLang="en-US" b="1" dirty="0">
                <a:solidFill>
                  <a:srgbClr val="4B649F"/>
                </a:solidFill>
              </a:rPr>
              <a:t>时间序列的</a:t>
            </a:r>
            <a:r>
              <a:rPr lang="en-US" altLang="zh-CN" b="1" dirty="0">
                <a:solidFill>
                  <a:srgbClr val="4B649F"/>
                </a:solidFill>
              </a:rPr>
              <a:t>1D-ResNet</a:t>
            </a:r>
            <a:r>
              <a:rPr lang="zh-CN" altLang="en-US" b="1" dirty="0">
                <a:solidFill>
                  <a:srgbClr val="4B649F"/>
                </a:solidFill>
              </a:rPr>
              <a:t>定位模型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4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23669" y="116126"/>
            <a:ext cx="697069" cy="677228"/>
            <a:chOff x="5288161" y="2234042"/>
            <a:chExt cx="1607262" cy="160726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7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9" name="圆角矩形 15">
            <a:extLst>
              <a:ext uri="{FF2B5EF4-FFF2-40B4-BE49-F238E27FC236}">
                <a16:creationId xmlns:a16="http://schemas.microsoft.com/office/drawing/2014/main" id="{450E1C87-88B2-45CC-8CC9-4D97BCE47FCA}"/>
              </a:ext>
            </a:extLst>
          </p:cNvPr>
          <p:cNvSpPr/>
          <p:nvPr/>
        </p:nvSpPr>
        <p:spPr>
          <a:xfrm>
            <a:off x="201930" y="1037121"/>
            <a:ext cx="1990648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" name="文本框 16">
            <a:extLst>
              <a:ext uri="{FF2B5EF4-FFF2-40B4-BE49-F238E27FC236}">
                <a16:creationId xmlns:a16="http://schemas.microsoft.com/office/drawing/2014/main" id="{7797504C-B943-485E-99DF-CCC71231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75" y="11523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性能分析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AEA5531-B5E0-4FE7-B144-E3E87FB6DC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2203" y="2439706"/>
            <a:ext cx="4911801" cy="407182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C611AD8-5E2A-4DEE-A31C-CFB7D53CC0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88000" y="2469473"/>
            <a:ext cx="4908605" cy="407182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F521E98-3B51-4025-8547-C2E685D2D075}"/>
              </a:ext>
            </a:extLst>
          </p:cNvPr>
          <p:cNvSpPr txBox="1"/>
          <p:nvPr/>
        </p:nvSpPr>
        <p:spPr>
          <a:xfrm>
            <a:off x="1232617" y="1978697"/>
            <a:ext cx="415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 </a:t>
            </a:r>
            <a:r>
              <a:rPr lang="zh-CN" altLang="en-US" dirty="0"/>
              <a:t>不同全连接层下的定位误差</a:t>
            </a:r>
            <a:r>
              <a:rPr lang="en-US" altLang="zh-CN" dirty="0"/>
              <a:t>CDF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910EFC-8E33-4853-946A-47A748F44D9B}"/>
              </a:ext>
            </a:extLst>
          </p:cNvPr>
          <p:cNvSpPr txBox="1"/>
          <p:nvPr/>
        </p:nvSpPr>
        <p:spPr>
          <a:xfrm>
            <a:off x="6200172" y="2057979"/>
            <a:ext cx="42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 </a:t>
            </a:r>
            <a:r>
              <a:rPr lang="zh-CN" altLang="en-US" dirty="0"/>
              <a:t>不同输出通道数下的定位误差</a:t>
            </a:r>
            <a:r>
              <a:rPr lang="en-US" altLang="zh-CN" dirty="0"/>
              <a:t>CDF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8EFE782-2596-409A-AC86-F31A4A798935}"/>
              </a:ext>
            </a:extLst>
          </p:cNvPr>
          <p:cNvCxnSpPr>
            <a:cxnSpLocks/>
          </p:cNvCxnSpPr>
          <p:nvPr/>
        </p:nvCxnSpPr>
        <p:spPr>
          <a:xfrm>
            <a:off x="8323633" y="3176925"/>
            <a:ext cx="2283407" cy="522697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0AB014F-F106-4E3A-A171-3F61D0A3C10A}"/>
              </a:ext>
            </a:extLst>
          </p:cNvPr>
          <p:cNvSpPr txBox="1"/>
          <p:nvPr/>
        </p:nvSpPr>
        <p:spPr>
          <a:xfrm>
            <a:off x="10401300" y="3797498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平均定位精度</a:t>
            </a:r>
            <a:r>
              <a:rPr lang="en-US" altLang="zh-CN" sz="2000" dirty="0">
                <a:solidFill>
                  <a:srgbClr val="FF0000"/>
                </a:solidFill>
              </a:rPr>
              <a:t>  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3.45m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0F91BA-0453-4F55-8D3A-10CD9DAEAA27}"/>
              </a:ext>
            </a:extLst>
          </p:cNvPr>
          <p:cNvCxnSpPr>
            <a:cxnSpLocks/>
          </p:cNvCxnSpPr>
          <p:nvPr/>
        </p:nvCxnSpPr>
        <p:spPr>
          <a:xfrm flipH="1">
            <a:off x="2468643" y="1510367"/>
            <a:ext cx="735169" cy="2263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83FA7AA-9986-4DFF-960E-AF875ED6415C}"/>
              </a:ext>
            </a:extLst>
          </p:cNvPr>
          <p:cNvSpPr txBox="1"/>
          <p:nvPr/>
        </p:nvSpPr>
        <p:spPr>
          <a:xfrm>
            <a:off x="3382478" y="1134425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平均定位精度</a:t>
            </a:r>
            <a:r>
              <a:rPr lang="en-US" altLang="zh-CN" sz="2000" dirty="0">
                <a:solidFill>
                  <a:srgbClr val="FF0000"/>
                </a:solidFill>
              </a:rPr>
              <a:t>  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 4.93m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8" name="文本框 44">
            <a:extLst>
              <a:ext uri="{FF2B5EF4-FFF2-40B4-BE49-F238E27FC236}">
                <a16:creationId xmlns:a16="http://schemas.microsoft.com/office/drawing/2014/main" id="{BD030420-B527-48F5-BF35-757C5B66D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797" y="6012806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17/30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7822154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现有工作性能比较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4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23669" y="116126"/>
            <a:ext cx="697069" cy="677228"/>
            <a:chOff x="5288161" y="2234042"/>
            <a:chExt cx="1607262" cy="160726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7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1" name="文本框 16">
            <a:extLst>
              <a:ext uri="{FF2B5EF4-FFF2-40B4-BE49-F238E27FC236}">
                <a16:creationId xmlns:a16="http://schemas.microsoft.com/office/drawing/2014/main" id="{7797504C-B943-485E-99DF-CCC71231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6353103"/>
            <a:ext cx="42771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注：上述</a:t>
            </a:r>
            <a:r>
              <a:rPr lang="en-US" altLang="zh-CN" sz="1600" dirty="0"/>
              <a:t>baseline</a:t>
            </a:r>
            <a:r>
              <a:rPr lang="zh-CN" altLang="en-US" sz="1600" dirty="0"/>
              <a:t>见参考文献</a:t>
            </a:r>
            <a:r>
              <a:rPr lang="en-US" altLang="zh-CN" sz="1600" dirty="0"/>
              <a:t>[27,39,40,41,51]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BCF3D5-D8EF-4891-985C-091321028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8"/>
          <a:stretch/>
        </p:blipFill>
        <p:spPr>
          <a:xfrm>
            <a:off x="0" y="1777206"/>
            <a:ext cx="7528229" cy="4628218"/>
          </a:xfrm>
          <a:prstGeom prst="rect">
            <a:avLst/>
          </a:prstGeom>
        </p:spPr>
      </p:pic>
      <p:sp>
        <p:nvSpPr>
          <p:cNvPr id="26" name="圆角矩形 3">
            <a:extLst>
              <a:ext uri="{FF2B5EF4-FFF2-40B4-BE49-F238E27FC236}">
                <a16:creationId xmlns:a16="http://schemas.microsoft.com/office/drawing/2014/main" id="{9C90F2B9-8DB3-4874-9603-2B8B82E5DA9A}"/>
              </a:ext>
            </a:extLst>
          </p:cNvPr>
          <p:cNvSpPr/>
          <p:nvPr/>
        </p:nvSpPr>
        <p:spPr>
          <a:xfrm>
            <a:off x="2373533" y="2842745"/>
            <a:ext cx="4528292" cy="398140"/>
          </a:xfrm>
          <a:prstGeom prst="roundRect">
            <a:avLst/>
          </a:prstGeom>
          <a:noFill/>
          <a:ln w="57150">
            <a:solidFill>
              <a:srgbClr val="FFCC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15">
            <a:extLst>
              <a:ext uri="{FF2B5EF4-FFF2-40B4-BE49-F238E27FC236}">
                <a16:creationId xmlns:a16="http://schemas.microsoft.com/office/drawing/2014/main" id="{0DEA11DC-5798-4064-BCF4-A9AEEF1CB028}"/>
              </a:ext>
            </a:extLst>
          </p:cNvPr>
          <p:cNvSpPr/>
          <p:nvPr/>
        </p:nvSpPr>
        <p:spPr>
          <a:xfrm>
            <a:off x="8495181" y="1085055"/>
            <a:ext cx="2646878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3" name="文本框 16">
            <a:extLst>
              <a:ext uri="{FF2B5EF4-FFF2-40B4-BE49-F238E27FC236}">
                <a16:creationId xmlns:a16="http://schemas.microsoft.com/office/drawing/2014/main" id="{E74F6D61-B1D5-4880-B31B-543340F68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1336" y="117877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实测数据集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9EA4F0E-B4AD-4B02-AC05-A2797CA8004C}"/>
              </a:ext>
            </a:extLst>
          </p:cNvPr>
          <p:cNvSpPr txBox="1"/>
          <p:nvPr/>
        </p:nvSpPr>
        <p:spPr>
          <a:xfrm>
            <a:off x="8061536" y="5766112"/>
            <a:ext cx="146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考虑原因：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AB650A-5B7A-4381-941A-C5CABFCB2BCD}"/>
              </a:ext>
            </a:extLst>
          </p:cNvPr>
          <p:cNvSpPr txBox="1"/>
          <p:nvPr/>
        </p:nvSpPr>
        <p:spPr>
          <a:xfrm>
            <a:off x="9581640" y="5612224"/>
            <a:ext cx="2476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采集点密集，指纹特征差异较小。</a:t>
            </a:r>
          </a:p>
        </p:txBody>
      </p:sp>
      <p:sp>
        <p:nvSpPr>
          <p:cNvPr id="27" name="圆角矩形 15">
            <a:extLst>
              <a:ext uri="{FF2B5EF4-FFF2-40B4-BE49-F238E27FC236}">
                <a16:creationId xmlns:a16="http://schemas.microsoft.com/office/drawing/2014/main" id="{F34393F2-F96A-45A3-A0BA-1D6D6F8555EA}"/>
              </a:ext>
            </a:extLst>
          </p:cNvPr>
          <p:cNvSpPr/>
          <p:nvPr/>
        </p:nvSpPr>
        <p:spPr>
          <a:xfrm>
            <a:off x="2319144" y="1053524"/>
            <a:ext cx="2646878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8" name="文本框 16">
            <a:extLst>
              <a:ext uri="{FF2B5EF4-FFF2-40B4-BE49-F238E27FC236}">
                <a16:creationId xmlns:a16="http://schemas.microsoft.com/office/drawing/2014/main" id="{95936E5B-AAE1-4F2C-9B06-BE61FA723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809" y="116876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公开数据集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3C92EC-4AB7-4B44-BAE8-B6417AA72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515" y="2318330"/>
            <a:ext cx="4550209" cy="2911109"/>
          </a:xfrm>
          <a:prstGeom prst="rect">
            <a:avLst/>
          </a:prstGeom>
        </p:spPr>
      </p:pic>
      <p:sp>
        <p:nvSpPr>
          <p:cNvPr id="29" name="圆角矩形 3">
            <a:extLst>
              <a:ext uri="{FF2B5EF4-FFF2-40B4-BE49-F238E27FC236}">
                <a16:creationId xmlns:a16="http://schemas.microsoft.com/office/drawing/2014/main" id="{1F126087-BC82-4BFB-97B8-EEDA411A2B42}"/>
              </a:ext>
            </a:extLst>
          </p:cNvPr>
          <p:cNvSpPr/>
          <p:nvPr/>
        </p:nvSpPr>
        <p:spPr>
          <a:xfrm>
            <a:off x="10289894" y="4620212"/>
            <a:ext cx="1215341" cy="39814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3">
            <a:extLst>
              <a:ext uri="{FF2B5EF4-FFF2-40B4-BE49-F238E27FC236}">
                <a16:creationId xmlns:a16="http://schemas.microsoft.com/office/drawing/2014/main" id="{F731DE9C-ECA7-4486-A236-D2D206E004D9}"/>
              </a:ext>
            </a:extLst>
          </p:cNvPr>
          <p:cNvSpPr/>
          <p:nvPr/>
        </p:nvSpPr>
        <p:spPr>
          <a:xfrm>
            <a:off x="2319144" y="5808188"/>
            <a:ext cx="4528292" cy="39814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44">
            <a:extLst>
              <a:ext uri="{FF2B5EF4-FFF2-40B4-BE49-F238E27FC236}">
                <a16:creationId xmlns:a16="http://schemas.microsoft.com/office/drawing/2014/main" id="{20ABDA6A-A5E2-4A3C-B604-4CA1D6DC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9894" y="6277256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18/30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6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EFD5B6-5CA7-4C8F-A9D0-F1F83F013E27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5059" name="文本框 2">
            <a:extLst>
              <a:ext uri="{FF2B5EF4-FFF2-40B4-BE49-F238E27FC236}">
                <a16:creationId xmlns:a16="http://schemas.microsoft.com/office/drawing/2014/main" id="{2B42720E-BCC2-4D4B-8D6A-E721602B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2" y="3146186"/>
            <a:ext cx="604393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04 </a:t>
            </a:r>
            <a:r>
              <a:rPr lang="zh-CN" altLang="en-US" b="1" dirty="0">
                <a:solidFill>
                  <a:srgbClr val="4B649F"/>
                </a:solidFill>
              </a:rPr>
              <a:t>部分</a:t>
            </a:r>
            <a:r>
              <a:rPr lang="en-US" altLang="zh-CN" b="1" dirty="0">
                <a:solidFill>
                  <a:srgbClr val="4B649F"/>
                </a:solidFill>
              </a:rPr>
              <a:t>AP</a:t>
            </a:r>
            <a:r>
              <a:rPr lang="zh-CN" altLang="en-US" b="1" dirty="0">
                <a:solidFill>
                  <a:srgbClr val="4B649F"/>
                </a:solidFill>
              </a:rPr>
              <a:t>缺失下的定位研究</a:t>
            </a:r>
          </a:p>
        </p:txBody>
      </p:sp>
      <p:pic>
        <p:nvPicPr>
          <p:cNvPr id="45061" name="图片 9">
            <a:extLst>
              <a:ext uri="{FF2B5EF4-FFF2-40B4-BE49-F238E27FC236}">
                <a16:creationId xmlns:a16="http://schemas.microsoft.com/office/drawing/2014/main" id="{14048F0B-8E41-4885-ABC4-A2387981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图片 10">
            <a:extLst>
              <a:ext uri="{FF2B5EF4-FFF2-40B4-BE49-F238E27FC236}">
                <a16:creationId xmlns:a16="http://schemas.microsoft.com/office/drawing/2014/main" id="{99FCDBC2-61C7-4F27-9BD0-BE32B0A4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3" name="组合 11">
            <a:extLst>
              <a:ext uri="{FF2B5EF4-FFF2-40B4-BE49-F238E27FC236}">
                <a16:creationId xmlns:a16="http://schemas.microsoft.com/office/drawing/2014/main" id="{4AAE9FCB-30F6-4240-ABA5-B97E8DCDE2FF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7366499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0D2F7FA-DBB0-43EA-B90E-4C3502497DF8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ED36031-23DE-4AE0-8C66-2282AD1CD612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066" name="KSO_Shape">
              <a:extLst>
                <a:ext uri="{FF2B5EF4-FFF2-40B4-BE49-F238E27FC236}">
                  <a16:creationId xmlns:a16="http://schemas.microsoft.com/office/drawing/2014/main" id="{E2B185DA-9105-4FEB-8046-B8B3178E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10" name="文本框 44">
            <a:extLst>
              <a:ext uri="{FF2B5EF4-FFF2-40B4-BE49-F238E27FC236}">
                <a16:creationId xmlns:a16="http://schemas.microsoft.com/office/drawing/2014/main" id="{9A032F75-E3ED-4D47-8288-7979FF8D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927506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19/30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06B35210-298F-440E-A61C-3D0D6F2C389D}"/>
              </a:ext>
            </a:extLst>
          </p:cNvPr>
          <p:cNvSpPr/>
          <p:nvPr/>
        </p:nvSpPr>
        <p:spPr>
          <a:xfrm rot="5400000">
            <a:off x="2009775" y="-1552575"/>
            <a:ext cx="914400" cy="4933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398A0BE-2A56-4680-9B31-749096BE818D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5B0A02-005F-4932-B33D-B6285EB9829F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2AF995EC-2EBB-4698-9F2F-AA0D79E32AAF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076DE616-E306-455C-8CEE-728EA072516B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48DDBF71-D31A-478B-9713-DF7F4D6DAC3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1494AB6C-7FC7-48EF-BE11-E120D23BE42F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668BC2D4-4D7D-4933-8FD9-F9C4D3738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949FF9BE-0CD6-4733-A692-2B84810BC675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F7AF18F7-1168-4CE1-8030-4D5C82EBD821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0725" name="文本框 11">
            <a:extLst>
              <a:ext uri="{FF2B5EF4-FFF2-40B4-BE49-F238E27FC236}">
                <a16:creationId xmlns:a16="http://schemas.microsoft.com/office/drawing/2014/main" id="{C1828EC8-AFD9-47A0-8B66-F18702E8B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89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论文主要内容</a:t>
            </a:r>
          </a:p>
        </p:txBody>
      </p:sp>
      <p:pic>
        <p:nvPicPr>
          <p:cNvPr id="30726" name="图片 12">
            <a:extLst>
              <a:ext uri="{FF2B5EF4-FFF2-40B4-BE49-F238E27FC236}">
                <a16:creationId xmlns:a16="http://schemas.microsoft.com/office/drawing/2014/main" id="{4A98054F-3756-43C4-8840-9670E3BAF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组合 38">
            <a:extLst>
              <a:ext uri="{FF2B5EF4-FFF2-40B4-BE49-F238E27FC236}">
                <a16:creationId xmlns:a16="http://schemas.microsoft.com/office/drawing/2014/main" id="{004886E4-6120-4AB9-B8AD-1A1FB63CCD0C}"/>
              </a:ext>
            </a:extLst>
          </p:cNvPr>
          <p:cNvGrpSpPr>
            <a:grpSpLocks/>
          </p:cNvGrpSpPr>
          <p:nvPr/>
        </p:nvGrpSpPr>
        <p:grpSpPr bwMode="auto">
          <a:xfrm>
            <a:off x="9578975" y="2025650"/>
            <a:ext cx="1277938" cy="1277938"/>
            <a:chOff x="9444839" y="2234042"/>
            <a:chExt cx="1607262" cy="160726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1063CB4-1EBF-4CED-9B85-E76CE99A92E0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199CBBC-EF74-4BC3-84B3-20E928A717A8}"/>
                </a:ext>
              </a:extLst>
            </p:cNvPr>
            <p:cNvSpPr/>
            <p:nvPr/>
          </p:nvSpPr>
          <p:spPr>
            <a:xfrm>
              <a:off x="9554653" y="2343856"/>
              <a:ext cx="1387635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0" name="KSO_Shape">
              <a:extLst>
                <a:ext uri="{FF2B5EF4-FFF2-40B4-BE49-F238E27FC236}">
                  <a16:creationId xmlns:a16="http://schemas.microsoft.com/office/drawing/2014/main" id="{5B045698-CC22-4FB3-A5E9-F8C69E047C12}"/>
                </a:ext>
              </a:extLst>
            </p:cNvPr>
            <p:cNvSpPr/>
            <p:nvPr/>
          </p:nvSpPr>
          <p:spPr bwMode="auto">
            <a:xfrm>
              <a:off x="9828186" y="2675291"/>
              <a:ext cx="840568" cy="724764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30728" name="组合 36">
            <a:extLst>
              <a:ext uri="{FF2B5EF4-FFF2-40B4-BE49-F238E27FC236}">
                <a16:creationId xmlns:a16="http://schemas.microsoft.com/office/drawing/2014/main" id="{40C15FEA-B41C-43D4-8697-6383C83CC5C9}"/>
              </a:ext>
            </a:extLst>
          </p:cNvPr>
          <p:cNvGrpSpPr>
            <a:grpSpLocks/>
          </p:cNvGrpSpPr>
          <p:nvPr/>
        </p:nvGrpSpPr>
        <p:grpSpPr bwMode="auto">
          <a:xfrm>
            <a:off x="5421313" y="2025650"/>
            <a:ext cx="1277937" cy="1277938"/>
            <a:chOff x="5288161" y="2234042"/>
            <a:chExt cx="1607262" cy="160726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5122413-953C-43E0-B653-BFAD952233F3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AAB051B-B740-45BE-827E-D42B29A67277}"/>
                </a:ext>
              </a:extLst>
            </p:cNvPr>
            <p:cNvSpPr/>
            <p:nvPr/>
          </p:nvSpPr>
          <p:spPr>
            <a:xfrm>
              <a:off x="5397973" y="2335869"/>
              <a:ext cx="1387637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753" name="KSO_Shape">
              <a:extLst>
                <a:ext uri="{FF2B5EF4-FFF2-40B4-BE49-F238E27FC236}">
                  <a16:creationId xmlns:a16="http://schemas.microsoft.com/office/drawing/2014/main" id="{A0745DCF-7988-4907-8E02-DD72B040A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grpSp>
        <p:nvGrpSpPr>
          <p:cNvPr id="30729" name="组合 37">
            <a:extLst>
              <a:ext uri="{FF2B5EF4-FFF2-40B4-BE49-F238E27FC236}">
                <a16:creationId xmlns:a16="http://schemas.microsoft.com/office/drawing/2014/main" id="{C153706D-6523-4E00-9D68-19B4CBA85F0C}"/>
              </a:ext>
            </a:extLst>
          </p:cNvPr>
          <p:cNvGrpSpPr>
            <a:grpSpLocks/>
          </p:cNvGrpSpPr>
          <p:nvPr/>
        </p:nvGrpSpPr>
        <p:grpSpPr bwMode="auto">
          <a:xfrm>
            <a:off x="7500938" y="2025650"/>
            <a:ext cx="1277937" cy="1277938"/>
            <a:chOff x="7366499" y="2234042"/>
            <a:chExt cx="1607262" cy="160726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62FCD9F-B0CD-4221-9C1A-374CDD8951A5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91CFD42-D27C-4414-9843-2EC6A5ECAE31}"/>
                </a:ext>
              </a:extLst>
            </p:cNvPr>
            <p:cNvSpPr/>
            <p:nvPr/>
          </p:nvSpPr>
          <p:spPr>
            <a:xfrm>
              <a:off x="7476311" y="2343856"/>
              <a:ext cx="1387637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750" name="KSO_Shape">
              <a:extLst>
                <a:ext uri="{FF2B5EF4-FFF2-40B4-BE49-F238E27FC236}">
                  <a16:creationId xmlns:a16="http://schemas.microsoft.com/office/drawing/2014/main" id="{A3F27F41-F31D-469A-BC99-75423EF88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grpSp>
        <p:nvGrpSpPr>
          <p:cNvPr id="30730" name="组合 34">
            <a:extLst>
              <a:ext uri="{FF2B5EF4-FFF2-40B4-BE49-F238E27FC236}">
                <a16:creationId xmlns:a16="http://schemas.microsoft.com/office/drawing/2014/main" id="{492B1B0C-54A0-48B6-8244-14E6AA1C2A67}"/>
              </a:ext>
            </a:extLst>
          </p:cNvPr>
          <p:cNvGrpSpPr>
            <a:grpSpLocks/>
          </p:cNvGrpSpPr>
          <p:nvPr/>
        </p:nvGrpSpPr>
        <p:grpSpPr bwMode="auto">
          <a:xfrm>
            <a:off x="1265238" y="2025650"/>
            <a:ext cx="1277937" cy="1277938"/>
            <a:chOff x="1131485" y="2234042"/>
            <a:chExt cx="1607262" cy="160726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ED3D30D-E044-4623-BCEF-B2D7E4420565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BD57174-8158-4628-89E0-C6FBB915BAA9}"/>
                </a:ext>
              </a:extLst>
            </p:cNvPr>
            <p:cNvSpPr/>
            <p:nvPr/>
          </p:nvSpPr>
          <p:spPr>
            <a:xfrm>
              <a:off x="1241297" y="2343856"/>
              <a:ext cx="1387637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747" name="KSO_Shape">
              <a:extLst>
                <a:ext uri="{FF2B5EF4-FFF2-40B4-BE49-F238E27FC236}">
                  <a16:creationId xmlns:a16="http://schemas.microsoft.com/office/drawing/2014/main" id="{DC03C7F7-43BF-4D0E-8011-41FBD8B7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grpSp>
        <p:nvGrpSpPr>
          <p:cNvPr id="30731" name="组合 35">
            <a:extLst>
              <a:ext uri="{FF2B5EF4-FFF2-40B4-BE49-F238E27FC236}">
                <a16:creationId xmlns:a16="http://schemas.microsoft.com/office/drawing/2014/main" id="{957A3629-A2F7-4C41-92D4-114DBD859339}"/>
              </a:ext>
            </a:extLst>
          </p:cNvPr>
          <p:cNvGrpSpPr>
            <a:grpSpLocks/>
          </p:cNvGrpSpPr>
          <p:nvPr/>
        </p:nvGrpSpPr>
        <p:grpSpPr bwMode="auto">
          <a:xfrm>
            <a:off x="3343275" y="2025650"/>
            <a:ext cx="1277938" cy="1277938"/>
            <a:chOff x="3209823" y="2234042"/>
            <a:chExt cx="1607262" cy="160726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17FEA55-787B-4536-9D83-AA93045BB87C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3E39D36-E925-4A2A-AD3D-85994EBDB2D8}"/>
                </a:ext>
              </a:extLst>
            </p:cNvPr>
            <p:cNvSpPr/>
            <p:nvPr/>
          </p:nvSpPr>
          <p:spPr>
            <a:xfrm>
              <a:off x="3319637" y="2343856"/>
              <a:ext cx="1387635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4" name="KSO_Shape">
              <a:extLst>
                <a:ext uri="{FF2B5EF4-FFF2-40B4-BE49-F238E27FC236}">
                  <a16:creationId xmlns:a16="http://schemas.microsoft.com/office/drawing/2014/main" id="{F2A93314-2BF6-4E49-BA98-A466112EAF37}"/>
                </a:ext>
              </a:extLst>
            </p:cNvPr>
            <p:cNvSpPr/>
            <p:nvPr/>
          </p:nvSpPr>
          <p:spPr bwMode="auto">
            <a:xfrm>
              <a:off x="3551242" y="2597423"/>
              <a:ext cx="924424" cy="880500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0732" name="文本框 39">
            <a:extLst>
              <a:ext uri="{FF2B5EF4-FFF2-40B4-BE49-F238E27FC236}">
                <a16:creationId xmlns:a16="http://schemas.microsoft.com/office/drawing/2014/main" id="{0E2B63E3-5F2A-4DD7-9253-F33885408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</a:rPr>
              <a:t>第一部分</a:t>
            </a:r>
          </a:p>
        </p:txBody>
      </p:sp>
      <p:sp>
        <p:nvSpPr>
          <p:cNvPr id="30733" name="文本框 40">
            <a:extLst>
              <a:ext uri="{FF2B5EF4-FFF2-40B4-BE49-F238E27FC236}">
                <a16:creationId xmlns:a16="http://schemas.microsoft.com/office/drawing/2014/main" id="{F9C5B47A-E9C3-4741-BA34-F65E28E1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</a:rPr>
              <a:t>第二部分</a:t>
            </a:r>
          </a:p>
        </p:txBody>
      </p:sp>
      <p:sp>
        <p:nvSpPr>
          <p:cNvPr id="30734" name="文本框 41">
            <a:extLst>
              <a:ext uri="{FF2B5EF4-FFF2-40B4-BE49-F238E27FC236}">
                <a16:creationId xmlns:a16="http://schemas.microsoft.com/office/drawing/2014/main" id="{D14BB323-4EB0-4B6D-B40B-B0F55488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</a:rPr>
              <a:t>第三部分</a:t>
            </a:r>
          </a:p>
        </p:txBody>
      </p:sp>
      <p:sp>
        <p:nvSpPr>
          <p:cNvPr id="30735" name="文本框 42">
            <a:extLst>
              <a:ext uri="{FF2B5EF4-FFF2-40B4-BE49-F238E27FC236}">
                <a16:creationId xmlns:a16="http://schemas.microsoft.com/office/drawing/2014/main" id="{77D661C4-AE47-425E-A396-1BE67F9A8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088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</a:rPr>
              <a:t>第四部分</a:t>
            </a:r>
          </a:p>
        </p:txBody>
      </p:sp>
      <p:sp>
        <p:nvSpPr>
          <p:cNvPr id="30736" name="文本框 43">
            <a:extLst>
              <a:ext uri="{FF2B5EF4-FFF2-40B4-BE49-F238E27FC236}">
                <a16:creationId xmlns:a16="http://schemas.microsoft.com/office/drawing/2014/main" id="{75B8ED8F-D9D6-4081-8C20-25F95F494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713" y="34163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4B649F"/>
                </a:solidFill>
              </a:rPr>
              <a:t>第五部分</a:t>
            </a:r>
          </a:p>
        </p:txBody>
      </p:sp>
      <p:sp>
        <p:nvSpPr>
          <p:cNvPr id="30737" name="文本框 44">
            <a:extLst>
              <a:ext uri="{FF2B5EF4-FFF2-40B4-BE49-F238E27FC236}">
                <a16:creationId xmlns:a16="http://schemas.microsoft.com/office/drawing/2014/main" id="{65095C4C-60FF-4773-BEA5-451032395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852863"/>
            <a:ext cx="1746250" cy="9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研究背景</a:t>
            </a:r>
            <a:endParaRPr lang="en-US" altLang="zh-CN" sz="2000" b="1" dirty="0">
              <a:solidFill>
                <a:srgbClr val="404040"/>
              </a:solidFill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及意义</a:t>
            </a:r>
          </a:p>
        </p:txBody>
      </p:sp>
      <p:sp>
        <p:nvSpPr>
          <p:cNvPr id="30738" name="文本框 45">
            <a:extLst>
              <a:ext uri="{FF2B5EF4-FFF2-40B4-BE49-F238E27FC236}">
                <a16:creationId xmlns:a16="http://schemas.microsoft.com/office/drawing/2014/main" id="{20FDA08A-0840-47AF-AB38-4B62C408E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7" y="3852863"/>
            <a:ext cx="2022475" cy="95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数据采集及定位实验</a:t>
            </a:r>
          </a:p>
        </p:txBody>
      </p:sp>
      <p:sp>
        <p:nvSpPr>
          <p:cNvPr id="30739" name="文本框 46">
            <a:extLst>
              <a:ext uri="{FF2B5EF4-FFF2-40B4-BE49-F238E27FC236}">
                <a16:creationId xmlns:a16="http://schemas.microsoft.com/office/drawing/2014/main" id="{A47CA162-5742-48BA-B3F6-216D915E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4" y="3852863"/>
            <a:ext cx="2057401" cy="9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基于卷积神经网络的定位研究</a:t>
            </a:r>
          </a:p>
        </p:txBody>
      </p:sp>
      <p:sp>
        <p:nvSpPr>
          <p:cNvPr id="30740" name="文本框 47">
            <a:extLst>
              <a:ext uri="{FF2B5EF4-FFF2-40B4-BE49-F238E27FC236}">
                <a16:creationId xmlns:a16="http://schemas.microsoft.com/office/drawing/2014/main" id="{698EC0E6-6DDC-4C7A-B2C7-979CF44A6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852863"/>
            <a:ext cx="2220748" cy="95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部分</a:t>
            </a:r>
            <a:r>
              <a:rPr lang="en-US" altLang="zh-CN" sz="2000" b="1" dirty="0">
                <a:solidFill>
                  <a:srgbClr val="404040"/>
                </a:solidFill>
              </a:rPr>
              <a:t>AP</a:t>
            </a:r>
            <a:r>
              <a:rPr lang="zh-CN" altLang="en-US" sz="2000" b="1" dirty="0">
                <a:solidFill>
                  <a:srgbClr val="404040"/>
                </a:solidFill>
              </a:rPr>
              <a:t>缺失下的定位研究</a:t>
            </a:r>
          </a:p>
        </p:txBody>
      </p:sp>
      <p:sp>
        <p:nvSpPr>
          <p:cNvPr id="30741" name="文本框 48">
            <a:extLst>
              <a:ext uri="{FF2B5EF4-FFF2-40B4-BE49-F238E27FC236}">
                <a16:creationId xmlns:a16="http://schemas.microsoft.com/office/drawing/2014/main" id="{F81697BF-EDA2-41B5-8D32-67D2D7E95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163" y="3852863"/>
            <a:ext cx="1909762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404040"/>
                </a:solidFill>
              </a:rPr>
              <a:t>总结</a:t>
            </a:r>
          </a:p>
        </p:txBody>
      </p:sp>
      <p:sp>
        <p:nvSpPr>
          <p:cNvPr id="44" name="文本框 44">
            <a:extLst>
              <a:ext uri="{FF2B5EF4-FFF2-40B4-BE49-F238E27FC236}">
                <a16:creationId xmlns:a16="http://schemas.microsoft.com/office/drawing/2014/main" id="{BD2D5D4F-74F3-4675-9053-33B380D9D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F78217A7-87B9-42C8-9AA2-56639B95E51F}"/>
              </a:ext>
            </a:extLst>
          </p:cNvPr>
          <p:cNvSpPr/>
          <p:nvPr/>
        </p:nvSpPr>
        <p:spPr>
          <a:xfrm rot="5400000">
            <a:off x="1882775" y="-175069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9F1B2B-D069-4E1D-ABB9-F2C6C8EF9ED8}"/>
              </a:ext>
            </a:extLst>
          </p:cNvPr>
          <p:cNvSpPr/>
          <p:nvPr/>
        </p:nvSpPr>
        <p:spPr>
          <a:xfrm>
            <a:off x="323850" y="-7747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01D4AC-4383-4216-A68F-045301757739}"/>
              </a:ext>
            </a:extLst>
          </p:cNvPr>
          <p:cNvGrpSpPr/>
          <p:nvPr/>
        </p:nvGrpSpPr>
        <p:grpSpPr>
          <a:xfrm>
            <a:off x="475624" y="24630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>
              <a:extLst>
                <a:ext uri="{FF2B5EF4-FFF2-40B4-BE49-F238E27FC236}">
                  <a16:creationId xmlns:a16="http://schemas.microsoft.com/office/drawing/2014/main" id="{31146644-E136-4958-B5BF-A9B632D430C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Freeform 85">
              <a:extLst>
                <a:ext uri="{FF2B5EF4-FFF2-40B4-BE49-F238E27FC236}">
                  <a16:creationId xmlns:a16="http://schemas.microsoft.com/office/drawing/2014/main" id="{15DA8FD2-48AA-4963-8E7E-85AB57E553CB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" name="Freeform 86">
              <a:extLst>
                <a:ext uri="{FF2B5EF4-FFF2-40B4-BE49-F238E27FC236}">
                  <a16:creationId xmlns:a16="http://schemas.microsoft.com/office/drawing/2014/main" id="{D734BADA-8DF3-43AB-AF1D-D1882A0044F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" name="Freeform 87">
              <a:extLst>
                <a:ext uri="{FF2B5EF4-FFF2-40B4-BE49-F238E27FC236}">
                  <a16:creationId xmlns:a16="http://schemas.microsoft.com/office/drawing/2014/main" id="{8C32EF48-F3AF-4683-9EBA-C2E0FA0202B0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Freeform 88">
              <a:extLst>
                <a:ext uri="{FF2B5EF4-FFF2-40B4-BE49-F238E27FC236}">
                  <a16:creationId xmlns:a16="http://schemas.microsoft.com/office/drawing/2014/main" id="{4B3D1034-A172-47FD-BB41-0875EF557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Freeform 89">
              <a:extLst>
                <a:ext uri="{FF2B5EF4-FFF2-40B4-BE49-F238E27FC236}">
                  <a16:creationId xmlns:a16="http://schemas.microsoft.com/office/drawing/2014/main" id="{B158FFF0-B7BE-4A61-BED7-743AF0F41E76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" name="Freeform 90">
              <a:extLst>
                <a:ext uri="{FF2B5EF4-FFF2-40B4-BE49-F238E27FC236}">
                  <a16:creationId xmlns:a16="http://schemas.microsoft.com/office/drawing/2014/main" id="{03AE4986-48C0-402A-9374-5000E238EE61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8678" name="文本框 11">
            <a:extLst>
              <a:ext uri="{FF2B5EF4-FFF2-40B4-BE49-F238E27FC236}">
                <a16:creationId xmlns:a16="http://schemas.microsoft.com/office/drawing/2014/main" id="{2D74EA7C-AE82-4A7C-BE5B-6A6D0FDA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27330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问题分析：</a:t>
            </a:r>
          </a:p>
        </p:txBody>
      </p:sp>
      <p:pic>
        <p:nvPicPr>
          <p:cNvPr id="28679" name="图片 12">
            <a:extLst>
              <a:ext uri="{FF2B5EF4-FFF2-40B4-BE49-F238E27FC236}">
                <a16:creationId xmlns:a16="http://schemas.microsoft.com/office/drawing/2014/main" id="{EA21A789-CAFE-4DCE-9356-4BD8695A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333570" y="-77469"/>
            <a:ext cx="1338778" cy="1318036"/>
            <a:chOff x="5288161" y="2234042"/>
            <a:chExt cx="1607262" cy="160726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3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D766B09D-5EA3-4CED-B2B3-ED25C0BF1594}"/>
              </a:ext>
            </a:extLst>
          </p:cNvPr>
          <p:cNvSpPr/>
          <p:nvPr/>
        </p:nvSpPr>
        <p:spPr>
          <a:xfrm>
            <a:off x="2930539" y="1262379"/>
            <a:ext cx="2126742" cy="100182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AP</a:t>
            </a:r>
            <a:r>
              <a:rPr lang="zh-CN" altLang="en-US" dirty="0">
                <a:solidFill>
                  <a:schemeClr val="tx1"/>
                </a:solidFill>
              </a:rPr>
              <a:t>故障或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室内环境的遮挡等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28854C-80C6-469E-A6E8-1A064687E747}"/>
              </a:ext>
            </a:extLst>
          </p:cNvPr>
          <p:cNvSpPr/>
          <p:nvPr/>
        </p:nvSpPr>
        <p:spPr>
          <a:xfrm>
            <a:off x="2719462" y="3004587"/>
            <a:ext cx="2548895" cy="100182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信号数据缺失，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部署好的模型精度下降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C0BA43F-F7CB-42F9-88F0-DB9F93FB318A}"/>
              </a:ext>
            </a:extLst>
          </p:cNvPr>
          <p:cNvCxnSpPr>
            <a:cxnSpLocks/>
          </p:cNvCxnSpPr>
          <p:nvPr/>
        </p:nvCxnSpPr>
        <p:spPr>
          <a:xfrm>
            <a:off x="3906426" y="2336278"/>
            <a:ext cx="0" cy="614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3D2CBA4-C279-49CA-8284-438825FAA3DB}"/>
              </a:ext>
            </a:extLst>
          </p:cNvPr>
          <p:cNvSpPr txBox="1"/>
          <p:nvPr/>
        </p:nvSpPr>
        <p:spPr>
          <a:xfrm>
            <a:off x="4056169" y="2423885"/>
            <a:ext cx="6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导致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AFB6801-31CA-498D-83F3-D97DF833DA36}"/>
              </a:ext>
            </a:extLst>
          </p:cNvPr>
          <p:cNvCxnSpPr>
            <a:cxnSpLocks/>
          </p:cNvCxnSpPr>
          <p:nvPr/>
        </p:nvCxnSpPr>
        <p:spPr>
          <a:xfrm>
            <a:off x="3906426" y="4191027"/>
            <a:ext cx="0" cy="738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9612A97-A7FE-4AE7-BAA8-E922E6D7168A}"/>
              </a:ext>
            </a:extLst>
          </p:cNvPr>
          <p:cNvSpPr txBox="1"/>
          <p:nvPr/>
        </p:nvSpPr>
        <p:spPr>
          <a:xfrm>
            <a:off x="4173444" y="4368234"/>
            <a:ext cx="158295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传统解决方法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A3D627B-19FA-4CEF-979D-CEDD26F7F715}"/>
              </a:ext>
            </a:extLst>
          </p:cNvPr>
          <p:cNvSpPr/>
          <p:nvPr/>
        </p:nvSpPr>
        <p:spPr>
          <a:xfrm>
            <a:off x="2132532" y="5041423"/>
            <a:ext cx="3896577" cy="122560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D1121"/>
                </a:solidFill>
                <a:latin typeface="微软雅黑" panose="020B0503020204020204" pitchFamily="34" charset="-122"/>
              </a:rPr>
              <a:t>不断重复进行数据采集工作，持续更新指纹库，并训练新的定位模型，</a:t>
            </a:r>
            <a:endParaRPr lang="en-US" altLang="zh-CN" dirty="0">
              <a:solidFill>
                <a:srgbClr val="0D1121"/>
              </a:solidFill>
              <a:latin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D1121"/>
                </a:solidFill>
                <a:latin typeface="微软雅黑" panose="020B0503020204020204" pitchFamily="34" charset="-122"/>
              </a:rPr>
              <a:t>耗费大量人力物力。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B37E40-F162-439E-9CD1-C2793CEE12C6}"/>
              </a:ext>
            </a:extLst>
          </p:cNvPr>
          <p:cNvSpPr txBox="1"/>
          <p:nvPr/>
        </p:nvSpPr>
        <p:spPr>
          <a:xfrm>
            <a:off x="6944096" y="362082"/>
            <a:ext cx="158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本文提出方案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C957B2-AE05-4FFD-8A0A-120D0189B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645" y="753424"/>
            <a:ext cx="2126738" cy="5999174"/>
          </a:xfrm>
          <a:prstGeom prst="rect">
            <a:avLst/>
          </a:prstGeom>
        </p:spPr>
      </p:pic>
      <p:sp>
        <p:nvSpPr>
          <p:cNvPr id="30" name="文本框 44">
            <a:extLst>
              <a:ext uri="{FF2B5EF4-FFF2-40B4-BE49-F238E27FC236}">
                <a16:creationId xmlns:a16="http://schemas.microsoft.com/office/drawing/2014/main" id="{69F6F0A5-1DB0-4BCE-8AE7-253E451D5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20/30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32" grpId="0"/>
      <p:bldP spid="34" grpId="0" animBg="1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5360E145-8ED3-4031-8DC9-9A981463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>
            <a:extLst>
              <a:ext uri="{FF2B5EF4-FFF2-40B4-BE49-F238E27FC236}">
                <a16:creationId xmlns:a16="http://schemas.microsoft.com/office/drawing/2014/main" id="{20508F32-036E-4CF7-A161-2EE477F8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8711759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故障 </a:t>
            </a:r>
            <a:r>
              <a:rPr lang="en-US" altLang="zh-CN" b="1" dirty="0">
                <a:solidFill>
                  <a:srgbClr val="4B649F"/>
                </a:solidFill>
              </a:rPr>
              <a:t>AP </a:t>
            </a:r>
            <a:r>
              <a:rPr lang="zh-CN" altLang="en-US" b="1" dirty="0">
                <a:solidFill>
                  <a:srgbClr val="4B649F"/>
                </a:solidFill>
              </a:rPr>
              <a:t>检测模型的数据集构建（单个</a:t>
            </a:r>
            <a:r>
              <a:rPr lang="en-US" altLang="zh-CN" b="1" dirty="0">
                <a:solidFill>
                  <a:srgbClr val="4B649F"/>
                </a:solidFill>
              </a:rPr>
              <a:t>AP</a:t>
            </a:r>
            <a:r>
              <a:rPr lang="zh-CN" altLang="en-US" b="1" dirty="0">
                <a:solidFill>
                  <a:srgbClr val="4B649F"/>
                </a:solidFill>
              </a:rPr>
              <a:t>故障）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C5144D-D325-46B4-A3A4-57594D9D94A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478DFE1-2AF4-49FB-AB1F-CB367E0482C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>
            <a:extLst>
              <a:ext uri="{FF2B5EF4-FFF2-40B4-BE49-F238E27FC236}">
                <a16:creationId xmlns:a16="http://schemas.microsoft.com/office/drawing/2014/main" id="{A79FFB9C-83B9-49FE-9CA4-6B519522DF96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6E3F67-1C9F-485D-84DF-1C679565EFE4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455828A-EF21-4129-B9A9-C3E24A9BE1F1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A00B8F0-3BC5-40FE-AE32-8CB77A5B4379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6860753" y="1643261"/>
            <a:ext cx="2698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/>
          </a:p>
        </p:txBody>
      </p:sp>
      <p:grpSp>
        <p:nvGrpSpPr>
          <p:cNvPr id="32" name="组合 11">
            <a:extLst>
              <a:ext uri="{FF2B5EF4-FFF2-40B4-BE49-F238E27FC236}">
                <a16:creationId xmlns:a16="http://schemas.microsoft.com/office/drawing/2014/main" id="{4AAE9FCB-30F6-4240-ABA5-B97E8DCDE2FF}"/>
              </a:ext>
            </a:extLst>
          </p:cNvPr>
          <p:cNvGrpSpPr>
            <a:grpSpLocks/>
          </p:cNvGrpSpPr>
          <p:nvPr/>
        </p:nvGrpSpPr>
        <p:grpSpPr bwMode="auto">
          <a:xfrm>
            <a:off x="150727" y="25400"/>
            <a:ext cx="761752" cy="757238"/>
            <a:chOff x="7366499" y="2234042"/>
            <a:chExt cx="1607262" cy="16072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0D2F7FA-DBB0-43EA-B90E-4C3502497DF8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ED36031-23DE-4AE0-8C66-2282AD1CD612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KSO_Shape">
              <a:extLst>
                <a:ext uri="{FF2B5EF4-FFF2-40B4-BE49-F238E27FC236}">
                  <a16:creationId xmlns:a16="http://schemas.microsoft.com/office/drawing/2014/main" id="{E2B185DA-9105-4FEB-8046-B8B3178E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4CE8B05-1C4C-412D-AF6E-65E13E016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258" y="1416351"/>
            <a:ext cx="6678594" cy="2504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170075-8F79-4A8F-AEE0-49AFAAF876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91" r="754"/>
          <a:stretch/>
        </p:blipFill>
        <p:spPr>
          <a:xfrm>
            <a:off x="2245046" y="3897045"/>
            <a:ext cx="9939854" cy="288581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01D75ED-4EDA-41FE-8117-2BC67CFB6C26}"/>
              </a:ext>
            </a:extLst>
          </p:cNvPr>
          <p:cNvSpPr txBox="1"/>
          <p:nvPr/>
        </p:nvSpPr>
        <p:spPr>
          <a:xfrm>
            <a:off x="181795" y="2319202"/>
            <a:ext cx="1763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非时间序列</a:t>
            </a:r>
            <a:endParaRPr lang="en-US" altLang="zh-CN" sz="2000" dirty="0"/>
          </a:p>
          <a:p>
            <a:r>
              <a:rPr lang="zh-CN" altLang="en-US" sz="2000" dirty="0"/>
              <a:t>缺失数据构造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A721EE-8ED9-40F9-A6B5-EF906D50FC1E}"/>
              </a:ext>
            </a:extLst>
          </p:cNvPr>
          <p:cNvCxnSpPr>
            <a:cxnSpLocks/>
          </p:cNvCxnSpPr>
          <p:nvPr/>
        </p:nvCxnSpPr>
        <p:spPr>
          <a:xfrm>
            <a:off x="2557085" y="2624189"/>
            <a:ext cx="10440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3614583-53CC-4C73-A15A-4C42E60309F5}"/>
              </a:ext>
            </a:extLst>
          </p:cNvPr>
          <p:cNvSpPr txBox="1"/>
          <p:nvPr/>
        </p:nvSpPr>
        <p:spPr>
          <a:xfrm>
            <a:off x="7100" y="4356216"/>
            <a:ext cx="1810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时间序列</a:t>
            </a:r>
            <a:endParaRPr lang="en-US" altLang="zh-CN" sz="2000" dirty="0"/>
          </a:p>
          <a:p>
            <a:r>
              <a:rPr lang="zh-CN" altLang="en-US" sz="2000" dirty="0"/>
              <a:t>缺失数据构造</a:t>
            </a:r>
          </a:p>
          <a:p>
            <a:endParaRPr lang="zh-CN" altLang="en-US" sz="20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81D97A9-F8CC-4D35-BFA8-BCFDE2FF6282}"/>
              </a:ext>
            </a:extLst>
          </p:cNvPr>
          <p:cNvCxnSpPr>
            <a:cxnSpLocks/>
          </p:cNvCxnSpPr>
          <p:nvPr/>
        </p:nvCxnSpPr>
        <p:spPr>
          <a:xfrm>
            <a:off x="1564344" y="4651884"/>
            <a:ext cx="10440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470C9A62-C733-49CD-92D0-E244FD5B46DC}"/>
              </a:ext>
            </a:extLst>
          </p:cNvPr>
          <p:cNvSpPr/>
          <p:nvPr/>
        </p:nvSpPr>
        <p:spPr>
          <a:xfrm>
            <a:off x="2963119" y="5040607"/>
            <a:ext cx="3897634" cy="84728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550B39C-CE9E-4359-9A62-CCFE3965F8E1}"/>
              </a:ext>
            </a:extLst>
          </p:cNvPr>
          <p:cNvSpPr/>
          <p:nvPr/>
        </p:nvSpPr>
        <p:spPr>
          <a:xfrm>
            <a:off x="7826415" y="5103141"/>
            <a:ext cx="3897634" cy="84728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499C55E-09F1-425E-B979-D7BA8730C497}"/>
              </a:ext>
            </a:extLst>
          </p:cNvPr>
          <p:cNvSpPr/>
          <p:nvPr/>
        </p:nvSpPr>
        <p:spPr>
          <a:xfrm>
            <a:off x="4530097" y="1411504"/>
            <a:ext cx="817122" cy="84728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3AA9F66-996A-4885-AFD1-EC448D44878D}"/>
              </a:ext>
            </a:extLst>
          </p:cNvPr>
          <p:cNvSpPr/>
          <p:nvPr/>
        </p:nvSpPr>
        <p:spPr>
          <a:xfrm>
            <a:off x="4654304" y="3024856"/>
            <a:ext cx="817122" cy="84728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12965C9-8AA6-4383-AFEA-233B682D04DF}"/>
              </a:ext>
            </a:extLst>
          </p:cNvPr>
          <p:cNvSpPr/>
          <p:nvPr/>
        </p:nvSpPr>
        <p:spPr>
          <a:xfrm>
            <a:off x="10358878" y="5993835"/>
            <a:ext cx="817122" cy="84728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CAF3449-D28B-4B79-95C4-7C71E06B77C7}"/>
              </a:ext>
            </a:extLst>
          </p:cNvPr>
          <p:cNvSpPr/>
          <p:nvPr/>
        </p:nvSpPr>
        <p:spPr>
          <a:xfrm>
            <a:off x="9992739" y="3117186"/>
            <a:ext cx="817122" cy="84728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45CC93-76A7-4D8F-A894-BEF652128449}"/>
              </a:ext>
            </a:extLst>
          </p:cNvPr>
          <p:cNvSpPr/>
          <p:nvPr/>
        </p:nvSpPr>
        <p:spPr>
          <a:xfrm>
            <a:off x="292750" y="588963"/>
            <a:ext cx="7301850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未接收到某个 </a:t>
            </a:r>
            <a:r>
              <a:rPr lang="en-US" altLang="zh-CN" sz="2000" dirty="0">
                <a:solidFill>
                  <a:srgbClr val="FF0000"/>
                </a:solidFill>
              </a:rPr>
              <a:t>AP </a:t>
            </a:r>
            <a:r>
              <a:rPr lang="zh-CN" altLang="en-US" sz="2000" dirty="0">
                <a:solidFill>
                  <a:srgbClr val="FF0000"/>
                </a:solidFill>
              </a:rPr>
              <a:t>的信号 ：         </a:t>
            </a:r>
            <a:r>
              <a:rPr lang="en-US" altLang="zh-CN" sz="2000" dirty="0">
                <a:solidFill>
                  <a:srgbClr val="FF0000"/>
                </a:solidFill>
              </a:rPr>
              <a:t>RSSI </a:t>
            </a:r>
            <a:r>
              <a:rPr lang="zh-CN" altLang="en-US" sz="2000" dirty="0">
                <a:solidFill>
                  <a:srgbClr val="FF0000"/>
                </a:solidFill>
              </a:rPr>
              <a:t>值默认为</a:t>
            </a:r>
            <a:r>
              <a:rPr lang="en-US" altLang="zh-CN" sz="2000" dirty="0">
                <a:solidFill>
                  <a:srgbClr val="FF0000"/>
                </a:solidFill>
              </a:rPr>
              <a:t>-110 dBm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接收到 </a:t>
            </a:r>
            <a:r>
              <a:rPr lang="en-US" altLang="zh-CN" sz="2000" dirty="0">
                <a:solidFill>
                  <a:srgbClr val="FF0000"/>
                </a:solidFill>
              </a:rPr>
              <a:t>AP </a:t>
            </a:r>
            <a:r>
              <a:rPr lang="zh-CN" altLang="en-US" sz="2000" dirty="0">
                <a:solidFill>
                  <a:srgbClr val="FF0000"/>
                </a:solidFill>
              </a:rPr>
              <a:t>信号         ：               </a:t>
            </a:r>
            <a:r>
              <a:rPr lang="en-US" altLang="zh-CN" sz="2000" dirty="0">
                <a:solidFill>
                  <a:srgbClr val="FF0000"/>
                </a:solidFill>
              </a:rPr>
              <a:t>RSSI </a:t>
            </a:r>
            <a:r>
              <a:rPr lang="zh-CN" altLang="en-US" sz="2000" dirty="0">
                <a:solidFill>
                  <a:srgbClr val="FF0000"/>
                </a:solidFill>
              </a:rPr>
              <a:t>值一定大于</a:t>
            </a:r>
            <a:r>
              <a:rPr lang="en-US" altLang="zh-CN" sz="2000" dirty="0">
                <a:solidFill>
                  <a:srgbClr val="FF0000"/>
                </a:solidFill>
              </a:rPr>
              <a:t>-110dBm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89DBA82-87DE-4D8D-B689-54618EEFF4AC}"/>
              </a:ext>
            </a:extLst>
          </p:cNvPr>
          <p:cNvSpPr/>
          <p:nvPr/>
        </p:nvSpPr>
        <p:spPr>
          <a:xfrm>
            <a:off x="304800" y="1513840"/>
            <a:ext cx="1686560" cy="172720"/>
          </a:xfrm>
          <a:custGeom>
            <a:avLst/>
            <a:gdLst>
              <a:gd name="connsiteX0" fmla="*/ 0 w 1686560"/>
              <a:gd name="connsiteY0" fmla="*/ 0 h 172720"/>
              <a:gd name="connsiteX1" fmla="*/ 40640 w 1686560"/>
              <a:gd name="connsiteY1" fmla="*/ 50800 h 172720"/>
              <a:gd name="connsiteX2" fmla="*/ 71120 w 1686560"/>
              <a:gd name="connsiteY2" fmla="*/ 121920 h 172720"/>
              <a:gd name="connsiteX3" fmla="*/ 101600 w 1686560"/>
              <a:gd name="connsiteY3" fmla="*/ 132080 h 172720"/>
              <a:gd name="connsiteX4" fmla="*/ 142240 w 1686560"/>
              <a:gd name="connsiteY4" fmla="*/ 121920 h 172720"/>
              <a:gd name="connsiteX5" fmla="*/ 213360 w 1686560"/>
              <a:gd name="connsiteY5" fmla="*/ 71120 h 172720"/>
              <a:gd name="connsiteX6" fmla="*/ 274320 w 1686560"/>
              <a:gd name="connsiteY6" fmla="*/ 40640 h 172720"/>
              <a:gd name="connsiteX7" fmla="*/ 325120 w 1686560"/>
              <a:gd name="connsiteY7" fmla="*/ 101600 h 172720"/>
              <a:gd name="connsiteX8" fmla="*/ 386080 w 1686560"/>
              <a:gd name="connsiteY8" fmla="*/ 142240 h 172720"/>
              <a:gd name="connsiteX9" fmla="*/ 426720 w 1686560"/>
              <a:gd name="connsiteY9" fmla="*/ 132080 h 172720"/>
              <a:gd name="connsiteX10" fmla="*/ 518160 w 1686560"/>
              <a:gd name="connsiteY10" fmla="*/ 60960 h 172720"/>
              <a:gd name="connsiteX11" fmla="*/ 548640 w 1686560"/>
              <a:gd name="connsiteY11" fmla="*/ 81280 h 172720"/>
              <a:gd name="connsiteX12" fmla="*/ 558800 w 1686560"/>
              <a:gd name="connsiteY12" fmla="*/ 111760 h 172720"/>
              <a:gd name="connsiteX13" fmla="*/ 579120 w 1686560"/>
              <a:gd name="connsiteY13" fmla="*/ 142240 h 172720"/>
              <a:gd name="connsiteX14" fmla="*/ 680720 w 1686560"/>
              <a:gd name="connsiteY14" fmla="*/ 132080 h 172720"/>
              <a:gd name="connsiteX15" fmla="*/ 711200 w 1686560"/>
              <a:gd name="connsiteY15" fmla="*/ 121920 h 172720"/>
              <a:gd name="connsiteX16" fmla="*/ 772160 w 1686560"/>
              <a:gd name="connsiteY16" fmla="*/ 60960 h 172720"/>
              <a:gd name="connsiteX17" fmla="*/ 812800 w 1686560"/>
              <a:gd name="connsiteY17" fmla="*/ 101600 h 172720"/>
              <a:gd name="connsiteX18" fmla="*/ 873760 w 1686560"/>
              <a:gd name="connsiteY18" fmla="*/ 142240 h 172720"/>
              <a:gd name="connsiteX19" fmla="*/ 1046480 w 1686560"/>
              <a:gd name="connsiteY19" fmla="*/ 111760 h 172720"/>
              <a:gd name="connsiteX20" fmla="*/ 1056640 w 1686560"/>
              <a:gd name="connsiteY20" fmla="*/ 81280 h 172720"/>
              <a:gd name="connsiteX21" fmla="*/ 1097280 w 1686560"/>
              <a:gd name="connsiteY21" fmla="*/ 121920 h 172720"/>
              <a:gd name="connsiteX22" fmla="*/ 1158240 w 1686560"/>
              <a:gd name="connsiteY22" fmla="*/ 162560 h 172720"/>
              <a:gd name="connsiteX23" fmla="*/ 1249680 w 1686560"/>
              <a:gd name="connsiteY23" fmla="*/ 152400 h 172720"/>
              <a:gd name="connsiteX24" fmla="*/ 1310640 w 1686560"/>
              <a:gd name="connsiteY24" fmla="*/ 111760 h 172720"/>
              <a:gd name="connsiteX25" fmla="*/ 1341120 w 1686560"/>
              <a:gd name="connsiteY25" fmla="*/ 40640 h 172720"/>
              <a:gd name="connsiteX26" fmla="*/ 1371600 w 1686560"/>
              <a:gd name="connsiteY26" fmla="*/ 50800 h 172720"/>
              <a:gd name="connsiteX27" fmla="*/ 1412240 w 1686560"/>
              <a:gd name="connsiteY27" fmla="*/ 111760 h 172720"/>
              <a:gd name="connsiteX28" fmla="*/ 1422400 w 1686560"/>
              <a:gd name="connsiteY28" fmla="*/ 142240 h 172720"/>
              <a:gd name="connsiteX29" fmla="*/ 1483360 w 1686560"/>
              <a:gd name="connsiteY29" fmla="*/ 172720 h 172720"/>
              <a:gd name="connsiteX30" fmla="*/ 1635760 w 1686560"/>
              <a:gd name="connsiteY30" fmla="*/ 132080 h 172720"/>
              <a:gd name="connsiteX31" fmla="*/ 1645920 w 1686560"/>
              <a:gd name="connsiteY31" fmla="*/ 101600 h 172720"/>
              <a:gd name="connsiteX32" fmla="*/ 1666240 w 1686560"/>
              <a:gd name="connsiteY32" fmla="*/ 71120 h 172720"/>
              <a:gd name="connsiteX33" fmla="*/ 1686560 w 1686560"/>
              <a:gd name="connsiteY33" fmla="*/ 1016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86560" h="172720">
                <a:moveTo>
                  <a:pt x="0" y="0"/>
                </a:moveTo>
                <a:cubicBezTo>
                  <a:pt x="13547" y="16933"/>
                  <a:pt x="29147" y="32411"/>
                  <a:pt x="40640" y="50800"/>
                </a:cubicBezTo>
                <a:cubicBezTo>
                  <a:pt x="60880" y="83184"/>
                  <a:pt x="38529" y="89329"/>
                  <a:pt x="71120" y="121920"/>
                </a:cubicBezTo>
                <a:cubicBezTo>
                  <a:pt x="78693" y="129493"/>
                  <a:pt x="91440" y="128693"/>
                  <a:pt x="101600" y="132080"/>
                </a:cubicBezTo>
                <a:cubicBezTo>
                  <a:pt x="115147" y="128693"/>
                  <a:pt x="129405" y="127421"/>
                  <a:pt x="142240" y="121920"/>
                </a:cubicBezTo>
                <a:cubicBezTo>
                  <a:pt x="154212" y="116789"/>
                  <a:pt x="208156" y="74837"/>
                  <a:pt x="213360" y="71120"/>
                </a:cubicBezTo>
                <a:cubicBezTo>
                  <a:pt x="247827" y="46501"/>
                  <a:pt x="236574" y="53222"/>
                  <a:pt x="274320" y="40640"/>
                </a:cubicBezTo>
                <a:cubicBezTo>
                  <a:pt x="292382" y="67733"/>
                  <a:pt x="298041" y="80538"/>
                  <a:pt x="325120" y="101600"/>
                </a:cubicBezTo>
                <a:cubicBezTo>
                  <a:pt x="344397" y="116593"/>
                  <a:pt x="386080" y="142240"/>
                  <a:pt x="386080" y="142240"/>
                </a:cubicBezTo>
                <a:cubicBezTo>
                  <a:pt x="399627" y="138853"/>
                  <a:pt x="414231" y="138325"/>
                  <a:pt x="426720" y="132080"/>
                </a:cubicBezTo>
                <a:cubicBezTo>
                  <a:pt x="475330" y="107775"/>
                  <a:pt x="484711" y="94409"/>
                  <a:pt x="518160" y="60960"/>
                </a:cubicBezTo>
                <a:cubicBezTo>
                  <a:pt x="528320" y="67733"/>
                  <a:pt x="541012" y="71745"/>
                  <a:pt x="548640" y="81280"/>
                </a:cubicBezTo>
                <a:cubicBezTo>
                  <a:pt x="555330" y="89643"/>
                  <a:pt x="554011" y="102181"/>
                  <a:pt x="558800" y="111760"/>
                </a:cubicBezTo>
                <a:cubicBezTo>
                  <a:pt x="564261" y="122682"/>
                  <a:pt x="572347" y="132080"/>
                  <a:pt x="579120" y="142240"/>
                </a:cubicBezTo>
                <a:cubicBezTo>
                  <a:pt x="612987" y="138853"/>
                  <a:pt x="647080" y="137255"/>
                  <a:pt x="680720" y="132080"/>
                </a:cubicBezTo>
                <a:cubicBezTo>
                  <a:pt x="691305" y="130452"/>
                  <a:pt x="702746" y="128495"/>
                  <a:pt x="711200" y="121920"/>
                </a:cubicBezTo>
                <a:cubicBezTo>
                  <a:pt x="733883" y="104277"/>
                  <a:pt x="772160" y="60960"/>
                  <a:pt x="772160" y="60960"/>
                </a:cubicBezTo>
                <a:cubicBezTo>
                  <a:pt x="830217" y="80312"/>
                  <a:pt x="781836" y="55154"/>
                  <a:pt x="812800" y="101600"/>
                </a:cubicBezTo>
                <a:cubicBezTo>
                  <a:pt x="834544" y="134217"/>
                  <a:pt x="841804" y="131588"/>
                  <a:pt x="873760" y="142240"/>
                </a:cubicBezTo>
                <a:cubicBezTo>
                  <a:pt x="893249" y="140848"/>
                  <a:pt x="1011111" y="155971"/>
                  <a:pt x="1046480" y="111760"/>
                </a:cubicBezTo>
                <a:cubicBezTo>
                  <a:pt x="1053170" y="103397"/>
                  <a:pt x="1053253" y="91440"/>
                  <a:pt x="1056640" y="81280"/>
                </a:cubicBezTo>
                <a:cubicBezTo>
                  <a:pt x="1114697" y="100632"/>
                  <a:pt x="1066316" y="75474"/>
                  <a:pt x="1097280" y="121920"/>
                </a:cubicBezTo>
                <a:cubicBezTo>
                  <a:pt x="1119024" y="154537"/>
                  <a:pt x="1126284" y="151908"/>
                  <a:pt x="1158240" y="162560"/>
                </a:cubicBezTo>
                <a:cubicBezTo>
                  <a:pt x="1188720" y="159173"/>
                  <a:pt x="1220586" y="162098"/>
                  <a:pt x="1249680" y="152400"/>
                </a:cubicBezTo>
                <a:cubicBezTo>
                  <a:pt x="1272848" y="144677"/>
                  <a:pt x="1310640" y="111760"/>
                  <a:pt x="1310640" y="111760"/>
                </a:cubicBezTo>
                <a:cubicBezTo>
                  <a:pt x="1313955" y="98500"/>
                  <a:pt x="1321630" y="48436"/>
                  <a:pt x="1341120" y="40640"/>
                </a:cubicBezTo>
                <a:cubicBezTo>
                  <a:pt x="1351064" y="36663"/>
                  <a:pt x="1361440" y="47413"/>
                  <a:pt x="1371600" y="50800"/>
                </a:cubicBezTo>
                <a:cubicBezTo>
                  <a:pt x="1385147" y="71120"/>
                  <a:pt x="1404517" y="88592"/>
                  <a:pt x="1412240" y="111760"/>
                </a:cubicBezTo>
                <a:cubicBezTo>
                  <a:pt x="1415627" y="121920"/>
                  <a:pt x="1415710" y="133877"/>
                  <a:pt x="1422400" y="142240"/>
                </a:cubicBezTo>
                <a:cubicBezTo>
                  <a:pt x="1436724" y="160145"/>
                  <a:pt x="1463281" y="166027"/>
                  <a:pt x="1483360" y="172720"/>
                </a:cubicBezTo>
                <a:cubicBezTo>
                  <a:pt x="1560180" y="166318"/>
                  <a:pt x="1597379" y="189652"/>
                  <a:pt x="1635760" y="132080"/>
                </a:cubicBezTo>
                <a:cubicBezTo>
                  <a:pt x="1641701" y="123169"/>
                  <a:pt x="1641131" y="111179"/>
                  <a:pt x="1645920" y="101600"/>
                </a:cubicBezTo>
                <a:cubicBezTo>
                  <a:pt x="1651381" y="90678"/>
                  <a:pt x="1661281" y="82278"/>
                  <a:pt x="1666240" y="71120"/>
                </a:cubicBezTo>
                <a:cubicBezTo>
                  <a:pt x="1674939" y="51547"/>
                  <a:pt x="1686560" y="10160"/>
                  <a:pt x="1686560" y="1016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44">
            <a:extLst>
              <a:ext uri="{FF2B5EF4-FFF2-40B4-BE49-F238E27FC236}">
                <a16:creationId xmlns:a16="http://schemas.microsoft.com/office/drawing/2014/main" id="{65D7B8ED-7F13-40AB-ADC4-3E9969D07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21/30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10" grpId="0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5360E145-8ED3-4031-8DC9-9A981463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C5144D-D325-46B4-A3A4-57594D9D94A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478DFE1-2AF4-49FB-AB1F-CB367E0482C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>
            <a:extLst>
              <a:ext uri="{FF2B5EF4-FFF2-40B4-BE49-F238E27FC236}">
                <a16:creationId xmlns:a16="http://schemas.microsoft.com/office/drawing/2014/main" id="{A79FFB9C-83B9-49FE-9CA4-6B519522DF96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6E3F67-1C9F-485D-84DF-1C679565EFE4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455828A-EF21-4129-B9A9-C3E24A9BE1F1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A00B8F0-3BC5-40FE-AE32-8CB77A5B4379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11">
            <a:extLst>
              <a:ext uri="{FF2B5EF4-FFF2-40B4-BE49-F238E27FC236}">
                <a16:creationId xmlns:a16="http://schemas.microsoft.com/office/drawing/2014/main" id="{4AAE9FCB-30F6-4240-ABA5-B97E8DCDE2FF}"/>
              </a:ext>
            </a:extLst>
          </p:cNvPr>
          <p:cNvGrpSpPr>
            <a:grpSpLocks/>
          </p:cNvGrpSpPr>
          <p:nvPr/>
        </p:nvGrpSpPr>
        <p:grpSpPr bwMode="auto">
          <a:xfrm>
            <a:off x="150727" y="25400"/>
            <a:ext cx="761752" cy="757238"/>
            <a:chOff x="7366499" y="2234042"/>
            <a:chExt cx="1607262" cy="160726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0D2F7FA-DBB0-43EA-B90E-4C3502497DF8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ED36031-23DE-4AE0-8C66-2282AD1CD612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" name="KSO_Shape">
              <a:extLst>
                <a:ext uri="{FF2B5EF4-FFF2-40B4-BE49-F238E27FC236}">
                  <a16:creationId xmlns:a16="http://schemas.microsoft.com/office/drawing/2014/main" id="{E2B185DA-9105-4FEB-8046-B8B3178E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3C67D5D-2E75-4846-AF0D-6DC0901B8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875" y="1274283"/>
            <a:ext cx="5857238" cy="5450367"/>
          </a:xfrm>
          <a:prstGeom prst="rect">
            <a:avLst/>
          </a:prstGeom>
        </p:spPr>
      </p:pic>
      <p:sp>
        <p:nvSpPr>
          <p:cNvPr id="47107" name="文本框 2">
            <a:extLst>
              <a:ext uri="{FF2B5EF4-FFF2-40B4-BE49-F238E27FC236}">
                <a16:creationId xmlns:a16="http://schemas.microsoft.com/office/drawing/2014/main" id="{20508F32-036E-4CF7-A161-2EE477F8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880395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基于</a:t>
            </a:r>
            <a:r>
              <a:rPr lang="en-US" altLang="zh-CN" b="1" dirty="0">
                <a:solidFill>
                  <a:srgbClr val="4B649F"/>
                </a:solidFill>
              </a:rPr>
              <a:t>ShuffleNetV1</a:t>
            </a:r>
            <a:r>
              <a:rPr lang="zh-CN" altLang="en-US" b="1" dirty="0">
                <a:solidFill>
                  <a:srgbClr val="4B649F"/>
                </a:solidFill>
              </a:rPr>
              <a:t> 的故障</a:t>
            </a:r>
            <a:r>
              <a:rPr lang="en-US" altLang="zh-CN" b="1" dirty="0">
                <a:solidFill>
                  <a:srgbClr val="4B649F"/>
                </a:solidFill>
              </a:rPr>
              <a:t>AP</a:t>
            </a:r>
            <a:r>
              <a:rPr lang="zh-CN" altLang="en-US" b="1" dirty="0">
                <a:solidFill>
                  <a:srgbClr val="4B649F"/>
                </a:solidFill>
              </a:rPr>
              <a:t>检测模型（时间序列）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71652F-DF1A-4504-AA9A-AC3D341D6D08}"/>
              </a:ext>
            </a:extLst>
          </p:cNvPr>
          <p:cNvSpPr txBox="1"/>
          <p:nvPr/>
        </p:nvSpPr>
        <p:spPr>
          <a:xfrm>
            <a:off x="1062262" y="3149919"/>
            <a:ext cx="330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输入：  完整数据</a:t>
            </a:r>
            <a:r>
              <a:rPr lang="en-US" altLang="zh-CN" sz="2000" dirty="0"/>
              <a:t>+</a:t>
            </a:r>
            <a:r>
              <a:rPr lang="zh-CN" altLang="en-US" sz="2000" dirty="0"/>
              <a:t>缺失数据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2ED70B-6890-4D53-86D8-5C433BF4E324}"/>
              </a:ext>
            </a:extLst>
          </p:cNvPr>
          <p:cNvSpPr txBox="1"/>
          <p:nvPr/>
        </p:nvSpPr>
        <p:spPr>
          <a:xfrm>
            <a:off x="1062262" y="3808747"/>
            <a:ext cx="432253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功能： </a:t>
            </a:r>
            <a:r>
              <a:rPr lang="en-US" altLang="zh-CN" sz="2000" dirty="0"/>
              <a:t>1</a:t>
            </a:r>
            <a:r>
              <a:rPr lang="zh-CN" altLang="en-US" sz="2000" dirty="0"/>
              <a:t>、判断是否有</a:t>
            </a:r>
            <a:r>
              <a:rPr lang="en-US" altLang="zh-CN" sz="2000" dirty="0"/>
              <a:t>AP</a:t>
            </a:r>
            <a:r>
              <a:rPr lang="zh-CN" altLang="en-US" sz="2000" dirty="0"/>
              <a:t>数据缺失    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2</a:t>
            </a:r>
            <a:r>
              <a:rPr lang="zh-CN" altLang="en-US" sz="2000" dirty="0"/>
              <a:t>、哪个</a:t>
            </a:r>
            <a:r>
              <a:rPr lang="en-US" altLang="zh-CN" sz="2000" dirty="0"/>
              <a:t>AP</a:t>
            </a:r>
            <a:r>
              <a:rPr lang="zh-CN" altLang="en-US" sz="2000" dirty="0"/>
              <a:t>数据缺失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D5AC55-86C1-4B5C-81EB-A6C85368DECF}"/>
              </a:ext>
            </a:extLst>
          </p:cNvPr>
          <p:cNvSpPr/>
          <p:nvPr/>
        </p:nvSpPr>
        <p:spPr>
          <a:xfrm>
            <a:off x="340902" y="1323409"/>
            <a:ext cx="7057917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轻量级网络</a:t>
            </a:r>
            <a:r>
              <a:rPr lang="en-US" altLang="zh-CN" sz="2000" dirty="0"/>
              <a:t>ShuffleNetV1</a:t>
            </a:r>
            <a:r>
              <a:rPr lang="zh-CN" altLang="zh-CN" sz="2000" dirty="0"/>
              <a:t>专门针对计算能力非常有限的移动设备而设计</a:t>
            </a:r>
            <a:r>
              <a:rPr lang="zh-CN" altLang="en-US" sz="2000" dirty="0"/>
              <a:t>，如</a:t>
            </a:r>
            <a:r>
              <a:rPr lang="zh-CN" altLang="zh-CN" sz="2000" dirty="0"/>
              <a:t>手机、机器人和无人机等</a:t>
            </a:r>
            <a:r>
              <a:rPr lang="zh-CN" altLang="en-US" sz="2000" dirty="0"/>
              <a:t>。</a:t>
            </a:r>
          </a:p>
        </p:txBody>
      </p:sp>
      <p:sp>
        <p:nvSpPr>
          <p:cNvPr id="18" name="文本框 44">
            <a:extLst>
              <a:ext uri="{FF2B5EF4-FFF2-40B4-BE49-F238E27FC236}">
                <a16:creationId xmlns:a16="http://schemas.microsoft.com/office/drawing/2014/main" id="{E4B78B1A-C040-42D9-9972-2C678A96D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22/30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9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5360E145-8ED3-4031-8DC9-9A981463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C5144D-D325-46B4-A3A4-57594D9D94A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478DFE1-2AF4-49FB-AB1F-CB367E0482C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>
            <a:extLst>
              <a:ext uri="{FF2B5EF4-FFF2-40B4-BE49-F238E27FC236}">
                <a16:creationId xmlns:a16="http://schemas.microsoft.com/office/drawing/2014/main" id="{A79FFB9C-83B9-49FE-9CA4-6B519522DF96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6E3F67-1C9F-485D-84DF-1C679565EFE4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455828A-EF21-4129-B9A9-C3E24A9BE1F1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A00B8F0-3BC5-40FE-AE32-8CB77A5B4379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11">
            <a:extLst>
              <a:ext uri="{FF2B5EF4-FFF2-40B4-BE49-F238E27FC236}">
                <a16:creationId xmlns:a16="http://schemas.microsoft.com/office/drawing/2014/main" id="{4AAE9FCB-30F6-4240-ABA5-B97E8DCDE2FF}"/>
              </a:ext>
            </a:extLst>
          </p:cNvPr>
          <p:cNvGrpSpPr>
            <a:grpSpLocks/>
          </p:cNvGrpSpPr>
          <p:nvPr/>
        </p:nvGrpSpPr>
        <p:grpSpPr bwMode="auto">
          <a:xfrm>
            <a:off x="150727" y="25400"/>
            <a:ext cx="761752" cy="757238"/>
            <a:chOff x="7366499" y="2234042"/>
            <a:chExt cx="1607262" cy="160726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0D2F7FA-DBB0-43EA-B90E-4C3502497DF8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ED36031-23DE-4AE0-8C66-2282AD1CD612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" name="KSO_Shape">
              <a:extLst>
                <a:ext uri="{FF2B5EF4-FFF2-40B4-BE49-F238E27FC236}">
                  <a16:creationId xmlns:a16="http://schemas.microsoft.com/office/drawing/2014/main" id="{E2B185DA-9105-4FEB-8046-B8B3178E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3" name="圆角矩形 15">
            <a:extLst>
              <a:ext uri="{FF2B5EF4-FFF2-40B4-BE49-F238E27FC236}">
                <a16:creationId xmlns:a16="http://schemas.microsoft.com/office/drawing/2014/main" id="{A11A066F-F4D1-4939-8482-DE07800AEF68}"/>
              </a:ext>
            </a:extLst>
          </p:cNvPr>
          <p:cNvSpPr/>
          <p:nvPr/>
        </p:nvSpPr>
        <p:spPr>
          <a:xfrm>
            <a:off x="352298" y="905041"/>
            <a:ext cx="1990648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4" name="文本框 16">
            <a:extLst>
              <a:ext uri="{FF2B5EF4-FFF2-40B4-BE49-F238E27FC236}">
                <a16:creationId xmlns:a16="http://schemas.microsoft.com/office/drawing/2014/main" id="{0A3AC458-B775-41EC-9D5D-41D464D0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42" y="102028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性能分析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AB8BC4-6FF9-4564-A30A-0B8D6A010F56}"/>
              </a:ext>
            </a:extLst>
          </p:cNvPr>
          <p:cNvSpPr txBox="1"/>
          <p:nvPr/>
        </p:nvSpPr>
        <p:spPr>
          <a:xfrm>
            <a:off x="9992250" y="4060122"/>
            <a:ext cx="217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非时间序列</a:t>
            </a:r>
            <a:r>
              <a:rPr lang="en-US" altLang="zh-CN" sz="2000" dirty="0"/>
              <a:t>77.8%</a:t>
            </a:r>
          </a:p>
        </p:txBody>
      </p:sp>
      <p:sp>
        <p:nvSpPr>
          <p:cNvPr id="39" name="圆角矩形 3">
            <a:extLst>
              <a:ext uri="{FF2B5EF4-FFF2-40B4-BE49-F238E27FC236}">
                <a16:creationId xmlns:a16="http://schemas.microsoft.com/office/drawing/2014/main" id="{E8BF95D1-7CBD-4C68-BE6E-4BD8DD35DEAC}"/>
              </a:ext>
            </a:extLst>
          </p:cNvPr>
          <p:cNvSpPr/>
          <p:nvPr/>
        </p:nvSpPr>
        <p:spPr>
          <a:xfrm>
            <a:off x="11285728" y="4066404"/>
            <a:ext cx="804672" cy="36387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E660D4-E808-48C6-9296-0A443E0AF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4" y="1851557"/>
            <a:ext cx="4822640" cy="41507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D9FCBB-AA45-475D-8357-C42A4B5A9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343" y="2016308"/>
            <a:ext cx="4745178" cy="4018573"/>
          </a:xfrm>
          <a:prstGeom prst="rect">
            <a:avLst/>
          </a:prstGeom>
        </p:spPr>
      </p:pic>
      <p:sp>
        <p:nvSpPr>
          <p:cNvPr id="47107" name="文本框 2">
            <a:extLst>
              <a:ext uri="{FF2B5EF4-FFF2-40B4-BE49-F238E27FC236}">
                <a16:creationId xmlns:a16="http://schemas.microsoft.com/office/drawing/2014/main" id="{20508F32-036E-4CF7-A161-2EE477F8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880395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基于</a:t>
            </a:r>
            <a:r>
              <a:rPr lang="en-US" altLang="zh-CN" b="1" dirty="0">
                <a:solidFill>
                  <a:srgbClr val="4B649F"/>
                </a:solidFill>
              </a:rPr>
              <a:t>ShuffleNetV1</a:t>
            </a:r>
            <a:r>
              <a:rPr lang="zh-CN" altLang="en-US" b="1" dirty="0">
                <a:solidFill>
                  <a:srgbClr val="4B649F"/>
                </a:solidFill>
              </a:rPr>
              <a:t> 的故障</a:t>
            </a:r>
            <a:r>
              <a:rPr lang="en-US" altLang="zh-CN" b="1" dirty="0">
                <a:solidFill>
                  <a:srgbClr val="4B649F"/>
                </a:solidFill>
              </a:rPr>
              <a:t>AP</a:t>
            </a:r>
            <a:r>
              <a:rPr lang="zh-CN" altLang="en-US" b="1" dirty="0">
                <a:solidFill>
                  <a:srgbClr val="4B649F"/>
                </a:solidFill>
              </a:rPr>
              <a:t>检测模型（时间序列）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D8937F-ABFE-4136-B4C2-C9BCCA6E8564}"/>
              </a:ext>
            </a:extLst>
          </p:cNvPr>
          <p:cNvSpPr txBox="1"/>
          <p:nvPr/>
        </p:nvSpPr>
        <p:spPr>
          <a:xfrm>
            <a:off x="9992250" y="3073508"/>
            <a:ext cx="234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非时间序列</a:t>
            </a:r>
            <a:r>
              <a:rPr lang="en-US" altLang="zh-CN" sz="2000" dirty="0"/>
              <a:t>85.07%</a:t>
            </a: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22645F7F-D90E-4BC8-93BE-C36535E1B969}"/>
              </a:ext>
            </a:extLst>
          </p:cNvPr>
          <p:cNvSpPr/>
          <p:nvPr/>
        </p:nvSpPr>
        <p:spPr>
          <a:xfrm>
            <a:off x="11285728" y="3091626"/>
            <a:ext cx="804672" cy="36387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C75955-4AE4-4131-BA3F-E493AB20FF2E}"/>
              </a:ext>
            </a:extLst>
          </p:cNvPr>
          <p:cNvSpPr txBox="1"/>
          <p:nvPr/>
        </p:nvSpPr>
        <p:spPr>
          <a:xfrm>
            <a:off x="1249065" y="5990461"/>
            <a:ext cx="39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不同输出通道数下的检测准确率</a:t>
            </a:r>
            <a:endParaRPr lang="en-US" altLang="zh-CN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9A0A6D-256B-439F-81F3-F46B615028F8}"/>
              </a:ext>
            </a:extLst>
          </p:cNvPr>
          <p:cNvSpPr txBox="1"/>
          <p:nvPr/>
        </p:nvSpPr>
        <p:spPr>
          <a:xfrm>
            <a:off x="6895070" y="6074608"/>
            <a:ext cx="39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不同学习率下的检测准确率</a:t>
            </a:r>
            <a:endParaRPr lang="en-US" altLang="zh-CN" sz="2000" dirty="0"/>
          </a:p>
        </p:txBody>
      </p:sp>
      <p:sp>
        <p:nvSpPr>
          <p:cNvPr id="25" name="文本框 44">
            <a:extLst>
              <a:ext uri="{FF2B5EF4-FFF2-40B4-BE49-F238E27FC236}">
                <a16:creationId xmlns:a16="http://schemas.microsoft.com/office/drawing/2014/main" id="{FD369CC2-DCC5-41AF-A250-876F011FB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23/30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21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5360E145-8ED3-4031-8DC9-9A981463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>
            <a:extLst>
              <a:ext uri="{FF2B5EF4-FFF2-40B4-BE49-F238E27FC236}">
                <a16:creationId xmlns:a16="http://schemas.microsoft.com/office/drawing/2014/main" id="{20508F32-036E-4CF7-A161-2EE477F8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483413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数据补全（非时间序列）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C5144D-D325-46B4-A3A4-57594D9D94A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478DFE1-2AF4-49FB-AB1F-CB367E0482C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>
            <a:extLst>
              <a:ext uri="{FF2B5EF4-FFF2-40B4-BE49-F238E27FC236}">
                <a16:creationId xmlns:a16="http://schemas.microsoft.com/office/drawing/2014/main" id="{A79FFB9C-83B9-49FE-9CA4-6B519522DF96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6E3F67-1C9F-485D-84DF-1C679565EFE4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455828A-EF21-4129-B9A9-C3E24A9BE1F1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A00B8F0-3BC5-40FE-AE32-8CB77A5B4379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11">
            <a:extLst>
              <a:ext uri="{FF2B5EF4-FFF2-40B4-BE49-F238E27FC236}">
                <a16:creationId xmlns:a16="http://schemas.microsoft.com/office/drawing/2014/main" id="{4AAE9FCB-30F6-4240-ABA5-B97E8DCDE2FF}"/>
              </a:ext>
            </a:extLst>
          </p:cNvPr>
          <p:cNvGrpSpPr>
            <a:grpSpLocks/>
          </p:cNvGrpSpPr>
          <p:nvPr/>
        </p:nvGrpSpPr>
        <p:grpSpPr bwMode="auto">
          <a:xfrm>
            <a:off x="150727" y="25400"/>
            <a:ext cx="761752" cy="757238"/>
            <a:chOff x="7366499" y="2234042"/>
            <a:chExt cx="1607262" cy="160726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0D2F7FA-DBB0-43EA-B90E-4C3502497DF8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ED36031-23DE-4AE0-8C66-2282AD1CD612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KSO_Shape">
              <a:extLst>
                <a:ext uri="{FF2B5EF4-FFF2-40B4-BE49-F238E27FC236}">
                  <a16:creationId xmlns:a16="http://schemas.microsoft.com/office/drawing/2014/main" id="{E2B185DA-9105-4FEB-8046-B8B3178E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4" name="文本框 16">
            <a:extLst>
              <a:ext uri="{FF2B5EF4-FFF2-40B4-BE49-F238E27FC236}">
                <a16:creationId xmlns:a16="http://schemas.microsoft.com/office/drawing/2014/main" id="{B5F7872F-DA15-4AB2-A948-4882631D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56" y="971788"/>
            <a:ext cx="4289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假设检测出的故障</a:t>
            </a:r>
            <a:r>
              <a:rPr lang="en-US" altLang="zh-CN" sz="2400" b="1" dirty="0"/>
              <a:t>AP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AP1</a:t>
            </a:r>
            <a:r>
              <a:rPr lang="zh-CN" altLang="en-US" sz="2400" b="1" dirty="0">
                <a:solidFill>
                  <a:schemeClr val="bg1"/>
                </a:solidFill>
              </a:rPr>
              <a:t>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AA447B-0CE4-465B-BA70-7DC9422200ED}"/>
              </a:ext>
            </a:extLst>
          </p:cNvPr>
          <p:cNvSpPr/>
          <p:nvPr/>
        </p:nvSpPr>
        <p:spPr>
          <a:xfrm>
            <a:off x="848080" y="5224260"/>
            <a:ext cx="1723549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dirty="0"/>
              <a:t>标志位补全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2383BA-9296-4091-B60E-2D4A572CD67B}"/>
              </a:ext>
            </a:extLst>
          </p:cNvPr>
          <p:cNvSpPr/>
          <p:nvPr/>
        </p:nvSpPr>
        <p:spPr>
          <a:xfrm>
            <a:off x="868363" y="2222799"/>
            <a:ext cx="1415772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dirty="0"/>
              <a:t>均值补全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4B3F9C-FD49-4903-8EF8-3E9268A8BAFA}"/>
              </a:ext>
            </a:extLst>
          </p:cNvPr>
          <p:cNvSpPr/>
          <p:nvPr/>
        </p:nvSpPr>
        <p:spPr>
          <a:xfrm>
            <a:off x="700087" y="3847676"/>
            <a:ext cx="1723549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dirty="0"/>
              <a:t>最大值补全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FA58AE7-ED6A-4E71-BC3B-719C1D57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564" y="4491559"/>
            <a:ext cx="6760581" cy="18539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6D984A-25F9-4D0F-84B6-1C9B9A1B1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319" y="1621417"/>
            <a:ext cx="5959196" cy="15937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A213CF-2FDE-49B1-9603-AB88D3DA1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899" y="3261894"/>
            <a:ext cx="6067886" cy="1622807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82D9936-A800-4518-B295-5489C166F17B}"/>
              </a:ext>
            </a:extLst>
          </p:cNvPr>
          <p:cNvCxnSpPr>
            <a:cxnSpLocks/>
          </p:cNvCxnSpPr>
          <p:nvPr/>
        </p:nvCxnSpPr>
        <p:spPr>
          <a:xfrm>
            <a:off x="3384804" y="1979270"/>
            <a:ext cx="1395540" cy="501275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37864AC-0B81-4D4B-A0AB-4A4A4CE62093}"/>
              </a:ext>
            </a:extLst>
          </p:cNvPr>
          <p:cNvSpPr txBox="1"/>
          <p:nvPr/>
        </p:nvSpPr>
        <p:spPr>
          <a:xfrm>
            <a:off x="2489454" y="1593523"/>
            <a:ext cx="107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均值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23BAA0-74D0-4175-ACB9-997DF4E47579}"/>
              </a:ext>
            </a:extLst>
          </p:cNvPr>
          <p:cNvSpPr txBox="1"/>
          <p:nvPr/>
        </p:nvSpPr>
        <p:spPr>
          <a:xfrm>
            <a:off x="2489454" y="3312692"/>
            <a:ext cx="123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最大值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759CA05-C7D2-4277-AE2C-749B50AD4CE1}"/>
              </a:ext>
            </a:extLst>
          </p:cNvPr>
          <p:cNvCxnSpPr>
            <a:cxnSpLocks/>
          </p:cNvCxnSpPr>
          <p:nvPr/>
        </p:nvCxnSpPr>
        <p:spPr>
          <a:xfrm>
            <a:off x="3412299" y="3577616"/>
            <a:ext cx="1395540" cy="501275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4435FD0-1643-4419-88E7-91F6B0086D6A}"/>
              </a:ext>
            </a:extLst>
          </p:cNvPr>
          <p:cNvSpPr txBox="1"/>
          <p:nvPr/>
        </p:nvSpPr>
        <p:spPr>
          <a:xfrm>
            <a:off x="11118748" y="4355989"/>
            <a:ext cx="123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标志位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1D4158D-A1F3-446D-AF91-C4C8F5D13B25}"/>
              </a:ext>
            </a:extLst>
          </p:cNvPr>
          <p:cNvCxnSpPr>
            <a:cxnSpLocks/>
          </p:cNvCxnSpPr>
          <p:nvPr/>
        </p:nvCxnSpPr>
        <p:spPr>
          <a:xfrm flipH="1">
            <a:off x="9980385" y="4817654"/>
            <a:ext cx="1071663" cy="932753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65E5066-0C4B-410C-A91C-866709DF77B5}"/>
              </a:ext>
            </a:extLst>
          </p:cNvPr>
          <p:cNvSpPr/>
          <p:nvPr/>
        </p:nvSpPr>
        <p:spPr>
          <a:xfrm>
            <a:off x="4567857" y="1621199"/>
            <a:ext cx="869149" cy="15567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7200" dirty="0">
                <a:solidFill>
                  <a:srgbClr val="FF0000"/>
                </a:solidFill>
              </a:rPr>
              <a:t>×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613378C-70E7-4AA3-A8C4-FD59ECBEF44A}"/>
              </a:ext>
            </a:extLst>
          </p:cNvPr>
          <p:cNvSpPr/>
          <p:nvPr/>
        </p:nvSpPr>
        <p:spPr>
          <a:xfrm>
            <a:off x="4535227" y="3155556"/>
            <a:ext cx="946093" cy="1719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8000" dirty="0">
                <a:solidFill>
                  <a:srgbClr val="FF0000"/>
                </a:solidFill>
              </a:rPr>
              <a:t>×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30" name="文本框 44">
            <a:extLst>
              <a:ext uri="{FF2B5EF4-FFF2-40B4-BE49-F238E27FC236}">
                <a16:creationId xmlns:a16="http://schemas.microsoft.com/office/drawing/2014/main" id="{B1A4537C-10FB-4ED3-B4FC-FE380FCD2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0821" y="5989031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24/30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9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3D144BC1-062B-4736-B0CE-E47C023AAB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99" t="9991" r="754" b="27756"/>
          <a:stretch/>
        </p:blipFill>
        <p:spPr>
          <a:xfrm>
            <a:off x="2796988" y="2202865"/>
            <a:ext cx="6665064" cy="2916265"/>
          </a:xfrm>
          <a:prstGeom prst="rect">
            <a:avLst/>
          </a:prstGeom>
        </p:spPr>
      </p:pic>
      <p:pic>
        <p:nvPicPr>
          <p:cNvPr id="47106" name="图片 1">
            <a:extLst>
              <a:ext uri="{FF2B5EF4-FFF2-40B4-BE49-F238E27FC236}">
                <a16:creationId xmlns:a16="http://schemas.microsoft.com/office/drawing/2014/main" id="{5360E145-8ED3-4031-8DC9-9A981463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>
            <a:extLst>
              <a:ext uri="{FF2B5EF4-FFF2-40B4-BE49-F238E27FC236}">
                <a16:creationId xmlns:a16="http://schemas.microsoft.com/office/drawing/2014/main" id="{20508F32-036E-4CF7-A161-2EE477F8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483413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数据补全（时间序列）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C5144D-D325-46B4-A3A4-57594D9D94A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478DFE1-2AF4-49FB-AB1F-CB367E0482C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>
            <a:extLst>
              <a:ext uri="{FF2B5EF4-FFF2-40B4-BE49-F238E27FC236}">
                <a16:creationId xmlns:a16="http://schemas.microsoft.com/office/drawing/2014/main" id="{A79FFB9C-83B9-49FE-9CA4-6B519522DF96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6E3F67-1C9F-485D-84DF-1C679565EFE4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455828A-EF21-4129-B9A9-C3E24A9BE1F1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A00B8F0-3BC5-40FE-AE32-8CB77A5B4379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11">
            <a:extLst>
              <a:ext uri="{FF2B5EF4-FFF2-40B4-BE49-F238E27FC236}">
                <a16:creationId xmlns:a16="http://schemas.microsoft.com/office/drawing/2014/main" id="{4AAE9FCB-30F6-4240-ABA5-B97E8DCDE2FF}"/>
              </a:ext>
            </a:extLst>
          </p:cNvPr>
          <p:cNvGrpSpPr>
            <a:grpSpLocks/>
          </p:cNvGrpSpPr>
          <p:nvPr/>
        </p:nvGrpSpPr>
        <p:grpSpPr bwMode="auto">
          <a:xfrm>
            <a:off x="150727" y="25400"/>
            <a:ext cx="761752" cy="757238"/>
            <a:chOff x="7366499" y="2234042"/>
            <a:chExt cx="1607262" cy="160726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0D2F7FA-DBB0-43EA-B90E-4C3502497DF8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ED36031-23DE-4AE0-8C66-2282AD1CD612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KSO_Shape">
              <a:extLst>
                <a:ext uri="{FF2B5EF4-FFF2-40B4-BE49-F238E27FC236}">
                  <a16:creationId xmlns:a16="http://schemas.microsoft.com/office/drawing/2014/main" id="{E2B185DA-9105-4FEB-8046-B8B3178E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24" name="文本框 16">
            <a:extLst>
              <a:ext uri="{FF2B5EF4-FFF2-40B4-BE49-F238E27FC236}">
                <a16:creationId xmlns:a16="http://schemas.microsoft.com/office/drawing/2014/main" id="{B5F7872F-DA15-4AB2-A948-4882631D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27" y="1288269"/>
            <a:ext cx="4289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假设检测出的故障</a:t>
            </a:r>
            <a:r>
              <a:rPr lang="en-US" altLang="zh-CN" sz="2400" b="1" dirty="0"/>
              <a:t>AP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AP0</a:t>
            </a:r>
            <a:r>
              <a:rPr lang="zh-CN" altLang="en-US" sz="2400" b="1" dirty="0">
                <a:solidFill>
                  <a:schemeClr val="bg1"/>
                </a:solidFill>
              </a:rPr>
              <a:t>析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37864AC-0B81-4D4B-A0AB-4A4A4CE62093}"/>
              </a:ext>
            </a:extLst>
          </p:cNvPr>
          <p:cNvSpPr txBox="1"/>
          <p:nvPr/>
        </p:nvSpPr>
        <p:spPr>
          <a:xfrm>
            <a:off x="1105384" y="4642029"/>
            <a:ext cx="107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均值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23BAA0-74D0-4175-ACB9-997DF4E47579}"/>
              </a:ext>
            </a:extLst>
          </p:cNvPr>
          <p:cNvSpPr txBox="1"/>
          <p:nvPr/>
        </p:nvSpPr>
        <p:spPr>
          <a:xfrm>
            <a:off x="1027104" y="5103694"/>
            <a:ext cx="123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最大值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613378C-70E7-4AA3-A8C4-FD59ECBEF44A}"/>
              </a:ext>
            </a:extLst>
          </p:cNvPr>
          <p:cNvSpPr/>
          <p:nvPr/>
        </p:nvSpPr>
        <p:spPr>
          <a:xfrm>
            <a:off x="3356685" y="3660997"/>
            <a:ext cx="5306462" cy="171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8000" dirty="0">
                <a:solidFill>
                  <a:srgbClr val="FF0000"/>
                </a:solidFill>
              </a:rPr>
              <a:t>×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C2397D5-1E5B-4FB6-961F-D3A417D9E164}"/>
              </a:ext>
            </a:extLst>
          </p:cNvPr>
          <p:cNvSpPr/>
          <p:nvPr/>
        </p:nvSpPr>
        <p:spPr>
          <a:xfrm>
            <a:off x="3525520" y="4324221"/>
            <a:ext cx="4958080" cy="84728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759CA05-C7D2-4277-AE2C-749B50AD4CE1}"/>
              </a:ext>
            </a:extLst>
          </p:cNvPr>
          <p:cNvCxnSpPr>
            <a:cxnSpLocks/>
          </p:cNvCxnSpPr>
          <p:nvPr/>
        </p:nvCxnSpPr>
        <p:spPr>
          <a:xfrm flipV="1">
            <a:off x="2054272" y="4873682"/>
            <a:ext cx="2583401" cy="230833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44">
            <a:extLst>
              <a:ext uri="{FF2B5EF4-FFF2-40B4-BE49-F238E27FC236}">
                <a16:creationId xmlns:a16="http://schemas.microsoft.com/office/drawing/2014/main" id="{E077BA3B-5079-44CC-8F81-D662AF31B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25/30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5360E145-8ED3-4031-8DC9-9A981463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>
            <a:extLst>
              <a:ext uri="{FF2B5EF4-FFF2-40B4-BE49-F238E27FC236}">
                <a16:creationId xmlns:a16="http://schemas.microsoft.com/office/drawing/2014/main" id="{20508F32-036E-4CF7-A161-2EE477F8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483413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数据补全后的</a:t>
            </a:r>
            <a:r>
              <a:rPr lang="en-US" altLang="zh-CN" b="1" dirty="0" err="1">
                <a:solidFill>
                  <a:srgbClr val="4B649F"/>
                </a:solidFill>
              </a:rPr>
              <a:t>ResNet</a:t>
            </a:r>
            <a:r>
              <a:rPr lang="zh-CN" altLang="en-US" b="1" dirty="0">
                <a:solidFill>
                  <a:srgbClr val="4B649F"/>
                </a:solidFill>
              </a:rPr>
              <a:t>定位（非时间序列）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C5144D-D325-46B4-A3A4-57594D9D94A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478DFE1-2AF4-49FB-AB1F-CB367E0482C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>
            <a:extLst>
              <a:ext uri="{FF2B5EF4-FFF2-40B4-BE49-F238E27FC236}">
                <a16:creationId xmlns:a16="http://schemas.microsoft.com/office/drawing/2014/main" id="{A79FFB9C-83B9-49FE-9CA4-6B519522DF96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6E3F67-1C9F-485D-84DF-1C679565EFE4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455828A-EF21-4129-B9A9-C3E24A9BE1F1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A00B8F0-3BC5-40FE-AE32-8CB77A5B4379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组合 11">
            <a:extLst>
              <a:ext uri="{FF2B5EF4-FFF2-40B4-BE49-F238E27FC236}">
                <a16:creationId xmlns:a16="http://schemas.microsoft.com/office/drawing/2014/main" id="{4AAE9FCB-30F6-4240-ABA5-B97E8DCDE2FF}"/>
              </a:ext>
            </a:extLst>
          </p:cNvPr>
          <p:cNvGrpSpPr>
            <a:grpSpLocks/>
          </p:cNvGrpSpPr>
          <p:nvPr/>
        </p:nvGrpSpPr>
        <p:grpSpPr bwMode="auto">
          <a:xfrm>
            <a:off x="150727" y="25400"/>
            <a:ext cx="761752" cy="757238"/>
            <a:chOff x="7366499" y="2234042"/>
            <a:chExt cx="1607262" cy="160726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0D2F7FA-DBB0-43EA-B90E-4C3502497DF8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ED36031-23DE-4AE0-8C66-2282AD1CD612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KSO_Shape">
              <a:extLst>
                <a:ext uri="{FF2B5EF4-FFF2-40B4-BE49-F238E27FC236}">
                  <a16:creationId xmlns:a16="http://schemas.microsoft.com/office/drawing/2014/main" id="{E2B185DA-9105-4FEB-8046-B8B3178E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50ABD0F-1F07-430C-8AF0-153ED554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735" y="1488722"/>
            <a:ext cx="5998464" cy="4937036"/>
          </a:xfrm>
          <a:prstGeom prst="rect">
            <a:avLst/>
          </a:prstGeom>
        </p:spPr>
      </p:pic>
      <p:sp>
        <p:nvSpPr>
          <p:cNvPr id="23" name="圆角矩形 15">
            <a:extLst>
              <a:ext uri="{FF2B5EF4-FFF2-40B4-BE49-F238E27FC236}">
                <a16:creationId xmlns:a16="http://schemas.microsoft.com/office/drawing/2014/main" id="{F956525C-B1BA-4907-82A5-FDD273E35C02}"/>
              </a:ext>
            </a:extLst>
          </p:cNvPr>
          <p:cNvSpPr/>
          <p:nvPr/>
        </p:nvSpPr>
        <p:spPr>
          <a:xfrm>
            <a:off x="257175" y="1249397"/>
            <a:ext cx="1990648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4" name="文本框 16">
            <a:extLst>
              <a:ext uri="{FF2B5EF4-FFF2-40B4-BE49-F238E27FC236}">
                <a16:creationId xmlns:a16="http://schemas.microsoft.com/office/drawing/2014/main" id="{B5F7872F-DA15-4AB2-A948-4882631D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03" y="135313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性能分析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5D75B7-8216-4D84-851D-80FC4353B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526878"/>
            <a:ext cx="6057727" cy="3164148"/>
          </a:xfrm>
          <a:prstGeom prst="rect">
            <a:avLst/>
          </a:prstGeom>
        </p:spPr>
      </p:pic>
      <p:sp>
        <p:nvSpPr>
          <p:cNvPr id="26" name="圆角矩形 3">
            <a:extLst>
              <a:ext uri="{FF2B5EF4-FFF2-40B4-BE49-F238E27FC236}">
                <a16:creationId xmlns:a16="http://schemas.microsoft.com/office/drawing/2014/main" id="{A09B7110-CE53-4562-A0F2-A8AFD54E2BAF}"/>
              </a:ext>
            </a:extLst>
          </p:cNvPr>
          <p:cNvSpPr/>
          <p:nvPr/>
        </p:nvSpPr>
        <p:spPr>
          <a:xfrm>
            <a:off x="4257299" y="4046309"/>
            <a:ext cx="1536191" cy="409876"/>
          </a:xfrm>
          <a:prstGeom prst="roundRect">
            <a:avLst/>
          </a:prstGeom>
          <a:noFill/>
          <a:ln w="762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F3BB1717-D1C0-4FAC-9CDB-3492FB7E6239}"/>
              </a:ext>
            </a:extLst>
          </p:cNvPr>
          <p:cNvSpPr/>
          <p:nvPr/>
        </p:nvSpPr>
        <p:spPr>
          <a:xfrm>
            <a:off x="4257299" y="3636433"/>
            <a:ext cx="1536192" cy="409876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44">
            <a:extLst>
              <a:ext uri="{FF2B5EF4-FFF2-40B4-BE49-F238E27FC236}">
                <a16:creationId xmlns:a16="http://schemas.microsoft.com/office/drawing/2014/main" id="{D55FEF50-DF50-4933-AB5A-7E95E25B8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26/30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>
            <a:extLst>
              <a:ext uri="{FF2B5EF4-FFF2-40B4-BE49-F238E27FC236}">
                <a16:creationId xmlns:a16="http://schemas.microsoft.com/office/drawing/2014/main" id="{5360E145-8ED3-4031-8DC9-9A981463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>
            <a:extLst>
              <a:ext uri="{FF2B5EF4-FFF2-40B4-BE49-F238E27FC236}">
                <a16:creationId xmlns:a16="http://schemas.microsoft.com/office/drawing/2014/main" id="{20508F32-036E-4CF7-A161-2EE477F88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7262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数据补全后的</a:t>
            </a:r>
            <a:r>
              <a:rPr lang="en-US" altLang="zh-CN" b="1" dirty="0" err="1">
                <a:solidFill>
                  <a:srgbClr val="4B649F"/>
                </a:solidFill>
              </a:rPr>
              <a:t>ResNet</a:t>
            </a:r>
            <a:r>
              <a:rPr lang="zh-CN" altLang="en-US" b="1" dirty="0">
                <a:solidFill>
                  <a:srgbClr val="4B649F"/>
                </a:solidFill>
              </a:rPr>
              <a:t>定位（时间序列）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C5144D-D325-46B4-A3A4-57594D9D94A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478DFE1-2AF4-49FB-AB1F-CB367E0482C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7110" name="组合 5">
            <a:extLst>
              <a:ext uri="{FF2B5EF4-FFF2-40B4-BE49-F238E27FC236}">
                <a16:creationId xmlns:a16="http://schemas.microsoft.com/office/drawing/2014/main" id="{A79FFB9C-83B9-49FE-9CA4-6B519522DF96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6E3F67-1C9F-485D-84DF-1C679565EFE4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455828A-EF21-4129-B9A9-C3E24A9BE1F1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A00B8F0-3BC5-40FE-AE32-8CB77A5B4379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049FA32-7E78-4586-86AA-097122DC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38" y="1171587"/>
            <a:ext cx="172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仿真结论：</a:t>
            </a:r>
          </a:p>
        </p:txBody>
      </p:sp>
      <p:grpSp>
        <p:nvGrpSpPr>
          <p:cNvPr id="27" name="组合 11">
            <a:extLst>
              <a:ext uri="{FF2B5EF4-FFF2-40B4-BE49-F238E27FC236}">
                <a16:creationId xmlns:a16="http://schemas.microsoft.com/office/drawing/2014/main" id="{4AAE9FCB-30F6-4240-ABA5-B97E8DCDE2FF}"/>
              </a:ext>
            </a:extLst>
          </p:cNvPr>
          <p:cNvGrpSpPr>
            <a:grpSpLocks/>
          </p:cNvGrpSpPr>
          <p:nvPr/>
        </p:nvGrpSpPr>
        <p:grpSpPr bwMode="auto">
          <a:xfrm>
            <a:off x="150727" y="25400"/>
            <a:ext cx="761752" cy="757238"/>
            <a:chOff x="7366499" y="2234042"/>
            <a:chExt cx="1607262" cy="160726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0D2F7FA-DBB0-43EA-B90E-4C3502497DF8}"/>
                </a:ext>
              </a:extLst>
            </p:cNvPr>
            <p:cNvSpPr/>
            <p:nvPr/>
          </p:nvSpPr>
          <p:spPr>
            <a:xfrm>
              <a:off x="736649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ED36031-23DE-4AE0-8C66-2282AD1CD612}"/>
                </a:ext>
              </a:extLst>
            </p:cNvPr>
            <p:cNvSpPr/>
            <p:nvPr/>
          </p:nvSpPr>
          <p:spPr>
            <a:xfrm>
              <a:off x="7475549" y="2344007"/>
              <a:ext cx="1389162" cy="138733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KSO_Shape">
              <a:extLst>
                <a:ext uri="{FF2B5EF4-FFF2-40B4-BE49-F238E27FC236}">
                  <a16:creationId xmlns:a16="http://schemas.microsoft.com/office/drawing/2014/main" id="{E2B185DA-9105-4FEB-8046-B8B3178E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760" y="2635303"/>
              <a:ext cx="804740" cy="804740"/>
            </a:xfrm>
            <a:custGeom>
              <a:avLst/>
              <a:gdLst>
                <a:gd name="T0" fmla="*/ 2147483646 w 3927"/>
                <a:gd name="T1" fmla="*/ 2147483646 h 3928"/>
                <a:gd name="T2" fmla="*/ 2147483646 w 3927"/>
                <a:gd name="T3" fmla="*/ 2147483646 h 3928"/>
                <a:gd name="T4" fmla="*/ 2147483646 w 3927"/>
                <a:gd name="T5" fmla="*/ 2147483646 h 3928"/>
                <a:gd name="T6" fmla="*/ 2147483646 w 3927"/>
                <a:gd name="T7" fmla="*/ 601932408 h 3928"/>
                <a:gd name="T8" fmla="*/ 2147483646 w 3927"/>
                <a:gd name="T9" fmla="*/ 541743265 h 3928"/>
                <a:gd name="T10" fmla="*/ 2147483646 w 3927"/>
                <a:gd name="T11" fmla="*/ 2147483646 h 3928"/>
                <a:gd name="T12" fmla="*/ 2147483646 w 3927"/>
                <a:gd name="T13" fmla="*/ 2147483646 h 3928"/>
                <a:gd name="T14" fmla="*/ 2147483646 w 3927"/>
                <a:gd name="T15" fmla="*/ 2147483646 h 3928"/>
                <a:gd name="T16" fmla="*/ 2147483646 w 3927"/>
                <a:gd name="T17" fmla="*/ 2147483646 h 3928"/>
                <a:gd name="T18" fmla="*/ 2147483646 w 3927"/>
                <a:gd name="T19" fmla="*/ 2147483646 h 3928"/>
                <a:gd name="T20" fmla="*/ 2147483646 w 3927"/>
                <a:gd name="T21" fmla="*/ 2147483646 h 3928"/>
                <a:gd name="T22" fmla="*/ 2147483646 w 3927"/>
                <a:gd name="T23" fmla="*/ 2147483646 h 3928"/>
                <a:gd name="T24" fmla="*/ 2147483646 w 3927"/>
                <a:gd name="T25" fmla="*/ 2147483646 h 3928"/>
                <a:gd name="T26" fmla="*/ 2147483646 w 3927"/>
                <a:gd name="T27" fmla="*/ 2147483646 h 3928"/>
                <a:gd name="T28" fmla="*/ 2147483646 w 3927"/>
                <a:gd name="T29" fmla="*/ 2147483646 h 3928"/>
                <a:gd name="T30" fmla="*/ 2147483646 w 3927"/>
                <a:gd name="T31" fmla="*/ 2147483646 h 3928"/>
                <a:gd name="T32" fmla="*/ 2147483646 w 3927"/>
                <a:gd name="T33" fmla="*/ 2147483646 h 3928"/>
                <a:gd name="T34" fmla="*/ 2147483646 w 3927"/>
                <a:gd name="T35" fmla="*/ 2147483646 h 3928"/>
                <a:gd name="T36" fmla="*/ 2147483646 w 3927"/>
                <a:gd name="T37" fmla="*/ 2147483646 h 3928"/>
                <a:gd name="T38" fmla="*/ 2147483646 w 3927"/>
                <a:gd name="T39" fmla="*/ 2147483646 h 3928"/>
                <a:gd name="T40" fmla="*/ 2147483646 w 3927"/>
                <a:gd name="T41" fmla="*/ 2147483646 h 3928"/>
                <a:gd name="T42" fmla="*/ 2147483646 w 3927"/>
                <a:gd name="T43" fmla="*/ 2147483646 h 3928"/>
                <a:gd name="T44" fmla="*/ 2147483646 w 3927"/>
                <a:gd name="T45" fmla="*/ 2147483646 h 3928"/>
                <a:gd name="T46" fmla="*/ 2147483646 w 3927"/>
                <a:gd name="T47" fmla="*/ 2147483646 h 3928"/>
                <a:gd name="T48" fmla="*/ 2147483646 w 3927"/>
                <a:gd name="T49" fmla="*/ 2147483646 h 3928"/>
                <a:gd name="T50" fmla="*/ 2147483646 w 3927"/>
                <a:gd name="T51" fmla="*/ 2147483646 h 3928"/>
                <a:gd name="T52" fmla="*/ 2147483646 w 3927"/>
                <a:gd name="T53" fmla="*/ 2147483646 h 3928"/>
                <a:gd name="T54" fmla="*/ 0 w 3927"/>
                <a:gd name="T55" fmla="*/ 2147483646 h 3928"/>
                <a:gd name="T56" fmla="*/ 0 w 3927"/>
                <a:gd name="T57" fmla="*/ 2147483646 h 3928"/>
                <a:gd name="T58" fmla="*/ 2147483646 w 3927"/>
                <a:gd name="T59" fmla="*/ 885710611 h 3928"/>
                <a:gd name="T60" fmla="*/ 2147483646 w 3927"/>
                <a:gd name="T61" fmla="*/ 885710611 h 3928"/>
                <a:gd name="T62" fmla="*/ 2147483646 w 3927"/>
                <a:gd name="T63" fmla="*/ 2147483646 h 3928"/>
                <a:gd name="T64" fmla="*/ 2147483646 w 3927"/>
                <a:gd name="T65" fmla="*/ 2147483646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E736A6C-D612-4246-988C-905F453F5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525" y="1339454"/>
            <a:ext cx="5882620" cy="4913036"/>
          </a:xfrm>
          <a:prstGeom prst="rect">
            <a:avLst/>
          </a:prstGeom>
        </p:spPr>
      </p:pic>
      <p:sp>
        <p:nvSpPr>
          <p:cNvPr id="20" name="圆角矩形 15">
            <a:extLst>
              <a:ext uri="{FF2B5EF4-FFF2-40B4-BE49-F238E27FC236}">
                <a16:creationId xmlns:a16="http://schemas.microsoft.com/office/drawing/2014/main" id="{AAE4D789-35C5-4CD2-9AF2-EB794E73E7A9}"/>
              </a:ext>
            </a:extLst>
          </p:cNvPr>
          <p:cNvSpPr/>
          <p:nvPr/>
        </p:nvSpPr>
        <p:spPr>
          <a:xfrm>
            <a:off x="352298" y="1362241"/>
            <a:ext cx="1990648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2" name="文本框 16">
            <a:extLst>
              <a:ext uri="{FF2B5EF4-FFF2-40B4-BE49-F238E27FC236}">
                <a16:creationId xmlns:a16="http://schemas.microsoft.com/office/drawing/2014/main" id="{3648C973-32DE-4A96-8CD7-297E1ABA3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42" y="147748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性能分析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5E3A59-3EFD-4D87-829B-51ED69B95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45" y="2464267"/>
            <a:ext cx="6177738" cy="2769597"/>
          </a:xfrm>
          <a:prstGeom prst="rect">
            <a:avLst/>
          </a:prstGeom>
        </p:spPr>
      </p:pic>
      <p:sp>
        <p:nvSpPr>
          <p:cNvPr id="19" name="圆角矩形 3">
            <a:extLst>
              <a:ext uri="{FF2B5EF4-FFF2-40B4-BE49-F238E27FC236}">
                <a16:creationId xmlns:a16="http://schemas.microsoft.com/office/drawing/2014/main" id="{31EF1518-D8F1-4DAA-A38B-7C101734B695}"/>
              </a:ext>
            </a:extLst>
          </p:cNvPr>
          <p:cNvSpPr/>
          <p:nvPr/>
        </p:nvSpPr>
        <p:spPr>
          <a:xfrm>
            <a:off x="4198969" y="4105474"/>
            <a:ext cx="1701884" cy="375724"/>
          </a:xfrm>
          <a:prstGeom prst="roundRect">
            <a:avLst/>
          </a:prstGeom>
          <a:noFill/>
          <a:ln w="57150">
            <a:solidFill>
              <a:srgbClr val="FFCC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44045CD0-90D9-45FF-A804-81B7E9579439}"/>
              </a:ext>
            </a:extLst>
          </p:cNvPr>
          <p:cNvSpPr/>
          <p:nvPr/>
        </p:nvSpPr>
        <p:spPr>
          <a:xfrm>
            <a:off x="4198969" y="3590566"/>
            <a:ext cx="1701884" cy="410813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44">
            <a:extLst>
              <a:ext uri="{FF2B5EF4-FFF2-40B4-BE49-F238E27FC236}">
                <a16:creationId xmlns:a16="http://schemas.microsoft.com/office/drawing/2014/main" id="{142A1FC9-C270-4C98-A82B-851DD92C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27/30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8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7D8824-526C-4369-BD94-F88DF4938B6E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3FA8B08D-2570-4A5F-9B4D-F4088648F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496" y="3001190"/>
            <a:ext cx="5708650" cy="82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4B649F"/>
                </a:solidFill>
              </a:rPr>
              <a:t>05 </a:t>
            </a:r>
            <a:r>
              <a:rPr lang="zh-CN" altLang="en-US" sz="3600" b="1" dirty="0">
                <a:solidFill>
                  <a:srgbClr val="4B649F"/>
                </a:solidFill>
              </a:rPr>
              <a:t>总结</a:t>
            </a:r>
          </a:p>
        </p:txBody>
      </p:sp>
      <p:grpSp>
        <p:nvGrpSpPr>
          <p:cNvPr id="31749" name="组合 5">
            <a:extLst>
              <a:ext uri="{FF2B5EF4-FFF2-40B4-BE49-F238E27FC236}">
                <a16:creationId xmlns:a16="http://schemas.microsoft.com/office/drawing/2014/main" id="{3947E492-5AA0-4048-9727-8AEF855E87BD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1710E6-F7C9-4471-922E-9483B258BDA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4011A1-BA5A-4C44-8EF6-9FFD42E5E36D}"/>
                </a:ext>
              </a:extLst>
            </p:cNvPr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>
              <a:extLst>
                <a:ext uri="{FF2B5EF4-FFF2-40B4-BE49-F238E27FC236}">
                  <a16:creationId xmlns:a16="http://schemas.microsoft.com/office/drawing/2014/main" id="{308F2DF7-DD34-403E-BEED-0BA5FB54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>
            <a:extLst>
              <a:ext uri="{FF2B5EF4-FFF2-40B4-BE49-F238E27FC236}">
                <a16:creationId xmlns:a16="http://schemas.microsoft.com/office/drawing/2014/main" id="{6D7878E4-4D9A-49D7-93AC-72BB7521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>
            <a:extLst>
              <a:ext uri="{FF2B5EF4-FFF2-40B4-BE49-F238E27FC236}">
                <a16:creationId xmlns:a16="http://schemas.microsoft.com/office/drawing/2014/main" id="{A16C41D2-4ABD-40C3-A8E2-120BBEA5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38">
            <a:extLst>
              <a:ext uri="{FF2B5EF4-FFF2-40B4-BE49-F238E27FC236}">
                <a16:creationId xmlns:a16="http://schemas.microsoft.com/office/drawing/2014/main" id="{004886E4-6120-4AB9-B8AD-1A1FB63CCD0C}"/>
              </a:ext>
            </a:extLst>
          </p:cNvPr>
          <p:cNvGrpSpPr>
            <a:grpSpLocks/>
          </p:cNvGrpSpPr>
          <p:nvPr/>
        </p:nvGrpSpPr>
        <p:grpSpPr bwMode="auto">
          <a:xfrm>
            <a:off x="1470979" y="2232025"/>
            <a:ext cx="2677792" cy="2534167"/>
            <a:chOff x="9444839" y="2234042"/>
            <a:chExt cx="1607262" cy="160726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1063CB4-1EBF-4CED-9B85-E76CE99A92E0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199CBBC-EF74-4BC3-84B3-20E928A717A8}"/>
                </a:ext>
              </a:extLst>
            </p:cNvPr>
            <p:cNvSpPr/>
            <p:nvPr/>
          </p:nvSpPr>
          <p:spPr>
            <a:xfrm>
              <a:off x="9554653" y="2343856"/>
              <a:ext cx="1387635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KSO_Shape">
              <a:extLst>
                <a:ext uri="{FF2B5EF4-FFF2-40B4-BE49-F238E27FC236}">
                  <a16:creationId xmlns:a16="http://schemas.microsoft.com/office/drawing/2014/main" id="{5B045698-CC22-4FB3-A5E9-F8C69E047C12}"/>
                </a:ext>
              </a:extLst>
            </p:cNvPr>
            <p:cNvSpPr/>
            <p:nvPr/>
          </p:nvSpPr>
          <p:spPr bwMode="auto">
            <a:xfrm>
              <a:off x="9828186" y="2675291"/>
              <a:ext cx="840568" cy="724764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5" name="文本框 44">
            <a:extLst>
              <a:ext uri="{FF2B5EF4-FFF2-40B4-BE49-F238E27FC236}">
                <a16:creationId xmlns:a16="http://schemas.microsoft.com/office/drawing/2014/main" id="{913B7832-71F0-4A13-B7AA-A23C32D0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28/30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1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1">
            <a:extLst>
              <a:ext uri="{FF2B5EF4-FFF2-40B4-BE49-F238E27FC236}">
                <a16:creationId xmlns:a16="http://schemas.microsoft.com/office/drawing/2014/main" id="{21F63F90-E076-4207-8926-EC99FF7B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文本框 2">
            <a:extLst>
              <a:ext uri="{FF2B5EF4-FFF2-40B4-BE49-F238E27FC236}">
                <a16:creationId xmlns:a16="http://schemas.microsoft.com/office/drawing/2014/main" id="{555BF856-24DB-49EB-9D60-4122963A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总结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BFF1A90-B3A4-495C-A694-08A05B567CE2}"/>
              </a:ext>
            </a:extLst>
          </p:cNvPr>
          <p:cNvCxnSpPr/>
          <p:nvPr/>
        </p:nvCxnSpPr>
        <p:spPr>
          <a:xfrm>
            <a:off x="0" y="619125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CEBD6B6-1CD1-4A0E-BF49-B195B6F7AED7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9942" name="组合 5">
            <a:extLst>
              <a:ext uri="{FF2B5EF4-FFF2-40B4-BE49-F238E27FC236}">
                <a16:creationId xmlns:a16="http://schemas.microsoft.com/office/drawing/2014/main" id="{B884C271-F450-4595-BD4E-5EB915C35DC4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25413"/>
            <a:ext cx="638175" cy="638175"/>
            <a:chOff x="3209823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95C435-9795-4AD8-93CA-F01FD9DFEE7F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CB2CE4-A9D5-44F7-93C3-34CDA7D09ADF}"/>
                </a:ext>
              </a:extLst>
            </p:cNvPr>
            <p:cNvSpPr/>
            <p:nvPr/>
          </p:nvSpPr>
          <p:spPr>
            <a:xfrm>
              <a:off x="3317775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73AAF2A6-85AF-4A10-9414-F743AEAF3FF3}"/>
                </a:ext>
              </a:extLst>
            </p:cNvPr>
            <p:cNvSpPr/>
            <p:nvPr/>
          </p:nvSpPr>
          <p:spPr bwMode="auto">
            <a:xfrm>
              <a:off x="3549668" y="2597874"/>
              <a:ext cx="927574" cy="879596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组合 38">
            <a:extLst>
              <a:ext uri="{FF2B5EF4-FFF2-40B4-BE49-F238E27FC236}">
                <a16:creationId xmlns:a16="http://schemas.microsoft.com/office/drawing/2014/main" id="{004886E4-6120-4AB9-B8AD-1A1FB63CCD0C}"/>
              </a:ext>
            </a:extLst>
          </p:cNvPr>
          <p:cNvGrpSpPr>
            <a:grpSpLocks/>
          </p:cNvGrpSpPr>
          <p:nvPr/>
        </p:nvGrpSpPr>
        <p:grpSpPr bwMode="auto">
          <a:xfrm>
            <a:off x="190502" y="52387"/>
            <a:ext cx="677861" cy="721241"/>
            <a:chOff x="9444839" y="2234042"/>
            <a:chExt cx="1607262" cy="1607262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063CB4-1EBF-4CED-9B85-E76CE99A92E0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199CBBC-EF74-4BC3-84B3-20E928A717A8}"/>
                </a:ext>
              </a:extLst>
            </p:cNvPr>
            <p:cNvSpPr/>
            <p:nvPr/>
          </p:nvSpPr>
          <p:spPr>
            <a:xfrm>
              <a:off x="9554653" y="2343856"/>
              <a:ext cx="1387635" cy="1387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9" name="KSO_Shape">
              <a:extLst>
                <a:ext uri="{FF2B5EF4-FFF2-40B4-BE49-F238E27FC236}">
                  <a16:creationId xmlns:a16="http://schemas.microsoft.com/office/drawing/2014/main" id="{5B045698-CC22-4FB3-A5E9-F8C69E047C12}"/>
                </a:ext>
              </a:extLst>
            </p:cNvPr>
            <p:cNvSpPr/>
            <p:nvPr/>
          </p:nvSpPr>
          <p:spPr bwMode="auto">
            <a:xfrm>
              <a:off x="9828186" y="2675291"/>
              <a:ext cx="840568" cy="724764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3A13638B-288E-4A83-9F43-295F00907AAD}"/>
              </a:ext>
            </a:extLst>
          </p:cNvPr>
          <p:cNvSpPr txBox="1"/>
          <p:nvPr/>
        </p:nvSpPr>
        <p:spPr>
          <a:xfrm>
            <a:off x="190502" y="1911096"/>
            <a:ext cx="11869418" cy="3064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+mn-ea"/>
                <a:ea typeface="+mn-ea"/>
              </a:rPr>
              <a:t>基于</a:t>
            </a:r>
            <a:r>
              <a:rPr lang="en-US" altLang="zh-CN" sz="2400" dirty="0">
                <a:latin typeface="+mn-ea"/>
                <a:ea typeface="+mn-ea"/>
              </a:rPr>
              <a:t>RSSI</a:t>
            </a:r>
            <a:r>
              <a:rPr lang="zh-CN" altLang="en-US" sz="2400" dirty="0">
                <a:latin typeface="+mn-ea"/>
                <a:ea typeface="+mn-ea"/>
              </a:rPr>
              <a:t>时间序列，提出了</a:t>
            </a:r>
            <a:r>
              <a:rPr lang="en-US" altLang="zh-CN" sz="2400" dirty="0">
                <a:latin typeface="+mn-ea"/>
                <a:ea typeface="+mn-ea"/>
              </a:rPr>
              <a:t>1D-ResNet</a:t>
            </a:r>
            <a:r>
              <a:rPr lang="zh-CN" altLang="en-US" sz="2400" dirty="0">
                <a:latin typeface="+mn-ea"/>
                <a:ea typeface="+mn-ea"/>
              </a:rPr>
              <a:t>定位模型，超过了现有工作的最佳性能。</a:t>
            </a:r>
            <a:endParaRPr lang="en-US" altLang="zh-CN" sz="2400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AutoNum type="arabicPeriod" startAt="2"/>
            </a:pPr>
            <a:r>
              <a:rPr lang="zh-CN" altLang="en-US" sz="2400" dirty="0">
                <a:latin typeface="+mn-ea"/>
                <a:ea typeface="+mn-ea"/>
              </a:rPr>
              <a:t>针对</a:t>
            </a:r>
            <a:r>
              <a:rPr lang="en-US" altLang="zh-CN" sz="2400" dirty="0">
                <a:latin typeface="+mn-ea"/>
                <a:ea typeface="+mn-ea"/>
              </a:rPr>
              <a:t>AP</a:t>
            </a:r>
            <a:r>
              <a:rPr lang="zh-CN" altLang="zh-CN" sz="2400" dirty="0">
                <a:latin typeface="+mn-ea"/>
                <a:ea typeface="+mn-ea"/>
              </a:rPr>
              <a:t>故障导致的数据缺失问题，提出了故障</a:t>
            </a:r>
            <a:r>
              <a:rPr lang="en-US" altLang="zh-CN" sz="2400" dirty="0">
                <a:latin typeface="+mn-ea"/>
                <a:ea typeface="+mn-ea"/>
              </a:rPr>
              <a:t>AP</a:t>
            </a:r>
            <a:r>
              <a:rPr lang="zh-CN" altLang="zh-CN" sz="2400" dirty="0">
                <a:latin typeface="+mn-ea"/>
                <a:ea typeface="+mn-ea"/>
              </a:rPr>
              <a:t>检测与数据修补</a:t>
            </a:r>
            <a:r>
              <a:rPr lang="zh-CN" altLang="en-US" sz="2400" dirty="0">
                <a:latin typeface="+mn-ea"/>
                <a:ea typeface="+mn-ea"/>
              </a:rPr>
              <a:t>方法，补全后的定位精度进一步提高。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altLang="zh-CN" dirty="0"/>
              <a:t>One-dimensional Convolution based Indoor Localization Model for RSSI with Deep Learning</a:t>
            </a:r>
            <a:r>
              <a:rPr lang="zh-CN" altLang="en-US" dirty="0"/>
              <a:t>（</a:t>
            </a:r>
            <a:r>
              <a:rPr lang="en-US" altLang="zh-CN" dirty="0"/>
              <a:t>VTC2020</a:t>
            </a:r>
            <a:r>
              <a:rPr lang="zh-CN" altLang="en-US" dirty="0"/>
              <a:t>，已投稿）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文本框 44">
            <a:extLst>
              <a:ext uri="{FF2B5EF4-FFF2-40B4-BE49-F238E27FC236}">
                <a16:creationId xmlns:a16="http://schemas.microsoft.com/office/drawing/2014/main" id="{D7035F1A-C8CB-4A5E-AFB4-073FFA6A1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29/30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7D8824-526C-4369-BD94-F88DF4938B6E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3FA8B08D-2570-4A5F-9B4D-F4088648F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156" y="2887726"/>
            <a:ext cx="5708650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4B649F"/>
                </a:solidFill>
              </a:rPr>
              <a:t>01 </a:t>
            </a:r>
            <a:r>
              <a:rPr lang="zh-CN" altLang="en-US" sz="3600" b="1" dirty="0">
                <a:solidFill>
                  <a:srgbClr val="4B649F"/>
                </a:solidFill>
              </a:rPr>
              <a:t>研究背景及意义</a:t>
            </a:r>
          </a:p>
        </p:txBody>
      </p:sp>
      <p:grpSp>
        <p:nvGrpSpPr>
          <p:cNvPr id="31749" name="组合 5">
            <a:extLst>
              <a:ext uri="{FF2B5EF4-FFF2-40B4-BE49-F238E27FC236}">
                <a16:creationId xmlns:a16="http://schemas.microsoft.com/office/drawing/2014/main" id="{3947E492-5AA0-4048-9727-8AEF855E87BD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1710E6-F7C9-4471-922E-9483B258BDA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4011A1-BA5A-4C44-8EF6-9FFD42E5E36D}"/>
                </a:ext>
              </a:extLst>
            </p:cNvPr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>
              <a:extLst>
                <a:ext uri="{FF2B5EF4-FFF2-40B4-BE49-F238E27FC236}">
                  <a16:creationId xmlns:a16="http://schemas.microsoft.com/office/drawing/2014/main" id="{308F2DF7-DD34-403E-BEED-0BA5FB54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>
            <a:extLst>
              <a:ext uri="{FF2B5EF4-FFF2-40B4-BE49-F238E27FC236}">
                <a16:creationId xmlns:a16="http://schemas.microsoft.com/office/drawing/2014/main" id="{6D7878E4-4D9A-49D7-93AC-72BB7521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>
            <a:extLst>
              <a:ext uri="{FF2B5EF4-FFF2-40B4-BE49-F238E27FC236}">
                <a16:creationId xmlns:a16="http://schemas.microsoft.com/office/drawing/2014/main" id="{A16C41D2-4ABD-40C3-A8E2-120BBEA5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44">
            <a:extLst>
              <a:ext uri="{FF2B5EF4-FFF2-40B4-BE49-F238E27FC236}">
                <a16:creationId xmlns:a16="http://schemas.microsoft.com/office/drawing/2014/main" id="{4A77F92C-3EBB-4804-AB59-3FAD87DE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7012" y="6029325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3/30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302183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0178" name="图片 6">
            <a:extLst>
              <a:ext uri="{FF2B5EF4-FFF2-40B4-BE49-F238E27FC236}">
                <a16:creationId xmlns:a16="http://schemas.microsoft.com/office/drawing/2014/main" id="{893DCAE7-43F9-4168-801D-F529892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6E7CBC8A-2D16-492C-85C7-2B4F5C024938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4C149AC-5796-4317-AA17-843A3790887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63CCDDE-3D0C-4FA1-AE66-05D6B8F49CC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F9F5FBD4-C669-4AAA-81E8-709D9C42A6F3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089327B3-C431-42BA-8AE0-7EA9B95D9958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3E5F4E33-0BCD-41D7-B38D-BF0B89674DB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E4268F56-D316-40FB-BCF5-F66F67981B51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612098C0-DA49-4350-AC81-CF459105C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1006FD3A-509B-4FE1-B3CC-2BBE9FBB8D38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F2F8E672-9314-41E3-BE10-74D1788F10AE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182" name="文本框 62">
            <a:extLst>
              <a:ext uri="{FF2B5EF4-FFF2-40B4-BE49-F238E27FC236}">
                <a16:creationId xmlns:a16="http://schemas.microsoft.com/office/drawing/2014/main" id="{05B38BAA-90AB-43CE-9EE2-AB2A32E8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633663"/>
            <a:ext cx="780213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4B649F"/>
                </a:solidFill>
              </a:rPr>
              <a:t>请各位老师批评指正</a:t>
            </a:r>
          </a:p>
        </p:txBody>
      </p:sp>
      <p:grpSp>
        <p:nvGrpSpPr>
          <p:cNvPr id="50183" name="组合 1026">
            <a:extLst>
              <a:ext uri="{FF2B5EF4-FFF2-40B4-BE49-F238E27FC236}">
                <a16:creationId xmlns:a16="http://schemas.microsoft.com/office/drawing/2014/main" id="{DAF412C9-D1C1-44A6-98D4-EE6801C50B8D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898900"/>
            <a:ext cx="315913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9FFEA18C-5DE8-401F-A87D-2897C8BC15DA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1AD3677D-570B-482E-8ABE-ED7C7B53E120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50184" name="组合 1025">
            <a:extLst>
              <a:ext uri="{FF2B5EF4-FFF2-40B4-BE49-F238E27FC236}">
                <a16:creationId xmlns:a16="http://schemas.microsoft.com/office/drawing/2014/main" id="{D5B19E85-7166-4FC1-A533-CA2CDADE20F4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3898900"/>
            <a:ext cx="315912" cy="317500"/>
            <a:chOff x="5253802" y="3856218"/>
            <a:chExt cx="317004" cy="317004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03A8A981-CBD4-4D24-B181-A3879DE4E093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6" name="KSO_Shape">
              <a:extLst>
                <a:ext uri="{FF2B5EF4-FFF2-40B4-BE49-F238E27FC236}">
                  <a16:creationId xmlns:a16="http://schemas.microsoft.com/office/drawing/2014/main" id="{3602B3CE-4E10-49DD-A05A-9CFF012A527F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50185" name="文本框 1027">
            <a:extLst>
              <a:ext uri="{FF2B5EF4-FFF2-40B4-BE49-F238E27FC236}">
                <a16:creationId xmlns:a16="http://schemas.microsoft.com/office/drawing/2014/main" id="{9B7B8D75-E712-4954-BD53-AEF3FCC8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846513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答辩人：王玉环</a:t>
            </a:r>
          </a:p>
        </p:txBody>
      </p:sp>
      <p:sp>
        <p:nvSpPr>
          <p:cNvPr id="50186" name="文本框 112">
            <a:extLst>
              <a:ext uri="{FF2B5EF4-FFF2-40B4-BE49-F238E27FC236}">
                <a16:creationId xmlns:a16="http://schemas.microsoft.com/office/drawing/2014/main" id="{0C94EBB1-602A-42FD-B81A-6DA9F8C7F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3846513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指导教师：张立军</a:t>
            </a:r>
          </a:p>
        </p:txBody>
      </p:sp>
      <p:sp>
        <p:nvSpPr>
          <p:cNvPr id="50187" name="文本框 1066">
            <a:extLst>
              <a:ext uri="{FF2B5EF4-FFF2-40B4-BE49-F238E27FC236}">
                <a16:creationId xmlns:a16="http://schemas.microsoft.com/office/drawing/2014/main" id="{525425A4-09DB-476A-A57B-C7E3AEE3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北京交通大学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9D9D3A56-E346-44CD-91D3-535460ADF282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8206E572-D842-456B-AF95-EDEB852CC945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5742DE4-5729-4552-81CC-8EDD37E49F90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9B66E8D-9486-4066-A8D3-4282D5687BEF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B28D89C-FFCA-4988-A90B-775B76204155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30" name="Picture 2" descr="https://gss3.bdstatic.com/-Po3dSag_xI4khGkpoWK1HF6hhy/baike/c0%3Dbaike60%2C5%2C5%2C60%2C20/sign=52adaea0203fb80e18dc698557b8444b/43a7d933c895d143fe0f46b272f082025aaf07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592" y="326731"/>
            <a:ext cx="2729891" cy="7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44">
            <a:extLst>
              <a:ext uri="{FF2B5EF4-FFF2-40B4-BE49-F238E27FC236}">
                <a16:creationId xmlns:a16="http://schemas.microsoft.com/office/drawing/2014/main" id="{7979E809-4449-4485-B721-97B743122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30/30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25176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研究背景及意义</a:t>
            </a:r>
            <a:r>
              <a:rPr lang="en-US" altLang="zh-CN" b="1" dirty="0">
                <a:solidFill>
                  <a:srgbClr val="4B649F"/>
                </a:solidFill>
              </a:rPr>
              <a:t>——</a:t>
            </a:r>
            <a:r>
              <a:rPr lang="zh-CN" altLang="en-US" b="1" dirty="0">
                <a:solidFill>
                  <a:srgbClr val="4B649F"/>
                </a:solidFill>
              </a:rPr>
              <a:t>室内定位应用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9729358" y="1823945"/>
            <a:ext cx="16811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智能导购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584D8F88-63D8-4342-A5BC-7E2AC5A07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996" y="3890026"/>
            <a:ext cx="2495296" cy="2514272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1C92165-D85A-41ED-9805-4C33A12B5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433" y="3587174"/>
            <a:ext cx="2071758" cy="164721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774D003-3CAF-4139-9D37-63205193E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292" y="1214590"/>
            <a:ext cx="3244522" cy="19372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F7908B-E488-468D-B8CE-D42C0730F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3122" y="1107848"/>
            <a:ext cx="3244522" cy="21393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3EEF6D-5E3A-4A0E-856E-42C725634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8352" y="3455852"/>
            <a:ext cx="4345366" cy="2433405"/>
          </a:xfrm>
          <a:prstGeom prst="rect">
            <a:avLst/>
          </a:prstGeom>
        </p:spPr>
      </p:pic>
      <p:sp>
        <p:nvSpPr>
          <p:cNvPr id="67" name="TextBox 21">
            <a:extLst>
              <a:ext uri="{FF2B5EF4-FFF2-40B4-BE49-F238E27FC236}">
                <a16:creationId xmlns:a16="http://schemas.microsoft.com/office/drawing/2014/main" id="{8F2A79D4-AC84-41A5-8DC6-206DDF2B2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94017"/>
            <a:ext cx="20717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商场广告推送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21">
            <a:extLst>
              <a:ext uri="{FF2B5EF4-FFF2-40B4-BE49-F238E27FC236}">
                <a16:creationId xmlns:a16="http://schemas.microsoft.com/office/drawing/2014/main" id="{509FBA9B-59DE-483D-B078-9FA9E4CD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7374" y="6193256"/>
            <a:ext cx="1681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人员定位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21">
            <a:extLst>
              <a:ext uri="{FF2B5EF4-FFF2-40B4-BE49-F238E27FC236}">
                <a16:creationId xmlns:a16="http://schemas.microsoft.com/office/drawing/2014/main" id="{092B1C9E-4420-48A5-AA35-5A8F80A5E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433" y="5343569"/>
            <a:ext cx="1681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地下营救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21">
            <a:extLst>
              <a:ext uri="{FF2B5EF4-FFF2-40B4-BE49-F238E27FC236}">
                <a16:creationId xmlns:a16="http://schemas.microsoft.com/office/drawing/2014/main" id="{9804BF53-5B79-424C-838C-C4847CF9E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515" y="6029863"/>
            <a:ext cx="1681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导航服务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4">
            <a:extLst>
              <a:ext uri="{FF2B5EF4-FFF2-40B4-BE49-F238E27FC236}">
                <a16:creationId xmlns:a16="http://schemas.microsoft.com/office/drawing/2014/main" id="{458501EF-D828-48D6-8522-9AD3371F5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012" y="5818980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4/30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007925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研究背景及意义</a:t>
            </a:r>
            <a:r>
              <a:rPr lang="en-US" altLang="zh-CN" b="1" dirty="0">
                <a:solidFill>
                  <a:srgbClr val="4B649F"/>
                </a:solidFill>
              </a:rPr>
              <a:t>——</a:t>
            </a:r>
            <a:r>
              <a:rPr lang="zh-CN" altLang="en-US" b="1" dirty="0">
                <a:solidFill>
                  <a:srgbClr val="4B649F"/>
                </a:solidFill>
              </a:rPr>
              <a:t>室内定位方法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C2B036E-36FE-4992-BCBE-4399B2534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460" y="1006475"/>
            <a:ext cx="6859079" cy="5383450"/>
          </a:xfrm>
          <a:prstGeom prst="rect">
            <a:avLst/>
          </a:prstGeom>
        </p:spPr>
      </p:pic>
      <p:sp>
        <p:nvSpPr>
          <p:cNvPr id="17" name="圆角矩形 3">
            <a:extLst>
              <a:ext uri="{FF2B5EF4-FFF2-40B4-BE49-F238E27FC236}">
                <a16:creationId xmlns:a16="http://schemas.microsoft.com/office/drawing/2014/main" id="{10ECA15E-FEC2-491E-B524-E375797ED233}"/>
              </a:ext>
            </a:extLst>
          </p:cNvPr>
          <p:cNvSpPr/>
          <p:nvPr/>
        </p:nvSpPr>
        <p:spPr>
          <a:xfrm>
            <a:off x="4084321" y="3567100"/>
            <a:ext cx="804672" cy="64970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44">
            <a:extLst>
              <a:ext uri="{FF2B5EF4-FFF2-40B4-BE49-F238E27FC236}">
                <a16:creationId xmlns:a16="http://schemas.microsoft.com/office/drawing/2014/main" id="{034C9DAF-80EC-4E2D-9247-C7E660669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62" y="5811794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5/30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7262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研究背景及意义</a:t>
            </a:r>
            <a:r>
              <a:rPr lang="en-US" altLang="zh-CN" b="1" dirty="0">
                <a:solidFill>
                  <a:srgbClr val="4B649F"/>
                </a:solidFill>
              </a:rPr>
              <a:t>——Wi-Fi</a:t>
            </a:r>
            <a:r>
              <a:rPr lang="zh-CN" altLang="en-US" b="1" dirty="0">
                <a:solidFill>
                  <a:srgbClr val="4B649F"/>
                </a:solidFill>
              </a:rPr>
              <a:t>定位现状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36718" y="1896695"/>
            <a:ext cx="1681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LDPC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913CEBB-B0E8-4487-A763-B92445336FE2}"/>
              </a:ext>
            </a:extLst>
          </p:cNvPr>
          <p:cNvSpPr/>
          <p:nvPr/>
        </p:nvSpPr>
        <p:spPr>
          <a:xfrm>
            <a:off x="2692142" y="4213341"/>
            <a:ext cx="3668189" cy="470240"/>
          </a:xfrm>
          <a:prstGeom prst="rect">
            <a:avLst/>
          </a:prstGeom>
          <a:solidFill>
            <a:schemeClr val="bg1"/>
          </a:solidFill>
          <a:ln w="19050">
            <a:solidFill>
              <a:srgbClr val="0D1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室内环境复杂：</a:t>
            </a:r>
            <a:r>
              <a:rPr lang="zh-CN" altLang="zh-CN" dirty="0">
                <a:solidFill>
                  <a:schemeClr val="tx1"/>
                </a:solidFill>
              </a:rPr>
              <a:t>反射、散射、折射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F7142EF-B966-4163-86A3-751D45717224}"/>
              </a:ext>
            </a:extLst>
          </p:cNvPr>
          <p:cNvSpPr/>
          <p:nvPr/>
        </p:nvSpPr>
        <p:spPr>
          <a:xfrm>
            <a:off x="3293907" y="4989214"/>
            <a:ext cx="3066424" cy="470240"/>
          </a:xfrm>
          <a:prstGeom prst="rect">
            <a:avLst/>
          </a:prstGeom>
          <a:solidFill>
            <a:schemeClr val="bg1"/>
          </a:solidFill>
          <a:ln w="19050">
            <a:solidFill>
              <a:srgbClr val="0D1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</a:t>
            </a:r>
            <a:r>
              <a:rPr lang="zh-CN" altLang="en-US" dirty="0">
                <a:solidFill>
                  <a:schemeClr val="tx1"/>
                </a:solidFill>
              </a:rPr>
              <a:t>故障或室内环境的遮挡等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C7CAB96-7320-46C4-A3A4-C666A869FA23}"/>
              </a:ext>
            </a:extLst>
          </p:cNvPr>
          <p:cNvSpPr/>
          <p:nvPr/>
        </p:nvSpPr>
        <p:spPr>
          <a:xfrm>
            <a:off x="7162628" y="4170634"/>
            <a:ext cx="4845306" cy="470240"/>
          </a:xfrm>
          <a:prstGeom prst="rect">
            <a:avLst/>
          </a:prstGeom>
          <a:solidFill>
            <a:schemeClr val="bg1"/>
          </a:solidFill>
          <a:ln w="19050">
            <a:solidFill>
              <a:srgbClr val="0D1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信号具有很强的时变性及非线性</a:t>
            </a:r>
            <a:r>
              <a:rPr lang="zh-CN" altLang="en-US" dirty="0">
                <a:solidFill>
                  <a:schemeClr val="tx1"/>
                </a:solidFill>
              </a:rPr>
              <a:t>，定位精度低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DD8239C-70C0-4D16-8124-63884D557F29}"/>
              </a:ext>
            </a:extLst>
          </p:cNvPr>
          <p:cNvCxnSpPr>
            <a:cxnSpLocks/>
          </p:cNvCxnSpPr>
          <p:nvPr/>
        </p:nvCxnSpPr>
        <p:spPr>
          <a:xfrm>
            <a:off x="6496972" y="4448461"/>
            <a:ext cx="665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EC4CF64-3D35-4BB3-B894-BDFF1CD07CBA}"/>
              </a:ext>
            </a:extLst>
          </p:cNvPr>
          <p:cNvSpPr/>
          <p:nvPr/>
        </p:nvSpPr>
        <p:spPr>
          <a:xfrm>
            <a:off x="7213761" y="5019994"/>
            <a:ext cx="4189409" cy="470240"/>
          </a:xfrm>
          <a:prstGeom prst="rect">
            <a:avLst/>
          </a:prstGeom>
          <a:solidFill>
            <a:schemeClr val="bg1"/>
          </a:solidFill>
          <a:ln w="19050">
            <a:solidFill>
              <a:srgbClr val="0D1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信号数据缺失，部署好的模型精度下降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E9B2097-29DB-4421-81EC-0257476815D4}"/>
              </a:ext>
            </a:extLst>
          </p:cNvPr>
          <p:cNvCxnSpPr>
            <a:cxnSpLocks/>
          </p:cNvCxnSpPr>
          <p:nvPr/>
        </p:nvCxnSpPr>
        <p:spPr>
          <a:xfrm>
            <a:off x="6450600" y="5262607"/>
            <a:ext cx="6831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E7A5FB1-F825-4815-B372-D4D0799B4156}"/>
              </a:ext>
            </a:extLst>
          </p:cNvPr>
          <p:cNvSpPr txBox="1"/>
          <p:nvPr/>
        </p:nvSpPr>
        <p:spPr>
          <a:xfrm>
            <a:off x="6459360" y="4007467"/>
            <a:ext cx="66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导致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6A37D44-4FC4-45C3-A33B-10AAEE9B200E}"/>
              </a:ext>
            </a:extLst>
          </p:cNvPr>
          <p:cNvSpPr txBox="1"/>
          <p:nvPr/>
        </p:nvSpPr>
        <p:spPr>
          <a:xfrm>
            <a:off x="6450600" y="4821613"/>
            <a:ext cx="65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导致</a:t>
            </a:r>
          </a:p>
        </p:txBody>
      </p:sp>
      <p:sp>
        <p:nvSpPr>
          <p:cNvPr id="49" name="圆角矩形 15">
            <a:extLst>
              <a:ext uri="{FF2B5EF4-FFF2-40B4-BE49-F238E27FC236}">
                <a16:creationId xmlns:a16="http://schemas.microsoft.com/office/drawing/2014/main" id="{47B7C5AA-F1FB-446C-9937-11BF88923ACB}"/>
              </a:ext>
            </a:extLst>
          </p:cNvPr>
          <p:cNvSpPr/>
          <p:nvPr/>
        </p:nvSpPr>
        <p:spPr>
          <a:xfrm>
            <a:off x="346959" y="4540904"/>
            <a:ext cx="1901446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0" name="文本框 16">
            <a:extLst>
              <a:ext uri="{FF2B5EF4-FFF2-40B4-BE49-F238E27FC236}">
                <a16:creationId xmlns:a16="http://schemas.microsoft.com/office/drawing/2014/main" id="{DBF18EE6-CEC9-486D-9273-BBEB06386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0" y="461372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存在问题</a:t>
            </a: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FD566BD8-AE3E-461B-9A70-4CE9DACF0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15" y="2196599"/>
            <a:ext cx="4039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三角测距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AOA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TOA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TDOA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1C45095-2217-4439-9029-0CBE9C467D97}"/>
              </a:ext>
            </a:extLst>
          </p:cNvPr>
          <p:cNvCxnSpPr>
            <a:cxnSpLocks/>
          </p:cNvCxnSpPr>
          <p:nvPr/>
        </p:nvCxnSpPr>
        <p:spPr>
          <a:xfrm>
            <a:off x="5108952" y="2506250"/>
            <a:ext cx="1197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21">
            <a:extLst>
              <a:ext uri="{FF2B5EF4-FFF2-40B4-BE49-F238E27FC236}">
                <a16:creationId xmlns:a16="http://schemas.microsoft.com/office/drawing/2014/main" id="{33CC78F6-F0A1-476C-BA07-CCA9C293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556" y="2196385"/>
            <a:ext cx="51921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指纹定位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DNN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3D1349-A71E-4BDB-BE0D-3B31E04DD7DB}"/>
              </a:ext>
            </a:extLst>
          </p:cNvPr>
          <p:cNvSpPr txBox="1"/>
          <p:nvPr/>
        </p:nvSpPr>
        <p:spPr>
          <a:xfrm>
            <a:off x="5287426" y="2024699"/>
            <a:ext cx="66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</a:t>
            </a:r>
          </a:p>
        </p:txBody>
      </p:sp>
      <p:sp>
        <p:nvSpPr>
          <p:cNvPr id="26" name="文本框 44">
            <a:extLst>
              <a:ext uri="{FF2B5EF4-FFF2-40B4-BE49-F238E27FC236}">
                <a16:creationId xmlns:a16="http://schemas.microsoft.com/office/drawing/2014/main" id="{52DB8742-FFAE-467A-A577-80C786A9E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6/30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5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4B649F"/>
                </a:solidFill>
              </a:rPr>
              <a:t>Wi-Fi </a:t>
            </a:r>
            <a:r>
              <a:rPr lang="zh-CN" altLang="en-US" b="1" dirty="0">
                <a:solidFill>
                  <a:srgbClr val="4B649F"/>
                </a:solidFill>
              </a:rPr>
              <a:t>指纹定位流程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36718" y="1896695"/>
            <a:ext cx="1681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LDPC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/>
          <p:cNvSpPr txBox="1">
            <a:spLocks noChangeArrowheads="1"/>
          </p:cNvSpPr>
          <p:nvPr/>
        </p:nvSpPr>
        <p:spPr bwMode="auto">
          <a:xfrm>
            <a:off x="277786" y="3258781"/>
            <a:ext cx="16811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指纹定位</a:t>
            </a:r>
          </a:p>
        </p:txBody>
      </p:sp>
      <p:pic>
        <p:nvPicPr>
          <p:cNvPr id="38" name="图片 1">
            <a:extLst>
              <a:ext uri="{FF2B5EF4-FFF2-40B4-BE49-F238E27FC236}">
                <a16:creationId xmlns:a16="http://schemas.microsoft.com/office/drawing/2014/main" id="{8DAA83C7-AB30-46A7-B31B-461930C8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97" y="2358658"/>
            <a:ext cx="6749405" cy="392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47FBED6-DC57-4363-A60D-E306DBD93D6E}"/>
              </a:ext>
            </a:extLst>
          </p:cNvPr>
          <p:cNvSpPr/>
          <p:nvPr/>
        </p:nvSpPr>
        <p:spPr>
          <a:xfrm>
            <a:off x="1869712" y="1129075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位置指纹：对区分位置有帮助的特征都可以作为位置指纹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DD54DD2-819C-4F4E-B17B-6BD86EAE617A}"/>
              </a:ext>
            </a:extLst>
          </p:cNvPr>
          <p:cNvSpPr/>
          <p:nvPr/>
        </p:nvSpPr>
        <p:spPr>
          <a:xfrm>
            <a:off x="3594543" y="1672919"/>
            <a:ext cx="4903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received signal strength indication</a:t>
            </a:r>
            <a:r>
              <a:rPr lang="zh-CN" altLang="zh-CN" sz="2000" dirty="0"/>
              <a:t>，</a:t>
            </a:r>
            <a:r>
              <a:rPr lang="en-US" altLang="zh-CN" sz="2000" dirty="0"/>
              <a:t>RSSI</a:t>
            </a:r>
            <a:endParaRPr lang="zh-CN" altLang="en-US" sz="2800" b="1" dirty="0"/>
          </a:p>
        </p:txBody>
      </p:sp>
      <p:sp>
        <p:nvSpPr>
          <p:cNvPr id="15" name="文本框 44">
            <a:extLst>
              <a:ext uri="{FF2B5EF4-FFF2-40B4-BE49-F238E27FC236}">
                <a16:creationId xmlns:a16="http://schemas.microsoft.com/office/drawing/2014/main" id="{9A98D40D-5784-4C45-9537-6B2994C6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7/30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4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95074E-4D5B-4920-B096-1548A17B741E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6867" name="文本框 2">
            <a:extLst>
              <a:ext uri="{FF2B5EF4-FFF2-40B4-BE49-F238E27FC236}">
                <a16:creationId xmlns:a16="http://schemas.microsoft.com/office/drawing/2014/main" id="{F64D974D-BBA7-4EB4-919A-D8AAA7256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025301"/>
            <a:ext cx="5697571" cy="82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4B649F"/>
                </a:solidFill>
              </a:rPr>
              <a:t>02 </a:t>
            </a:r>
            <a:r>
              <a:rPr lang="zh-CN" altLang="en-US" sz="3600" b="1" dirty="0">
                <a:solidFill>
                  <a:srgbClr val="4B649F"/>
                </a:solidFill>
              </a:rPr>
              <a:t>数据采集及定位实验</a:t>
            </a:r>
          </a:p>
        </p:txBody>
      </p:sp>
      <p:pic>
        <p:nvPicPr>
          <p:cNvPr id="36869" name="图片 9">
            <a:extLst>
              <a:ext uri="{FF2B5EF4-FFF2-40B4-BE49-F238E27FC236}">
                <a16:creationId xmlns:a16="http://schemas.microsoft.com/office/drawing/2014/main" id="{0BC081DA-9892-446F-9FBA-3992BD52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图片 10">
            <a:extLst>
              <a:ext uri="{FF2B5EF4-FFF2-40B4-BE49-F238E27FC236}">
                <a16:creationId xmlns:a16="http://schemas.microsoft.com/office/drawing/2014/main" id="{70E55413-36FF-4EC2-937F-A79368F1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1" name="组合 11">
            <a:extLst>
              <a:ext uri="{FF2B5EF4-FFF2-40B4-BE49-F238E27FC236}">
                <a16:creationId xmlns:a16="http://schemas.microsoft.com/office/drawing/2014/main" id="{603B42FB-34D7-40EA-9B4C-0AC5DEB2ADB3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3209823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15D424-BC4C-4CAE-9A4E-EA82B9714CC2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43FF37E-3D8F-4329-9D0F-BD5D1B02EBF0}"/>
                </a:ext>
              </a:extLst>
            </p:cNvPr>
            <p:cNvSpPr/>
            <p:nvPr/>
          </p:nvSpPr>
          <p:spPr>
            <a:xfrm>
              <a:off x="3319544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7E9E8CD1-BB63-4574-BD82-57FBC3B144C3}"/>
                </a:ext>
              </a:extLst>
            </p:cNvPr>
            <p:cNvSpPr/>
            <p:nvPr/>
          </p:nvSpPr>
          <p:spPr bwMode="auto">
            <a:xfrm>
              <a:off x="3550847" y="2597578"/>
              <a:ext cx="925214" cy="880191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44">
            <a:extLst>
              <a:ext uri="{FF2B5EF4-FFF2-40B4-BE49-F238E27FC236}">
                <a16:creationId xmlns:a16="http://schemas.microsoft.com/office/drawing/2014/main" id="{E2675DD9-398F-488E-B6B3-882F1F94D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8/30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22E6FD96-C491-4F0C-A6FE-B40781875C66}"/>
              </a:ext>
            </a:extLst>
          </p:cNvPr>
          <p:cNvSpPr/>
          <p:nvPr/>
        </p:nvSpPr>
        <p:spPr>
          <a:xfrm>
            <a:off x="730250" y="1016375"/>
            <a:ext cx="2438400" cy="692150"/>
          </a:xfrm>
          <a:prstGeom prst="round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>
            <a:extLst>
              <a:ext uri="{FF2B5EF4-FFF2-40B4-BE49-F238E27FC236}">
                <a16:creationId xmlns:a16="http://schemas.microsoft.com/office/drawing/2014/main" id="{5049FA32-7E78-4586-86AA-097122DC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511" y="1141215"/>
            <a:ext cx="1471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数据采集</a:t>
            </a:r>
          </a:p>
        </p:txBody>
      </p:sp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B649F"/>
                </a:solidFill>
              </a:rPr>
              <a:t>数据采集及定位实验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50" name="组合 11">
            <a:extLst>
              <a:ext uri="{FF2B5EF4-FFF2-40B4-BE49-F238E27FC236}">
                <a16:creationId xmlns:a16="http://schemas.microsoft.com/office/drawing/2014/main" id="{603B42FB-34D7-40EA-9B4C-0AC5DEB2ADB3}"/>
              </a:ext>
            </a:extLst>
          </p:cNvPr>
          <p:cNvGrpSpPr>
            <a:grpSpLocks/>
          </p:cNvGrpSpPr>
          <p:nvPr/>
        </p:nvGrpSpPr>
        <p:grpSpPr bwMode="auto">
          <a:xfrm>
            <a:off x="132811" y="81574"/>
            <a:ext cx="732280" cy="700349"/>
            <a:chOff x="3209823" y="2234042"/>
            <a:chExt cx="1607262" cy="160726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915D424-BC4C-4CAE-9A4E-EA82B9714CC2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43FF37E-3D8F-4329-9D0F-BD5D1B02EBF0}"/>
                </a:ext>
              </a:extLst>
            </p:cNvPr>
            <p:cNvSpPr/>
            <p:nvPr/>
          </p:nvSpPr>
          <p:spPr>
            <a:xfrm>
              <a:off x="3319544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KSO_Shape">
              <a:extLst>
                <a:ext uri="{FF2B5EF4-FFF2-40B4-BE49-F238E27FC236}">
                  <a16:creationId xmlns:a16="http://schemas.microsoft.com/office/drawing/2014/main" id="{7E9E8CD1-BB63-4574-BD82-57FBC3B144C3}"/>
                </a:ext>
              </a:extLst>
            </p:cNvPr>
            <p:cNvSpPr/>
            <p:nvPr/>
          </p:nvSpPr>
          <p:spPr bwMode="auto">
            <a:xfrm>
              <a:off x="3550847" y="2597578"/>
              <a:ext cx="925214" cy="880191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1EBD858F-7571-404A-B4E4-7181400AC354}"/>
              </a:ext>
            </a:extLst>
          </p:cNvPr>
          <p:cNvSpPr/>
          <p:nvPr/>
        </p:nvSpPr>
        <p:spPr>
          <a:xfrm>
            <a:off x="3583675" y="1355128"/>
            <a:ext cx="814838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kern="100" dirty="0">
                <a:latin typeface="微软雅黑" panose="020B0503020204020204" pitchFamily="34" charset="-122"/>
              </a:rPr>
              <a:t>采集时封闭教室，手机水平放置在地面，手机朝向全程相同。</a:t>
            </a:r>
            <a:endParaRPr lang="en-US" altLang="zh-CN" sz="2300" kern="100" dirty="0">
              <a:latin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9D267-C403-4BAF-B9FC-D278612064AE}"/>
              </a:ext>
            </a:extLst>
          </p:cNvPr>
          <p:cNvSpPr txBox="1"/>
          <p:nvPr/>
        </p:nvSpPr>
        <p:spPr>
          <a:xfrm>
            <a:off x="7492062" y="2931136"/>
            <a:ext cx="5026090" cy="256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spcBef>
                <a:spcPts val="600"/>
              </a:spcBef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教室大小为长</a:t>
            </a:r>
            <a:r>
              <a:rPr lang="en-US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11</a:t>
            </a:r>
            <a:r>
              <a:rPr lang="zh-CN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米、宽</a:t>
            </a:r>
            <a:r>
              <a:rPr lang="en-US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9</a:t>
            </a:r>
            <a:r>
              <a:rPr lang="zh-CN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米</a:t>
            </a:r>
            <a:endParaRPr lang="en-US" altLang="zh-CN" sz="2300" kern="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r>
              <a:rPr lang="en-US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、参考点间隔：</a:t>
            </a:r>
            <a:r>
              <a:rPr lang="en-US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0.6m</a:t>
            </a:r>
          </a:p>
          <a:p>
            <a:r>
              <a:rPr lang="en-US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、每点采集次数</a:t>
            </a:r>
            <a:r>
              <a:rPr lang="en-US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:  30</a:t>
            </a:r>
          </a:p>
          <a:p>
            <a:r>
              <a:rPr lang="en-US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、采集数据总数：</a:t>
            </a:r>
            <a:r>
              <a:rPr lang="en-US" altLang="zh-CN" sz="2300" kern="100" dirty="0">
                <a:solidFill>
                  <a:schemeClr val="tx1"/>
                </a:solidFill>
                <a:latin typeface="微软雅黑" panose="020B0503020204020204" pitchFamily="34" charset="-122"/>
              </a:rPr>
              <a:t>6,720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C4594C-F40C-47CE-B1D1-5B10D695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39" y="2134888"/>
            <a:ext cx="5234125" cy="365149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38E1D15-5F90-45F1-B89F-B313A21CC687}"/>
              </a:ext>
            </a:extLst>
          </p:cNvPr>
          <p:cNvSpPr/>
          <p:nvPr/>
        </p:nvSpPr>
        <p:spPr>
          <a:xfrm>
            <a:off x="4428877" y="5546311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</a:rPr>
              <a:t>AP1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1A46C9-3FB4-4898-A763-61872D18F040}"/>
              </a:ext>
            </a:extLst>
          </p:cNvPr>
          <p:cNvSpPr/>
          <p:nvPr/>
        </p:nvSpPr>
        <p:spPr>
          <a:xfrm>
            <a:off x="2885220" y="5528260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</a:rPr>
              <a:t>AP2</a:t>
            </a:r>
            <a:endParaRPr lang="en-US" altLang="zh-CN" sz="2300" kern="1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ABF5C4-B66F-41BE-B9D0-A1FE83E74BD8}"/>
              </a:ext>
            </a:extLst>
          </p:cNvPr>
          <p:cNvSpPr/>
          <p:nvPr/>
        </p:nvSpPr>
        <p:spPr>
          <a:xfrm>
            <a:off x="874180" y="4128307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</a:rPr>
              <a:t>AP3</a:t>
            </a:r>
            <a:endParaRPr lang="en-US" altLang="zh-CN" sz="2300" kern="1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10E31C-C3B8-4586-ACE3-3E6FFDE2D88C}"/>
              </a:ext>
            </a:extLst>
          </p:cNvPr>
          <p:cNvSpPr/>
          <p:nvPr/>
        </p:nvSpPr>
        <p:spPr>
          <a:xfrm>
            <a:off x="865091" y="3228945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</a:rPr>
              <a:t>AP4</a:t>
            </a:r>
            <a:endParaRPr lang="en-US" altLang="zh-CN" sz="2300" kern="1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077736-299B-43F2-9827-39540D4D2BAB}"/>
              </a:ext>
            </a:extLst>
          </p:cNvPr>
          <p:cNvSpPr/>
          <p:nvPr/>
        </p:nvSpPr>
        <p:spPr>
          <a:xfrm>
            <a:off x="2837958" y="2037344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</a:rPr>
              <a:t>AP5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79F64AE-016C-4BF3-9546-B449707EC24B}"/>
              </a:ext>
            </a:extLst>
          </p:cNvPr>
          <p:cNvSpPr/>
          <p:nvPr/>
        </p:nvSpPr>
        <p:spPr>
          <a:xfrm>
            <a:off x="4428877" y="1997397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</a:rPr>
              <a:t>AP6</a:t>
            </a:r>
          </a:p>
        </p:txBody>
      </p:sp>
      <p:sp>
        <p:nvSpPr>
          <p:cNvPr id="28" name="文本框 44">
            <a:extLst>
              <a:ext uri="{FF2B5EF4-FFF2-40B4-BE49-F238E27FC236}">
                <a16:creationId xmlns:a16="http://schemas.microsoft.com/office/drawing/2014/main" id="{67307181-5BC9-4AD7-9BDA-CBBFC291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6192" y="5817778"/>
            <a:ext cx="1746250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404040"/>
                </a:solidFill>
              </a:rPr>
              <a:t>9/30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13383</TotalTime>
  <Pages>0</Pages>
  <Words>2788</Words>
  <Characters>0</Characters>
  <Application>Microsoft Office PowerPoint</Application>
  <DocSecurity>0</DocSecurity>
  <PresentationFormat>宽屏</PresentationFormat>
  <Lines>0</Lines>
  <Paragraphs>323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第一PPT</dc:description>
  <cp:lastModifiedBy>wang yuhuan</cp:lastModifiedBy>
  <cp:revision>415</cp:revision>
  <dcterms:created xsi:type="dcterms:W3CDTF">2016-01-15T03:19:00Z</dcterms:created>
  <dcterms:modified xsi:type="dcterms:W3CDTF">2020-05-29T08:07:39Z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